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20"/>
  </p:notesMasterIdLst>
  <p:handoutMasterIdLst>
    <p:handoutMasterId r:id="rId21"/>
  </p:handoutMasterIdLst>
  <p:sldIdLst>
    <p:sldId id="458" r:id="rId5"/>
    <p:sldId id="497" r:id="rId6"/>
    <p:sldId id="475" r:id="rId7"/>
    <p:sldId id="502" r:id="rId8"/>
    <p:sldId id="479" r:id="rId9"/>
    <p:sldId id="483" r:id="rId10"/>
    <p:sldId id="481" r:id="rId11"/>
    <p:sldId id="2145708584" r:id="rId12"/>
    <p:sldId id="512" r:id="rId13"/>
    <p:sldId id="513" r:id="rId14"/>
    <p:sldId id="515" r:id="rId15"/>
    <p:sldId id="477" r:id="rId16"/>
    <p:sldId id="2145708096" r:id="rId17"/>
    <p:sldId id="496" r:id="rId18"/>
    <p:sldId id="504" r:id="rId19"/>
  </p:sldIdLst>
  <p:sldSz cx="18288000" cy="10287000"/>
  <p:notesSz cx="6797675" cy="9926638"/>
  <p:custDataLst>
    <p:tags r:id="rId22"/>
  </p:custDataLst>
  <p:defaultText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320" userDrawn="1">
          <p15:clr>
            <a:srgbClr val="A4A3A4"/>
          </p15:clr>
        </p15:guide>
        <p15:guide id="2" pos="5760" userDrawn="1">
          <p15:clr>
            <a:srgbClr val="A4A3A4"/>
          </p15:clr>
        </p15:guide>
        <p15:guide id="3" orient="horz" pos="874" userDrawn="1">
          <p15:clr>
            <a:srgbClr val="A4A3A4"/>
          </p15:clr>
        </p15:guide>
        <p15:guide id="4" pos="630" userDrawn="1">
          <p15:clr>
            <a:srgbClr val="A4A3A4"/>
          </p15:clr>
        </p15:guide>
        <p15:guide id="5" orient="horz" pos="3194" userDrawn="1">
          <p15:clr>
            <a:srgbClr val="A4A3A4"/>
          </p15:clr>
        </p15:guide>
        <p15:guide id="6" orient="horz" pos="654"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Matthew Neylan" initials="MN" lastIdx="3" clrIdx="0"/>
  <p:cmAuthor id="1" name="LCA" initials="" lastIdx="1" clrIdx="1"/>
  <p:cmAuthor id="2" name="Angela Pedder" initials="AMP" lastIdx="4" clrIdx="2"/>
  <p:cmAuthor id="3" name="Nicola Bonas" initials="NB" lastIdx="5" clrIdx="3"/>
  <p:cmAuthor id="4" name="Philippa Slinger" initials="PS" lastIdx="16" clrIdx="4"/>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2433"/>
    <a:srgbClr val="EA5B0D"/>
    <a:srgbClr val="8C0619"/>
    <a:srgbClr val="003087"/>
    <a:srgbClr val="005EB8"/>
    <a:srgbClr val="009639"/>
    <a:srgbClr val="000000"/>
    <a:srgbClr val="FABA00"/>
    <a:srgbClr val="00937F"/>
    <a:srgbClr val="00A9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2" d="100"/>
          <a:sy n="42" d="100"/>
        </p:scale>
        <p:origin x="136" y="44"/>
      </p:cViewPr>
      <p:guideLst>
        <p:guide orient="horz" pos="4320"/>
        <p:guide pos="5760"/>
        <p:guide orient="horz" pos="874"/>
        <p:guide pos="630"/>
        <p:guide orient="horz" pos="3194"/>
        <p:guide orient="horz" pos="654"/>
      </p:guideLst>
    </p:cSldViewPr>
  </p:slideViewPr>
  <p:notesTextViewPr>
    <p:cViewPr>
      <p:scale>
        <a:sx n="1" d="1"/>
        <a:sy n="1" d="1"/>
      </p:scale>
      <p:origin x="0" y="0"/>
    </p:cViewPr>
  </p:notesTextViewPr>
  <p:notesViewPr>
    <p:cSldViewPr snapToGrid="0">
      <p:cViewPr>
        <p:scale>
          <a:sx n="1" d="2"/>
          <a:sy n="1" d="2"/>
        </p:scale>
        <p:origin x="0" y="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gs" Target="tags/tag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0F71A63-A748-479B-A163-03309BCDB2AC}" type="doc">
      <dgm:prSet loTypeId="urn:microsoft.com/office/officeart/2005/8/layout/list1" loCatId="list" qsTypeId="urn:microsoft.com/office/officeart/2005/8/quickstyle/simple1" qsCatId="simple" csTypeId="urn:microsoft.com/office/officeart/2005/8/colors/colorful1" csCatId="colorful" phldr="1"/>
      <dgm:spPr/>
      <dgm:t>
        <a:bodyPr/>
        <a:lstStyle/>
        <a:p>
          <a:endParaRPr lang="en-GB"/>
        </a:p>
      </dgm:t>
    </dgm:pt>
    <dgm:pt modelId="{CAD650AE-1238-4F10-B409-83796A60DF29}">
      <dgm:prSet phldrT="[Text]" custT="1"/>
      <dgm:spPr>
        <a:solidFill>
          <a:schemeClr val="tx2"/>
        </a:solidFill>
      </dgm:spPr>
      <dgm:t>
        <a:bodyPr/>
        <a:lstStyle/>
        <a:p>
          <a:r>
            <a:rPr lang="en-US" sz="3200" b="1">
              <a:ea typeface="+mn-lt"/>
              <a:cs typeface="+mn-lt"/>
            </a:rPr>
            <a:t>One Devon</a:t>
          </a:r>
          <a:r>
            <a:rPr lang="en-US" sz="2000" b="1">
              <a:ea typeface="+mn-lt"/>
              <a:cs typeface="+mn-lt"/>
            </a:rPr>
            <a:t> (often called ‘the system’)</a:t>
          </a:r>
        </a:p>
      </dgm:t>
    </dgm:pt>
    <dgm:pt modelId="{E10C4BAC-9007-402C-9429-B2895AD9AD68}" type="parTrans" cxnId="{15649022-5A0E-4D79-9ABB-212DF87C18D1}">
      <dgm:prSet/>
      <dgm:spPr/>
      <dgm:t>
        <a:bodyPr/>
        <a:lstStyle/>
        <a:p>
          <a:endParaRPr lang="en-GB"/>
        </a:p>
      </dgm:t>
    </dgm:pt>
    <dgm:pt modelId="{3B851DA9-6C57-46D6-B122-AE2BE3A932AA}" type="sibTrans" cxnId="{15649022-5A0E-4D79-9ABB-212DF87C18D1}">
      <dgm:prSet/>
      <dgm:spPr/>
      <dgm:t>
        <a:bodyPr/>
        <a:lstStyle/>
        <a:p>
          <a:endParaRPr lang="en-GB"/>
        </a:p>
      </dgm:t>
    </dgm:pt>
    <dgm:pt modelId="{B50CA529-B320-4D1E-A13C-233FFEDEF45D}">
      <dgm:prSet phldrT="[Text]" custT="1"/>
      <dgm:spPr>
        <a:solidFill>
          <a:schemeClr val="accent2"/>
        </a:solidFill>
      </dgm:spPr>
      <dgm:t>
        <a:bodyPr/>
        <a:lstStyle/>
        <a:p>
          <a:r>
            <a:rPr lang="en-US" sz="3200" b="1">
              <a:ea typeface="+mn-lt"/>
              <a:cs typeface="+mn-lt"/>
            </a:rPr>
            <a:t>Local Care Partnerships</a:t>
          </a:r>
          <a:r>
            <a:rPr lang="en-US" sz="2000" b="1">
              <a:ea typeface="+mn-lt"/>
              <a:cs typeface="+mn-lt"/>
            </a:rPr>
            <a:t> (sometimes called ‘places’)</a:t>
          </a:r>
          <a:endParaRPr lang="en-GB" sz="2000"/>
        </a:p>
      </dgm:t>
    </dgm:pt>
    <dgm:pt modelId="{4F359EFC-DC99-4887-80DE-63BED70DD51E}" type="parTrans" cxnId="{A3E4F1BC-2FAD-4EAB-AC64-B4861B51611A}">
      <dgm:prSet/>
      <dgm:spPr/>
      <dgm:t>
        <a:bodyPr/>
        <a:lstStyle/>
        <a:p>
          <a:endParaRPr lang="en-GB"/>
        </a:p>
      </dgm:t>
    </dgm:pt>
    <dgm:pt modelId="{13D1EF79-958D-41CA-82A2-0402EBBB528F}" type="sibTrans" cxnId="{A3E4F1BC-2FAD-4EAB-AC64-B4861B51611A}">
      <dgm:prSet/>
      <dgm:spPr/>
      <dgm:t>
        <a:bodyPr/>
        <a:lstStyle/>
        <a:p>
          <a:endParaRPr lang="en-GB"/>
        </a:p>
      </dgm:t>
    </dgm:pt>
    <dgm:pt modelId="{567E3842-1545-4486-9E11-02F6A977B404}">
      <dgm:prSet phldrT="[Text]" custT="1"/>
      <dgm:spPr/>
      <dgm:t>
        <a:bodyPr/>
        <a:lstStyle/>
        <a:p>
          <a:r>
            <a:rPr lang="en-US" sz="3200" b="1">
              <a:ea typeface="+mn-lt"/>
              <a:cs typeface="+mn-lt"/>
            </a:rPr>
            <a:t>Neighbourhoods</a:t>
          </a:r>
          <a:r>
            <a:rPr lang="en-US" sz="2000" b="1">
              <a:ea typeface="+mn-lt"/>
              <a:cs typeface="+mn-lt"/>
            </a:rPr>
            <a:t> (includes primary care networks)</a:t>
          </a:r>
          <a:endParaRPr lang="en-GB" sz="2000"/>
        </a:p>
      </dgm:t>
    </dgm:pt>
    <dgm:pt modelId="{413E26CF-D148-483A-ACB4-E53600F7734C}" type="parTrans" cxnId="{22164D33-1E4B-4D65-BE8F-8CC01CE4FB81}">
      <dgm:prSet/>
      <dgm:spPr/>
      <dgm:t>
        <a:bodyPr/>
        <a:lstStyle/>
        <a:p>
          <a:endParaRPr lang="en-GB"/>
        </a:p>
      </dgm:t>
    </dgm:pt>
    <dgm:pt modelId="{07BB78B4-30AF-4E8C-B5DB-34B689B9AD28}" type="sibTrans" cxnId="{22164D33-1E4B-4D65-BE8F-8CC01CE4FB81}">
      <dgm:prSet/>
      <dgm:spPr/>
      <dgm:t>
        <a:bodyPr/>
        <a:lstStyle/>
        <a:p>
          <a:endParaRPr lang="en-GB"/>
        </a:p>
      </dgm:t>
    </dgm:pt>
    <dgm:pt modelId="{D8855A62-D868-40CB-BCD9-54AD22F5EF88}">
      <dgm:prSet custT="1"/>
      <dgm:spPr>
        <a:ln w="76200">
          <a:solidFill>
            <a:schemeClr val="tx2"/>
          </a:solidFill>
        </a:ln>
      </dgm:spPr>
      <dgm:t>
        <a:bodyPr/>
        <a:lstStyle/>
        <a:p>
          <a:r>
            <a:rPr lang="en-GB" sz="3000">
              <a:ea typeface="+mn-lt"/>
              <a:cs typeface="+mn-lt"/>
            </a:rPr>
            <a:t>This is the largest level of the system and is where the budget is held and decisions will be made. It covers the whole 1.2 million population of Devon</a:t>
          </a:r>
          <a:endParaRPr lang="en-GB" sz="3000"/>
        </a:p>
      </dgm:t>
    </dgm:pt>
    <dgm:pt modelId="{07D94C09-5CC9-498C-8646-C822C2F20FC3}" type="parTrans" cxnId="{FFBA1B34-8740-4E9C-85F7-67167B696851}">
      <dgm:prSet/>
      <dgm:spPr/>
      <dgm:t>
        <a:bodyPr/>
        <a:lstStyle/>
        <a:p>
          <a:endParaRPr lang="en-GB"/>
        </a:p>
      </dgm:t>
    </dgm:pt>
    <dgm:pt modelId="{B7C71172-230A-479F-BA47-7C68C75EB96F}" type="sibTrans" cxnId="{FFBA1B34-8740-4E9C-85F7-67167B696851}">
      <dgm:prSet/>
      <dgm:spPr/>
      <dgm:t>
        <a:bodyPr/>
        <a:lstStyle/>
        <a:p>
          <a:endParaRPr lang="en-GB"/>
        </a:p>
      </dgm:t>
    </dgm:pt>
    <dgm:pt modelId="{C4B91660-4A25-419B-AA26-F33253C00685}">
      <dgm:prSet/>
      <dgm:spPr>
        <a:ln w="76200">
          <a:solidFill>
            <a:schemeClr val="accent2"/>
          </a:solidFill>
        </a:ln>
      </dgm:spPr>
      <dgm:t>
        <a:bodyPr/>
        <a:lstStyle/>
        <a:p>
          <a:r>
            <a:rPr lang="en-US">
              <a:ea typeface="+mn-lt"/>
              <a:cs typeface="+mn-lt"/>
            </a:rPr>
            <a:t>This is where most of the service changes will happen and each covers around 250,000 to 500,000 people. Devon has five local care partnerships</a:t>
          </a:r>
          <a:endParaRPr lang="en-GB"/>
        </a:p>
      </dgm:t>
    </dgm:pt>
    <dgm:pt modelId="{F594464D-0FBC-4DDF-990F-1DACC25C0CC3}" type="parTrans" cxnId="{541EE99C-78D9-4133-8805-D971B605315E}">
      <dgm:prSet/>
      <dgm:spPr/>
      <dgm:t>
        <a:bodyPr/>
        <a:lstStyle/>
        <a:p>
          <a:endParaRPr lang="en-GB"/>
        </a:p>
      </dgm:t>
    </dgm:pt>
    <dgm:pt modelId="{072EB47F-D7E9-4C97-90D3-E27DEBBFF62F}" type="sibTrans" cxnId="{541EE99C-78D9-4133-8805-D971B605315E}">
      <dgm:prSet/>
      <dgm:spPr/>
      <dgm:t>
        <a:bodyPr/>
        <a:lstStyle/>
        <a:p>
          <a:endParaRPr lang="en-GB"/>
        </a:p>
      </dgm:t>
    </dgm:pt>
    <dgm:pt modelId="{D8415E40-74C2-4F38-9AC9-9047CFC3C1ED}">
      <dgm:prSet/>
      <dgm:spPr>
        <a:ln w="76200">
          <a:solidFill>
            <a:schemeClr val="accent4"/>
          </a:solidFill>
        </a:ln>
      </dgm:spPr>
      <dgm:t>
        <a:bodyPr/>
        <a:lstStyle/>
        <a:p>
          <a:r>
            <a:rPr lang="en-GB">
              <a:ea typeface="+mn-lt"/>
              <a:cs typeface="+mn-lt"/>
            </a:rPr>
            <a:t>This level of the system consists of 31 primary care networks (groups of GP practices) serving populations of 30,000 to 50,000 people. By working together, they can provide a wider range of services</a:t>
          </a:r>
          <a:endParaRPr lang="en-GB"/>
        </a:p>
      </dgm:t>
    </dgm:pt>
    <dgm:pt modelId="{03D70F14-E0D2-44C2-9DDE-076F0CBE9DF9}" type="parTrans" cxnId="{2946504F-A52D-4876-AF42-B35960C8AE7F}">
      <dgm:prSet/>
      <dgm:spPr/>
      <dgm:t>
        <a:bodyPr/>
        <a:lstStyle/>
        <a:p>
          <a:endParaRPr lang="en-GB"/>
        </a:p>
      </dgm:t>
    </dgm:pt>
    <dgm:pt modelId="{8D10A1B9-114D-4E6B-9524-4A1C0035329A}" type="sibTrans" cxnId="{2946504F-A52D-4876-AF42-B35960C8AE7F}">
      <dgm:prSet/>
      <dgm:spPr/>
      <dgm:t>
        <a:bodyPr/>
        <a:lstStyle/>
        <a:p>
          <a:endParaRPr lang="en-GB"/>
        </a:p>
      </dgm:t>
    </dgm:pt>
    <dgm:pt modelId="{2EDF6D9A-465F-493F-BFFF-E8869C7E7367}" type="pres">
      <dgm:prSet presAssocID="{40F71A63-A748-479B-A163-03309BCDB2AC}" presName="linear" presStyleCnt="0">
        <dgm:presLayoutVars>
          <dgm:dir/>
          <dgm:animLvl val="lvl"/>
          <dgm:resizeHandles val="exact"/>
        </dgm:presLayoutVars>
      </dgm:prSet>
      <dgm:spPr/>
    </dgm:pt>
    <dgm:pt modelId="{857C77EC-D902-4D08-B87B-D50FBA262861}" type="pres">
      <dgm:prSet presAssocID="{CAD650AE-1238-4F10-B409-83796A60DF29}" presName="parentLin" presStyleCnt="0"/>
      <dgm:spPr/>
    </dgm:pt>
    <dgm:pt modelId="{94E8F3E8-8A7C-477F-84BD-9CF2F3DBCE4D}" type="pres">
      <dgm:prSet presAssocID="{CAD650AE-1238-4F10-B409-83796A60DF29}" presName="parentLeftMargin" presStyleLbl="node1" presStyleIdx="0" presStyleCnt="3"/>
      <dgm:spPr/>
    </dgm:pt>
    <dgm:pt modelId="{4EA4090E-D76B-407E-B7EF-EFB1461C534E}" type="pres">
      <dgm:prSet presAssocID="{CAD650AE-1238-4F10-B409-83796A60DF29}" presName="parentText" presStyleLbl="node1" presStyleIdx="0" presStyleCnt="3">
        <dgm:presLayoutVars>
          <dgm:chMax val="0"/>
          <dgm:bulletEnabled val="1"/>
        </dgm:presLayoutVars>
      </dgm:prSet>
      <dgm:spPr/>
    </dgm:pt>
    <dgm:pt modelId="{55CC6AD5-138B-4D7B-9B10-5960B3A577B4}" type="pres">
      <dgm:prSet presAssocID="{CAD650AE-1238-4F10-B409-83796A60DF29}" presName="negativeSpace" presStyleCnt="0"/>
      <dgm:spPr/>
    </dgm:pt>
    <dgm:pt modelId="{7AE58C5B-4DED-42CC-87BA-6A5FFDAB1853}" type="pres">
      <dgm:prSet presAssocID="{CAD650AE-1238-4F10-B409-83796A60DF29}" presName="childText" presStyleLbl="conFgAcc1" presStyleIdx="0" presStyleCnt="3">
        <dgm:presLayoutVars>
          <dgm:bulletEnabled val="1"/>
        </dgm:presLayoutVars>
      </dgm:prSet>
      <dgm:spPr/>
    </dgm:pt>
    <dgm:pt modelId="{51382B7C-B89C-4A25-99F0-B6B3C4918DD9}" type="pres">
      <dgm:prSet presAssocID="{3B851DA9-6C57-46D6-B122-AE2BE3A932AA}" presName="spaceBetweenRectangles" presStyleCnt="0"/>
      <dgm:spPr/>
    </dgm:pt>
    <dgm:pt modelId="{71B8BAF4-88B9-4763-BBF1-0BD2D9D32128}" type="pres">
      <dgm:prSet presAssocID="{B50CA529-B320-4D1E-A13C-233FFEDEF45D}" presName="parentLin" presStyleCnt="0"/>
      <dgm:spPr/>
    </dgm:pt>
    <dgm:pt modelId="{5DB8E360-88DD-41D1-9C51-8B78E936B37B}" type="pres">
      <dgm:prSet presAssocID="{B50CA529-B320-4D1E-A13C-233FFEDEF45D}" presName="parentLeftMargin" presStyleLbl="node1" presStyleIdx="0" presStyleCnt="3"/>
      <dgm:spPr/>
    </dgm:pt>
    <dgm:pt modelId="{9D0E70B4-8488-4EC4-BFE9-A3DB6B4C03F7}" type="pres">
      <dgm:prSet presAssocID="{B50CA529-B320-4D1E-A13C-233FFEDEF45D}" presName="parentText" presStyleLbl="node1" presStyleIdx="1" presStyleCnt="3">
        <dgm:presLayoutVars>
          <dgm:chMax val="0"/>
          <dgm:bulletEnabled val="1"/>
        </dgm:presLayoutVars>
      </dgm:prSet>
      <dgm:spPr/>
    </dgm:pt>
    <dgm:pt modelId="{3A3443C4-C395-46AA-BA95-1E0D21ED9B83}" type="pres">
      <dgm:prSet presAssocID="{B50CA529-B320-4D1E-A13C-233FFEDEF45D}" presName="negativeSpace" presStyleCnt="0"/>
      <dgm:spPr/>
    </dgm:pt>
    <dgm:pt modelId="{C449D483-FD9D-44E6-9AD9-43810E9CFA50}" type="pres">
      <dgm:prSet presAssocID="{B50CA529-B320-4D1E-A13C-233FFEDEF45D}" presName="childText" presStyleLbl="conFgAcc1" presStyleIdx="1" presStyleCnt="3">
        <dgm:presLayoutVars>
          <dgm:bulletEnabled val="1"/>
        </dgm:presLayoutVars>
      </dgm:prSet>
      <dgm:spPr/>
    </dgm:pt>
    <dgm:pt modelId="{2B0DB94A-3C6E-4B84-8AA7-219E35A79E65}" type="pres">
      <dgm:prSet presAssocID="{13D1EF79-958D-41CA-82A2-0402EBBB528F}" presName="spaceBetweenRectangles" presStyleCnt="0"/>
      <dgm:spPr/>
    </dgm:pt>
    <dgm:pt modelId="{A803E975-BDDD-4410-8E36-7B8C8C90EB59}" type="pres">
      <dgm:prSet presAssocID="{567E3842-1545-4486-9E11-02F6A977B404}" presName="parentLin" presStyleCnt="0"/>
      <dgm:spPr/>
    </dgm:pt>
    <dgm:pt modelId="{AC8A2948-B0DE-4F7E-828A-7DAFFBB07725}" type="pres">
      <dgm:prSet presAssocID="{567E3842-1545-4486-9E11-02F6A977B404}" presName="parentLeftMargin" presStyleLbl="node1" presStyleIdx="1" presStyleCnt="3"/>
      <dgm:spPr/>
    </dgm:pt>
    <dgm:pt modelId="{22F6105E-D347-4F9D-AFB4-312D1E325A9A}" type="pres">
      <dgm:prSet presAssocID="{567E3842-1545-4486-9E11-02F6A977B404}" presName="parentText" presStyleLbl="node1" presStyleIdx="2" presStyleCnt="3">
        <dgm:presLayoutVars>
          <dgm:chMax val="0"/>
          <dgm:bulletEnabled val="1"/>
        </dgm:presLayoutVars>
      </dgm:prSet>
      <dgm:spPr/>
    </dgm:pt>
    <dgm:pt modelId="{D5BD23DD-9503-4602-9282-DCEBB6AA2555}" type="pres">
      <dgm:prSet presAssocID="{567E3842-1545-4486-9E11-02F6A977B404}" presName="negativeSpace" presStyleCnt="0"/>
      <dgm:spPr/>
    </dgm:pt>
    <dgm:pt modelId="{E8548541-8C7A-4FD8-ACB6-F446B097FEB8}" type="pres">
      <dgm:prSet presAssocID="{567E3842-1545-4486-9E11-02F6A977B404}" presName="childText" presStyleLbl="conFgAcc1" presStyleIdx="2" presStyleCnt="3">
        <dgm:presLayoutVars>
          <dgm:bulletEnabled val="1"/>
        </dgm:presLayoutVars>
      </dgm:prSet>
      <dgm:spPr/>
    </dgm:pt>
  </dgm:ptLst>
  <dgm:cxnLst>
    <dgm:cxn modelId="{7037AD0A-CA77-43D2-9E08-397D7879A5D0}" type="presOf" srcId="{40F71A63-A748-479B-A163-03309BCDB2AC}" destId="{2EDF6D9A-465F-493F-BFFF-E8869C7E7367}" srcOrd="0" destOrd="0" presId="urn:microsoft.com/office/officeart/2005/8/layout/list1"/>
    <dgm:cxn modelId="{15649022-5A0E-4D79-9ABB-212DF87C18D1}" srcId="{40F71A63-A748-479B-A163-03309BCDB2AC}" destId="{CAD650AE-1238-4F10-B409-83796A60DF29}" srcOrd="0" destOrd="0" parTransId="{E10C4BAC-9007-402C-9429-B2895AD9AD68}" sibTransId="{3B851DA9-6C57-46D6-B122-AE2BE3A932AA}"/>
    <dgm:cxn modelId="{22164D33-1E4B-4D65-BE8F-8CC01CE4FB81}" srcId="{40F71A63-A748-479B-A163-03309BCDB2AC}" destId="{567E3842-1545-4486-9E11-02F6A977B404}" srcOrd="2" destOrd="0" parTransId="{413E26CF-D148-483A-ACB4-E53600F7734C}" sibTransId="{07BB78B4-30AF-4E8C-B5DB-34B689B9AD28}"/>
    <dgm:cxn modelId="{FFBA1B34-8740-4E9C-85F7-67167B696851}" srcId="{CAD650AE-1238-4F10-B409-83796A60DF29}" destId="{D8855A62-D868-40CB-BCD9-54AD22F5EF88}" srcOrd="0" destOrd="0" parTransId="{07D94C09-5CC9-498C-8646-C822C2F20FC3}" sibTransId="{B7C71172-230A-479F-BA47-7C68C75EB96F}"/>
    <dgm:cxn modelId="{2946504F-A52D-4876-AF42-B35960C8AE7F}" srcId="{567E3842-1545-4486-9E11-02F6A977B404}" destId="{D8415E40-74C2-4F38-9AC9-9047CFC3C1ED}" srcOrd="0" destOrd="0" parTransId="{03D70F14-E0D2-44C2-9DDE-076F0CBE9DF9}" sibTransId="{8D10A1B9-114D-4E6B-9524-4A1C0035329A}"/>
    <dgm:cxn modelId="{1D559C4F-18E4-4A23-8A4B-00BC14395FED}" type="presOf" srcId="{CAD650AE-1238-4F10-B409-83796A60DF29}" destId="{94E8F3E8-8A7C-477F-84BD-9CF2F3DBCE4D}" srcOrd="0" destOrd="0" presId="urn:microsoft.com/office/officeart/2005/8/layout/list1"/>
    <dgm:cxn modelId="{58801B73-418D-475E-AA26-265E250424AB}" type="presOf" srcId="{567E3842-1545-4486-9E11-02F6A977B404}" destId="{22F6105E-D347-4F9D-AFB4-312D1E325A9A}" srcOrd="1" destOrd="0" presId="urn:microsoft.com/office/officeart/2005/8/layout/list1"/>
    <dgm:cxn modelId="{C7501B8B-2CD3-4E53-8D82-9FB3F2F84DFF}" type="presOf" srcId="{D8415E40-74C2-4F38-9AC9-9047CFC3C1ED}" destId="{E8548541-8C7A-4FD8-ACB6-F446B097FEB8}" srcOrd="0" destOrd="0" presId="urn:microsoft.com/office/officeart/2005/8/layout/list1"/>
    <dgm:cxn modelId="{012DD88D-B310-4414-8618-30912E91A440}" type="presOf" srcId="{B50CA529-B320-4D1E-A13C-233FFEDEF45D}" destId="{5DB8E360-88DD-41D1-9C51-8B78E936B37B}" srcOrd="0" destOrd="0" presId="urn:microsoft.com/office/officeart/2005/8/layout/list1"/>
    <dgm:cxn modelId="{1BD32195-4A69-4BD4-BA37-DEA7930CC810}" type="presOf" srcId="{C4B91660-4A25-419B-AA26-F33253C00685}" destId="{C449D483-FD9D-44E6-9AD9-43810E9CFA50}" srcOrd="0" destOrd="0" presId="urn:microsoft.com/office/officeart/2005/8/layout/list1"/>
    <dgm:cxn modelId="{541EE99C-78D9-4133-8805-D971B605315E}" srcId="{B50CA529-B320-4D1E-A13C-233FFEDEF45D}" destId="{C4B91660-4A25-419B-AA26-F33253C00685}" srcOrd="0" destOrd="0" parTransId="{F594464D-0FBC-4DDF-990F-1DACC25C0CC3}" sibTransId="{072EB47F-D7E9-4C97-90D3-E27DEBBFF62F}"/>
    <dgm:cxn modelId="{A3E4F1BC-2FAD-4EAB-AC64-B4861B51611A}" srcId="{40F71A63-A748-479B-A163-03309BCDB2AC}" destId="{B50CA529-B320-4D1E-A13C-233FFEDEF45D}" srcOrd="1" destOrd="0" parTransId="{4F359EFC-DC99-4887-80DE-63BED70DD51E}" sibTransId="{13D1EF79-958D-41CA-82A2-0402EBBB528F}"/>
    <dgm:cxn modelId="{2A6BA7BD-E467-43C4-BF88-2E59D9528E2E}" type="presOf" srcId="{567E3842-1545-4486-9E11-02F6A977B404}" destId="{AC8A2948-B0DE-4F7E-828A-7DAFFBB07725}" srcOrd="0" destOrd="0" presId="urn:microsoft.com/office/officeart/2005/8/layout/list1"/>
    <dgm:cxn modelId="{C5F25CD0-0793-4C39-96AD-54F229BA4747}" type="presOf" srcId="{D8855A62-D868-40CB-BCD9-54AD22F5EF88}" destId="{7AE58C5B-4DED-42CC-87BA-6A5FFDAB1853}" srcOrd="0" destOrd="0" presId="urn:microsoft.com/office/officeart/2005/8/layout/list1"/>
    <dgm:cxn modelId="{23D688F5-FA7A-4677-94B2-6C3A83977094}" type="presOf" srcId="{B50CA529-B320-4D1E-A13C-233FFEDEF45D}" destId="{9D0E70B4-8488-4EC4-BFE9-A3DB6B4C03F7}" srcOrd="1" destOrd="0" presId="urn:microsoft.com/office/officeart/2005/8/layout/list1"/>
    <dgm:cxn modelId="{D8D88AF5-2D29-4A6C-B22C-B93E5C27A6BD}" type="presOf" srcId="{CAD650AE-1238-4F10-B409-83796A60DF29}" destId="{4EA4090E-D76B-407E-B7EF-EFB1461C534E}" srcOrd="1" destOrd="0" presId="urn:microsoft.com/office/officeart/2005/8/layout/list1"/>
    <dgm:cxn modelId="{3F39335B-A5C5-43C8-A699-0B703EBD7C36}" type="presParOf" srcId="{2EDF6D9A-465F-493F-BFFF-E8869C7E7367}" destId="{857C77EC-D902-4D08-B87B-D50FBA262861}" srcOrd="0" destOrd="0" presId="urn:microsoft.com/office/officeart/2005/8/layout/list1"/>
    <dgm:cxn modelId="{006AA250-410A-4297-990E-315BF1FAB112}" type="presParOf" srcId="{857C77EC-D902-4D08-B87B-D50FBA262861}" destId="{94E8F3E8-8A7C-477F-84BD-9CF2F3DBCE4D}" srcOrd="0" destOrd="0" presId="urn:microsoft.com/office/officeart/2005/8/layout/list1"/>
    <dgm:cxn modelId="{766BF75B-81DB-4054-82B0-0E1CE2B8F265}" type="presParOf" srcId="{857C77EC-D902-4D08-B87B-D50FBA262861}" destId="{4EA4090E-D76B-407E-B7EF-EFB1461C534E}" srcOrd="1" destOrd="0" presId="urn:microsoft.com/office/officeart/2005/8/layout/list1"/>
    <dgm:cxn modelId="{9784D14F-0F3F-46D5-AEA2-806F99527ADE}" type="presParOf" srcId="{2EDF6D9A-465F-493F-BFFF-E8869C7E7367}" destId="{55CC6AD5-138B-4D7B-9B10-5960B3A577B4}" srcOrd="1" destOrd="0" presId="urn:microsoft.com/office/officeart/2005/8/layout/list1"/>
    <dgm:cxn modelId="{39373FDC-E369-4895-A763-35E1C3A542F6}" type="presParOf" srcId="{2EDF6D9A-465F-493F-BFFF-E8869C7E7367}" destId="{7AE58C5B-4DED-42CC-87BA-6A5FFDAB1853}" srcOrd="2" destOrd="0" presId="urn:microsoft.com/office/officeart/2005/8/layout/list1"/>
    <dgm:cxn modelId="{38270EE3-FC83-4ADF-A428-AAC616A37B3C}" type="presParOf" srcId="{2EDF6D9A-465F-493F-BFFF-E8869C7E7367}" destId="{51382B7C-B89C-4A25-99F0-B6B3C4918DD9}" srcOrd="3" destOrd="0" presId="urn:microsoft.com/office/officeart/2005/8/layout/list1"/>
    <dgm:cxn modelId="{56EAE70D-2691-4742-9196-FB59DC6D91D4}" type="presParOf" srcId="{2EDF6D9A-465F-493F-BFFF-E8869C7E7367}" destId="{71B8BAF4-88B9-4763-BBF1-0BD2D9D32128}" srcOrd="4" destOrd="0" presId="urn:microsoft.com/office/officeart/2005/8/layout/list1"/>
    <dgm:cxn modelId="{F47A37C4-7EE0-4280-8304-3596505881DC}" type="presParOf" srcId="{71B8BAF4-88B9-4763-BBF1-0BD2D9D32128}" destId="{5DB8E360-88DD-41D1-9C51-8B78E936B37B}" srcOrd="0" destOrd="0" presId="urn:microsoft.com/office/officeart/2005/8/layout/list1"/>
    <dgm:cxn modelId="{82FF18AA-6F41-47DC-97B2-4013AD5D22E3}" type="presParOf" srcId="{71B8BAF4-88B9-4763-BBF1-0BD2D9D32128}" destId="{9D0E70B4-8488-4EC4-BFE9-A3DB6B4C03F7}" srcOrd="1" destOrd="0" presId="urn:microsoft.com/office/officeart/2005/8/layout/list1"/>
    <dgm:cxn modelId="{AC380908-90A4-4BF9-A286-953FF3E23124}" type="presParOf" srcId="{2EDF6D9A-465F-493F-BFFF-E8869C7E7367}" destId="{3A3443C4-C395-46AA-BA95-1E0D21ED9B83}" srcOrd="5" destOrd="0" presId="urn:microsoft.com/office/officeart/2005/8/layout/list1"/>
    <dgm:cxn modelId="{41E1BC94-D839-412F-86E7-7677241C87CB}" type="presParOf" srcId="{2EDF6D9A-465F-493F-BFFF-E8869C7E7367}" destId="{C449D483-FD9D-44E6-9AD9-43810E9CFA50}" srcOrd="6" destOrd="0" presId="urn:microsoft.com/office/officeart/2005/8/layout/list1"/>
    <dgm:cxn modelId="{53C4F7C6-C1E7-4111-8EF6-1FAB7A55AE0A}" type="presParOf" srcId="{2EDF6D9A-465F-493F-BFFF-E8869C7E7367}" destId="{2B0DB94A-3C6E-4B84-8AA7-219E35A79E65}" srcOrd="7" destOrd="0" presId="urn:microsoft.com/office/officeart/2005/8/layout/list1"/>
    <dgm:cxn modelId="{A57916E1-26B9-4152-9132-ED817D0DE946}" type="presParOf" srcId="{2EDF6D9A-465F-493F-BFFF-E8869C7E7367}" destId="{A803E975-BDDD-4410-8E36-7B8C8C90EB59}" srcOrd="8" destOrd="0" presId="urn:microsoft.com/office/officeart/2005/8/layout/list1"/>
    <dgm:cxn modelId="{EE7DB649-695B-4447-AFBD-AAAF16B4538F}" type="presParOf" srcId="{A803E975-BDDD-4410-8E36-7B8C8C90EB59}" destId="{AC8A2948-B0DE-4F7E-828A-7DAFFBB07725}" srcOrd="0" destOrd="0" presId="urn:microsoft.com/office/officeart/2005/8/layout/list1"/>
    <dgm:cxn modelId="{DB739A5E-B989-4FDC-A32D-1D120F7D1F37}" type="presParOf" srcId="{A803E975-BDDD-4410-8E36-7B8C8C90EB59}" destId="{22F6105E-D347-4F9D-AFB4-312D1E325A9A}" srcOrd="1" destOrd="0" presId="urn:microsoft.com/office/officeart/2005/8/layout/list1"/>
    <dgm:cxn modelId="{30B300C6-A6D1-4153-A4B8-B1E39CC2466C}" type="presParOf" srcId="{2EDF6D9A-465F-493F-BFFF-E8869C7E7367}" destId="{D5BD23DD-9503-4602-9282-DCEBB6AA2555}" srcOrd="9" destOrd="0" presId="urn:microsoft.com/office/officeart/2005/8/layout/list1"/>
    <dgm:cxn modelId="{AB7BC232-9C3A-4EBD-AF13-1AE1583AE056}" type="presParOf" srcId="{2EDF6D9A-465F-493F-BFFF-E8869C7E7367}" destId="{E8548541-8C7A-4FD8-ACB6-F446B097FEB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E58C5B-4DED-42CC-87BA-6A5FFDAB1853}">
      <dsp:nvSpPr>
        <dsp:cNvPr id="0" name=""/>
        <dsp:cNvSpPr/>
      </dsp:nvSpPr>
      <dsp:spPr>
        <a:xfrm>
          <a:off x="0" y="473946"/>
          <a:ext cx="16459728" cy="1653750"/>
        </a:xfrm>
        <a:prstGeom prst="rect">
          <a:avLst/>
        </a:prstGeom>
        <a:solidFill>
          <a:schemeClr val="lt1">
            <a:alpha val="90000"/>
            <a:hueOff val="0"/>
            <a:satOff val="0"/>
            <a:lumOff val="0"/>
            <a:alphaOff val="0"/>
          </a:schemeClr>
        </a:solidFill>
        <a:ln w="76200" cap="flat" cmpd="sng" algn="ctr">
          <a:solidFill>
            <a:schemeClr val="tx2"/>
          </a:solidFill>
          <a:prstDash val="solid"/>
        </a:ln>
        <a:effectLst/>
      </dsp:spPr>
      <dsp:style>
        <a:lnRef idx="2">
          <a:scrgbClr r="0" g="0" b="0"/>
        </a:lnRef>
        <a:fillRef idx="1">
          <a:scrgbClr r="0" g="0" b="0"/>
        </a:fillRef>
        <a:effectRef idx="0">
          <a:scrgbClr r="0" g="0" b="0"/>
        </a:effectRef>
        <a:fontRef idx="minor"/>
      </dsp:style>
      <dsp:txBody>
        <a:bodyPr spcFirstLastPara="0" vert="horz" wrap="square" lIns="1277458" tIns="624840" rIns="1277458" bIns="213360" numCol="1" spcCol="1270" anchor="t" anchorCtr="0">
          <a:noAutofit/>
        </a:bodyPr>
        <a:lstStyle/>
        <a:p>
          <a:pPr marL="285750" lvl="1" indent="-285750" algn="l" defTabSz="1333500">
            <a:lnSpc>
              <a:spcPct val="90000"/>
            </a:lnSpc>
            <a:spcBef>
              <a:spcPct val="0"/>
            </a:spcBef>
            <a:spcAft>
              <a:spcPct val="15000"/>
            </a:spcAft>
            <a:buChar char="•"/>
          </a:pPr>
          <a:r>
            <a:rPr lang="en-GB" sz="3000" kern="1200">
              <a:ea typeface="+mn-lt"/>
              <a:cs typeface="+mn-lt"/>
            </a:rPr>
            <a:t>This is the largest level of the system and is where the budget is held and decisions will be made. It covers the whole 1.2 million population of Devon</a:t>
          </a:r>
          <a:endParaRPr lang="en-GB" sz="3000" kern="1200"/>
        </a:p>
      </dsp:txBody>
      <dsp:txXfrm>
        <a:off x="0" y="473946"/>
        <a:ext cx="16459728" cy="1653750"/>
      </dsp:txXfrm>
    </dsp:sp>
    <dsp:sp modelId="{4EA4090E-D76B-407E-B7EF-EFB1461C534E}">
      <dsp:nvSpPr>
        <dsp:cNvPr id="0" name=""/>
        <dsp:cNvSpPr/>
      </dsp:nvSpPr>
      <dsp:spPr>
        <a:xfrm>
          <a:off x="822986" y="31146"/>
          <a:ext cx="11521809" cy="885600"/>
        </a:xfrm>
        <a:prstGeom prst="roundRect">
          <a:avLst/>
        </a:prstGeom>
        <a:solidFill>
          <a:schemeClr val="tx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497" tIns="0" rIns="435497" bIns="0" numCol="1" spcCol="1270" anchor="ctr" anchorCtr="0">
          <a:noAutofit/>
        </a:bodyPr>
        <a:lstStyle/>
        <a:p>
          <a:pPr marL="0" lvl="0" indent="0" algn="l" defTabSz="1422400">
            <a:lnSpc>
              <a:spcPct val="90000"/>
            </a:lnSpc>
            <a:spcBef>
              <a:spcPct val="0"/>
            </a:spcBef>
            <a:spcAft>
              <a:spcPct val="35000"/>
            </a:spcAft>
            <a:buNone/>
          </a:pPr>
          <a:r>
            <a:rPr lang="en-US" sz="3200" b="1" kern="1200">
              <a:ea typeface="+mn-lt"/>
              <a:cs typeface="+mn-lt"/>
            </a:rPr>
            <a:t>One Devon</a:t>
          </a:r>
          <a:r>
            <a:rPr lang="en-US" sz="2000" b="1" kern="1200">
              <a:ea typeface="+mn-lt"/>
              <a:cs typeface="+mn-lt"/>
            </a:rPr>
            <a:t> (often called ‘the system’)</a:t>
          </a:r>
        </a:p>
      </dsp:txBody>
      <dsp:txXfrm>
        <a:off x="866217" y="74377"/>
        <a:ext cx="11435347" cy="799138"/>
      </dsp:txXfrm>
    </dsp:sp>
    <dsp:sp modelId="{C449D483-FD9D-44E6-9AD9-43810E9CFA50}">
      <dsp:nvSpPr>
        <dsp:cNvPr id="0" name=""/>
        <dsp:cNvSpPr/>
      </dsp:nvSpPr>
      <dsp:spPr>
        <a:xfrm>
          <a:off x="0" y="2732496"/>
          <a:ext cx="16459728" cy="1653750"/>
        </a:xfrm>
        <a:prstGeom prst="rect">
          <a:avLst/>
        </a:prstGeom>
        <a:solidFill>
          <a:schemeClr val="lt1">
            <a:alpha val="90000"/>
            <a:hueOff val="0"/>
            <a:satOff val="0"/>
            <a:lumOff val="0"/>
            <a:alphaOff val="0"/>
          </a:schemeClr>
        </a:solidFill>
        <a:ln w="76200" cap="flat" cmpd="sng" algn="ctr">
          <a:solidFill>
            <a:schemeClr val="accent2"/>
          </a:solidFill>
          <a:prstDash val="solid"/>
        </a:ln>
        <a:effectLst/>
      </dsp:spPr>
      <dsp:style>
        <a:lnRef idx="2">
          <a:scrgbClr r="0" g="0" b="0"/>
        </a:lnRef>
        <a:fillRef idx="1">
          <a:scrgbClr r="0" g="0" b="0"/>
        </a:fillRef>
        <a:effectRef idx="0">
          <a:scrgbClr r="0" g="0" b="0"/>
        </a:effectRef>
        <a:fontRef idx="minor"/>
      </dsp:style>
      <dsp:txBody>
        <a:bodyPr spcFirstLastPara="0" vert="horz" wrap="square" lIns="1277458" tIns="624840" rIns="1277458" bIns="213360" numCol="1" spcCol="1270" anchor="t" anchorCtr="0">
          <a:noAutofit/>
        </a:bodyPr>
        <a:lstStyle/>
        <a:p>
          <a:pPr marL="285750" lvl="1" indent="-285750" algn="l" defTabSz="1333500">
            <a:lnSpc>
              <a:spcPct val="90000"/>
            </a:lnSpc>
            <a:spcBef>
              <a:spcPct val="0"/>
            </a:spcBef>
            <a:spcAft>
              <a:spcPct val="15000"/>
            </a:spcAft>
            <a:buChar char="•"/>
          </a:pPr>
          <a:r>
            <a:rPr lang="en-US" sz="3000" kern="1200">
              <a:ea typeface="+mn-lt"/>
              <a:cs typeface="+mn-lt"/>
            </a:rPr>
            <a:t>This is where most of the service changes will happen and each covers around 250,000 to 500,000 people. Devon has five local care partnerships</a:t>
          </a:r>
          <a:endParaRPr lang="en-GB" sz="3000" kern="1200"/>
        </a:p>
      </dsp:txBody>
      <dsp:txXfrm>
        <a:off x="0" y="2732496"/>
        <a:ext cx="16459728" cy="1653750"/>
      </dsp:txXfrm>
    </dsp:sp>
    <dsp:sp modelId="{9D0E70B4-8488-4EC4-BFE9-A3DB6B4C03F7}">
      <dsp:nvSpPr>
        <dsp:cNvPr id="0" name=""/>
        <dsp:cNvSpPr/>
      </dsp:nvSpPr>
      <dsp:spPr>
        <a:xfrm>
          <a:off x="822986" y="2289697"/>
          <a:ext cx="11521809" cy="885600"/>
        </a:xfrm>
        <a:prstGeom prst="roundRect">
          <a:avLst/>
        </a:prstGeom>
        <a:solidFill>
          <a:schemeClr val="accent2"/>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497" tIns="0" rIns="435497" bIns="0" numCol="1" spcCol="1270" anchor="ctr" anchorCtr="0">
          <a:noAutofit/>
        </a:bodyPr>
        <a:lstStyle/>
        <a:p>
          <a:pPr marL="0" lvl="0" indent="0" algn="l" defTabSz="1422400">
            <a:lnSpc>
              <a:spcPct val="90000"/>
            </a:lnSpc>
            <a:spcBef>
              <a:spcPct val="0"/>
            </a:spcBef>
            <a:spcAft>
              <a:spcPct val="35000"/>
            </a:spcAft>
            <a:buNone/>
          </a:pPr>
          <a:r>
            <a:rPr lang="en-US" sz="3200" b="1" kern="1200">
              <a:ea typeface="+mn-lt"/>
              <a:cs typeface="+mn-lt"/>
            </a:rPr>
            <a:t>Local Care Partnerships</a:t>
          </a:r>
          <a:r>
            <a:rPr lang="en-US" sz="2000" b="1" kern="1200">
              <a:ea typeface="+mn-lt"/>
              <a:cs typeface="+mn-lt"/>
            </a:rPr>
            <a:t> (sometimes called ‘places’)</a:t>
          </a:r>
          <a:endParaRPr lang="en-GB" sz="2000" kern="1200"/>
        </a:p>
      </dsp:txBody>
      <dsp:txXfrm>
        <a:off x="866217" y="2332928"/>
        <a:ext cx="11435347" cy="799138"/>
      </dsp:txXfrm>
    </dsp:sp>
    <dsp:sp modelId="{E8548541-8C7A-4FD8-ACB6-F446B097FEB8}">
      <dsp:nvSpPr>
        <dsp:cNvPr id="0" name=""/>
        <dsp:cNvSpPr/>
      </dsp:nvSpPr>
      <dsp:spPr>
        <a:xfrm>
          <a:off x="0" y="4991046"/>
          <a:ext cx="16459728" cy="2031750"/>
        </a:xfrm>
        <a:prstGeom prst="rect">
          <a:avLst/>
        </a:prstGeom>
        <a:solidFill>
          <a:schemeClr val="lt1">
            <a:alpha val="90000"/>
            <a:hueOff val="0"/>
            <a:satOff val="0"/>
            <a:lumOff val="0"/>
            <a:alphaOff val="0"/>
          </a:schemeClr>
        </a:solidFill>
        <a:ln w="76200" cap="flat" cmpd="sng" algn="ctr">
          <a:solidFill>
            <a:schemeClr val="accent4"/>
          </a:solidFill>
          <a:prstDash val="solid"/>
        </a:ln>
        <a:effectLst/>
      </dsp:spPr>
      <dsp:style>
        <a:lnRef idx="2">
          <a:scrgbClr r="0" g="0" b="0"/>
        </a:lnRef>
        <a:fillRef idx="1">
          <a:scrgbClr r="0" g="0" b="0"/>
        </a:fillRef>
        <a:effectRef idx="0">
          <a:scrgbClr r="0" g="0" b="0"/>
        </a:effectRef>
        <a:fontRef idx="minor"/>
      </dsp:style>
      <dsp:txBody>
        <a:bodyPr spcFirstLastPara="0" vert="horz" wrap="square" lIns="1277458" tIns="624840" rIns="1277458" bIns="213360" numCol="1" spcCol="1270" anchor="t" anchorCtr="0">
          <a:noAutofit/>
        </a:bodyPr>
        <a:lstStyle/>
        <a:p>
          <a:pPr marL="285750" lvl="1" indent="-285750" algn="l" defTabSz="1333500">
            <a:lnSpc>
              <a:spcPct val="90000"/>
            </a:lnSpc>
            <a:spcBef>
              <a:spcPct val="0"/>
            </a:spcBef>
            <a:spcAft>
              <a:spcPct val="15000"/>
            </a:spcAft>
            <a:buChar char="•"/>
          </a:pPr>
          <a:r>
            <a:rPr lang="en-GB" sz="3000" kern="1200">
              <a:ea typeface="+mn-lt"/>
              <a:cs typeface="+mn-lt"/>
            </a:rPr>
            <a:t>This level of the system consists of 31 primary care networks (groups of GP practices) serving populations of 30,000 to 50,000 people. By working together, they can provide a wider range of services</a:t>
          </a:r>
          <a:endParaRPr lang="en-GB" sz="3000" kern="1200"/>
        </a:p>
      </dsp:txBody>
      <dsp:txXfrm>
        <a:off x="0" y="4991046"/>
        <a:ext cx="16459728" cy="2031750"/>
      </dsp:txXfrm>
    </dsp:sp>
    <dsp:sp modelId="{22F6105E-D347-4F9D-AFB4-312D1E325A9A}">
      <dsp:nvSpPr>
        <dsp:cNvPr id="0" name=""/>
        <dsp:cNvSpPr/>
      </dsp:nvSpPr>
      <dsp:spPr>
        <a:xfrm>
          <a:off x="822986" y="4548247"/>
          <a:ext cx="11521809" cy="88560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35497" tIns="0" rIns="435497" bIns="0" numCol="1" spcCol="1270" anchor="ctr" anchorCtr="0">
          <a:noAutofit/>
        </a:bodyPr>
        <a:lstStyle/>
        <a:p>
          <a:pPr marL="0" lvl="0" indent="0" algn="l" defTabSz="1422400">
            <a:lnSpc>
              <a:spcPct val="90000"/>
            </a:lnSpc>
            <a:spcBef>
              <a:spcPct val="0"/>
            </a:spcBef>
            <a:spcAft>
              <a:spcPct val="35000"/>
            </a:spcAft>
            <a:buNone/>
          </a:pPr>
          <a:r>
            <a:rPr lang="en-US" sz="3200" b="1" kern="1200">
              <a:ea typeface="+mn-lt"/>
              <a:cs typeface="+mn-lt"/>
            </a:rPr>
            <a:t>Neighbourhoods</a:t>
          </a:r>
          <a:r>
            <a:rPr lang="en-US" sz="2000" b="1" kern="1200">
              <a:ea typeface="+mn-lt"/>
              <a:cs typeface="+mn-lt"/>
            </a:rPr>
            <a:t> (includes primary care networks)</a:t>
          </a:r>
          <a:endParaRPr lang="en-GB" sz="2000" kern="1200"/>
        </a:p>
      </dsp:txBody>
      <dsp:txXfrm>
        <a:off x="866217" y="4591478"/>
        <a:ext cx="11435347" cy="799138"/>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0"/>
            <a:ext cx="2946400" cy="496809"/>
          </a:xfrm>
          <a:prstGeom prst="rect">
            <a:avLst/>
          </a:prstGeom>
        </p:spPr>
        <p:txBody>
          <a:bodyPr vert="horz" lIns="91421" tIns="45711" rIns="91421" bIns="45711" rtlCol="0"/>
          <a:lstStyle>
            <a:lvl1pPr algn="l">
              <a:defRPr sz="1200"/>
            </a:lvl1pPr>
          </a:lstStyle>
          <a:p>
            <a:r>
              <a:rPr lang="en-GB"/>
              <a:t>CONFIDENTIAL - WORKING DRAFT</a:t>
            </a:r>
          </a:p>
        </p:txBody>
      </p:sp>
      <p:sp>
        <p:nvSpPr>
          <p:cNvPr id="3" name="Date Placeholder 2"/>
          <p:cNvSpPr>
            <a:spLocks noGrp="1"/>
          </p:cNvSpPr>
          <p:nvPr>
            <p:ph type="dt" sz="quarter" idx="1"/>
          </p:nvPr>
        </p:nvSpPr>
        <p:spPr>
          <a:xfrm>
            <a:off x="3849688" y="0"/>
            <a:ext cx="2946400" cy="496809"/>
          </a:xfrm>
          <a:prstGeom prst="rect">
            <a:avLst/>
          </a:prstGeom>
        </p:spPr>
        <p:txBody>
          <a:bodyPr vert="horz" lIns="91421" tIns="45711" rIns="91421" bIns="45711" rtlCol="0"/>
          <a:lstStyle>
            <a:lvl1pPr algn="r">
              <a:defRPr sz="1200"/>
            </a:lvl1pPr>
          </a:lstStyle>
          <a:p>
            <a:fld id="{FB3C26CC-466A-4913-97EC-CE9877533212}" type="datetimeFigureOut">
              <a:rPr lang="en-GB" smtClean="0"/>
              <a:t>12/04/2023</a:t>
            </a:fld>
            <a:endParaRPr lang="en-GB"/>
          </a:p>
        </p:txBody>
      </p:sp>
      <p:sp>
        <p:nvSpPr>
          <p:cNvPr id="4" name="Footer Placeholder 3"/>
          <p:cNvSpPr>
            <a:spLocks noGrp="1"/>
          </p:cNvSpPr>
          <p:nvPr>
            <p:ph type="ftr" sz="quarter" idx="2"/>
          </p:nvPr>
        </p:nvSpPr>
        <p:spPr>
          <a:xfrm>
            <a:off x="1" y="9428242"/>
            <a:ext cx="2946400" cy="496809"/>
          </a:xfrm>
          <a:prstGeom prst="rect">
            <a:avLst/>
          </a:prstGeom>
        </p:spPr>
        <p:txBody>
          <a:bodyPr vert="horz" lIns="91421" tIns="45711" rIns="91421" bIns="45711"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242"/>
            <a:ext cx="2946400" cy="496809"/>
          </a:xfrm>
          <a:prstGeom prst="rect">
            <a:avLst/>
          </a:prstGeom>
        </p:spPr>
        <p:txBody>
          <a:bodyPr vert="horz" lIns="91421" tIns="45711" rIns="91421" bIns="45711" rtlCol="0" anchor="b"/>
          <a:lstStyle>
            <a:lvl1pPr algn="r">
              <a:defRPr sz="1200"/>
            </a:lvl1pPr>
          </a:lstStyle>
          <a:p>
            <a:fld id="{BE1F249C-88F9-4008-B1CD-E03F6ECA9C3C}" type="slidenum">
              <a:rPr lang="en-GB" smtClean="0"/>
              <a:t>‹#›</a:t>
            </a:fld>
            <a:endParaRPr lang="en-GB"/>
          </a:p>
        </p:txBody>
      </p:sp>
    </p:spTree>
    <p:extLst>
      <p:ext uri="{BB962C8B-B14F-4D97-AF65-F5344CB8AC3E}">
        <p14:creationId xmlns:p14="http://schemas.microsoft.com/office/powerpoint/2010/main" val="217593771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1"/>
            <a:ext cx="2945659" cy="496332"/>
          </a:xfrm>
          <a:prstGeom prst="rect">
            <a:avLst/>
          </a:prstGeom>
        </p:spPr>
        <p:txBody>
          <a:bodyPr vert="horz" lIns="91285" tIns="45642" rIns="91285" bIns="45642" rtlCol="0"/>
          <a:lstStyle>
            <a:lvl1pPr algn="l">
              <a:defRPr sz="1200"/>
            </a:lvl1pPr>
          </a:lstStyle>
          <a:p>
            <a:r>
              <a:rPr lang="en-GB"/>
              <a:t>CONFIDENTIAL - WORKING DRAFT</a:t>
            </a:r>
          </a:p>
        </p:txBody>
      </p:sp>
      <p:sp>
        <p:nvSpPr>
          <p:cNvPr id="3" name="Date Placeholder 2"/>
          <p:cNvSpPr>
            <a:spLocks noGrp="1"/>
          </p:cNvSpPr>
          <p:nvPr>
            <p:ph type="dt" idx="1"/>
          </p:nvPr>
        </p:nvSpPr>
        <p:spPr>
          <a:xfrm>
            <a:off x="3850444" y="1"/>
            <a:ext cx="2945659" cy="496332"/>
          </a:xfrm>
          <a:prstGeom prst="rect">
            <a:avLst/>
          </a:prstGeom>
        </p:spPr>
        <p:txBody>
          <a:bodyPr vert="horz" lIns="91285" tIns="45642" rIns="91285" bIns="45642" rtlCol="0"/>
          <a:lstStyle>
            <a:lvl1pPr algn="r">
              <a:defRPr sz="1200"/>
            </a:lvl1pPr>
          </a:lstStyle>
          <a:p>
            <a:fld id="{0DE2AE05-75DA-41D5-8CB2-DD3298E6407F}" type="datetimeFigureOut">
              <a:rPr lang="en-GB" smtClean="0"/>
              <a:t>12/04/2023</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285" tIns="45642" rIns="91285" bIns="45642" rtlCol="0" anchor="ctr"/>
          <a:lstStyle/>
          <a:p>
            <a:endParaRPr lang="en-GB"/>
          </a:p>
        </p:txBody>
      </p:sp>
      <p:sp>
        <p:nvSpPr>
          <p:cNvPr id="5" name="Notes Placeholder 4"/>
          <p:cNvSpPr>
            <a:spLocks noGrp="1"/>
          </p:cNvSpPr>
          <p:nvPr>
            <p:ph type="body" sz="quarter" idx="3"/>
          </p:nvPr>
        </p:nvSpPr>
        <p:spPr>
          <a:xfrm>
            <a:off x="679768" y="4715154"/>
            <a:ext cx="5438140" cy="4466987"/>
          </a:xfrm>
          <a:prstGeom prst="rect">
            <a:avLst/>
          </a:prstGeom>
        </p:spPr>
        <p:txBody>
          <a:bodyPr vert="horz" lIns="91285" tIns="45642" rIns="91285" bIns="45642" rtlCol="0"/>
          <a:lstStyle/>
          <a:p>
            <a:pPr lvl="0"/>
            <a:r>
              <a:rPr lang="en-US"/>
              <a:t>Click to edit Master text styles</a:t>
            </a:r>
          </a:p>
        </p:txBody>
      </p:sp>
      <p:sp>
        <p:nvSpPr>
          <p:cNvPr id="6" name="Footer Placeholder 5"/>
          <p:cNvSpPr>
            <a:spLocks noGrp="1"/>
          </p:cNvSpPr>
          <p:nvPr>
            <p:ph type="ftr" sz="quarter" idx="4"/>
          </p:nvPr>
        </p:nvSpPr>
        <p:spPr>
          <a:xfrm>
            <a:off x="2" y="9428584"/>
            <a:ext cx="2945659" cy="496332"/>
          </a:xfrm>
          <a:prstGeom prst="rect">
            <a:avLst/>
          </a:prstGeom>
        </p:spPr>
        <p:txBody>
          <a:bodyPr vert="horz" lIns="91285" tIns="45642" rIns="91285" bIns="45642" rtlCol="0" anchor="b"/>
          <a:lstStyle>
            <a:lvl1pPr algn="l">
              <a:defRPr sz="1200"/>
            </a:lvl1pPr>
          </a:lstStyle>
          <a:p>
            <a:endParaRPr lang="en-GB"/>
          </a:p>
        </p:txBody>
      </p:sp>
      <p:sp>
        <p:nvSpPr>
          <p:cNvPr id="7" name="Slide Number Placeholder 6"/>
          <p:cNvSpPr>
            <a:spLocks noGrp="1"/>
          </p:cNvSpPr>
          <p:nvPr>
            <p:ph type="sldNum" sz="quarter" idx="5"/>
          </p:nvPr>
        </p:nvSpPr>
        <p:spPr>
          <a:xfrm>
            <a:off x="3850444" y="9428584"/>
            <a:ext cx="2945659" cy="496332"/>
          </a:xfrm>
          <a:prstGeom prst="rect">
            <a:avLst/>
          </a:prstGeom>
        </p:spPr>
        <p:txBody>
          <a:bodyPr vert="horz" lIns="91285" tIns="45642" rIns="91285" bIns="45642" rtlCol="0" anchor="b"/>
          <a:lstStyle>
            <a:lvl1pPr algn="r">
              <a:defRPr sz="1200"/>
            </a:lvl1pPr>
          </a:lstStyle>
          <a:p>
            <a:fld id="{C8D6B2B3-1480-4020-AF1F-43273F00C352}" type="slidenum">
              <a:rPr lang="en-GB" smtClean="0"/>
              <a:t>‹#›</a:t>
            </a:fld>
            <a:endParaRPr lang="en-GB"/>
          </a:p>
        </p:txBody>
      </p:sp>
    </p:spTree>
    <p:extLst>
      <p:ext uri="{BB962C8B-B14F-4D97-AF65-F5344CB8AC3E}">
        <p14:creationId xmlns:p14="http://schemas.microsoft.com/office/powerpoint/2010/main" val="3903596057"/>
      </p:ext>
    </p:extLst>
  </p:cSld>
  <p:clrMap bg1="lt1" tx1="dk1" bg2="lt2" tx2="dk2" accent1="accent1" accent2="accent2" accent3="accent3" accent4="accent4" accent5="accent5" accent6="accent6" hlink="hlink" folHlink="folHlink"/>
  <p:hf ftr="0" dt="0"/>
  <p:notesStyle>
    <a:lvl1pPr marL="0" algn="l" defTabSz="1828800" rtl="0" eaLnBrk="1" latinLnBrk="0" hangingPunct="1">
      <a:defRPr sz="3200" kern="1200">
        <a:solidFill>
          <a:schemeClr val="tx1"/>
        </a:solidFill>
        <a:latin typeface="Arial" panose="020B0604020202020204" pitchFamily="34" charset="0"/>
        <a:ea typeface="+mn-ea"/>
        <a:cs typeface="Arial" panose="020B0604020202020204" pitchFamily="34" charset="0"/>
      </a:defRPr>
    </a:lvl1pPr>
    <a:lvl2pPr marL="914400" algn="l" defTabSz="1828800" rtl="0" eaLnBrk="1" latinLnBrk="0" hangingPunct="1">
      <a:defRPr sz="3200" kern="1200">
        <a:solidFill>
          <a:schemeClr val="tx1"/>
        </a:solidFill>
        <a:latin typeface="Arial" panose="020B0604020202020204" pitchFamily="34" charset="0"/>
        <a:ea typeface="+mn-ea"/>
        <a:cs typeface="Arial" panose="020B0604020202020204" pitchFamily="34" charset="0"/>
      </a:defRPr>
    </a:lvl2pPr>
    <a:lvl3pPr marL="1828800" algn="l" defTabSz="1828800" rtl="0" eaLnBrk="1" latinLnBrk="0" hangingPunct="1">
      <a:defRPr sz="2400" kern="1200">
        <a:solidFill>
          <a:schemeClr val="tx1"/>
        </a:solidFill>
        <a:latin typeface="+mn-lt"/>
        <a:ea typeface="+mn-ea"/>
        <a:cs typeface="+mn-cs"/>
      </a:defRPr>
    </a:lvl3pPr>
    <a:lvl4pPr marL="2743200" algn="l" defTabSz="1828800" rtl="0" eaLnBrk="1" latinLnBrk="0" hangingPunct="1">
      <a:defRPr sz="2400" kern="1200">
        <a:solidFill>
          <a:schemeClr val="tx1"/>
        </a:solidFill>
        <a:latin typeface="+mn-lt"/>
        <a:ea typeface="+mn-ea"/>
        <a:cs typeface="+mn-cs"/>
      </a:defRPr>
    </a:lvl4pPr>
    <a:lvl5pPr marL="3657600" algn="l" defTabSz="1828800" rtl="0" eaLnBrk="1" latinLnBrk="0" hangingPunct="1">
      <a:defRPr sz="2400" kern="1200">
        <a:solidFill>
          <a:schemeClr val="tx1"/>
        </a:solidFill>
        <a:latin typeface="+mn-lt"/>
        <a:ea typeface="+mn-ea"/>
        <a:cs typeface="+mn-cs"/>
      </a:defRPr>
    </a:lvl5pPr>
    <a:lvl6pPr marL="4572000" algn="l" defTabSz="1828800" rtl="0" eaLnBrk="1" latinLnBrk="0" hangingPunct="1">
      <a:defRPr sz="2400" kern="1200">
        <a:solidFill>
          <a:schemeClr val="tx1"/>
        </a:solidFill>
        <a:latin typeface="+mn-lt"/>
        <a:ea typeface="+mn-ea"/>
        <a:cs typeface="+mn-cs"/>
      </a:defRPr>
    </a:lvl6pPr>
    <a:lvl7pPr marL="5486400" algn="l" defTabSz="1828800" rtl="0" eaLnBrk="1" latinLnBrk="0" hangingPunct="1">
      <a:defRPr sz="2400" kern="1200">
        <a:solidFill>
          <a:schemeClr val="tx1"/>
        </a:solidFill>
        <a:latin typeface="+mn-lt"/>
        <a:ea typeface="+mn-ea"/>
        <a:cs typeface="+mn-cs"/>
      </a:defRPr>
    </a:lvl7pPr>
    <a:lvl8pPr marL="6400800" algn="l" defTabSz="1828800" rtl="0" eaLnBrk="1" latinLnBrk="0" hangingPunct="1">
      <a:defRPr sz="2400" kern="1200">
        <a:solidFill>
          <a:schemeClr val="tx1"/>
        </a:solidFill>
        <a:latin typeface="+mn-lt"/>
        <a:ea typeface="+mn-ea"/>
        <a:cs typeface="+mn-cs"/>
      </a:defRPr>
    </a:lvl8pPr>
    <a:lvl9pPr marL="7315200" algn="l" defTabSz="1828800" rtl="0" eaLnBrk="1" latinLnBrk="0" hangingPunct="1">
      <a:defRPr sz="2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sz="1800" dirty="0">
              <a:effectLst/>
              <a:latin typeface="Arial" panose="020B0604020202020204" pitchFamily="34" charset="0"/>
              <a:ea typeface="Arial" panose="020B0604020202020204" pitchFamily="34" charset="0"/>
            </a:endParaRPr>
          </a:p>
        </p:txBody>
      </p:sp>
      <p:sp>
        <p:nvSpPr>
          <p:cNvPr id="4" name="Slide Number Placeholder 3"/>
          <p:cNvSpPr>
            <a:spLocks noGrp="1"/>
          </p:cNvSpPr>
          <p:nvPr>
            <p:ph type="sldNum" sz="quarter" idx="5"/>
          </p:nvPr>
        </p:nvSpPr>
        <p:spPr/>
        <p:txBody>
          <a:bodyPr/>
          <a:lstStyle/>
          <a:p>
            <a:fld id="{D3AB2707-86F9-4402-A67B-8FA3B121E148}" type="slidenum">
              <a:rPr lang="en-GB" smtClean="0"/>
              <a:t>13</a:t>
            </a:fld>
            <a:endParaRPr lang="en-GB" dirty="0"/>
          </a:p>
        </p:txBody>
      </p:sp>
    </p:spTree>
    <p:extLst>
      <p:ext uri="{BB962C8B-B14F-4D97-AF65-F5344CB8AC3E}">
        <p14:creationId xmlns:p14="http://schemas.microsoft.com/office/powerpoint/2010/main" val="38089416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 1">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A868437D-458E-4EE9-8E7C-DFB537DEE59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500000">
            <a:off x="3240421" y="424200"/>
            <a:ext cx="17536150" cy="18000000"/>
          </a:xfrm>
          <a:prstGeom prst="rect">
            <a:avLst/>
          </a:prstGeom>
        </p:spPr>
      </p:pic>
      <p:sp>
        <p:nvSpPr>
          <p:cNvPr id="2" name="Rectangle 1">
            <a:extLst>
              <a:ext uri="{FF2B5EF4-FFF2-40B4-BE49-F238E27FC236}">
                <a16:creationId xmlns:a16="http://schemas.microsoft.com/office/drawing/2014/main" id="{7888EBE8-C8EB-404C-BCE4-D940C94ED6D5}"/>
              </a:ext>
            </a:extLst>
          </p:cNvPr>
          <p:cNvSpPr/>
          <p:nvPr userDrawn="1"/>
        </p:nvSpPr>
        <p:spPr>
          <a:xfrm>
            <a:off x="2" y="-1"/>
            <a:ext cx="18288000" cy="10287002"/>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sp>
        <p:nvSpPr>
          <p:cNvPr id="10" name="Text Placeholder 9"/>
          <p:cNvSpPr>
            <a:spLocks noGrp="1"/>
          </p:cNvSpPr>
          <p:nvPr>
            <p:ph type="body" sz="quarter" idx="10"/>
          </p:nvPr>
        </p:nvSpPr>
        <p:spPr>
          <a:xfrm>
            <a:off x="1360801" y="4298786"/>
            <a:ext cx="15504802" cy="1371600"/>
          </a:xfrm>
          <a:prstGeom prst="rect">
            <a:avLst/>
          </a:prstGeom>
        </p:spPr>
        <p:txBody>
          <a:bodyPr vert="horz" lIns="0" tIns="0" rIns="0" bIns="0" anchor="ctr" anchorCtr="0"/>
          <a:lstStyle>
            <a:lvl1pPr marL="0" indent="0">
              <a:lnSpc>
                <a:spcPct val="100000"/>
              </a:lnSpc>
              <a:spcBef>
                <a:spcPts val="0"/>
              </a:spcBef>
              <a:buNone/>
              <a:defRPr sz="7200" b="1">
                <a:solidFill>
                  <a:srgbClr val="003087"/>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1" name="Text Placeholder 9"/>
          <p:cNvSpPr>
            <a:spLocks noGrp="1"/>
          </p:cNvSpPr>
          <p:nvPr>
            <p:ph type="body" sz="quarter" idx="11"/>
          </p:nvPr>
        </p:nvSpPr>
        <p:spPr>
          <a:xfrm>
            <a:off x="1360801" y="5778704"/>
            <a:ext cx="15504802" cy="864096"/>
          </a:xfrm>
          <a:prstGeom prst="rect">
            <a:avLst/>
          </a:prstGeom>
        </p:spPr>
        <p:txBody>
          <a:bodyPr vert="horz" lIns="0" tIns="0" rIns="0" bIns="0" anchor="t" anchorCtr="0"/>
          <a:lstStyle>
            <a:lvl1pPr marL="0" indent="0">
              <a:lnSpc>
                <a:spcPct val="100000"/>
              </a:lnSpc>
              <a:spcBef>
                <a:spcPts val="0"/>
              </a:spcBef>
              <a:buNone/>
              <a:defRPr sz="4000">
                <a:solidFill>
                  <a:srgbClr val="009834"/>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6" name="TextBox 15">
            <a:extLst>
              <a:ext uri="{FF2B5EF4-FFF2-40B4-BE49-F238E27FC236}">
                <a16:creationId xmlns:a16="http://schemas.microsoft.com/office/drawing/2014/main" id="{C60DA820-408B-4D22-B9FA-7FF6892544C1}"/>
              </a:ext>
            </a:extLst>
          </p:cNvPr>
          <p:cNvSpPr txBox="1"/>
          <p:nvPr userDrawn="1"/>
        </p:nvSpPr>
        <p:spPr>
          <a:xfrm>
            <a:off x="116114" y="9614703"/>
            <a:ext cx="5892800" cy="461665"/>
          </a:xfrm>
          <a:prstGeom prst="rect">
            <a:avLst/>
          </a:prstGeom>
          <a:noFill/>
        </p:spPr>
        <p:txBody>
          <a:bodyPr wrap="square" rtlCol="0">
            <a:spAutoFit/>
          </a:bodyPr>
          <a:lstStyle/>
          <a:p>
            <a:pPr marL="0" marR="0" indent="0" algn="l" defTabSz="1828800" rtl="0" eaLnBrk="1" fontAlgn="auto" latinLnBrk="0" hangingPunct="1">
              <a:lnSpc>
                <a:spcPct val="100000"/>
              </a:lnSpc>
              <a:spcBef>
                <a:spcPts val="0"/>
              </a:spcBef>
              <a:spcAft>
                <a:spcPts val="0"/>
              </a:spcAft>
              <a:buClrTx/>
              <a:buSzTx/>
              <a:buFontTx/>
              <a:buNone/>
              <a:tabLst/>
              <a:defRPr/>
            </a:pPr>
            <a:r>
              <a:rPr lang="en-GB" sz="2400" b="1">
                <a:solidFill>
                  <a:schemeClr val="tx2"/>
                </a:solidFill>
              </a:rPr>
              <a:t>#OneDevon</a:t>
            </a:r>
          </a:p>
        </p:txBody>
      </p:sp>
      <p:pic>
        <p:nvPicPr>
          <p:cNvPr id="12" name="Picture 11" descr="Logo&#10;&#10;Description automatically generated">
            <a:extLst>
              <a:ext uri="{FF2B5EF4-FFF2-40B4-BE49-F238E27FC236}">
                <a16:creationId xmlns:a16="http://schemas.microsoft.com/office/drawing/2014/main" id="{64839ECA-05B7-4B05-B2F8-2B9771E1A275}"/>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3686" y="624841"/>
            <a:ext cx="5040000" cy="939202"/>
          </a:xfrm>
          <a:prstGeom prst="rect">
            <a:avLst/>
          </a:prstGeom>
        </p:spPr>
      </p:pic>
    </p:spTree>
    <p:extLst>
      <p:ext uri="{BB962C8B-B14F-4D97-AF65-F5344CB8AC3E}">
        <p14:creationId xmlns:p14="http://schemas.microsoft.com/office/powerpoint/2010/main" val="31358533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 1">
    <p:spTree>
      <p:nvGrpSpPr>
        <p:cNvPr id="1" name=""/>
        <p:cNvGrpSpPr/>
        <p:nvPr/>
      </p:nvGrpSpPr>
      <p:grpSpPr>
        <a:xfrm>
          <a:off x="0" y="0"/>
          <a:ext cx="0" cy="0"/>
          <a:chOff x="0" y="0"/>
          <a:chExt cx="0" cy="0"/>
        </a:xfrm>
      </p:grpSpPr>
      <p:sp>
        <p:nvSpPr>
          <p:cNvPr id="7" name="Rectangle 6"/>
          <p:cNvSpPr/>
          <p:nvPr userDrawn="1"/>
        </p:nvSpPr>
        <p:spPr>
          <a:xfrm>
            <a:off x="3" y="0"/>
            <a:ext cx="18287998" cy="10287000"/>
          </a:xfrm>
          <a:prstGeom prst="rect">
            <a:avLst/>
          </a:prstGeom>
          <a:solidFill>
            <a:srgbClr val="0030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pic>
        <p:nvPicPr>
          <p:cNvPr id="13" name="Graphic 12">
            <a:extLst>
              <a:ext uri="{FF2B5EF4-FFF2-40B4-BE49-F238E27FC236}">
                <a16:creationId xmlns:a16="http://schemas.microsoft.com/office/drawing/2014/main" id="{C558F2BD-918D-4293-9A6E-F1F7D0A0DC1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rot="-1500000">
            <a:off x="3098179" y="424200"/>
            <a:ext cx="17536150" cy="18000000"/>
          </a:xfrm>
          <a:prstGeom prst="rect">
            <a:avLst/>
          </a:prstGeom>
        </p:spPr>
      </p:pic>
      <p:sp>
        <p:nvSpPr>
          <p:cNvPr id="12" name="Rectangle 11">
            <a:extLst>
              <a:ext uri="{FF2B5EF4-FFF2-40B4-BE49-F238E27FC236}">
                <a16:creationId xmlns:a16="http://schemas.microsoft.com/office/drawing/2014/main" id="{CC76A255-9FCC-4676-857B-B6244178C462}"/>
              </a:ext>
            </a:extLst>
          </p:cNvPr>
          <p:cNvSpPr/>
          <p:nvPr userDrawn="1"/>
        </p:nvSpPr>
        <p:spPr>
          <a:xfrm>
            <a:off x="3" y="-4"/>
            <a:ext cx="18287998" cy="10287000"/>
          </a:xfrm>
          <a:prstGeom prst="rect">
            <a:avLst/>
          </a:prstGeom>
          <a:solidFill>
            <a:srgbClr val="003087">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7200"/>
          </a:p>
        </p:txBody>
      </p:sp>
      <p:sp>
        <p:nvSpPr>
          <p:cNvPr id="10" name="Text Placeholder 9"/>
          <p:cNvSpPr>
            <a:spLocks noGrp="1"/>
          </p:cNvSpPr>
          <p:nvPr>
            <p:ph type="body" sz="quarter" idx="10"/>
          </p:nvPr>
        </p:nvSpPr>
        <p:spPr>
          <a:xfrm>
            <a:off x="1390652" y="4298786"/>
            <a:ext cx="15449552" cy="1371600"/>
          </a:xfrm>
          <a:prstGeom prst="rect">
            <a:avLst/>
          </a:prstGeom>
        </p:spPr>
        <p:txBody>
          <a:bodyPr vert="horz" lIns="0" tIns="0" rIns="0" bIns="0" anchor="ctr" anchorCtr="0"/>
          <a:lstStyle>
            <a:lvl1pPr marL="0" indent="0" algn="l">
              <a:lnSpc>
                <a:spcPct val="100000"/>
              </a:lnSpc>
              <a:spcBef>
                <a:spcPts val="0"/>
              </a:spcBef>
              <a:buNone/>
              <a:defRPr sz="7200" b="1">
                <a:solidFill>
                  <a:schemeClr val="bg1"/>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r>
              <a:rPr lang="en-GB"/>
              <a:t>Click to edit Master text styles</a:t>
            </a:r>
            <a:endParaRPr lang="en-US"/>
          </a:p>
        </p:txBody>
      </p:sp>
      <p:sp>
        <p:nvSpPr>
          <p:cNvPr id="11" name="Text Placeholder 9"/>
          <p:cNvSpPr>
            <a:spLocks noGrp="1"/>
          </p:cNvSpPr>
          <p:nvPr>
            <p:ph type="body" sz="quarter" idx="11"/>
          </p:nvPr>
        </p:nvSpPr>
        <p:spPr>
          <a:xfrm>
            <a:off x="1412411" y="5778704"/>
            <a:ext cx="15446586" cy="864096"/>
          </a:xfrm>
          <a:prstGeom prst="rect">
            <a:avLst/>
          </a:prstGeom>
        </p:spPr>
        <p:txBody>
          <a:bodyPr vert="horz" lIns="0" tIns="0" rIns="0" bIns="0" anchor="t" anchorCtr="0"/>
          <a:lstStyle>
            <a:lvl1pPr marL="0" indent="0" algn="l">
              <a:lnSpc>
                <a:spcPct val="100000"/>
              </a:lnSpc>
              <a:spcBef>
                <a:spcPts val="0"/>
              </a:spcBef>
              <a:buNone/>
              <a:defRPr sz="4000">
                <a:solidFill>
                  <a:schemeClr val="bg1"/>
                </a:solidFill>
              </a:defRPr>
            </a:lvl1pPr>
            <a:lvl2pPr marL="914400" indent="0">
              <a:buNone/>
              <a:defRPr>
                <a:solidFill>
                  <a:schemeClr val="accent1"/>
                </a:solidFill>
              </a:defRPr>
            </a:lvl2pPr>
            <a:lvl3pPr marL="1828800" indent="0">
              <a:buNone/>
              <a:defRPr>
                <a:solidFill>
                  <a:schemeClr val="accent1"/>
                </a:solidFill>
              </a:defRPr>
            </a:lvl3pPr>
            <a:lvl4pPr marL="2743200" indent="0">
              <a:buNone/>
              <a:defRPr>
                <a:solidFill>
                  <a:schemeClr val="accent1"/>
                </a:solidFill>
              </a:defRPr>
            </a:lvl4pPr>
            <a:lvl5pPr marL="3657600" indent="0">
              <a:buNone/>
              <a:defRPr>
                <a:solidFill>
                  <a:schemeClr val="accent1"/>
                </a:solidFill>
              </a:defRPr>
            </a:lvl5pPr>
          </a:lstStyle>
          <a:p>
            <a:pPr lvl="0"/>
            <a:endParaRPr lang="en-US"/>
          </a:p>
        </p:txBody>
      </p:sp>
      <p:sp>
        <p:nvSpPr>
          <p:cNvPr id="9" name="TextBox 8">
            <a:extLst>
              <a:ext uri="{FF2B5EF4-FFF2-40B4-BE49-F238E27FC236}">
                <a16:creationId xmlns:a16="http://schemas.microsoft.com/office/drawing/2014/main" id="{8FDE34F9-7D69-4318-91A7-F980B49F31A9}"/>
              </a:ext>
            </a:extLst>
          </p:cNvPr>
          <p:cNvSpPr txBox="1"/>
          <p:nvPr userDrawn="1"/>
        </p:nvSpPr>
        <p:spPr>
          <a:xfrm>
            <a:off x="116114" y="9614703"/>
            <a:ext cx="5892800" cy="461665"/>
          </a:xfrm>
          <a:prstGeom prst="rect">
            <a:avLst/>
          </a:prstGeom>
          <a:noFill/>
        </p:spPr>
        <p:txBody>
          <a:bodyPr wrap="square" rtlCol="0">
            <a:spAutoFit/>
          </a:bodyPr>
          <a:lstStyle/>
          <a:p>
            <a:pPr marL="0" marR="0" indent="0" algn="l" defTabSz="1828800" rtl="0" eaLnBrk="1" fontAlgn="auto" latinLnBrk="0" hangingPunct="1">
              <a:lnSpc>
                <a:spcPct val="100000"/>
              </a:lnSpc>
              <a:spcBef>
                <a:spcPts val="0"/>
              </a:spcBef>
              <a:spcAft>
                <a:spcPts val="0"/>
              </a:spcAft>
              <a:buClrTx/>
              <a:buSzTx/>
              <a:buFontTx/>
              <a:buNone/>
              <a:tabLst/>
              <a:defRPr/>
            </a:pPr>
            <a:r>
              <a:rPr lang="en-GB" sz="2400" b="1">
                <a:solidFill>
                  <a:schemeClr val="bg1"/>
                </a:solidFill>
              </a:rPr>
              <a:t>#OneDevon</a:t>
            </a:r>
          </a:p>
        </p:txBody>
      </p:sp>
      <p:pic>
        <p:nvPicPr>
          <p:cNvPr id="3" name="Picture 2" descr="Logo&#10;&#10;Description automatically generated">
            <a:extLst>
              <a:ext uri="{FF2B5EF4-FFF2-40B4-BE49-F238E27FC236}">
                <a16:creationId xmlns:a16="http://schemas.microsoft.com/office/drawing/2014/main" id="{25450473-0598-479E-BD2D-6942D390CBF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603686" y="624841"/>
            <a:ext cx="5040000" cy="939202"/>
          </a:xfrm>
          <a:prstGeom prst="rect">
            <a:avLst/>
          </a:prstGeom>
        </p:spPr>
      </p:pic>
    </p:spTree>
    <p:extLst>
      <p:ext uri="{BB962C8B-B14F-4D97-AF65-F5344CB8AC3E}">
        <p14:creationId xmlns:p14="http://schemas.microsoft.com/office/powerpoint/2010/main" val="2505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Content_Full">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1000129" y="606715"/>
            <a:ext cx="16353158" cy="811958"/>
          </a:xfrm>
          <a:prstGeom prst="rect">
            <a:avLst/>
          </a:prstGeom>
        </p:spPr>
        <p:txBody>
          <a:bodyPr vert="horz" lIns="0" tIns="0" rIns="0" bIns="0" anchor="t" anchorCtr="0"/>
          <a:lstStyle>
            <a:lvl1pPr marL="0" indent="0">
              <a:lnSpc>
                <a:spcPct val="100000"/>
              </a:lnSpc>
              <a:spcBef>
                <a:spcPts val="0"/>
              </a:spcBef>
              <a:buNone/>
              <a:defRPr sz="6000" b="1" baseline="0">
                <a:solidFill>
                  <a:srgbClr val="003087"/>
                </a:solidFill>
              </a:defRPr>
            </a:lvl1pPr>
            <a:lvl2pPr marL="914400" indent="0">
              <a:buNone/>
              <a:defRPr sz="4000"/>
            </a:lvl2pPr>
            <a:lvl3pPr marL="1828800" indent="0">
              <a:buNone/>
              <a:defRPr sz="4000"/>
            </a:lvl3pPr>
            <a:lvl4pPr marL="2743200" indent="0">
              <a:buNone/>
              <a:defRPr sz="4000"/>
            </a:lvl4pPr>
            <a:lvl5pPr marL="3657600" indent="0">
              <a:buNone/>
              <a:defRPr sz="4000"/>
            </a:lvl5pPr>
          </a:lstStyle>
          <a:p>
            <a:pPr lvl="0"/>
            <a:r>
              <a:rPr lang="en-GB"/>
              <a:t>Click to edit Master text styles</a:t>
            </a:r>
            <a:endParaRPr lang="en-US"/>
          </a:p>
        </p:txBody>
      </p:sp>
      <p:sp>
        <p:nvSpPr>
          <p:cNvPr id="4" name="Text Placeholder 3">
            <a:extLst>
              <a:ext uri="{FF2B5EF4-FFF2-40B4-BE49-F238E27FC236}">
                <a16:creationId xmlns:a16="http://schemas.microsoft.com/office/drawing/2014/main" id="{32739B51-D318-49B2-BD71-59E776B7AF39}"/>
              </a:ext>
            </a:extLst>
          </p:cNvPr>
          <p:cNvSpPr>
            <a:spLocks noGrp="1"/>
          </p:cNvSpPr>
          <p:nvPr>
            <p:ph type="body" sz="quarter" idx="13"/>
          </p:nvPr>
        </p:nvSpPr>
        <p:spPr>
          <a:xfrm>
            <a:off x="1000125" y="1943100"/>
            <a:ext cx="16459200" cy="7091717"/>
          </a:xfrm>
          <a:prstGeom prst="rect">
            <a:avLst/>
          </a:prstGeom>
        </p:spPr>
        <p:txBody>
          <a:bodyPr/>
          <a:lstStyle>
            <a:lvl1pPr marL="685800" indent="-685800">
              <a:buClr>
                <a:schemeClr val="accent2"/>
              </a:buClr>
              <a:buFont typeface="Wingdings" panose="05000000000000000000" pitchFamily="2" charset="2"/>
              <a:buChar char="§"/>
              <a:defRPr sz="3200"/>
            </a:lvl1pPr>
            <a:lvl2pPr marL="1485900" indent="-571500">
              <a:buClr>
                <a:schemeClr val="accent2"/>
              </a:buClr>
              <a:buFont typeface="Wingdings" panose="05000000000000000000" pitchFamily="2" charset="2"/>
              <a:buChar char="§"/>
              <a:defRPr sz="3200"/>
            </a:lvl2pPr>
            <a:lvl3pPr marL="2286000" indent="-457200">
              <a:buClr>
                <a:schemeClr val="accent2"/>
              </a:buClr>
              <a:buFont typeface="Wingdings" panose="05000000000000000000" pitchFamily="2" charset="2"/>
              <a:buChar char="§"/>
              <a:defRPr sz="3200"/>
            </a:lvl3pPr>
            <a:lvl4pPr marL="3200400" indent="-457200">
              <a:buClr>
                <a:schemeClr val="accent2"/>
              </a:buClr>
              <a:buFont typeface="Wingdings" panose="05000000000000000000" pitchFamily="2" charset="2"/>
              <a:buChar char="§"/>
              <a:defRPr sz="3200"/>
            </a:lvl4pPr>
            <a:lvl5pPr marL="4114800" indent="-457200">
              <a:buClr>
                <a:schemeClr val="accent2"/>
              </a:buClr>
              <a:buFont typeface="Wingdings" panose="05000000000000000000" pitchFamily="2" charset="2"/>
              <a:buChar char="§"/>
              <a:defRPr sz="3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9803036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ntent_Full">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1000129" y="606715"/>
            <a:ext cx="16353158" cy="811958"/>
          </a:xfrm>
          <a:prstGeom prst="rect">
            <a:avLst/>
          </a:prstGeom>
        </p:spPr>
        <p:txBody>
          <a:bodyPr vert="horz" lIns="0" tIns="0" rIns="0" bIns="0" anchor="t" anchorCtr="0"/>
          <a:lstStyle>
            <a:lvl1pPr marL="0" indent="0">
              <a:lnSpc>
                <a:spcPct val="100000"/>
              </a:lnSpc>
              <a:spcBef>
                <a:spcPts val="0"/>
              </a:spcBef>
              <a:buNone/>
              <a:defRPr sz="6000" b="1" baseline="0">
                <a:solidFill>
                  <a:srgbClr val="003087"/>
                </a:solidFill>
              </a:defRPr>
            </a:lvl1pPr>
            <a:lvl2pPr marL="914400" indent="0">
              <a:buNone/>
              <a:defRPr sz="4000"/>
            </a:lvl2pPr>
            <a:lvl3pPr marL="1828800" indent="0">
              <a:buNone/>
              <a:defRPr sz="4000"/>
            </a:lvl3pPr>
            <a:lvl4pPr marL="2743200" indent="0">
              <a:buNone/>
              <a:defRPr sz="4000"/>
            </a:lvl4pPr>
            <a:lvl5pPr marL="3657600" indent="0">
              <a:buNone/>
              <a:defRPr sz="4000"/>
            </a:lvl5pPr>
          </a:lstStyle>
          <a:p>
            <a:pPr lvl="0"/>
            <a:r>
              <a:rPr lang="en-GB"/>
              <a:t>Click to edit Master text styles</a:t>
            </a:r>
            <a:endParaRPr lang="en-US"/>
          </a:p>
        </p:txBody>
      </p:sp>
      <p:sp>
        <p:nvSpPr>
          <p:cNvPr id="3" name="Text Placeholder 2"/>
          <p:cNvSpPr>
            <a:spLocks noGrp="1"/>
          </p:cNvSpPr>
          <p:nvPr>
            <p:ph type="body" sz="quarter" idx="12"/>
          </p:nvPr>
        </p:nvSpPr>
        <p:spPr>
          <a:xfrm>
            <a:off x="1000127" y="1943100"/>
            <a:ext cx="7930514" cy="7053944"/>
          </a:xfrm>
          <a:prstGeom prst="rect">
            <a:avLst/>
          </a:prstGeom>
        </p:spPr>
        <p:txBody>
          <a:bodyPr vert="horz" lIns="0" tIns="0" rIns="0" bIns="0"/>
          <a:lstStyle>
            <a:lvl1pPr marL="571500" indent="-571500">
              <a:lnSpc>
                <a:spcPct val="100000"/>
              </a:lnSpc>
              <a:spcBef>
                <a:spcPts val="0"/>
              </a:spcBef>
              <a:spcAft>
                <a:spcPts val="2000"/>
              </a:spcAft>
              <a:buClr>
                <a:schemeClr val="accent2"/>
              </a:buClr>
              <a:buFont typeface="Wingdings" panose="05000000000000000000" pitchFamily="2" charset="2"/>
              <a:buChar char="§"/>
              <a:defRPr sz="3200" b="0" i="0" baseline="0">
                <a:solidFill>
                  <a:schemeClr val="tx1"/>
                </a:solidFill>
              </a:defRPr>
            </a:lvl1pPr>
            <a:lvl2pPr marL="0" indent="0">
              <a:lnSpc>
                <a:spcPct val="100000"/>
              </a:lnSpc>
              <a:spcBef>
                <a:spcPts val="0"/>
              </a:spcBef>
              <a:spcAft>
                <a:spcPts val="2000"/>
              </a:spcAft>
              <a:buFont typeface="Arial" panose="020B0604020202020204" pitchFamily="34" charset="0"/>
              <a:buNone/>
              <a:defRPr sz="4000" baseline="0">
                <a:solidFill>
                  <a:schemeClr val="tx1"/>
                </a:solidFill>
              </a:defRPr>
            </a:lvl2pPr>
            <a:lvl3pPr marL="0" indent="0">
              <a:lnSpc>
                <a:spcPts val="3800"/>
              </a:lnSpc>
              <a:spcBef>
                <a:spcPts val="0"/>
              </a:spcBef>
              <a:spcAft>
                <a:spcPts val="2000"/>
              </a:spcAft>
              <a:buClr>
                <a:schemeClr val="accent2"/>
              </a:buClr>
              <a:buFont typeface="Arial"/>
              <a:buNone/>
              <a:defRPr sz="3600"/>
            </a:lvl3pPr>
            <a:lvl4pPr marL="0" indent="0">
              <a:lnSpc>
                <a:spcPts val="3800"/>
              </a:lnSpc>
              <a:spcBef>
                <a:spcPts val="0"/>
              </a:spcBef>
              <a:spcAft>
                <a:spcPts val="2000"/>
              </a:spcAft>
              <a:buClr>
                <a:schemeClr val="accent2"/>
              </a:buClr>
              <a:buFont typeface="Arial"/>
              <a:buNone/>
              <a:defRPr sz="3600" baseline="0"/>
            </a:lvl4pPr>
            <a:lvl5pPr marL="355600" indent="-355600">
              <a:lnSpc>
                <a:spcPts val="3000"/>
              </a:lnSpc>
              <a:spcBef>
                <a:spcPts val="0"/>
              </a:spcBef>
              <a:spcAft>
                <a:spcPts val="2000"/>
              </a:spcAft>
              <a:buNone/>
              <a:defRPr sz="2400"/>
            </a:lvl5pPr>
          </a:lstStyle>
          <a:p>
            <a:pPr lvl="0"/>
            <a:r>
              <a:rPr lang="en-GB"/>
              <a:t>Click to edit Master text styles</a:t>
            </a:r>
          </a:p>
        </p:txBody>
      </p:sp>
      <p:sp>
        <p:nvSpPr>
          <p:cNvPr id="4" name="Text Placeholder 2">
            <a:extLst>
              <a:ext uri="{FF2B5EF4-FFF2-40B4-BE49-F238E27FC236}">
                <a16:creationId xmlns:a16="http://schemas.microsoft.com/office/drawing/2014/main" id="{26E68666-1023-469B-A420-E8DE804A5E11}"/>
              </a:ext>
            </a:extLst>
          </p:cNvPr>
          <p:cNvSpPr>
            <a:spLocks noGrp="1"/>
          </p:cNvSpPr>
          <p:nvPr>
            <p:ph type="body" sz="quarter" idx="13"/>
          </p:nvPr>
        </p:nvSpPr>
        <p:spPr>
          <a:xfrm>
            <a:off x="9422773" y="1943100"/>
            <a:ext cx="7930514" cy="7053944"/>
          </a:xfrm>
          <a:prstGeom prst="rect">
            <a:avLst/>
          </a:prstGeom>
        </p:spPr>
        <p:txBody>
          <a:bodyPr vert="horz" lIns="0" tIns="0" rIns="0" bIns="0"/>
          <a:lstStyle>
            <a:lvl1pPr marL="571500" indent="-571500">
              <a:lnSpc>
                <a:spcPct val="100000"/>
              </a:lnSpc>
              <a:spcBef>
                <a:spcPts val="0"/>
              </a:spcBef>
              <a:spcAft>
                <a:spcPts val="2000"/>
              </a:spcAft>
              <a:buClr>
                <a:schemeClr val="accent2"/>
              </a:buClr>
              <a:buFont typeface="Wingdings" panose="05000000000000000000" pitchFamily="2" charset="2"/>
              <a:buChar char="§"/>
              <a:defRPr sz="3200" b="0" i="0" baseline="0">
                <a:solidFill>
                  <a:schemeClr val="tx1"/>
                </a:solidFill>
              </a:defRPr>
            </a:lvl1pPr>
            <a:lvl2pPr marL="0" indent="0">
              <a:lnSpc>
                <a:spcPct val="100000"/>
              </a:lnSpc>
              <a:spcBef>
                <a:spcPts val="0"/>
              </a:spcBef>
              <a:spcAft>
                <a:spcPts val="2000"/>
              </a:spcAft>
              <a:buFont typeface="Arial" panose="020B0604020202020204" pitchFamily="34" charset="0"/>
              <a:buNone/>
              <a:defRPr sz="4000" baseline="0">
                <a:solidFill>
                  <a:schemeClr val="tx1"/>
                </a:solidFill>
              </a:defRPr>
            </a:lvl2pPr>
            <a:lvl3pPr marL="0" indent="0">
              <a:lnSpc>
                <a:spcPts val="3800"/>
              </a:lnSpc>
              <a:spcBef>
                <a:spcPts val="0"/>
              </a:spcBef>
              <a:spcAft>
                <a:spcPts val="2000"/>
              </a:spcAft>
              <a:buClr>
                <a:schemeClr val="accent2"/>
              </a:buClr>
              <a:buFont typeface="Arial"/>
              <a:buNone/>
              <a:defRPr sz="3600"/>
            </a:lvl3pPr>
            <a:lvl4pPr marL="0" indent="0">
              <a:lnSpc>
                <a:spcPts val="3800"/>
              </a:lnSpc>
              <a:spcBef>
                <a:spcPts val="0"/>
              </a:spcBef>
              <a:spcAft>
                <a:spcPts val="2000"/>
              </a:spcAft>
              <a:buClr>
                <a:schemeClr val="accent2"/>
              </a:buClr>
              <a:buFont typeface="Arial"/>
              <a:buNone/>
              <a:defRPr sz="3600" baseline="0"/>
            </a:lvl4pPr>
            <a:lvl5pPr marL="355600" indent="-355600">
              <a:lnSpc>
                <a:spcPts val="3000"/>
              </a:lnSpc>
              <a:spcBef>
                <a:spcPts val="0"/>
              </a:spcBef>
              <a:spcAft>
                <a:spcPts val="2000"/>
              </a:spcAft>
              <a:buNone/>
              <a:defRPr sz="2400"/>
            </a:lvl5pPr>
          </a:lstStyle>
          <a:p>
            <a:pPr lvl="0"/>
            <a:r>
              <a:rPr lang="en-GB"/>
              <a:t>Click to edit Master text styles</a:t>
            </a:r>
          </a:p>
        </p:txBody>
      </p:sp>
    </p:spTree>
    <p:extLst>
      <p:ext uri="{BB962C8B-B14F-4D97-AF65-F5344CB8AC3E}">
        <p14:creationId xmlns:p14="http://schemas.microsoft.com/office/powerpoint/2010/main" val="15867773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914400" y="411956"/>
            <a:ext cx="16459200" cy="1275161"/>
          </a:xfrm>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a:defRPr sz="3600"/>
            </a:lvl1pPr>
          </a:lstStyle>
          <a:p>
            <a:pPr lvl="0"/>
            <a:r>
              <a:rPr lang="en-US" dirty="0"/>
              <a:t>Click to edit Master text styles</a:t>
            </a:r>
          </a:p>
          <a:p>
            <a:pPr lvl="1"/>
            <a:endParaRPr lang="en-US" dirty="0"/>
          </a:p>
        </p:txBody>
      </p:sp>
    </p:spTree>
    <p:extLst>
      <p:ext uri="{BB962C8B-B14F-4D97-AF65-F5344CB8AC3E}">
        <p14:creationId xmlns:p14="http://schemas.microsoft.com/office/powerpoint/2010/main" val="20292854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_Full">
    <p:spTree>
      <p:nvGrpSpPr>
        <p:cNvPr id="1" name=""/>
        <p:cNvGrpSpPr/>
        <p:nvPr/>
      </p:nvGrpSpPr>
      <p:grpSpPr>
        <a:xfrm>
          <a:off x="0" y="0"/>
          <a:ext cx="0" cy="0"/>
          <a:chOff x="0" y="0"/>
          <a:chExt cx="0" cy="0"/>
        </a:xfrm>
      </p:grpSpPr>
      <p:sp>
        <p:nvSpPr>
          <p:cNvPr id="11" name="Text Placeholder 10"/>
          <p:cNvSpPr>
            <a:spLocks noGrp="1"/>
          </p:cNvSpPr>
          <p:nvPr>
            <p:ph type="body" sz="quarter" idx="10"/>
          </p:nvPr>
        </p:nvSpPr>
        <p:spPr>
          <a:xfrm>
            <a:off x="1000129" y="606715"/>
            <a:ext cx="16353158" cy="811958"/>
          </a:xfrm>
          <a:prstGeom prst="rect">
            <a:avLst/>
          </a:prstGeom>
        </p:spPr>
        <p:txBody>
          <a:bodyPr vert="horz" lIns="0" tIns="0" rIns="0" bIns="0" anchor="t" anchorCtr="0"/>
          <a:lstStyle>
            <a:lvl1pPr marL="0" indent="0">
              <a:lnSpc>
                <a:spcPct val="100000"/>
              </a:lnSpc>
              <a:spcBef>
                <a:spcPts val="0"/>
              </a:spcBef>
              <a:buNone/>
              <a:defRPr sz="6000" b="1" baseline="0">
                <a:solidFill>
                  <a:srgbClr val="003087"/>
                </a:solidFill>
              </a:defRPr>
            </a:lvl1pPr>
            <a:lvl2pPr marL="914400" indent="0">
              <a:buNone/>
              <a:defRPr sz="4000"/>
            </a:lvl2pPr>
            <a:lvl3pPr marL="1828800" indent="0">
              <a:buNone/>
              <a:defRPr sz="4000"/>
            </a:lvl3pPr>
            <a:lvl4pPr marL="2743200" indent="0">
              <a:buNone/>
              <a:defRPr sz="4000"/>
            </a:lvl4pPr>
            <a:lvl5pPr marL="3657600" indent="0">
              <a:buNone/>
              <a:defRPr sz="4000"/>
            </a:lvl5pPr>
          </a:lstStyle>
          <a:p>
            <a:pPr lvl="0"/>
            <a:r>
              <a:rPr lang="en-GB" dirty="0"/>
              <a:t>Click to edit Master text styles</a:t>
            </a:r>
            <a:endParaRPr lang="en-US" dirty="0"/>
          </a:p>
        </p:txBody>
      </p:sp>
      <p:sp>
        <p:nvSpPr>
          <p:cNvPr id="7" name="Text Placeholder 4">
            <a:extLst>
              <a:ext uri="{FF2B5EF4-FFF2-40B4-BE49-F238E27FC236}">
                <a16:creationId xmlns:a16="http://schemas.microsoft.com/office/drawing/2014/main" id="{92F2A4B6-C028-4399-ABB6-77641413D909}"/>
              </a:ext>
            </a:extLst>
          </p:cNvPr>
          <p:cNvSpPr>
            <a:spLocks noGrp="1"/>
          </p:cNvSpPr>
          <p:nvPr>
            <p:ph type="body" sz="quarter" idx="13"/>
          </p:nvPr>
        </p:nvSpPr>
        <p:spPr>
          <a:xfrm>
            <a:off x="1000126" y="1943100"/>
            <a:ext cx="16459728" cy="7053943"/>
          </a:xfrm>
          <a:prstGeom prst="rect">
            <a:avLst/>
          </a:prstGeom>
        </p:spPr>
        <p:txBody>
          <a:bodyPr/>
          <a:lstStyle>
            <a:lvl1pPr marL="685800" indent="-685800">
              <a:buClr>
                <a:schemeClr val="accent2"/>
              </a:buClr>
              <a:buFont typeface="Wingdings" panose="05000000000000000000" pitchFamily="2" charset="2"/>
              <a:buChar char="§"/>
              <a:defRPr sz="3200"/>
            </a:lvl1pPr>
            <a:lvl2pPr marL="1485900" indent="-571500">
              <a:buClr>
                <a:schemeClr val="accent2"/>
              </a:buClr>
              <a:buFont typeface="Wingdings" panose="05000000000000000000" pitchFamily="2" charset="2"/>
              <a:buChar char="§"/>
              <a:defRPr sz="3200"/>
            </a:lvl2pPr>
            <a:lvl3pPr marL="2286000" indent="-457200">
              <a:buClr>
                <a:schemeClr val="accent2"/>
              </a:buClr>
              <a:buFont typeface="Wingdings" panose="05000000000000000000" pitchFamily="2" charset="2"/>
              <a:buChar char="§"/>
              <a:defRPr sz="3200"/>
            </a:lvl3pPr>
            <a:lvl4pPr marL="3200400" indent="-457200">
              <a:buClr>
                <a:schemeClr val="accent2"/>
              </a:buClr>
              <a:buFont typeface="Wingdings" panose="05000000000000000000" pitchFamily="2" charset="2"/>
              <a:buChar char="§"/>
              <a:defRPr sz="3200"/>
            </a:lvl4pPr>
            <a:lvl5pPr marL="4114800" indent="-457200">
              <a:buClr>
                <a:schemeClr val="accent2"/>
              </a:buClr>
              <a:buFont typeface="Wingdings" panose="05000000000000000000" pitchFamily="2" charset="2"/>
              <a:buChar char="§"/>
              <a:defRPr sz="32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00224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Logo&#10;&#10;Description automatically generated">
            <a:extLst>
              <a:ext uri="{FF2B5EF4-FFF2-40B4-BE49-F238E27FC236}">
                <a16:creationId xmlns:a16="http://schemas.microsoft.com/office/drawing/2014/main" id="{0FDD92EB-9BD6-4B69-9588-DBC73E3D69B1}"/>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14990170" y="9381600"/>
            <a:ext cx="2897780" cy="540000"/>
          </a:xfrm>
          <a:prstGeom prst="rect">
            <a:avLst/>
          </a:prstGeom>
        </p:spPr>
      </p:pic>
    </p:spTree>
    <p:extLst>
      <p:ext uri="{BB962C8B-B14F-4D97-AF65-F5344CB8AC3E}">
        <p14:creationId xmlns:p14="http://schemas.microsoft.com/office/powerpoint/2010/main" val="2609764414"/>
      </p:ext>
    </p:extLst>
  </p:cSld>
  <p:clrMap bg1="lt1" tx1="dk1" bg2="lt2" tx2="dk2" accent1="accent1" accent2="accent2" accent3="accent3" accent4="accent4" accent5="accent5" accent6="accent6" hlink="hlink" folHlink="folHlink"/>
  <p:sldLayoutIdLst>
    <p:sldLayoutId id="2147483649" r:id="rId1"/>
    <p:sldLayoutId id="2147483712" r:id="rId2"/>
    <p:sldLayoutId id="2147483714" r:id="rId3"/>
    <p:sldLayoutId id="2147483713" r:id="rId4"/>
    <p:sldLayoutId id="2147483715" r:id="rId5"/>
    <p:sldLayoutId id="2147483716" r:id="rId6"/>
  </p:sldLayoutIdLst>
  <p:hf hdr="0" ftr="0" dt="0"/>
  <p:txStyles>
    <p:titleStyle>
      <a:lvl1pPr algn="ctr" defTabSz="1828800" rtl="0" eaLnBrk="1" latinLnBrk="0" hangingPunct="1">
        <a:spcBef>
          <a:spcPct val="0"/>
        </a:spcBef>
        <a:buNone/>
        <a:defRPr sz="8800" kern="1200">
          <a:solidFill>
            <a:schemeClr val="tx1"/>
          </a:solidFill>
          <a:latin typeface="+mj-lt"/>
          <a:ea typeface="+mj-ea"/>
          <a:cs typeface="+mj-cs"/>
        </a:defRPr>
      </a:lvl1pPr>
    </p:titleStyle>
    <p:bodyStyle>
      <a:lvl1pPr marL="685800" indent="-685800" algn="l" defTabSz="1828800" rtl="0" eaLnBrk="1" latinLnBrk="0" hangingPunct="1">
        <a:spcBef>
          <a:spcPct val="20000"/>
        </a:spcBef>
        <a:buFont typeface="Arial" panose="020B0604020202020204" pitchFamily="34" charset="0"/>
        <a:buChar char="•"/>
        <a:defRPr sz="6400" kern="1200">
          <a:solidFill>
            <a:schemeClr val="tx1"/>
          </a:solidFill>
          <a:latin typeface="+mn-lt"/>
          <a:ea typeface="+mn-ea"/>
          <a:cs typeface="+mn-cs"/>
        </a:defRPr>
      </a:lvl1pPr>
      <a:lvl2pPr marL="1485900" indent="-571500" algn="l" defTabSz="1828800" rtl="0" eaLnBrk="1" latinLnBrk="0" hangingPunct="1">
        <a:spcBef>
          <a:spcPct val="20000"/>
        </a:spcBef>
        <a:buFont typeface="Arial" panose="020B0604020202020204" pitchFamily="34" charset="0"/>
        <a:buChar char="–"/>
        <a:defRPr sz="5600" kern="1200">
          <a:solidFill>
            <a:schemeClr val="tx1"/>
          </a:solidFill>
          <a:latin typeface="+mn-lt"/>
          <a:ea typeface="+mn-ea"/>
          <a:cs typeface="+mn-cs"/>
        </a:defRPr>
      </a:lvl2pPr>
      <a:lvl3pPr marL="2286000" indent="-457200" algn="l" defTabSz="1828800" rtl="0" eaLnBrk="1" latinLnBrk="0" hangingPunct="1">
        <a:spcBef>
          <a:spcPct val="20000"/>
        </a:spcBef>
        <a:buFont typeface="Arial" panose="020B0604020202020204" pitchFamily="34" charset="0"/>
        <a:buChar char="•"/>
        <a:defRPr sz="4800" kern="1200">
          <a:solidFill>
            <a:schemeClr val="tx1"/>
          </a:solidFill>
          <a:latin typeface="+mn-lt"/>
          <a:ea typeface="+mn-ea"/>
          <a:cs typeface="+mn-cs"/>
        </a:defRPr>
      </a:lvl3pPr>
      <a:lvl4pPr marL="3200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4pPr>
      <a:lvl5pPr marL="41148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5pPr>
      <a:lvl6pPr marL="50292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6pPr>
      <a:lvl7pPr marL="59436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7pPr>
      <a:lvl8pPr marL="68580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8pPr>
      <a:lvl9pPr marL="7772400" indent="-457200" algn="l" defTabSz="1828800" rtl="0" eaLnBrk="1" latinLnBrk="0" hangingPunct="1">
        <a:spcBef>
          <a:spcPct val="20000"/>
        </a:spcBef>
        <a:buFont typeface="Arial" panose="020B0604020202020204" pitchFamily="34" charset="0"/>
        <a:buChar char="•"/>
        <a:defRPr sz="4000" kern="1200">
          <a:solidFill>
            <a:schemeClr val="tx1"/>
          </a:solidFill>
          <a:latin typeface="+mn-lt"/>
          <a:ea typeface="+mn-ea"/>
          <a:cs typeface="+mn-cs"/>
        </a:defRPr>
      </a:lvl9pPr>
    </p:bodyStyle>
    <p:otherStyle>
      <a:defPPr>
        <a:defRPr lang="en-US"/>
      </a:defPPr>
      <a:lvl1pPr marL="0" algn="l" defTabSz="1828800" rtl="0" eaLnBrk="1" latinLnBrk="0" hangingPunct="1">
        <a:defRPr sz="3600" kern="1200">
          <a:solidFill>
            <a:schemeClr val="tx1"/>
          </a:solidFill>
          <a:latin typeface="+mn-lt"/>
          <a:ea typeface="+mn-ea"/>
          <a:cs typeface="+mn-cs"/>
        </a:defRPr>
      </a:lvl1pPr>
      <a:lvl2pPr marL="914400" algn="l" defTabSz="1828800" rtl="0" eaLnBrk="1" latinLnBrk="0" hangingPunct="1">
        <a:defRPr sz="3600" kern="1200">
          <a:solidFill>
            <a:schemeClr val="tx1"/>
          </a:solidFill>
          <a:latin typeface="+mn-lt"/>
          <a:ea typeface="+mn-ea"/>
          <a:cs typeface="+mn-cs"/>
        </a:defRPr>
      </a:lvl2pPr>
      <a:lvl3pPr marL="1828800" algn="l" defTabSz="1828800" rtl="0" eaLnBrk="1" latinLnBrk="0" hangingPunct="1">
        <a:defRPr sz="3600" kern="1200">
          <a:solidFill>
            <a:schemeClr val="tx1"/>
          </a:solidFill>
          <a:latin typeface="+mn-lt"/>
          <a:ea typeface="+mn-ea"/>
          <a:cs typeface="+mn-cs"/>
        </a:defRPr>
      </a:lvl3pPr>
      <a:lvl4pPr marL="2743200" algn="l" defTabSz="1828800" rtl="0" eaLnBrk="1" latinLnBrk="0" hangingPunct="1">
        <a:defRPr sz="3600" kern="1200">
          <a:solidFill>
            <a:schemeClr val="tx1"/>
          </a:solidFill>
          <a:latin typeface="+mn-lt"/>
          <a:ea typeface="+mn-ea"/>
          <a:cs typeface="+mn-cs"/>
        </a:defRPr>
      </a:lvl4pPr>
      <a:lvl5pPr marL="3657600" algn="l" defTabSz="1828800" rtl="0" eaLnBrk="1" latinLnBrk="0" hangingPunct="1">
        <a:defRPr sz="3600" kern="1200">
          <a:solidFill>
            <a:schemeClr val="tx1"/>
          </a:solidFill>
          <a:latin typeface="+mn-lt"/>
          <a:ea typeface="+mn-ea"/>
          <a:cs typeface="+mn-cs"/>
        </a:defRPr>
      </a:lvl5pPr>
      <a:lvl6pPr marL="4572000" algn="l" defTabSz="1828800" rtl="0" eaLnBrk="1" latinLnBrk="0" hangingPunct="1">
        <a:defRPr sz="3600" kern="1200">
          <a:solidFill>
            <a:schemeClr val="tx1"/>
          </a:solidFill>
          <a:latin typeface="+mn-lt"/>
          <a:ea typeface="+mn-ea"/>
          <a:cs typeface="+mn-cs"/>
        </a:defRPr>
      </a:lvl6pPr>
      <a:lvl7pPr marL="5486400" algn="l" defTabSz="1828800" rtl="0" eaLnBrk="1" latinLnBrk="0" hangingPunct="1">
        <a:defRPr sz="3600" kern="1200">
          <a:solidFill>
            <a:schemeClr val="tx1"/>
          </a:solidFill>
          <a:latin typeface="+mn-lt"/>
          <a:ea typeface="+mn-ea"/>
          <a:cs typeface="+mn-cs"/>
        </a:defRPr>
      </a:lvl7pPr>
      <a:lvl8pPr marL="6400800" algn="l" defTabSz="1828800" rtl="0" eaLnBrk="1" latinLnBrk="0" hangingPunct="1">
        <a:defRPr sz="3600" kern="1200">
          <a:solidFill>
            <a:schemeClr val="tx1"/>
          </a:solidFill>
          <a:latin typeface="+mn-lt"/>
          <a:ea typeface="+mn-ea"/>
          <a:cs typeface="+mn-cs"/>
        </a:defRPr>
      </a:lvl8pPr>
      <a:lvl9pPr marL="7315200" algn="l" defTabSz="1828800" rtl="0" eaLnBrk="1" latinLnBrk="0" hangingPunct="1">
        <a:defRPr sz="3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hyperlink" Target="https://england.shelter.org.uk/professional_resources/housing_and_mental_health" TargetMode="Externa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3.xml"/><Relationship Id="rId4" Type="http://schemas.openxmlformats.org/officeDocument/2006/relationships/image" Target="../media/image47.jpeg"/></Relationships>
</file>

<file path=ppt/slides/_rels/slide1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18" Type="http://schemas.openxmlformats.org/officeDocument/2006/relationships/image" Target="../media/image26.svg"/><Relationship Id="rId26" Type="http://schemas.openxmlformats.org/officeDocument/2006/relationships/image" Target="../media/image34.svg"/><Relationship Id="rId3" Type="http://schemas.openxmlformats.org/officeDocument/2006/relationships/image" Target="../media/image11.svg"/><Relationship Id="rId21" Type="http://schemas.openxmlformats.org/officeDocument/2006/relationships/image" Target="../media/image29.png"/><Relationship Id="rId34" Type="http://schemas.openxmlformats.org/officeDocument/2006/relationships/image" Target="../media/image42.svg"/><Relationship Id="rId7" Type="http://schemas.openxmlformats.org/officeDocument/2006/relationships/image" Target="../media/image15.sv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41.png"/><Relationship Id="rId2" Type="http://schemas.openxmlformats.org/officeDocument/2006/relationships/image" Target="../media/image10.png"/><Relationship Id="rId16" Type="http://schemas.openxmlformats.org/officeDocument/2006/relationships/image" Target="../media/image24.svg"/><Relationship Id="rId20" Type="http://schemas.openxmlformats.org/officeDocument/2006/relationships/image" Target="../media/image28.svg"/><Relationship Id="rId29" Type="http://schemas.openxmlformats.org/officeDocument/2006/relationships/image" Target="../media/image37.png"/><Relationship Id="rId1" Type="http://schemas.openxmlformats.org/officeDocument/2006/relationships/slideLayout" Target="../slideLayouts/slideLayout3.xml"/><Relationship Id="rId6" Type="http://schemas.openxmlformats.org/officeDocument/2006/relationships/image" Target="../media/image14.png"/><Relationship Id="rId11" Type="http://schemas.openxmlformats.org/officeDocument/2006/relationships/image" Target="../media/image19.svg"/><Relationship Id="rId24" Type="http://schemas.openxmlformats.org/officeDocument/2006/relationships/image" Target="../media/image32.svg"/><Relationship Id="rId32" Type="http://schemas.openxmlformats.org/officeDocument/2006/relationships/image" Target="../media/image40.svg"/><Relationship Id="rId5" Type="http://schemas.openxmlformats.org/officeDocument/2006/relationships/image" Target="../media/image13.sv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sv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svg"/><Relationship Id="rId22" Type="http://schemas.openxmlformats.org/officeDocument/2006/relationships/image" Target="../media/image30.svg"/><Relationship Id="rId27" Type="http://schemas.openxmlformats.org/officeDocument/2006/relationships/image" Target="../media/image35.png"/><Relationship Id="rId30" Type="http://schemas.openxmlformats.org/officeDocument/2006/relationships/image" Target="../media/image38.svg"/></Relationships>
</file>

<file path=ppt/slides/_rels/slide9.xml.rels><?xml version="1.0" encoding="UTF-8" standalone="yes"?>
<Relationships xmlns="http://schemas.openxmlformats.org/package/2006/relationships"><Relationship Id="rId3" Type="http://schemas.openxmlformats.org/officeDocument/2006/relationships/hyperlink" Target="https://doi.org/10.1186/s12889-020-09224-0" TargetMode="External"/><Relationship Id="rId2" Type="http://schemas.openxmlformats.org/officeDocument/2006/relationships/hyperlink" Target="https://ukhsa.blog.gov.uk/2015/10/21/bringing-together-housing-and-public-health/" TargetMode="External"/><Relationship Id="rId1" Type="http://schemas.openxmlformats.org/officeDocument/2006/relationships/slideLayout" Target="../slideLayouts/slideLayout6.xml"/><Relationship Id="rId4" Type="http://schemas.openxmlformats.org/officeDocument/2006/relationships/image" Target="../media/image4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59F3FDC-86E4-456F-B982-A285D6C1A2F2}"/>
              </a:ext>
            </a:extLst>
          </p:cNvPr>
          <p:cNvSpPr>
            <a:spLocks noGrp="1"/>
          </p:cNvSpPr>
          <p:nvPr>
            <p:ph type="body" sz="quarter" idx="10"/>
          </p:nvPr>
        </p:nvSpPr>
        <p:spPr/>
        <p:txBody>
          <a:bodyPr/>
          <a:lstStyle/>
          <a:p>
            <a:r>
              <a:rPr lang="en-GB" dirty="0"/>
              <a:t>Integrated Care Systems – </a:t>
            </a:r>
          </a:p>
        </p:txBody>
      </p:sp>
      <p:sp>
        <p:nvSpPr>
          <p:cNvPr id="3" name="Text Placeholder 2">
            <a:extLst>
              <a:ext uri="{FF2B5EF4-FFF2-40B4-BE49-F238E27FC236}">
                <a16:creationId xmlns:a16="http://schemas.microsoft.com/office/drawing/2014/main" id="{24F4371C-7ED0-488D-8324-5160F02DFE24}"/>
              </a:ext>
            </a:extLst>
          </p:cNvPr>
          <p:cNvSpPr>
            <a:spLocks noGrp="1"/>
          </p:cNvSpPr>
          <p:nvPr>
            <p:ph type="body" sz="quarter" idx="11"/>
          </p:nvPr>
        </p:nvSpPr>
        <p:spPr/>
        <p:txBody>
          <a:bodyPr/>
          <a:lstStyle/>
          <a:p>
            <a:r>
              <a:rPr lang="en-GB" dirty="0"/>
              <a:t>Opportunities for whole system approaches to housing and health</a:t>
            </a:r>
          </a:p>
        </p:txBody>
      </p:sp>
    </p:spTree>
    <p:extLst>
      <p:ext uri="{BB962C8B-B14F-4D97-AF65-F5344CB8AC3E}">
        <p14:creationId xmlns:p14="http://schemas.microsoft.com/office/powerpoint/2010/main" val="39545362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05AC7E2-8103-4999-96D1-086C4E55136F}"/>
              </a:ext>
            </a:extLst>
          </p:cNvPr>
          <p:cNvSpPr>
            <a:spLocks noGrp="1"/>
          </p:cNvSpPr>
          <p:nvPr>
            <p:ph type="body" sz="quarter" idx="10"/>
          </p:nvPr>
        </p:nvSpPr>
        <p:spPr>
          <a:xfrm>
            <a:off x="1000129" y="606715"/>
            <a:ext cx="16620214" cy="811958"/>
          </a:xfrm>
        </p:spPr>
        <p:txBody>
          <a:bodyPr/>
          <a:lstStyle/>
          <a:p>
            <a:r>
              <a:rPr lang="en-GB" dirty="0"/>
              <a:t>Impact of housing problems on mental health</a:t>
            </a:r>
          </a:p>
        </p:txBody>
      </p:sp>
      <p:sp>
        <p:nvSpPr>
          <p:cNvPr id="3" name="Text Placeholder 2">
            <a:extLst>
              <a:ext uri="{FF2B5EF4-FFF2-40B4-BE49-F238E27FC236}">
                <a16:creationId xmlns:a16="http://schemas.microsoft.com/office/drawing/2014/main" id="{5ED31BBA-8690-4DB0-B88E-03DE4E8E6BCA}"/>
              </a:ext>
            </a:extLst>
          </p:cNvPr>
          <p:cNvSpPr>
            <a:spLocks noGrp="1"/>
          </p:cNvSpPr>
          <p:nvPr>
            <p:ph type="body" sz="quarter" idx="13"/>
          </p:nvPr>
        </p:nvSpPr>
        <p:spPr>
          <a:xfrm>
            <a:off x="10769600" y="1943100"/>
            <a:ext cx="6690254" cy="7053943"/>
          </a:xfrm>
        </p:spPr>
        <p:txBody>
          <a:bodyPr/>
          <a:lstStyle/>
          <a:p>
            <a:r>
              <a:rPr lang="en-GB" dirty="0"/>
              <a:t>One in five adults have suffered mental health issues in the last five years due to housing problems. The report reveals that the mental health of millions of people in England has suffered in the last five years because of housing problems. As a result, many have sought help from their GPs</a:t>
            </a:r>
          </a:p>
          <a:p>
            <a:r>
              <a:rPr lang="en-GB" i="1" dirty="0"/>
              <a:t>Shelter (2017) – </a:t>
            </a:r>
            <a:r>
              <a:rPr lang="en-GB" sz="3200" i="1" dirty="0">
                <a:hlinkClick r:id="rId2"/>
              </a:rPr>
              <a:t>https://england.shelter.org.uk/professional_resources/housing_and_mental_health</a:t>
            </a:r>
            <a:r>
              <a:rPr lang="en-GB" sz="3200" i="1" dirty="0"/>
              <a:t> </a:t>
            </a:r>
          </a:p>
          <a:p>
            <a:endParaRPr lang="en-GB" dirty="0"/>
          </a:p>
        </p:txBody>
      </p:sp>
      <p:pic>
        <p:nvPicPr>
          <p:cNvPr id="4" name="Picture 3">
            <a:extLst>
              <a:ext uri="{FF2B5EF4-FFF2-40B4-BE49-F238E27FC236}">
                <a16:creationId xmlns:a16="http://schemas.microsoft.com/office/drawing/2014/main" id="{69DBAEA2-C280-4698-8012-034E9A0E58B1}"/>
              </a:ext>
            </a:extLst>
          </p:cNvPr>
          <p:cNvPicPr>
            <a:picLocks noChangeAspect="1"/>
          </p:cNvPicPr>
          <p:nvPr/>
        </p:nvPicPr>
        <p:blipFill>
          <a:blip r:embed="rId3"/>
          <a:stretch>
            <a:fillRect/>
          </a:stretch>
        </p:blipFill>
        <p:spPr>
          <a:xfrm>
            <a:off x="1000129" y="3040255"/>
            <a:ext cx="9485420" cy="4870031"/>
          </a:xfrm>
          <a:prstGeom prst="rect">
            <a:avLst/>
          </a:prstGeom>
        </p:spPr>
      </p:pic>
    </p:spTree>
    <p:extLst>
      <p:ext uri="{BB962C8B-B14F-4D97-AF65-F5344CB8AC3E}">
        <p14:creationId xmlns:p14="http://schemas.microsoft.com/office/powerpoint/2010/main" val="70302584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1AB2D4-7503-4619-8A8D-87C1D3A91064}"/>
              </a:ext>
            </a:extLst>
          </p:cNvPr>
          <p:cNvSpPr>
            <a:spLocks noGrp="1"/>
          </p:cNvSpPr>
          <p:nvPr>
            <p:ph type="body" sz="quarter" idx="10"/>
          </p:nvPr>
        </p:nvSpPr>
        <p:spPr/>
        <p:txBody>
          <a:bodyPr/>
          <a:lstStyle/>
          <a:p>
            <a:r>
              <a:rPr lang="en-GB" dirty="0"/>
              <a:t>Homelessness</a:t>
            </a:r>
          </a:p>
        </p:txBody>
      </p:sp>
      <p:sp>
        <p:nvSpPr>
          <p:cNvPr id="3" name="Text Placeholder 2">
            <a:extLst>
              <a:ext uri="{FF2B5EF4-FFF2-40B4-BE49-F238E27FC236}">
                <a16:creationId xmlns:a16="http://schemas.microsoft.com/office/drawing/2014/main" id="{2D7E5D56-F9DC-40BD-A1AE-764910DE5515}"/>
              </a:ext>
            </a:extLst>
          </p:cNvPr>
          <p:cNvSpPr>
            <a:spLocks noGrp="1"/>
          </p:cNvSpPr>
          <p:nvPr>
            <p:ph type="body" sz="quarter" idx="13"/>
          </p:nvPr>
        </p:nvSpPr>
        <p:spPr/>
        <p:txBody>
          <a:bodyPr/>
          <a:lstStyle/>
          <a:p>
            <a:r>
              <a:rPr lang="en-GB" dirty="0"/>
              <a:t>At the current rate of net additions to affordable stock, even if we closed housing lists tomorrow, it would still take over 32 years to clear the backlog </a:t>
            </a:r>
          </a:p>
          <a:p>
            <a:r>
              <a:rPr lang="en-GB" dirty="0"/>
              <a:t>Housing waiting lists numbers increased to 16,058 households by the end of 2021, with 4,500 requiring urgent accommodation. The number of people classified as homeless across Devon increased by 600 last year. </a:t>
            </a:r>
          </a:p>
          <a:p>
            <a:r>
              <a:rPr lang="en-GB" dirty="0"/>
              <a:t>Significant risks under Homelessness Reduction Act – councils as the provider of last resort.</a:t>
            </a:r>
          </a:p>
          <a:p>
            <a:r>
              <a:rPr lang="en-GB" dirty="0"/>
              <a:t>De-risking through property acquisition, including HMOs, looking to enhance payments under Homes for Ukraine scheme etc, but significant risks remain.</a:t>
            </a:r>
          </a:p>
        </p:txBody>
      </p:sp>
    </p:spTree>
    <p:extLst>
      <p:ext uri="{BB962C8B-B14F-4D97-AF65-F5344CB8AC3E}">
        <p14:creationId xmlns:p14="http://schemas.microsoft.com/office/powerpoint/2010/main" val="33815338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7BC109B-A28E-4BD3-BCAB-996A512DCBFB}"/>
              </a:ext>
            </a:extLst>
          </p:cNvPr>
          <p:cNvSpPr>
            <a:spLocks noGrp="1"/>
          </p:cNvSpPr>
          <p:nvPr>
            <p:ph type="body" sz="quarter" idx="10"/>
          </p:nvPr>
        </p:nvSpPr>
        <p:spPr/>
        <p:txBody>
          <a:bodyPr/>
          <a:lstStyle/>
          <a:p>
            <a:r>
              <a:rPr lang="en-GB" dirty="0"/>
              <a:t>Opportunities of our ICS to address housing and homelessness  </a:t>
            </a:r>
          </a:p>
          <a:p>
            <a:endParaRPr lang="en-GB" dirty="0"/>
          </a:p>
        </p:txBody>
      </p:sp>
      <p:sp>
        <p:nvSpPr>
          <p:cNvPr id="3" name="Text Placeholder 2">
            <a:extLst>
              <a:ext uri="{FF2B5EF4-FFF2-40B4-BE49-F238E27FC236}">
                <a16:creationId xmlns:a16="http://schemas.microsoft.com/office/drawing/2014/main" id="{AB205E9F-7522-4B38-99DE-C156FDF68550}"/>
              </a:ext>
            </a:extLst>
          </p:cNvPr>
          <p:cNvSpPr>
            <a:spLocks noGrp="1"/>
          </p:cNvSpPr>
          <p:nvPr>
            <p:ph type="body" sz="quarter" idx="13"/>
          </p:nvPr>
        </p:nvSpPr>
        <p:spPr>
          <a:xfrm>
            <a:off x="1000129" y="2857500"/>
            <a:ext cx="12454618" cy="7091717"/>
          </a:xfrm>
        </p:spPr>
        <p:txBody>
          <a:bodyPr/>
          <a:lstStyle/>
          <a:p>
            <a:endParaRPr lang="en-GB" sz="1800" dirty="0"/>
          </a:p>
          <a:p>
            <a:r>
              <a:rPr lang="en-GB" dirty="0"/>
              <a:t>Bringing together the right people and partners - District councils are responsible for areas like housing and employment, community mental health, acute trusts</a:t>
            </a:r>
          </a:p>
          <a:p>
            <a:r>
              <a:rPr lang="en-GB" dirty="0"/>
              <a:t>Generating a comprehensive data picture – One Devon Dataset </a:t>
            </a:r>
          </a:p>
          <a:p>
            <a:r>
              <a:rPr lang="en-GB" dirty="0"/>
              <a:t>Generating insights through listening and learning - </a:t>
            </a:r>
          </a:p>
          <a:p>
            <a:r>
              <a:rPr lang="en-GB" dirty="0"/>
              <a:t>Piecing together a coherent system map and funding picture </a:t>
            </a:r>
          </a:p>
          <a:p>
            <a:r>
              <a:rPr lang="en-GB" dirty="0"/>
              <a:t>Developing a whole system response for example ‘complex needs alliance’ </a:t>
            </a:r>
          </a:p>
          <a:p>
            <a:r>
              <a:rPr lang="en-GB" dirty="0"/>
              <a:t>Challenging unilateral decision making where there is a wider system impact! </a:t>
            </a:r>
          </a:p>
        </p:txBody>
      </p:sp>
      <p:pic>
        <p:nvPicPr>
          <p:cNvPr id="5" name="Picture 4" descr="A picture containing text, clipart&#10;&#10;Description automatically generated">
            <a:extLst>
              <a:ext uri="{FF2B5EF4-FFF2-40B4-BE49-F238E27FC236}">
                <a16:creationId xmlns:a16="http://schemas.microsoft.com/office/drawing/2014/main" id="{B5384566-262D-4508-AB06-9ADD208D57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095445" y="6663836"/>
            <a:ext cx="2759075" cy="1379538"/>
          </a:xfrm>
          <a:prstGeom prst="rect">
            <a:avLst/>
          </a:prstGeom>
        </p:spPr>
      </p:pic>
      <p:pic>
        <p:nvPicPr>
          <p:cNvPr id="9" name="Picture 8" descr="Logo, company name&#10;&#10;Description automatically generated">
            <a:extLst>
              <a:ext uri="{FF2B5EF4-FFF2-40B4-BE49-F238E27FC236}">
                <a16:creationId xmlns:a16="http://schemas.microsoft.com/office/drawing/2014/main" id="{419CD332-2390-4A5F-B0F3-B73512C9E6C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95445" y="1937432"/>
            <a:ext cx="3192426" cy="2483256"/>
          </a:xfrm>
          <a:prstGeom prst="rect">
            <a:avLst/>
          </a:prstGeom>
        </p:spPr>
      </p:pic>
      <p:pic>
        <p:nvPicPr>
          <p:cNvPr id="11" name="Picture 10" descr="Logo, company name&#10;&#10;Description automatically generated">
            <a:extLst>
              <a:ext uri="{FF2B5EF4-FFF2-40B4-BE49-F238E27FC236}">
                <a16:creationId xmlns:a16="http://schemas.microsoft.com/office/drawing/2014/main" id="{B232169A-F2BC-4468-B755-06B384BFF9E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4095445" y="4862416"/>
            <a:ext cx="3361516" cy="1224056"/>
          </a:xfrm>
          <a:prstGeom prst="rect">
            <a:avLst/>
          </a:prstGeom>
        </p:spPr>
      </p:pic>
    </p:spTree>
    <p:extLst>
      <p:ext uri="{BB962C8B-B14F-4D97-AF65-F5344CB8AC3E}">
        <p14:creationId xmlns:p14="http://schemas.microsoft.com/office/powerpoint/2010/main" val="964631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F6F9C38-CD87-B691-4CDF-4EBF809D7F67}"/>
              </a:ext>
            </a:extLst>
          </p:cNvPr>
          <p:cNvSpPr>
            <a:spLocks noGrp="1"/>
          </p:cNvSpPr>
          <p:nvPr>
            <p:ph idx="1"/>
          </p:nvPr>
        </p:nvSpPr>
        <p:spPr/>
        <p:txBody>
          <a:bodyPr/>
          <a:lstStyle/>
          <a:p>
            <a:r>
              <a:rPr lang="en-GB" dirty="0"/>
              <a:t> </a:t>
            </a:r>
          </a:p>
        </p:txBody>
      </p:sp>
      <p:pic>
        <p:nvPicPr>
          <p:cNvPr id="5" name="Picture 4">
            <a:extLst>
              <a:ext uri="{FF2B5EF4-FFF2-40B4-BE49-F238E27FC236}">
                <a16:creationId xmlns:a16="http://schemas.microsoft.com/office/drawing/2014/main" id="{16F23062-EC02-6D41-8991-CD74ADAD7A14}"/>
              </a:ext>
            </a:extLst>
          </p:cNvPr>
          <p:cNvPicPr>
            <a:picLocks noChangeAspect="1"/>
          </p:cNvPicPr>
          <p:nvPr/>
        </p:nvPicPr>
        <p:blipFill>
          <a:blip r:embed="rId3"/>
          <a:stretch>
            <a:fillRect/>
          </a:stretch>
        </p:blipFill>
        <p:spPr>
          <a:xfrm>
            <a:off x="116971" y="1637377"/>
            <a:ext cx="18054058" cy="7680960"/>
          </a:xfrm>
          <a:prstGeom prst="rect">
            <a:avLst/>
          </a:prstGeom>
        </p:spPr>
      </p:pic>
      <p:sp>
        <p:nvSpPr>
          <p:cNvPr id="7" name="TextBox 6">
            <a:extLst>
              <a:ext uri="{FF2B5EF4-FFF2-40B4-BE49-F238E27FC236}">
                <a16:creationId xmlns:a16="http://schemas.microsoft.com/office/drawing/2014/main" id="{CC3C413B-BA06-F75A-899D-5E44F1B054AB}"/>
              </a:ext>
            </a:extLst>
          </p:cNvPr>
          <p:cNvSpPr txBox="1"/>
          <p:nvPr/>
        </p:nvSpPr>
        <p:spPr>
          <a:xfrm>
            <a:off x="304800" y="560754"/>
            <a:ext cx="17586960" cy="1015663"/>
          </a:xfrm>
          <a:prstGeom prst="rect">
            <a:avLst/>
          </a:prstGeom>
          <a:noFill/>
        </p:spPr>
        <p:txBody>
          <a:bodyPr wrap="square" rtlCol="0">
            <a:spAutoFit/>
          </a:bodyPr>
          <a:lstStyle/>
          <a:p>
            <a:r>
              <a:rPr lang="en-GB" sz="6000" b="1" dirty="0">
                <a:solidFill>
                  <a:schemeClr val="tx2"/>
                </a:solidFill>
              </a:rPr>
              <a:t>Joined up care in action – One Northern Devon </a:t>
            </a:r>
            <a:endParaRPr lang="en-GB" dirty="0"/>
          </a:p>
        </p:txBody>
      </p:sp>
    </p:spTree>
    <p:extLst>
      <p:ext uri="{BB962C8B-B14F-4D97-AF65-F5344CB8AC3E}">
        <p14:creationId xmlns:p14="http://schemas.microsoft.com/office/powerpoint/2010/main" val="173087453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5A0FEC4-5D0A-4A2E-9E43-F4CF92EF485E}"/>
              </a:ext>
            </a:extLst>
          </p:cNvPr>
          <p:cNvSpPr>
            <a:spLocks noGrp="1"/>
          </p:cNvSpPr>
          <p:nvPr>
            <p:ph type="body" sz="quarter" idx="10"/>
          </p:nvPr>
        </p:nvSpPr>
        <p:spPr>
          <a:xfrm>
            <a:off x="1000128" y="606715"/>
            <a:ext cx="16811621" cy="811958"/>
          </a:xfrm>
        </p:spPr>
        <p:txBody>
          <a:bodyPr/>
          <a:lstStyle/>
          <a:p>
            <a:r>
              <a:rPr lang="en-GB" dirty="0"/>
              <a:t>Joined-up care in action: One Northern Devon</a:t>
            </a:r>
          </a:p>
        </p:txBody>
      </p:sp>
      <p:sp>
        <p:nvSpPr>
          <p:cNvPr id="3" name="Text Placeholder 2">
            <a:extLst>
              <a:ext uri="{FF2B5EF4-FFF2-40B4-BE49-F238E27FC236}">
                <a16:creationId xmlns:a16="http://schemas.microsoft.com/office/drawing/2014/main" id="{B4940C76-8D96-4132-931D-D514CE6A717E}"/>
              </a:ext>
            </a:extLst>
          </p:cNvPr>
          <p:cNvSpPr>
            <a:spLocks noGrp="1"/>
          </p:cNvSpPr>
          <p:nvPr>
            <p:ph type="body" sz="quarter" idx="13"/>
          </p:nvPr>
        </p:nvSpPr>
        <p:spPr>
          <a:xfrm>
            <a:off x="1000125" y="1943100"/>
            <a:ext cx="11210925" cy="7091717"/>
          </a:xfrm>
        </p:spPr>
        <p:txBody>
          <a:bodyPr/>
          <a:lstStyle/>
          <a:p>
            <a:r>
              <a:rPr lang="en-GB" dirty="0"/>
              <a:t>One Northern Devon’s High Flow project provides personalised and holistic support for people with complex and multiple needs, including homelessness</a:t>
            </a:r>
          </a:p>
          <a:p>
            <a:r>
              <a:rPr lang="en-GB" dirty="0"/>
              <a:t>These individuals often need more intensive support than most practitioners are able to provide</a:t>
            </a:r>
          </a:p>
          <a:p>
            <a:r>
              <a:rPr lang="en-GB" dirty="0"/>
              <a:t>However, by holding conversations to understand what matters to them, caseworkers can co-produce bespoke plans and co-ordinate the multi-agency support needed </a:t>
            </a:r>
          </a:p>
          <a:p>
            <a:r>
              <a:rPr lang="en-GB" dirty="0"/>
              <a:t>As a result, support and services ‘flow’ around the person</a:t>
            </a:r>
          </a:p>
          <a:p>
            <a:r>
              <a:rPr lang="en-GB" dirty="0"/>
              <a:t>System leaders also support staff to overcome system barriers that prevent people getting the help they need</a:t>
            </a:r>
          </a:p>
          <a:p>
            <a:r>
              <a:rPr lang="en-GB" dirty="0"/>
              <a:t>As well as better supporting individuals, the project has reduced A&amp;E attendances and days people spend in hospital </a:t>
            </a:r>
          </a:p>
          <a:p>
            <a:endParaRPr lang="en-GB" dirty="0"/>
          </a:p>
        </p:txBody>
      </p:sp>
      <p:pic>
        <p:nvPicPr>
          <p:cNvPr id="2050" name="Picture 2" descr="Person - One Northern Devon">
            <a:extLst>
              <a:ext uri="{FF2B5EF4-FFF2-40B4-BE49-F238E27FC236}">
                <a16:creationId xmlns:a16="http://schemas.microsoft.com/office/drawing/2014/main" id="{97008C56-4B06-4AB5-A49C-96FADE27B3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76260" y="1943101"/>
            <a:ext cx="4511615" cy="4114800"/>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ACB77FE5-3B18-4093-BD1C-B54E27D6EC77}"/>
              </a:ext>
            </a:extLst>
          </p:cNvPr>
          <p:cNvSpPr txBox="1"/>
          <p:nvPr/>
        </p:nvSpPr>
        <p:spPr>
          <a:xfrm>
            <a:off x="12776260" y="6338111"/>
            <a:ext cx="4511615" cy="1938992"/>
          </a:xfrm>
          <a:prstGeom prst="rect">
            <a:avLst/>
          </a:prstGeom>
          <a:noFill/>
        </p:spPr>
        <p:txBody>
          <a:bodyPr wrap="square">
            <a:spAutoFit/>
          </a:bodyPr>
          <a:lstStyle/>
          <a:p>
            <a:pPr algn="ctr"/>
            <a:r>
              <a:rPr lang="en-GB" sz="2400">
                <a:solidFill>
                  <a:srgbClr val="EA5B0D"/>
                </a:solidFill>
              </a:rPr>
              <a:t>One Northern Devon includes the NHS, social care, councils, police, fire service, businesses, and voluntary and community groups</a:t>
            </a:r>
          </a:p>
        </p:txBody>
      </p:sp>
    </p:spTree>
    <p:extLst>
      <p:ext uri="{BB962C8B-B14F-4D97-AF65-F5344CB8AC3E}">
        <p14:creationId xmlns:p14="http://schemas.microsoft.com/office/powerpoint/2010/main" val="883692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1A75AF-2CBE-4E4A-B4F1-657F1D893C3A}"/>
              </a:ext>
            </a:extLst>
          </p:cNvPr>
          <p:cNvSpPr>
            <a:spLocks noGrp="1"/>
          </p:cNvSpPr>
          <p:nvPr>
            <p:ph type="body" sz="quarter" idx="10"/>
          </p:nvPr>
        </p:nvSpPr>
        <p:spPr/>
        <p:txBody>
          <a:bodyPr/>
          <a:lstStyle/>
          <a:p>
            <a:r>
              <a:rPr lang="en-GB"/>
              <a:t>Thank you for listening</a:t>
            </a:r>
          </a:p>
        </p:txBody>
      </p:sp>
      <p:sp>
        <p:nvSpPr>
          <p:cNvPr id="3" name="Text Placeholder 2">
            <a:extLst>
              <a:ext uri="{FF2B5EF4-FFF2-40B4-BE49-F238E27FC236}">
                <a16:creationId xmlns:a16="http://schemas.microsoft.com/office/drawing/2014/main" id="{EB152848-02ED-47BF-97A0-8D3E27494BC9}"/>
              </a:ext>
            </a:extLst>
          </p:cNvPr>
          <p:cNvSpPr>
            <a:spLocks noGrp="1"/>
          </p:cNvSpPr>
          <p:nvPr>
            <p:ph type="body" sz="quarter" idx="11"/>
          </p:nvPr>
        </p:nvSpPr>
        <p:spPr/>
        <p:txBody>
          <a:bodyPr/>
          <a:lstStyle/>
          <a:p>
            <a:r>
              <a:rPr lang="en-GB"/>
              <a:t>Questions?</a:t>
            </a:r>
          </a:p>
        </p:txBody>
      </p:sp>
    </p:spTree>
    <p:extLst>
      <p:ext uri="{BB962C8B-B14F-4D97-AF65-F5344CB8AC3E}">
        <p14:creationId xmlns:p14="http://schemas.microsoft.com/office/powerpoint/2010/main" val="27148071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E63D006-F42F-4E18-9A9C-92BF6B92F170}"/>
              </a:ext>
            </a:extLst>
          </p:cNvPr>
          <p:cNvSpPr>
            <a:spLocks noGrp="1"/>
          </p:cNvSpPr>
          <p:nvPr>
            <p:ph type="body" sz="quarter" idx="10"/>
          </p:nvPr>
        </p:nvSpPr>
        <p:spPr/>
        <p:txBody>
          <a:bodyPr/>
          <a:lstStyle/>
          <a:p>
            <a:r>
              <a:rPr lang="en-GB"/>
              <a:t>What this presentation covers</a:t>
            </a:r>
          </a:p>
        </p:txBody>
      </p:sp>
      <p:sp>
        <p:nvSpPr>
          <p:cNvPr id="3" name="Text Placeholder 2">
            <a:extLst>
              <a:ext uri="{FF2B5EF4-FFF2-40B4-BE49-F238E27FC236}">
                <a16:creationId xmlns:a16="http://schemas.microsoft.com/office/drawing/2014/main" id="{4B959875-9FBB-40E2-853B-2650D3975164}"/>
              </a:ext>
            </a:extLst>
          </p:cNvPr>
          <p:cNvSpPr>
            <a:spLocks noGrp="1"/>
          </p:cNvSpPr>
          <p:nvPr>
            <p:ph type="body" sz="quarter" idx="13"/>
          </p:nvPr>
        </p:nvSpPr>
        <p:spPr/>
        <p:txBody>
          <a:bodyPr/>
          <a:lstStyle/>
          <a:p>
            <a:endParaRPr lang="en-GB"/>
          </a:p>
        </p:txBody>
      </p:sp>
      <p:graphicFrame>
        <p:nvGraphicFramePr>
          <p:cNvPr id="4" name="Table 4">
            <a:extLst>
              <a:ext uri="{FF2B5EF4-FFF2-40B4-BE49-F238E27FC236}">
                <a16:creationId xmlns:a16="http://schemas.microsoft.com/office/drawing/2014/main" id="{BFFA8F63-5F01-407F-AC3D-BFACB41B2357}"/>
              </a:ext>
            </a:extLst>
          </p:cNvPr>
          <p:cNvGraphicFramePr>
            <a:graphicFrameLocks noGrp="1"/>
          </p:cNvGraphicFramePr>
          <p:nvPr>
            <p:extLst>
              <p:ext uri="{D42A27DB-BD31-4B8C-83A1-F6EECF244321}">
                <p14:modId xmlns:p14="http://schemas.microsoft.com/office/powerpoint/2010/main" val="3802550911"/>
              </p:ext>
            </p:extLst>
          </p:nvPr>
        </p:nvGraphicFramePr>
        <p:xfrm>
          <a:off x="1000125" y="1943099"/>
          <a:ext cx="8143875" cy="7159445"/>
        </p:xfrm>
        <a:graphic>
          <a:graphicData uri="http://schemas.openxmlformats.org/drawingml/2006/table">
            <a:tbl>
              <a:tblPr firstRow="1" bandRow="1">
                <a:tableStyleId>{69CF1AB2-1976-4502-BF36-3FF5EA218861}</a:tableStyleId>
              </a:tblPr>
              <a:tblGrid>
                <a:gridCol w="8143875">
                  <a:extLst>
                    <a:ext uri="{9D8B030D-6E8A-4147-A177-3AD203B41FA5}">
                      <a16:colId xmlns:a16="http://schemas.microsoft.com/office/drawing/2014/main" val="2558797092"/>
                    </a:ext>
                  </a:extLst>
                </a:gridCol>
              </a:tblGrid>
              <a:tr h="1181953">
                <a:tc>
                  <a:txBody>
                    <a:bodyPr/>
                    <a:lstStyle/>
                    <a:p>
                      <a:r>
                        <a:rPr lang="en-GB" sz="3200" b="0"/>
                        <a:t>1. Partners involved</a:t>
                      </a:r>
                    </a:p>
                  </a:txBody>
                  <a:tcPr marL="137160" marR="137160" marT="137160" marB="137160" anchor="ctr">
                    <a:lnL w="12700" cmpd="sng">
                      <a:noFill/>
                    </a:lnL>
                    <a:lnR w="12700" cmpd="sng">
                      <a:noFill/>
                    </a:lnR>
                    <a:lnT w="12700" cmpd="sng">
                      <a:noFill/>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590368183"/>
                  </a:ext>
                </a:extLst>
              </a:tr>
              <a:tr h="1181953">
                <a:tc>
                  <a: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GB" sz="3200" b="0" dirty="0"/>
                        <a:t>2. Why change is needed</a:t>
                      </a:r>
                    </a:p>
                  </a:txBody>
                  <a:tcPr marL="137160" marR="137160" marT="137160" marB="137160"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8446218"/>
                  </a:ext>
                </a:extLst>
              </a:tr>
              <a:tr h="1181953">
                <a:tc>
                  <a: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GB" sz="3200" b="0" dirty="0"/>
                        <a:t>3. How the new health and care system is structured</a:t>
                      </a:r>
                    </a:p>
                  </a:txBody>
                  <a:tcPr marL="137160" marR="137160" marT="137160" marB="137160"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76246671"/>
                  </a:ext>
                </a:extLst>
              </a:tr>
              <a:tr h="1181953">
                <a:tc>
                  <a: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GB" sz="3200" b="0" dirty="0"/>
                        <a:t>4. Housing and health </a:t>
                      </a:r>
                    </a:p>
                  </a:txBody>
                  <a:tcPr marL="137160" marR="137160" marT="137160" marB="137160"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59490077"/>
                  </a:ext>
                </a:extLst>
              </a:tr>
              <a:tr h="1181953">
                <a:tc>
                  <a: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GB" sz="3200" b="0" dirty="0"/>
                        <a:t>5. Opportunities </a:t>
                      </a:r>
                    </a:p>
                  </a:txBody>
                  <a:tcPr marL="137160" marR="137160" marT="137160" marB="137160" anchor="ctr">
                    <a:lnL w="12700" cmpd="sng">
                      <a:noFill/>
                    </a:lnL>
                    <a:lnR w="12700" cmpd="sng">
                      <a:noFill/>
                    </a:lnR>
                    <a:lnT w="76200" cap="flat" cmpd="sng" algn="ctr">
                      <a:solidFill>
                        <a:schemeClr val="bg1"/>
                      </a:solidFill>
                      <a:prstDash val="solid"/>
                      <a:round/>
                      <a:headEnd type="none" w="med" len="med"/>
                      <a:tailEnd type="none" w="med" len="med"/>
                    </a:lnT>
                    <a:lnB w="762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784803394"/>
                  </a:ext>
                </a:extLst>
              </a:tr>
              <a:tr h="1181953">
                <a:tc>
                  <a:txBody>
                    <a:bodyPr/>
                    <a:lstStyle/>
                    <a:p>
                      <a:pPr marL="0" marR="0" lvl="0" indent="0" algn="l" defTabSz="1828800" rtl="0" eaLnBrk="1" fontAlgn="auto" latinLnBrk="0" hangingPunct="1">
                        <a:lnSpc>
                          <a:spcPct val="100000"/>
                        </a:lnSpc>
                        <a:spcBef>
                          <a:spcPts val="0"/>
                        </a:spcBef>
                        <a:spcAft>
                          <a:spcPts val="0"/>
                        </a:spcAft>
                        <a:buClrTx/>
                        <a:buSzTx/>
                        <a:buFontTx/>
                        <a:buNone/>
                        <a:tabLst/>
                        <a:defRPr/>
                      </a:pPr>
                      <a:r>
                        <a:rPr lang="en-GB" sz="3200" b="0" dirty="0"/>
                        <a:t>6. Joined-up care in action (case study)</a:t>
                      </a:r>
                    </a:p>
                  </a:txBody>
                  <a:tcPr marL="137160" marR="137160" marT="137160" marB="137160" anchor="ctr">
                    <a:lnL w="12700" cmpd="sng">
                      <a:noFill/>
                    </a:lnL>
                    <a:lnR w="12700" cmpd="sng">
                      <a:noFill/>
                    </a:lnR>
                    <a:lnT w="762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653457308"/>
                  </a:ext>
                </a:extLst>
              </a:tr>
            </a:tbl>
          </a:graphicData>
        </a:graphic>
      </p:graphicFrame>
      <p:pic>
        <p:nvPicPr>
          <p:cNvPr id="5" name="Picture 4">
            <a:extLst>
              <a:ext uri="{FF2B5EF4-FFF2-40B4-BE49-F238E27FC236}">
                <a16:creationId xmlns:a16="http://schemas.microsoft.com/office/drawing/2014/main" id="{040DA2D3-3533-4B51-A6AE-2C94113E23BC}"/>
              </a:ext>
            </a:extLst>
          </p:cNvPr>
          <p:cNvPicPr>
            <a:picLocks noChangeAspect="1"/>
          </p:cNvPicPr>
          <p:nvPr/>
        </p:nvPicPr>
        <p:blipFill rotWithShape="1">
          <a:blip r:embed="rId2"/>
          <a:srcRect l="27516"/>
          <a:stretch/>
        </p:blipFill>
        <p:spPr>
          <a:xfrm>
            <a:off x="9658350" y="1943099"/>
            <a:ext cx="7800975" cy="7159444"/>
          </a:xfrm>
          <a:prstGeom prst="rect">
            <a:avLst/>
          </a:prstGeom>
        </p:spPr>
      </p:pic>
    </p:spTree>
    <p:extLst>
      <p:ext uri="{BB962C8B-B14F-4D97-AF65-F5344CB8AC3E}">
        <p14:creationId xmlns:p14="http://schemas.microsoft.com/office/powerpoint/2010/main" val="15554549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6D8EBBB-6207-47C2-A40F-2F20A0AC0921}"/>
              </a:ext>
            </a:extLst>
          </p:cNvPr>
          <p:cNvSpPr>
            <a:spLocks noGrp="1"/>
          </p:cNvSpPr>
          <p:nvPr>
            <p:ph type="body" sz="quarter" idx="10"/>
          </p:nvPr>
        </p:nvSpPr>
        <p:spPr/>
        <p:txBody>
          <a:bodyPr/>
          <a:lstStyle/>
          <a:p>
            <a:r>
              <a:rPr lang="en-GB"/>
              <a:t>Introduction</a:t>
            </a:r>
          </a:p>
        </p:txBody>
      </p:sp>
      <p:sp>
        <p:nvSpPr>
          <p:cNvPr id="3" name="Text Placeholder 2">
            <a:extLst>
              <a:ext uri="{FF2B5EF4-FFF2-40B4-BE49-F238E27FC236}">
                <a16:creationId xmlns:a16="http://schemas.microsoft.com/office/drawing/2014/main" id="{6A03212A-EBEF-45DE-8A53-FED77B30A103}"/>
              </a:ext>
            </a:extLst>
          </p:cNvPr>
          <p:cNvSpPr>
            <a:spLocks noGrp="1"/>
          </p:cNvSpPr>
          <p:nvPr>
            <p:ph type="body" sz="quarter" idx="13"/>
          </p:nvPr>
        </p:nvSpPr>
        <p:spPr>
          <a:xfrm>
            <a:off x="1000125" y="1943100"/>
            <a:ext cx="12825057" cy="7091717"/>
          </a:xfrm>
        </p:spPr>
        <p:txBody>
          <a:bodyPr/>
          <a:lstStyle/>
          <a:p>
            <a:r>
              <a:rPr lang="en-GB" dirty="0"/>
              <a:t>The health and care service is going through one of the biggest and most exciting changes since it was set up in 1948</a:t>
            </a:r>
          </a:p>
          <a:p>
            <a:r>
              <a:rPr lang="en-GB" dirty="0"/>
              <a:t>It has to change if it is to work for future generations – the challenges of dealing with the pandemic have made this very clear</a:t>
            </a:r>
          </a:p>
          <a:p>
            <a:r>
              <a:rPr lang="en-GB" dirty="0"/>
              <a:t>More people are now living with multiple long-term conditions and need support from several different services at the same time</a:t>
            </a:r>
          </a:p>
          <a:p>
            <a:r>
              <a:rPr lang="en-GB" dirty="0"/>
              <a:t>Services therefore need to work together more effectively to provide joined-up, co-ordinated care that meets individuals’ needs in a flexible, person-centred way</a:t>
            </a:r>
          </a:p>
          <a:p>
            <a:r>
              <a:rPr lang="en-GB" dirty="0"/>
              <a:t>In the future, people should receive a much more joined-up service for their health and care needs – this is often called integrated care</a:t>
            </a:r>
          </a:p>
          <a:p>
            <a:r>
              <a:rPr lang="en-GB" dirty="0"/>
              <a:t>It's all organisations and groups working closer together to improve people's health and wellbeing</a:t>
            </a:r>
          </a:p>
          <a:p>
            <a:endParaRPr lang="en-GB" dirty="0"/>
          </a:p>
          <a:p>
            <a:endParaRPr lang="en-GB" dirty="0"/>
          </a:p>
        </p:txBody>
      </p:sp>
      <p:pic>
        <p:nvPicPr>
          <p:cNvPr id="5" name="Graphic 4" descr="Care with solid fill">
            <a:extLst>
              <a:ext uri="{FF2B5EF4-FFF2-40B4-BE49-F238E27FC236}">
                <a16:creationId xmlns:a16="http://schemas.microsoft.com/office/drawing/2014/main" id="{CEB4554D-B4FE-4B2B-9FF7-963A94AD3E4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675057" y="3172457"/>
            <a:ext cx="3678230" cy="3678230"/>
          </a:xfrm>
          <a:prstGeom prst="rect">
            <a:avLst/>
          </a:prstGeom>
        </p:spPr>
      </p:pic>
    </p:spTree>
    <p:extLst>
      <p:ext uri="{BB962C8B-B14F-4D97-AF65-F5344CB8AC3E}">
        <p14:creationId xmlns:p14="http://schemas.microsoft.com/office/powerpoint/2010/main" val="513081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10;&#10;Description automatically generated">
            <a:extLst>
              <a:ext uri="{FF2B5EF4-FFF2-40B4-BE49-F238E27FC236}">
                <a16:creationId xmlns:a16="http://schemas.microsoft.com/office/drawing/2014/main" id="{267A8EDD-F644-4025-992D-ADB827479BBC}"/>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l="3961" t="11893" r="5955" b="7739"/>
          <a:stretch/>
        </p:blipFill>
        <p:spPr>
          <a:xfrm>
            <a:off x="0" y="0"/>
            <a:ext cx="18288000" cy="10287000"/>
          </a:xfrm>
          <a:prstGeom prst="rect">
            <a:avLst/>
          </a:prstGeom>
        </p:spPr>
      </p:pic>
      <p:sp>
        <p:nvSpPr>
          <p:cNvPr id="6" name="Rectangle 5">
            <a:extLst>
              <a:ext uri="{FF2B5EF4-FFF2-40B4-BE49-F238E27FC236}">
                <a16:creationId xmlns:a16="http://schemas.microsoft.com/office/drawing/2014/main" id="{AF931057-C6D9-451E-A734-A583427DB804}"/>
              </a:ext>
            </a:extLst>
          </p:cNvPr>
          <p:cNvSpPr/>
          <p:nvPr/>
        </p:nvSpPr>
        <p:spPr>
          <a:xfrm>
            <a:off x="3733800" y="762000"/>
            <a:ext cx="1790700" cy="81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ext Placeholder 1">
            <a:extLst>
              <a:ext uri="{FF2B5EF4-FFF2-40B4-BE49-F238E27FC236}">
                <a16:creationId xmlns:a16="http://schemas.microsoft.com/office/drawing/2014/main" id="{130D40F3-3661-45A7-BD42-E508D40E07AF}"/>
              </a:ext>
            </a:extLst>
          </p:cNvPr>
          <p:cNvSpPr>
            <a:spLocks noGrp="1"/>
          </p:cNvSpPr>
          <p:nvPr>
            <p:ph type="body" sz="quarter" idx="10"/>
          </p:nvPr>
        </p:nvSpPr>
        <p:spPr/>
        <p:txBody>
          <a:bodyPr/>
          <a:lstStyle/>
          <a:p>
            <a:r>
              <a:rPr lang="en-GB" dirty="0"/>
              <a:t>Partners</a:t>
            </a:r>
          </a:p>
        </p:txBody>
      </p:sp>
    </p:spTree>
    <p:extLst>
      <p:ext uri="{BB962C8B-B14F-4D97-AF65-F5344CB8AC3E}">
        <p14:creationId xmlns:p14="http://schemas.microsoft.com/office/powerpoint/2010/main" val="12821820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D02BBDC-CF05-4D71-905A-7016C32F5DDF}"/>
              </a:ext>
            </a:extLst>
          </p:cNvPr>
          <p:cNvSpPr>
            <a:spLocks noGrp="1"/>
          </p:cNvSpPr>
          <p:nvPr>
            <p:ph type="body" sz="quarter" idx="10"/>
          </p:nvPr>
        </p:nvSpPr>
        <p:spPr/>
        <p:txBody>
          <a:bodyPr/>
          <a:lstStyle/>
          <a:p>
            <a:r>
              <a:rPr lang="en-GB"/>
              <a:t>Introducing One Devon</a:t>
            </a:r>
          </a:p>
        </p:txBody>
      </p:sp>
      <p:sp>
        <p:nvSpPr>
          <p:cNvPr id="3" name="Text Placeholder 2">
            <a:extLst>
              <a:ext uri="{FF2B5EF4-FFF2-40B4-BE49-F238E27FC236}">
                <a16:creationId xmlns:a16="http://schemas.microsoft.com/office/drawing/2014/main" id="{4A28C2B5-C3A4-470D-A3EA-01DCACF31FD1}"/>
              </a:ext>
            </a:extLst>
          </p:cNvPr>
          <p:cNvSpPr>
            <a:spLocks noGrp="1"/>
          </p:cNvSpPr>
          <p:nvPr>
            <p:ph type="body" sz="quarter" idx="13"/>
          </p:nvPr>
        </p:nvSpPr>
        <p:spPr>
          <a:xfrm>
            <a:off x="1000125" y="1943100"/>
            <a:ext cx="10680598" cy="7091717"/>
          </a:xfrm>
        </p:spPr>
        <p:txBody>
          <a:bodyPr/>
          <a:lstStyle/>
          <a:p>
            <a:r>
              <a:rPr lang="en-GB" b="1" dirty="0"/>
              <a:t>One Devon </a:t>
            </a:r>
            <a:r>
              <a:rPr lang="en-GB" dirty="0"/>
              <a:t>is a partnership between the NHS, councils, local groups and organisations, the voluntary sector and communities who work together to plan and deliver care to meet people’s needs</a:t>
            </a:r>
          </a:p>
          <a:p>
            <a:r>
              <a:rPr lang="en-GB" dirty="0"/>
              <a:t>Put simply, it’s the organisations and groups that prevent ill health, treat people when they’re ill, and provide practical support to keep them well working together</a:t>
            </a:r>
          </a:p>
          <a:p>
            <a:r>
              <a:rPr lang="en-GB" b="1" dirty="0"/>
              <a:t>One Devon </a:t>
            </a:r>
            <a:r>
              <a:rPr lang="en-GB" dirty="0"/>
              <a:t>covers the whole of our county, including Plymouth, Devon and Torbay – and works closely with neighbouring systems too</a:t>
            </a:r>
          </a:p>
          <a:p>
            <a:r>
              <a:rPr lang="en-GB" dirty="0"/>
              <a:t>It is led by Jane Milligan (chief executive) and </a:t>
            </a:r>
            <a:br>
              <a:rPr lang="en-GB" dirty="0"/>
            </a:br>
            <a:r>
              <a:rPr lang="en-GB" dirty="0"/>
              <a:t>Dr Sarah Wollaston (chair)</a:t>
            </a:r>
          </a:p>
          <a:p>
            <a:endParaRPr lang="en-GB" dirty="0"/>
          </a:p>
        </p:txBody>
      </p:sp>
      <p:sp>
        <p:nvSpPr>
          <p:cNvPr id="4" name="Rectangle 3">
            <a:extLst>
              <a:ext uri="{FF2B5EF4-FFF2-40B4-BE49-F238E27FC236}">
                <a16:creationId xmlns:a16="http://schemas.microsoft.com/office/drawing/2014/main" id="{853F8272-5E22-4E24-AA85-4F5BDD1E0E74}"/>
              </a:ext>
            </a:extLst>
          </p:cNvPr>
          <p:cNvSpPr/>
          <p:nvPr/>
        </p:nvSpPr>
        <p:spPr>
          <a:xfrm>
            <a:off x="12325350" y="1943100"/>
            <a:ext cx="5962650" cy="60579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6797E367-3BB6-4D22-B4D8-8781EECA7884}"/>
              </a:ext>
            </a:extLst>
          </p:cNvPr>
          <p:cNvSpPr/>
          <p:nvPr/>
        </p:nvSpPr>
        <p:spPr>
          <a:xfrm>
            <a:off x="12934950" y="2454598"/>
            <a:ext cx="4819650" cy="5016758"/>
          </a:xfrm>
          <a:prstGeom prst="rect">
            <a:avLst/>
          </a:prstGeom>
        </p:spPr>
        <p:txBody>
          <a:bodyPr wrap="square">
            <a:spAutoFit/>
          </a:bodyPr>
          <a:lstStyle/>
          <a:p>
            <a:r>
              <a:rPr lang="en-GB" sz="3200" b="1">
                <a:solidFill>
                  <a:schemeClr val="bg1"/>
                </a:solidFill>
                <a:latin typeface="Arial" panose="020B0604020202020204" pitchFamily="34" charset="0"/>
                <a:ea typeface="Times New Roman" panose="02020603050405020304" pitchFamily="18" charset="0"/>
                <a:cs typeface="Times New Roman" panose="02020603050405020304" pitchFamily="18" charset="0"/>
              </a:rPr>
              <a:t>Five key aims</a:t>
            </a:r>
          </a:p>
          <a:p>
            <a:endPar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endParaRPr>
          </a:p>
          <a:p>
            <a:pPr marL="514350" lvl="0" indent="-514350">
              <a:buFont typeface="+mj-lt"/>
              <a:buAutoNum type="arabicPeriod"/>
            </a:pPr>
            <a:r>
              <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rPr>
              <a:t>Join-up care</a:t>
            </a:r>
          </a:p>
          <a:p>
            <a:pPr marL="514350" lvl="0" indent="-514350">
              <a:buFont typeface="+mj-lt"/>
              <a:buAutoNum type="arabicPeriod"/>
            </a:pPr>
            <a:r>
              <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rPr>
              <a:t>Improve health outcomes </a:t>
            </a:r>
          </a:p>
          <a:p>
            <a:pPr marL="514350" lvl="0" indent="-514350">
              <a:buFont typeface="+mj-lt"/>
              <a:buAutoNum type="arabicPeriod"/>
            </a:pPr>
            <a:r>
              <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rPr>
              <a:t>Tackle inequalities </a:t>
            </a:r>
          </a:p>
          <a:p>
            <a:pPr marL="514350" lvl="0" indent="-514350">
              <a:buFont typeface="+mj-lt"/>
              <a:buAutoNum type="arabicPeriod"/>
            </a:pPr>
            <a:r>
              <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rPr>
              <a:t>Enhance productivity </a:t>
            </a:r>
          </a:p>
          <a:p>
            <a:pPr marL="514350" lvl="0" indent="-514350">
              <a:buFont typeface="+mj-lt"/>
              <a:buAutoNum type="arabicPeriod"/>
            </a:pPr>
            <a:r>
              <a:rPr lang="en-GB" sz="3200">
                <a:solidFill>
                  <a:schemeClr val="bg1"/>
                </a:solidFill>
                <a:latin typeface="Arial" panose="020B0604020202020204" pitchFamily="34" charset="0"/>
                <a:ea typeface="Times New Roman" panose="02020603050405020304" pitchFamily="18" charset="0"/>
                <a:cs typeface="Times New Roman" panose="02020603050405020304" pitchFamily="18" charset="0"/>
              </a:rPr>
              <a:t>Support social and economic development</a:t>
            </a:r>
          </a:p>
        </p:txBody>
      </p:sp>
    </p:spTree>
    <p:extLst>
      <p:ext uri="{BB962C8B-B14F-4D97-AF65-F5344CB8AC3E}">
        <p14:creationId xmlns:p14="http://schemas.microsoft.com/office/powerpoint/2010/main" val="30761112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1116FA7-0469-482A-991F-AF94A19998CE}"/>
              </a:ext>
            </a:extLst>
          </p:cNvPr>
          <p:cNvSpPr>
            <a:spLocks noGrp="1"/>
          </p:cNvSpPr>
          <p:nvPr>
            <p:ph type="body" sz="quarter" idx="10"/>
          </p:nvPr>
        </p:nvSpPr>
        <p:spPr/>
        <p:txBody>
          <a:bodyPr/>
          <a:lstStyle/>
          <a:p>
            <a:r>
              <a:rPr lang="en-GB"/>
              <a:t>Levels within One Devon</a:t>
            </a:r>
          </a:p>
        </p:txBody>
      </p:sp>
      <p:graphicFrame>
        <p:nvGraphicFramePr>
          <p:cNvPr id="4" name="Diagram 3">
            <a:extLst>
              <a:ext uri="{FF2B5EF4-FFF2-40B4-BE49-F238E27FC236}">
                <a16:creationId xmlns:a16="http://schemas.microsoft.com/office/drawing/2014/main" id="{AE94B902-2BAE-4210-A74B-B13845C64800}"/>
              </a:ext>
            </a:extLst>
          </p:cNvPr>
          <p:cNvGraphicFramePr/>
          <p:nvPr>
            <p:extLst>
              <p:ext uri="{D42A27DB-BD31-4B8C-83A1-F6EECF244321}">
                <p14:modId xmlns:p14="http://schemas.microsoft.com/office/powerpoint/2010/main" val="2916721842"/>
              </p:ext>
            </p:extLst>
          </p:nvPr>
        </p:nvGraphicFramePr>
        <p:xfrm>
          <a:off x="1000126" y="1943100"/>
          <a:ext cx="16459728" cy="70539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157329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FDCCA06-5E8B-46C9-92ED-C3CEB6F51E5F}"/>
              </a:ext>
            </a:extLst>
          </p:cNvPr>
          <p:cNvSpPr>
            <a:spLocks noGrp="1"/>
          </p:cNvSpPr>
          <p:nvPr>
            <p:ph type="body" sz="quarter" idx="10"/>
          </p:nvPr>
        </p:nvSpPr>
        <p:spPr/>
        <p:txBody>
          <a:bodyPr/>
          <a:lstStyle/>
          <a:p>
            <a:r>
              <a:rPr lang="en-GB"/>
              <a:t>One Devon Partnership</a:t>
            </a:r>
          </a:p>
        </p:txBody>
      </p:sp>
      <p:sp>
        <p:nvSpPr>
          <p:cNvPr id="3" name="Text Placeholder 2">
            <a:extLst>
              <a:ext uri="{FF2B5EF4-FFF2-40B4-BE49-F238E27FC236}">
                <a16:creationId xmlns:a16="http://schemas.microsoft.com/office/drawing/2014/main" id="{1A9795E7-9303-449C-8297-CBC1808DDB87}"/>
              </a:ext>
            </a:extLst>
          </p:cNvPr>
          <p:cNvSpPr>
            <a:spLocks noGrp="1"/>
          </p:cNvSpPr>
          <p:nvPr>
            <p:ph type="body" sz="quarter" idx="13"/>
          </p:nvPr>
        </p:nvSpPr>
        <p:spPr/>
        <p:txBody>
          <a:bodyPr/>
          <a:lstStyle/>
          <a:p>
            <a:r>
              <a:rPr lang="en-GB"/>
              <a:t>The One Devon Partnership is a committee that includes a range of organisations and groups who can influence people’s health, wellbeing and care</a:t>
            </a:r>
          </a:p>
          <a:p>
            <a:r>
              <a:rPr lang="en-GB"/>
              <a:t>This includes the NHS, local councils, the voluntary sector and many others</a:t>
            </a:r>
          </a:p>
          <a:p>
            <a:r>
              <a:rPr lang="en-GB"/>
              <a:t>It will </a:t>
            </a:r>
            <a:r>
              <a:rPr lang="en-GB" b="1"/>
              <a:t>produce a strategy </a:t>
            </a:r>
            <a:r>
              <a:rPr lang="en-GB"/>
              <a:t>to join-up services, reduce health and care inequalities, improve wellbeing, health and care outcomes and service experiences for people</a:t>
            </a:r>
          </a:p>
          <a:p>
            <a:r>
              <a:rPr lang="en-GB"/>
              <a:t>All partners will be jointly accountable for delivering the strategy by:</a:t>
            </a:r>
          </a:p>
          <a:p>
            <a:pPr marL="0" indent="0">
              <a:buNone/>
            </a:pPr>
            <a:endParaRPr lang="en-GB"/>
          </a:p>
        </p:txBody>
      </p:sp>
      <p:sp>
        <p:nvSpPr>
          <p:cNvPr id="13" name="Rectangle 12">
            <a:extLst>
              <a:ext uri="{FF2B5EF4-FFF2-40B4-BE49-F238E27FC236}">
                <a16:creationId xmlns:a16="http://schemas.microsoft.com/office/drawing/2014/main" id="{FF6972AC-AD54-4FF9-B227-E25C3985D297}"/>
              </a:ext>
            </a:extLst>
          </p:cNvPr>
          <p:cNvSpPr/>
          <p:nvPr/>
        </p:nvSpPr>
        <p:spPr>
          <a:xfrm>
            <a:off x="12126600" y="5549794"/>
            <a:ext cx="5161275" cy="3444194"/>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1BA19836-9456-451D-86CA-7F8AB39AC620}"/>
              </a:ext>
            </a:extLst>
          </p:cNvPr>
          <p:cNvSpPr/>
          <p:nvPr/>
        </p:nvSpPr>
        <p:spPr>
          <a:xfrm>
            <a:off x="6563361" y="5549794"/>
            <a:ext cx="5161275" cy="3444194"/>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60FE5DAE-08D1-45D0-BD39-24D8E8F3B7BE}"/>
              </a:ext>
            </a:extLst>
          </p:cNvPr>
          <p:cNvSpPr/>
          <p:nvPr/>
        </p:nvSpPr>
        <p:spPr>
          <a:xfrm>
            <a:off x="828674" y="5549794"/>
            <a:ext cx="5161275" cy="34441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B467DDD1-9162-40A0-9A81-B3A71FD7DAF0}"/>
              </a:ext>
            </a:extLst>
          </p:cNvPr>
          <p:cNvSpPr txBox="1"/>
          <p:nvPr/>
        </p:nvSpPr>
        <p:spPr>
          <a:xfrm>
            <a:off x="12439649" y="6240840"/>
            <a:ext cx="4535175" cy="2062103"/>
          </a:xfrm>
          <a:prstGeom prst="rect">
            <a:avLst/>
          </a:prstGeom>
          <a:noFill/>
        </p:spPr>
        <p:txBody>
          <a:bodyPr wrap="square">
            <a:spAutoFit/>
          </a:bodyPr>
          <a:lstStyle/>
          <a:p>
            <a:pPr algn="ctr"/>
            <a:r>
              <a:rPr lang="en-GB" sz="3200">
                <a:solidFill>
                  <a:schemeClr val="bg1"/>
                </a:solidFill>
              </a:rPr>
              <a:t>Building a culture of collaboration to promote and support wellbeing, and involve people</a:t>
            </a:r>
          </a:p>
        </p:txBody>
      </p:sp>
      <p:sp>
        <p:nvSpPr>
          <p:cNvPr id="7" name="TextBox 6">
            <a:extLst>
              <a:ext uri="{FF2B5EF4-FFF2-40B4-BE49-F238E27FC236}">
                <a16:creationId xmlns:a16="http://schemas.microsoft.com/office/drawing/2014/main" id="{1031EDEC-B873-418F-AFB5-C1F22F22368C}"/>
              </a:ext>
            </a:extLst>
          </p:cNvPr>
          <p:cNvSpPr txBox="1"/>
          <p:nvPr/>
        </p:nvSpPr>
        <p:spPr>
          <a:xfrm>
            <a:off x="1289998" y="6240840"/>
            <a:ext cx="4238625" cy="2062103"/>
          </a:xfrm>
          <a:prstGeom prst="rect">
            <a:avLst/>
          </a:prstGeom>
          <a:noFill/>
        </p:spPr>
        <p:txBody>
          <a:bodyPr wrap="square">
            <a:spAutoFit/>
          </a:bodyPr>
          <a:lstStyle/>
          <a:p>
            <a:pPr algn="ctr"/>
            <a:r>
              <a:rPr lang="en-GB" sz="3200">
                <a:solidFill>
                  <a:schemeClr val="bg1"/>
                </a:solidFill>
              </a:rPr>
              <a:t>Facilitating joint action to improve people’s health and care, and reduce inequalities</a:t>
            </a:r>
          </a:p>
        </p:txBody>
      </p:sp>
      <p:sp>
        <p:nvSpPr>
          <p:cNvPr id="9" name="TextBox 8">
            <a:extLst>
              <a:ext uri="{FF2B5EF4-FFF2-40B4-BE49-F238E27FC236}">
                <a16:creationId xmlns:a16="http://schemas.microsoft.com/office/drawing/2014/main" id="{DE30F332-6AC8-406E-AF4E-EEECACA1F2D5}"/>
              </a:ext>
            </a:extLst>
          </p:cNvPr>
          <p:cNvSpPr txBox="1"/>
          <p:nvPr/>
        </p:nvSpPr>
        <p:spPr>
          <a:xfrm>
            <a:off x="7234952" y="5994618"/>
            <a:ext cx="3818092" cy="2554545"/>
          </a:xfrm>
          <a:prstGeom prst="rect">
            <a:avLst/>
          </a:prstGeom>
          <a:noFill/>
        </p:spPr>
        <p:txBody>
          <a:bodyPr wrap="square">
            <a:spAutoFit/>
          </a:bodyPr>
          <a:lstStyle/>
          <a:p>
            <a:pPr algn="ctr"/>
            <a:r>
              <a:rPr lang="en-GB" sz="3200" dirty="0">
                <a:solidFill>
                  <a:schemeClr val="bg1"/>
                </a:solidFill>
              </a:rPr>
              <a:t>Influencing wider factors that affect health (like housing) to create healthier environments</a:t>
            </a:r>
          </a:p>
        </p:txBody>
      </p:sp>
    </p:spTree>
    <p:extLst>
      <p:ext uri="{BB962C8B-B14F-4D97-AF65-F5344CB8AC3E}">
        <p14:creationId xmlns:p14="http://schemas.microsoft.com/office/powerpoint/2010/main" val="2890290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D61A66D0-7063-4031-8699-3E45DD37CB6A}"/>
              </a:ext>
            </a:extLst>
          </p:cNvPr>
          <p:cNvSpPr>
            <a:spLocks noGrp="1"/>
          </p:cNvSpPr>
          <p:nvPr>
            <p:ph type="body" sz="quarter" idx="10"/>
          </p:nvPr>
        </p:nvSpPr>
        <p:spPr/>
        <p:txBody>
          <a:bodyPr/>
          <a:lstStyle/>
          <a:p>
            <a:r>
              <a:rPr lang="en-GB" dirty="0"/>
              <a:t>One Devon Partnership membership</a:t>
            </a:r>
          </a:p>
        </p:txBody>
      </p:sp>
      <p:sp>
        <p:nvSpPr>
          <p:cNvPr id="4" name="Oval 3">
            <a:extLst>
              <a:ext uri="{FF2B5EF4-FFF2-40B4-BE49-F238E27FC236}">
                <a16:creationId xmlns:a16="http://schemas.microsoft.com/office/drawing/2014/main" id="{56BC45F8-A067-419F-B362-9065F481CFD7}"/>
              </a:ext>
            </a:extLst>
          </p:cNvPr>
          <p:cNvSpPr/>
          <p:nvPr/>
        </p:nvSpPr>
        <p:spPr>
          <a:xfrm>
            <a:off x="5937968" y="1838705"/>
            <a:ext cx="6433944" cy="646575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a:p>
        </p:txBody>
      </p:sp>
      <p:sp>
        <p:nvSpPr>
          <p:cNvPr id="5" name="Rounded Rectangle 29">
            <a:extLst>
              <a:ext uri="{FF2B5EF4-FFF2-40B4-BE49-F238E27FC236}">
                <a16:creationId xmlns:a16="http://schemas.microsoft.com/office/drawing/2014/main" id="{97BF3247-3BB7-4D19-A1E2-87EF55DA49B0}"/>
              </a:ext>
            </a:extLst>
          </p:cNvPr>
          <p:cNvSpPr/>
          <p:nvPr/>
        </p:nvSpPr>
        <p:spPr>
          <a:xfrm>
            <a:off x="15213360" y="1972664"/>
            <a:ext cx="2241000" cy="792000"/>
          </a:xfrm>
          <a:prstGeom prst="roundRect">
            <a:avLst/>
          </a:prstGeom>
          <a:solidFill>
            <a:schemeClr val="accent5"/>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Locality Care Partnerships</a:t>
            </a:r>
          </a:p>
        </p:txBody>
      </p:sp>
      <p:sp>
        <p:nvSpPr>
          <p:cNvPr id="6" name="Rounded Rectangle 30">
            <a:extLst>
              <a:ext uri="{FF2B5EF4-FFF2-40B4-BE49-F238E27FC236}">
                <a16:creationId xmlns:a16="http://schemas.microsoft.com/office/drawing/2014/main" id="{2D0FCF0E-BED3-4920-A2D0-3D590370C4F0}"/>
              </a:ext>
            </a:extLst>
          </p:cNvPr>
          <p:cNvSpPr/>
          <p:nvPr/>
        </p:nvSpPr>
        <p:spPr>
          <a:xfrm>
            <a:off x="15213360" y="2839244"/>
            <a:ext cx="2241000" cy="792000"/>
          </a:xfrm>
          <a:prstGeom prst="roundRect">
            <a:avLst/>
          </a:prstGeom>
          <a:solidFill>
            <a:schemeClr val="accent5">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North Devon LCP</a:t>
            </a:r>
          </a:p>
          <a:p>
            <a:pPr algn="ctr" defTabSz="1511916">
              <a:spcAft>
                <a:spcPts val="450"/>
              </a:spcAft>
              <a:buClr>
                <a:schemeClr val="accent1"/>
              </a:buClr>
            </a:pPr>
            <a:r>
              <a:rPr lang="en-GB" sz="1400" b="1" dirty="0">
                <a:solidFill>
                  <a:schemeClr val="tx1"/>
                </a:solidFill>
              </a:rPr>
              <a:t>Representative</a:t>
            </a:r>
          </a:p>
        </p:txBody>
      </p:sp>
      <p:sp>
        <p:nvSpPr>
          <p:cNvPr id="7" name="Rounded Rectangle 31">
            <a:extLst>
              <a:ext uri="{FF2B5EF4-FFF2-40B4-BE49-F238E27FC236}">
                <a16:creationId xmlns:a16="http://schemas.microsoft.com/office/drawing/2014/main" id="{C0ABF695-A2B2-4B17-8687-6CD4EEE5FC51}"/>
              </a:ext>
            </a:extLst>
          </p:cNvPr>
          <p:cNvSpPr/>
          <p:nvPr/>
        </p:nvSpPr>
        <p:spPr>
          <a:xfrm>
            <a:off x="15213360" y="3703340"/>
            <a:ext cx="2241000" cy="792000"/>
          </a:xfrm>
          <a:prstGeom prst="roundRect">
            <a:avLst/>
          </a:prstGeom>
          <a:solidFill>
            <a:schemeClr val="accent5">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South Devon LCP</a:t>
            </a:r>
          </a:p>
          <a:p>
            <a:pPr algn="ctr" defTabSz="1511916">
              <a:spcAft>
                <a:spcPts val="450"/>
              </a:spcAft>
              <a:buClr>
                <a:schemeClr val="accent1"/>
              </a:buClr>
            </a:pPr>
            <a:r>
              <a:rPr lang="en-GB" sz="1400" b="1" dirty="0">
                <a:solidFill>
                  <a:schemeClr val="tx1"/>
                </a:solidFill>
              </a:rPr>
              <a:t>Representative</a:t>
            </a:r>
          </a:p>
        </p:txBody>
      </p:sp>
      <p:sp>
        <p:nvSpPr>
          <p:cNvPr id="8" name="Rounded Rectangle 32">
            <a:extLst>
              <a:ext uri="{FF2B5EF4-FFF2-40B4-BE49-F238E27FC236}">
                <a16:creationId xmlns:a16="http://schemas.microsoft.com/office/drawing/2014/main" id="{D218AFB1-3AC1-4366-B8BF-B0AA7C2E300F}"/>
              </a:ext>
            </a:extLst>
          </p:cNvPr>
          <p:cNvSpPr/>
          <p:nvPr/>
        </p:nvSpPr>
        <p:spPr>
          <a:xfrm>
            <a:off x="15213360" y="4566884"/>
            <a:ext cx="2241000" cy="792000"/>
          </a:xfrm>
          <a:prstGeom prst="roundRect">
            <a:avLst/>
          </a:prstGeom>
          <a:solidFill>
            <a:schemeClr val="accent5">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East Devon LCP </a:t>
            </a:r>
          </a:p>
          <a:p>
            <a:pPr algn="ctr" defTabSz="1511916">
              <a:spcAft>
                <a:spcPts val="450"/>
              </a:spcAft>
              <a:buClr>
                <a:schemeClr val="accent1"/>
              </a:buClr>
            </a:pPr>
            <a:r>
              <a:rPr lang="en-GB" sz="1400" b="1" dirty="0">
                <a:solidFill>
                  <a:schemeClr val="tx1"/>
                </a:solidFill>
              </a:rPr>
              <a:t>Representative</a:t>
            </a:r>
          </a:p>
        </p:txBody>
      </p:sp>
      <p:sp>
        <p:nvSpPr>
          <p:cNvPr id="9" name="Rounded Rectangle 33">
            <a:extLst>
              <a:ext uri="{FF2B5EF4-FFF2-40B4-BE49-F238E27FC236}">
                <a16:creationId xmlns:a16="http://schemas.microsoft.com/office/drawing/2014/main" id="{F3A4527B-CE50-4EB0-B37A-1CAF4F00E1C3}"/>
              </a:ext>
            </a:extLst>
          </p:cNvPr>
          <p:cNvSpPr/>
          <p:nvPr/>
        </p:nvSpPr>
        <p:spPr>
          <a:xfrm>
            <a:off x="15213360" y="5429688"/>
            <a:ext cx="2241000" cy="792000"/>
          </a:xfrm>
          <a:prstGeom prst="roundRect">
            <a:avLst/>
          </a:prstGeom>
          <a:solidFill>
            <a:schemeClr val="accent5">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West Devon LCP </a:t>
            </a:r>
          </a:p>
          <a:p>
            <a:pPr algn="ctr" defTabSz="1511916">
              <a:spcAft>
                <a:spcPts val="450"/>
              </a:spcAft>
              <a:buClr>
                <a:schemeClr val="accent1"/>
              </a:buClr>
            </a:pPr>
            <a:r>
              <a:rPr lang="en-GB" sz="1400" b="1" dirty="0">
                <a:solidFill>
                  <a:schemeClr val="tx1"/>
                </a:solidFill>
              </a:rPr>
              <a:t>Representative</a:t>
            </a:r>
          </a:p>
        </p:txBody>
      </p:sp>
      <p:sp>
        <p:nvSpPr>
          <p:cNvPr id="10" name="Rounded Rectangle 34">
            <a:extLst>
              <a:ext uri="{FF2B5EF4-FFF2-40B4-BE49-F238E27FC236}">
                <a16:creationId xmlns:a16="http://schemas.microsoft.com/office/drawing/2014/main" id="{99D6975B-FE84-4217-B516-B678B5F7F78E}"/>
              </a:ext>
            </a:extLst>
          </p:cNvPr>
          <p:cNvSpPr/>
          <p:nvPr/>
        </p:nvSpPr>
        <p:spPr>
          <a:xfrm>
            <a:off x="15213360" y="6302570"/>
            <a:ext cx="2241000" cy="792000"/>
          </a:xfrm>
          <a:prstGeom prst="roundRect">
            <a:avLst/>
          </a:prstGeom>
          <a:solidFill>
            <a:schemeClr val="accent5">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a:solidFill>
                  <a:schemeClr val="tx1"/>
                </a:solidFill>
              </a:rPr>
              <a:t>Plymouth LCP </a:t>
            </a:r>
          </a:p>
          <a:p>
            <a:pPr algn="ctr" defTabSz="1511916">
              <a:spcAft>
                <a:spcPts val="450"/>
              </a:spcAft>
              <a:buClr>
                <a:schemeClr val="accent1"/>
              </a:buClr>
            </a:pPr>
            <a:r>
              <a:rPr lang="en-GB" sz="1400" b="1">
                <a:solidFill>
                  <a:schemeClr val="tx1"/>
                </a:solidFill>
              </a:rPr>
              <a:t>Representative</a:t>
            </a:r>
          </a:p>
        </p:txBody>
      </p:sp>
      <p:sp>
        <p:nvSpPr>
          <p:cNvPr id="11" name="Rounded Rectangle 35">
            <a:extLst>
              <a:ext uri="{FF2B5EF4-FFF2-40B4-BE49-F238E27FC236}">
                <a16:creationId xmlns:a16="http://schemas.microsoft.com/office/drawing/2014/main" id="{D64F472B-B746-4967-B3C6-783515090C9A}"/>
              </a:ext>
            </a:extLst>
          </p:cNvPr>
          <p:cNvSpPr/>
          <p:nvPr/>
        </p:nvSpPr>
        <p:spPr>
          <a:xfrm>
            <a:off x="846078" y="1972664"/>
            <a:ext cx="2241000" cy="792000"/>
          </a:xfrm>
          <a:prstGeom prst="roundRect">
            <a:avLst/>
          </a:prstGeom>
          <a:solidFill>
            <a:schemeClr val="accent2"/>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Partnership Chairs</a:t>
            </a:r>
          </a:p>
        </p:txBody>
      </p:sp>
      <p:sp>
        <p:nvSpPr>
          <p:cNvPr id="12" name="Rounded Rectangle 37">
            <a:extLst>
              <a:ext uri="{FF2B5EF4-FFF2-40B4-BE49-F238E27FC236}">
                <a16:creationId xmlns:a16="http://schemas.microsoft.com/office/drawing/2014/main" id="{604CA106-E8FE-4164-8FF0-385B867D5EFB}"/>
              </a:ext>
            </a:extLst>
          </p:cNvPr>
          <p:cNvSpPr/>
          <p:nvPr/>
        </p:nvSpPr>
        <p:spPr>
          <a:xfrm>
            <a:off x="846078" y="6727868"/>
            <a:ext cx="2241000" cy="792000"/>
          </a:xfrm>
          <a:prstGeom prst="roundRect">
            <a:avLst/>
          </a:prstGeom>
          <a:solidFill>
            <a:schemeClr val="accent1">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NHS Devon Chief Executive</a:t>
            </a:r>
          </a:p>
        </p:txBody>
      </p:sp>
      <p:sp>
        <p:nvSpPr>
          <p:cNvPr id="13" name="Rounded Rectangle 38">
            <a:extLst>
              <a:ext uri="{FF2B5EF4-FFF2-40B4-BE49-F238E27FC236}">
                <a16:creationId xmlns:a16="http://schemas.microsoft.com/office/drawing/2014/main" id="{92EA3AC1-746B-499E-879C-D8A7AB7889F6}"/>
              </a:ext>
            </a:extLst>
          </p:cNvPr>
          <p:cNvSpPr/>
          <p:nvPr/>
        </p:nvSpPr>
        <p:spPr>
          <a:xfrm>
            <a:off x="12816408" y="2839244"/>
            <a:ext cx="2241000" cy="792000"/>
          </a:xfrm>
          <a:prstGeom prst="roundRect">
            <a:avLst/>
          </a:prstGeom>
          <a:solidFill>
            <a:schemeClr val="accent4">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Acute Provider Collaborative Chair</a:t>
            </a:r>
          </a:p>
        </p:txBody>
      </p:sp>
      <p:sp>
        <p:nvSpPr>
          <p:cNvPr id="14" name="Rounded Rectangle 39">
            <a:extLst>
              <a:ext uri="{FF2B5EF4-FFF2-40B4-BE49-F238E27FC236}">
                <a16:creationId xmlns:a16="http://schemas.microsoft.com/office/drawing/2014/main" id="{E32075FE-AF7D-47EB-8F02-5A84D5F71D66}"/>
              </a:ext>
            </a:extLst>
          </p:cNvPr>
          <p:cNvSpPr/>
          <p:nvPr/>
        </p:nvSpPr>
        <p:spPr>
          <a:xfrm>
            <a:off x="12816408" y="3703340"/>
            <a:ext cx="2241000" cy="792000"/>
          </a:xfrm>
          <a:prstGeom prst="roundRect">
            <a:avLst/>
          </a:prstGeom>
          <a:solidFill>
            <a:schemeClr val="accent4">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200" b="1" dirty="0">
                <a:solidFill>
                  <a:schemeClr val="tx1"/>
                </a:solidFill>
              </a:rPr>
              <a:t>Mental Health, Learning Disability and Neurodiversity Provider Collaborative Chair</a:t>
            </a:r>
          </a:p>
        </p:txBody>
      </p:sp>
      <p:sp>
        <p:nvSpPr>
          <p:cNvPr id="15" name="Rounded Rectangle 40">
            <a:extLst>
              <a:ext uri="{FF2B5EF4-FFF2-40B4-BE49-F238E27FC236}">
                <a16:creationId xmlns:a16="http://schemas.microsoft.com/office/drawing/2014/main" id="{B1FEA1BD-B0E7-4511-9744-F551DB802778}"/>
              </a:ext>
            </a:extLst>
          </p:cNvPr>
          <p:cNvSpPr/>
          <p:nvPr/>
        </p:nvSpPr>
        <p:spPr>
          <a:xfrm>
            <a:off x="10431392" y="8455868"/>
            <a:ext cx="2241000" cy="792000"/>
          </a:xfrm>
          <a:prstGeom prst="roundRect">
            <a:avLst/>
          </a:prstGeom>
          <a:solidFill>
            <a:schemeClr val="tx2"/>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Clinical Chair and Professional Cabinet Chair</a:t>
            </a:r>
          </a:p>
        </p:txBody>
      </p:sp>
      <p:sp>
        <p:nvSpPr>
          <p:cNvPr id="16" name="Rounded Rectangle 41">
            <a:extLst>
              <a:ext uri="{FF2B5EF4-FFF2-40B4-BE49-F238E27FC236}">
                <a16:creationId xmlns:a16="http://schemas.microsoft.com/office/drawing/2014/main" id="{792E98DC-EDEE-4E98-9279-9AAFBC08C064}"/>
              </a:ext>
            </a:extLst>
          </p:cNvPr>
          <p:cNvSpPr/>
          <p:nvPr/>
        </p:nvSpPr>
        <p:spPr>
          <a:xfrm>
            <a:off x="8034440" y="8455868"/>
            <a:ext cx="2241000" cy="792000"/>
          </a:xfrm>
          <a:prstGeom prst="roundRect">
            <a:avLst/>
          </a:prstGeom>
          <a:solidFill>
            <a:srgbClr val="C00000"/>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a:solidFill>
                  <a:schemeClr val="bg1"/>
                </a:solidFill>
              </a:rPr>
              <a:t>Healthwatch Devon Chair</a:t>
            </a:r>
          </a:p>
        </p:txBody>
      </p:sp>
      <p:sp>
        <p:nvSpPr>
          <p:cNvPr id="17" name="Rounded Rectangle 42">
            <a:extLst>
              <a:ext uri="{FF2B5EF4-FFF2-40B4-BE49-F238E27FC236}">
                <a16:creationId xmlns:a16="http://schemas.microsoft.com/office/drawing/2014/main" id="{E0D1F2E1-EDEB-409D-A918-5D6EB0786A90}"/>
              </a:ext>
            </a:extLst>
          </p:cNvPr>
          <p:cNvSpPr/>
          <p:nvPr/>
        </p:nvSpPr>
        <p:spPr>
          <a:xfrm>
            <a:off x="5638208" y="8455868"/>
            <a:ext cx="2241000" cy="792000"/>
          </a:xfrm>
          <a:prstGeom prst="roundRect">
            <a:avLst/>
          </a:prstGeom>
          <a:solidFill>
            <a:srgbClr val="7030A0"/>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Health Inequalities System Senior Responsible Officer</a:t>
            </a:r>
          </a:p>
        </p:txBody>
      </p:sp>
      <p:sp>
        <p:nvSpPr>
          <p:cNvPr id="18" name="Rounded Rectangle 43">
            <a:extLst>
              <a:ext uri="{FF2B5EF4-FFF2-40B4-BE49-F238E27FC236}">
                <a16:creationId xmlns:a16="http://schemas.microsoft.com/office/drawing/2014/main" id="{085CFA50-E76D-4D18-A840-01809CE2EAF8}"/>
              </a:ext>
            </a:extLst>
          </p:cNvPr>
          <p:cNvSpPr/>
          <p:nvPr/>
        </p:nvSpPr>
        <p:spPr>
          <a:xfrm>
            <a:off x="846078" y="8454848"/>
            <a:ext cx="2241000" cy="792000"/>
          </a:xfrm>
          <a:prstGeom prst="roundRect">
            <a:avLst/>
          </a:prstGeom>
          <a:solidFill>
            <a:schemeClr val="accent1">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Citizen Engagement and Outreach Non-Executive</a:t>
            </a:r>
          </a:p>
        </p:txBody>
      </p:sp>
      <p:sp>
        <p:nvSpPr>
          <p:cNvPr id="19" name="Rounded Rectangle 44">
            <a:extLst>
              <a:ext uri="{FF2B5EF4-FFF2-40B4-BE49-F238E27FC236}">
                <a16:creationId xmlns:a16="http://schemas.microsoft.com/office/drawing/2014/main" id="{405F53C9-F766-42CF-BCBF-39A4839D4DD6}"/>
              </a:ext>
            </a:extLst>
          </p:cNvPr>
          <p:cNvSpPr/>
          <p:nvPr/>
        </p:nvSpPr>
        <p:spPr>
          <a:xfrm>
            <a:off x="3243030" y="5883088"/>
            <a:ext cx="2241000" cy="792000"/>
          </a:xfrm>
          <a:prstGeom prst="roundRect">
            <a:avLst/>
          </a:prstGeom>
          <a:solidFill>
            <a:srgbClr val="006B47"/>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a:solidFill>
                  <a:schemeClr val="bg1"/>
                </a:solidFill>
              </a:rPr>
              <a:t>VSCE</a:t>
            </a:r>
          </a:p>
        </p:txBody>
      </p:sp>
      <p:sp>
        <p:nvSpPr>
          <p:cNvPr id="20" name="Rounded Rectangle 45">
            <a:extLst>
              <a:ext uri="{FF2B5EF4-FFF2-40B4-BE49-F238E27FC236}">
                <a16:creationId xmlns:a16="http://schemas.microsoft.com/office/drawing/2014/main" id="{C92ABC25-E8A4-4DC2-8BFD-FE9999447ADE}"/>
              </a:ext>
            </a:extLst>
          </p:cNvPr>
          <p:cNvSpPr/>
          <p:nvPr/>
        </p:nvSpPr>
        <p:spPr>
          <a:xfrm>
            <a:off x="3243030" y="6727676"/>
            <a:ext cx="2241000" cy="792000"/>
          </a:xfrm>
          <a:prstGeom prst="roundRect">
            <a:avLst/>
          </a:prstGeom>
          <a:solidFill>
            <a:schemeClr val="accent3">
              <a:lumMod val="50000"/>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VCSE Representative</a:t>
            </a:r>
          </a:p>
        </p:txBody>
      </p:sp>
      <p:sp>
        <p:nvSpPr>
          <p:cNvPr id="21" name="Rounded Rectangle 48">
            <a:extLst>
              <a:ext uri="{FF2B5EF4-FFF2-40B4-BE49-F238E27FC236}">
                <a16:creationId xmlns:a16="http://schemas.microsoft.com/office/drawing/2014/main" id="{77146460-4813-4CDD-B489-BFCAB315D97F}"/>
              </a:ext>
            </a:extLst>
          </p:cNvPr>
          <p:cNvSpPr/>
          <p:nvPr/>
        </p:nvSpPr>
        <p:spPr>
          <a:xfrm>
            <a:off x="3243030" y="7591772"/>
            <a:ext cx="2241000" cy="792000"/>
          </a:xfrm>
          <a:prstGeom prst="roundRect">
            <a:avLst/>
          </a:prstGeom>
          <a:solidFill>
            <a:schemeClr val="accent3">
              <a:lumMod val="50000"/>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a:solidFill>
                  <a:schemeClr val="bg1"/>
                </a:solidFill>
              </a:rPr>
              <a:t>VSCE Representative </a:t>
            </a:r>
          </a:p>
        </p:txBody>
      </p:sp>
      <p:sp>
        <p:nvSpPr>
          <p:cNvPr id="22" name="Rounded Rectangle 49">
            <a:extLst>
              <a:ext uri="{FF2B5EF4-FFF2-40B4-BE49-F238E27FC236}">
                <a16:creationId xmlns:a16="http://schemas.microsoft.com/office/drawing/2014/main" id="{4C543FE7-B67D-41BE-8DEE-CB50012A7DC6}"/>
              </a:ext>
            </a:extLst>
          </p:cNvPr>
          <p:cNvSpPr/>
          <p:nvPr/>
        </p:nvSpPr>
        <p:spPr>
          <a:xfrm>
            <a:off x="12816408" y="5883088"/>
            <a:ext cx="2241000" cy="792000"/>
          </a:xfrm>
          <a:prstGeom prst="roundRect">
            <a:avLst/>
          </a:prstGeom>
          <a:solidFill>
            <a:schemeClr val="accent3"/>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Health and Wellbeing Board Chairs</a:t>
            </a:r>
          </a:p>
        </p:txBody>
      </p:sp>
      <p:sp>
        <p:nvSpPr>
          <p:cNvPr id="23" name="Rounded Rectangle 50">
            <a:extLst>
              <a:ext uri="{FF2B5EF4-FFF2-40B4-BE49-F238E27FC236}">
                <a16:creationId xmlns:a16="http://schemas.microsoft.com/office/drawing/2014/main" id="{E0729624-D11C-4265-8650-ADC3B5ABE0E1}"/>
              </a:ext>
            </a:extLst>
          </p:cNvPr>
          <p:cNvSpPr/>
          <p:nvPr/>
        </p:nvSpPr>
        <p:spPr>
          <a:xfrm>
            <a:off x="12816408" y="6727676"/>
            <a:ext cx="2241000" cy="792000"/>
          </a:xfrm>
          <a:prstGeom prst="roundRect">
            <a:avLst/>
          </a:prstGeom>
          <a:solidFill>
            <a:schemeClr val="accent3">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Devon Health and Wellbeing Board</a:t>
            </a:r>
          </a:p>
        </p:txBody>
      </p:sp>
      <p:sp>
        <p:nvSpPr>
          <p:cNvPr id="24" name="Rounded Rectangle 51">
            <a:extLst>
              <a:ext uri="{FF2B5EF4-FFF2-40B4-BE49-F238E27FC236}">
                <a16:creationId xmlns:a16="http://schemas.microsoft.com/office/drawing/2014/main" id="{B06011DB-CC52-4F7F-AE5F-1CF6A5960228}"/>
              </a:ext>
            </a:extLst>
          </p:cNvPr>
          <p:cNvSpPr/>
          <p:nvPr/>
        </p:nvSpPr>
        <p:spPr>
          <a:xfrm>
            <a:off x="12816408" y="7591772"/>
            <a:ext cx="2241000" cy="792000"/>
          </a:xfrm>
          <a:prstGeom prst="roundRect">
            <a:avLst/>
          </a:prstGeom>
          <a:solidFill>
            <a:schemeClr val="accent3">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Torbay Health and Wellbeing Board</a:t>
            </a:r>
          </a:p>
        </p:txBody>
      </p:sp>
      <p:sp>
        <p:nvSpPr>
          <p:cNvPr id="25" name="Rounded Rectangle 52">
            <a:extLst>
              <a:ext uri="{FF2B5EF4-FFF2-40B4-BE49-F238E27FC236}">
                <a16:creationId xmlns:a16="http://schemas.microsoft.com/office/drawing/2014/main" id="{F23B7E18-0EE9-48DC-BB18-619B04C644DD}"/>
              </a:ext>
            </a:extLst>
          </p:cNvPr>
          <p:cNvSpPr/>
          <p:nvPr/>
        </p:nvSpPr>
        <p:spPr>
          <a:xfrm>
            <a:off x="12816408" y="8454848"/>
            <a:ext cx="2241000" cy="792000"/>
          </a:xfrm>
          <a:prstGeom prst="roundRect">
            <a:avLst/>
          </a:prstGeom>
          <a:solidFill>
            <a:schemeClr val="accent3">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Plymouth Health and Wellbeing Board</a:t>
            </a:r>
          </a:p>
        </p:txBody>
      </p:sp>
      <p:sp>
        <p:nvSpPr>
          <p:cNvPr id="26" name="Rounded Rectangle 55">
            <a:extLst>
              <a:ext uri="{FF2B5EF4-FFF2-40B4-BE49-F238E27FC236}">
                <a16:creationId xmlns:a16="http://schemas.microsoft.com/office/drawing/2014/main" id="{1745FAB6-4FF8-4266-94BE-D0F8AD592466}"/>
              </a:ext>
            </a:extLst>
          </p:cNvPr>
          <p:cNvSpPr/>
          <p:nvPr/>
        </p:nvSpPr>
        <p:spPr>
          <a:xfrm>
            <a:off x="846078" y="7595092"/>
            <a:ext cx="2241000" cy="792000"/>
          </a:xfrm>
          <a:prstGeom prst="roundRect">
            <a:avLst/>
          </a:prstGeom>
          <a:solidFill>
            <a:schemeClr val="accent1">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NHS Devon Chair</a:t>
            </a:r>
          </a:p>
        </p:txBody>
      </p:sp>
      <p:sp>
        <p:nvSpPr>
          <p:cNvPr id="27" name="Rounded Rectangle 56">
            <a:extLst>
              <a:ext uri="{FF2B5EF4-FFF2-40B4-BE49-F238E27FC236}">
                <a16:creationId xmlns:a16="http://schemas.microsoft.com/office/drawing/2014/main" id="{B60D94C3-159B-4F17-A1FF-33B83AB93E2A}"/>
              </a:ext>
            </a:extLst>
          </p:cNvPr>
          <p:cNvSpPr/>
          <p:nvPr/>
        </p:nvSpPr>
        <p:spPr>
          <a:xfrm>
            <a:off x="12816408" y="1972664"/>
            <a:ext cx="2241000" cy="792000"/>
          </a:xfrm>
          <a:prstGeom prst="roundRect">
            <a:avLst/>
          </a:prstGeom>
          <a:solidFill>
            <a:schemeClr val="accent4"/>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Provider Collaboratives</a:t>
            </a:r>
          </a:p>
        </p:txBody>
      </p:sp>
      <p:sp>
        <p:nvSpPr>
          <p:cNvPr id="28" name="Rounded Rectangle 36">
            <a:extLst>
              <a:ext uri="{FF2B5EF4-FFF2-40B4-BE49-F238E27FC236}">
                <a16:creationId xmlns:a16="http://schemas.microsoft.com/office/drawing/2014/main" id="{09640BAC-DDDE-4FEC-B0F2-1BBD9831B1F1}"/>
              </a:ext>
            </a:extLst>
          </p:cNvPr>
          <p:cNvSpPr/>
          <p:nvPr/>
        </p:nvSpPr>
        <p:spPr>
          <a:xfrm>
            <a:off x="846078" y="5883088"/>
            <a:ext cx="2241000" cy="792000"/>
          </a:xfrm>
          <a:prstGeom prst="roundRect">
            <a:avLst/>
          </a:prstGeom>
          <a:solidFill>
            <a:schemeClr val="accent1"/>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NHS Devon</a:t>
            </a:r>
          </a:p>
        </p:txBody>
      </p:sp>
      <p:sp>
        <p:nvSpPr>
          <p:cNvPr id="29" name="Rounded Rectangle 57">
            <a:extLst>
              <a:ext uri="{FF2B5EF4-FFF2-40B4-BE49-F238E27FC236}">
                <a16:creationId xmlns:a16="http://schemas.microsoft.com/office/drawing/2014/main" id="{9241C77F-AC03-4200-AAD8-5DE9C6D7C616}"/>
              </a:ext>
            </a:extLst>
          </p:cNvPr>
          <p:cNvSpPr/>
          <p:nvPr/>
        </p:nvSpPr>
        <p:spPr>
          <a:xfrm>
            <a:off x="846078" y="2839244"/>
            <a:ext cx="2241000" cy="792000"/>
          </a:xfrm>
          <a:prstGeom prst="roundRect">
            <a:avLst/>
          </a:prstGeom>
          <a:solidFill>
            <a:schemeClr val="accent2">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Joint Partnership Chair</a:t>
            </a:r>
          </a:p>
        </p:txBody>
      </p:sp>
      <p:sp>
        <p:nvSpPr>
          <p:cNvPr id="30" name="Rounded Rectangle 58">
            <a:extLst>
              <a:ext uri="{FF2B5EF4-FFF2-40B4-BE49-F238E27FC236}">
                <a16:creationId xmlns:a16="http://schemas.microsoft.com/office/drawing/2014/main" id="{498E5839-EF99-4281-A40C-25826381637A}"/>
              </a:ext>
            </a:extLst>
          </p:cNvPr>
          <p:cNvSpPr/>
          <p:nvPr/>
        </p:nvSpPr>
        <p:spPr>
          <a:xfrm>
            <a:off x="846078" y="3703340"/>
            <a:ext cx="2241000" cy="792000"/>
          </a:xfrm>
          <a:prstGeom prst="roundRect">
            <a:avLst/>
          </a:prstGeom>
          <a:solidFill>
            <a:schemeClr val="accent2">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Joint Partnership Chair</a:t>
            </a:r>
          </a:p>
        </p:txBody>
      </p:sp>
      <p:pic>
        <p:nvPicPr>
          <p:cNvPr id="31" name="Graphic 30" descr="User with solid fill">
            <a:extLst>
              <a:ext uri="{FF2B5EF4-FFF2-40B4-BE49-F238E27FC236}">
                <a16:creationId xmlns:a16="http://schemas.microsoft.com/office/drawing/2014/main" id="{89DDDE38-BD96-40B7-A797-DE6AE471249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162871" y="4309836"/>
            <a:ext cx="895698" cy="900124"/>
          </a:xfrm>
          <a:prstGeom prst="rect">
            <a:avLst/>
          </a:prstGeom>
        </p:spPr>
      </p:pic>
      <p:pic>
        <p:nvPicPr>
          <p:cNvPr id="32" name="Graphic 31" descr="User with solid fill">
            <a:extLst>
              <a:ext uri="{FF2B5EF4-FFF2-40B4-BE49-F238E27FC236}">
                <a16:creationId xmlns:a16="http://schemas.microsoft.com/office/drawing/2014/main" id="{8AEE41A0-32FA-4862-AF63-6F8BD71285BD}"/>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181811" y="4309836"/>
            <a:ext cx="895698" cy="900124"/>
          </a:xfrm>
          <a:prstGeom prst="rect">
            <a:avLst/>
          </a:prstGeom>
        </p:spPr>
      </p:pic>
      <p:sp>
        <p:nvSpPr>
          <p:cNvPr id="33" name="Rounded Rectangle 48">
            <a:extLst>
              <a:ext uri="{FF2B5EF4-FFF2-40B4-BE49-F238E27FC236}">
                <a16:creationId xmlns:a16="http://schemas.microsoft.com/office/drawing/2014/main" id="{2021BAA3-107A-4695-BA99-6A80599E575C}"/>
              </a:ext>
            </a:extLst>
          </p:cNvPr>
          <p:cNvSpPr/>
          <p:nvPr/>
        </p:nvSpPr>
        <p:spPr>
          <a:xfrm>
            <a:off x="3243030" y="8455868"/>
            <a:ext cx="2241000" cy="792000"/>
          </a:xfrm>
          <a:prstGeom prst="roundRect">
            <a:avLst/>
          </a:prstGeom>
          <a:solidFill>
            <a:schemeClr val="accent3">
              <a:lumMod val="50000"/>
              <a:alpha val="5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a:solidFill>
                  <a:schemeClr val="bg1"/>
                </a:solidFill>
              </a:rPr>
              <a:t>VSCE Representative </a:t>
            </a:r>
          </a:p>
        </p:txBody>
      </p:sp>
      <p:pic>
        <p:nvPicPr>
          <p:cNvPr id="34" name="Graphic 33" descr="Female Profile with solid fill">
            <a:extLst>
              <a:ext uri="{FF2B5EF4-FFF2-40B4-BE49-F238E27FC236}">
                <a16:creationId xmlns:a16="http://schemas.microsoft.com/office/drawing/2014/main" id="{6BD03B09-B0B6-40F9-B903-407E1BFE728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144050" y="4302698"/>
            <a:ext cx="914400" cy="914400"/>
          </a:xfrm>
          <a:prstGeom prst="rect">
            <a:avLst/>
          </a:prstGeom>
        </p:spPr>
      </p:pic>
      <p:pic>
        <p:nvPicPr>
          <p:cNvPr id="35" name="Graphic 34" descr="Female Profile with solid fill">
            <a:extLst>
              <a:ext uri="{FF2B5EF4-FFF2-40B4-BE49-F238E27FC236}">
                <a16:creationId xmlns:a16="http://schemas.microsoft.com/office/drawing/2014/main" id="{DCAF48DE-6E62-48A4-8303-2A3D3CD11B3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62988" y="4302118"/>
            <a:ext cx="914400" cy="914400"/>
          </a:xfrm>
          <a:prstGeom prst="rect">
            <a:avLst/>
          </a:prstGeom>
        </p:spPr>
      </p:pic>
      <p:sp>
        <p:nvSpPr>
          <p:cNvPr id="36" name="Rounded Rectangle 39">
            <a:extLst>
              <a:ext uri="{FF2B5EF4-FFF2-40B4-BE49-F238E27FC236}">
                <a16:creationId xmlns:a16="http://schemas.microsoft.com/office/drawing/2014/main" id="{939E8E3A-0D55-45A3-AEAF-FC0D8DD56DAB}"/>
              </a:ext>
            </a:extLst>
          </p:cNvPr>
          <p:cNvSpPr/>
          <p:nvPr/>
        </p:nvSpPr>
        <p:spPr>
          <a:xfrm>
            <a:off x="12816408" y="4566884"/>
            <a:ext cx="2241000" cy="792000"/>
          </a:xfrm>
          <a:prstGeom prst="roundRect">
            <a:avLst/>
          </a:prstGeom>
          <a:solidFill>
            <a:schemeClr val="accent4">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Primary Care Collaborative Chair</a:t>
            </a:r>
          </a:p>
        </p:txBody>
      </p:sp>
      <p:sp>
        <p:nvSpPr>
          <p:cNvPr id="37" name="Rounded Rectangle 35">
            <a:extLst>
              <a:ext uri="{FF2B5EF4-FFF2-40B4-BE49-F238E27FC236}">
                <a16:creationId xmlns:a16="http://schemas.microsoft.com/office/drawing/2014/main" id="{21608AB5-FEA8-4891-AF23-A66FFA733D5C}"/>
              </a:ext>
            </a:extLst>
          </p:cNvPr>
          <p:cNvSpPr/>
          <p:nvPr/>
        </p:nvSpPr>
        <p:spPr>
          <a:xfrm>
            <a:off x="3243030" y="1972664"/>
            <a:ext cx="2241000" cy="792000"/>
          </a:xfrm>
          <a:prstGeom prst="roundRect">
            <a:avLst/>
          </a:prstGeom>
          <a:solidFill>
            <a:schemeClr val="accent6"/>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bg1"/>
                </a:solidFill>
              </a:rPr>
              <a:t>Local Authority</a:t>
            </a:r>
          </a:p>
        </p:txBody>
      </p:sp>
      <p:sp>
        <p:nvSpPr>
          <p:cNvPr id="38" name="Rounded Rectangle 57">
            <a:extLst>
              <a:ext uri="{FF2B5EF4-FFF2-40B4-BE49-F238E27FC236}">
                <a16:creationId xmlns:a16="http://schemas.microsoft.com/office/drawing/2014/main" id="{FBA098F7-D90F-4715-97CA-1963243EE4C3}"/>
              </a:ext>
            </a:extLst>
          </p:cNvPr>
          <p:cNvSpPr/>
          <p:nvPr/>
        </p:nvSpPr>
        <p:spPr>
          <a:xfrm>
            <a:off x="3243030" y="2839244"/>
            <a:ext cx="2241000" cy="792000"/>
          </a:xfrm>
          <a:prstGeom prst="roundRect">
            <a:avLst/>
          </a:prstGeom>
          <a:solidFill>
            <a:schemeClr val="accent6">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District Council Representative</a:t>
            </a:r>
          </a:p>
        </p:txBody>
      </p:sp>
      <p:sp>
        <p:nvSpPr>
          <p:cNvPr id="39" name="Rounded Rectangle 58">
            <a:extLst>
              <a:ext uri="{FF2B5EF4-FFF2-40B4-BE49-F238E27FC236}">
                <a16:creationId xmlns:a16="http://schemas.microsoft.com/office/drawing/2014/main" id="{10258707-0BCE-4EC8-909C-342BA4EE0C13}"/>
              </a:ext>
            </a:extLst>
          </p:cNvPr>
          <p:cNvSpPr/>
          <p:nvPr/>
        </p:nvSpPr>
        <p:spPr>
          <a:xfrm>
            <a:off x="3243030" y="3703340"/>
            <a:ext cx="2241000" cy="792000"/>
          </a:xfrm>
          <a:prstGeom prst="roundRect">
            <a:avLst/>
          </a:prstGeom>
          <a:solidFill>
            <a:schemeClr val="accent6">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Adult Social Care Representative</a:t>
            </a:r>
          </a:p>
        </p:txBody>
      </p:sp>
      <p:sp>
        <p:nvSpPr>
          <p:cNvPr id="40" name="Rounded Rectangle 58">
            <a:extLst>
              <a:ext uri="{FF2B5EF4-FFF2-40B4-BE49-F238E27FC236}">
                <a16:creationId xmlns:a16="http://schemas.microsoft.com/office/drawing/2014/main" id="{94D44EEF-A3E4-48C9-A3B7-A1A365F48951}"/>
              </a:ext>
            </a:extLst>
          </p:cNvPr>
          <p:cNvSpPr/>
          <p:nvPr/>
        </p:nvSpPr>
        <p:spPr>
          <a:xfrm>
            <a:off x="3243030" y="4566884"/>
            <a:ext cx="2241000" cy="792000"/>
          </a:xfrm>
          <a:prstGeom prst="roundRect">
            <a:avLst/>
          </a:prstGeom>
          <a:solidFill>
            <a:schemeClr val="accent6">
              <a:lumMod val="20000"/>
              <a:lumOff val="80000"/>
            </a:schemeClr>
          </a:solidFill>
          <a:ln w="19050">
            <a:noFill/>
          </a:ln>
        </p:spPr>
        <p:style>
          <a:lnRef idx="0">
            <a:scrgbClr r="0" g="0" b="0"/>
          </a:lnRef>
          <a:fillRef idx="0">
            <a:scrgbClr r="0" g="0" b="0"/>
          </a:fillRef>
          <a:effectRef idx="0">
            <a:scrgbClr r="0" g="0" b="0"/>
          </a:effectRef>
          <a:fontRef idx="minor">
            <a:schemeClr val="lt1"/>
          </a:fontRef>
        </p:style>
        <p:txBody>
          <a:bodyPr rtlCol="0" anchor="ctr" anchorCtr="0"/>
          <a:lstStyle/>
          <a:p>
            <a:pPr algn="ctr" defTabSz="1511916">
              <a:spcAft>
                <a:spcPts val="450"/>
              </a:spcAft>
              <a:buClr>
                <a:schemeClr val="accent1"/>
              </a:buClr>
            </a:pPr>
            <a:r>
              <a:rPr lang="en-GB" sz="1400" b="1" dirty="0">
                <a:solidFill>
                  <a:schemeClr val="tx1"/>
                </a:solidFill>
              </a:rPr>
              <a:t>Children’s Social Care Representative</a:t>
            </a:r>
          </a:p>
        </p:txBody>
      </p:sp>
      <p:pic>
        <p:nvPicPr>
          <p:cNvPr id="41" name="Graphic 40" descr="User with solid fill">
            <a:extLst>
              <a:ext uri="{FF2B5EF4-FFF2-40B4-BE49-F238E27FC236}">
                <a16:creationId xmlns:a16="http://schemas.microsoft.com/office/drawing/2014/main" id="{70C207B4-7CEF-4349-8BD9-AC944C63B52F}"/>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143933" y="4309836"/>
            <a:ext cx="895698" cy="900124"/>
          </a:xfrm>
          <a:prstGeom prst="rect">
            <a:avLst/>
          </a:prstGeom>
        </p:spPr>
      </p:pic>
      <p:pic>
        <p:nvPicPr>
          <p:cNvPr id="42" name="Graphic 41" descr="Female Profile with solid fill">
            <a:extLst>
              <a:ext uri="{FF2B5EF4-FFF2-40B4-BE49-F238E27FC236}">
                <a16:creationId xmlns:a16="http://schemas.microsoft.com/office/drawing/2014/main" id="{F9A4CCDD-F02E-451D-91BA-B514FCA9746D}"/>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1181928" y="4283802"/>
            <a:ext cx="914400" cy="914400"/>
          </a:xfrm>
          <a:prstGeom prst="rect">
            <a:avLst/>
          </a:prstGeom>
        </p:spPr>
      </p:pic>
      <p:pic>
        <p:nvPicPr>
          <p:cNvPr id="43" name="Graphic 42" descr="User with solid fill">
            <a:extLst>
              <a:ext uri="{FF2B5EF4-FFF2-40B4-BE49-F238E27FC236}">
                <a16:creationId xmlns:a16="http://schemas.microsoft.com/office/drawing/2014/main" id="{14C233D1-9AC7-4429-9FA9-8D0F7B02F4FF}"/>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8644777" y="3356066"/>
            <a:ext cx="895698" cy="900124"/>
          </a:xfrm>
          <a:prstGeom prst="rect">
            <a:avLst/>
          </a:prstGeom>
        </p:spPr>
      </p:pic>
      <p:pic>
        <p:nvPicPr>
          <p:cNvPr id="44" name="Graphic 43" descr="User with solid fill">
            <a:extLst>
              <a:ext uri="{FF2B5EF4-FFF2-40B4-BE49-F238E27FC236}">
                <a16:creationId xmlns:a16="http://schemas.microsoft.com/office/drawing/2014/main" id="{0D260F13-721A-41B9-8F77-52BA9C504D01}"/>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663715" y="3356066"/>
            <a:ext cx="895698" cy="900124"/>
          </a:xfrm>
          <a:prstGeom prst="rect">
            <a:avLst/>
          </a:prstGeom>
        </p:spPr>
      </p:pic>
      <p:pic>
        <p:nvPicPr>
          <p:cNvPr id="45" name="Graphic 44" descr="Female Profile with solid fill">
            <a:extLst>
              <a:ext uri="{FF2B5EF4-FFF2-40B4-BE49-F238E27FC236}">
                <a16:creationId xmlns:a16="http://schemas.microsoft.com/office/drawing/2014/main" id="{12F7E4A2-33BA-48AF-A640-D07159554AEE}"/>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7625954" y="3348926"/>
            <a:ext cx="914400" cy="914400"/>
          </a:xfrm>
          <a:prstGeom prst="rect">
            <a:avLst/>
          </a:prstGeom>
        </p:spPr>
      </p:pic>
      <p:pic>
        <p:nvPicPr>
          <p:cNvPr id="46" name="Graphic 45" descr="Female Profile with solid fill">
            <a:extLst>
              <a:ext uri="{FF2B5EF4-FFF2-40B4-BE49-F238E27FC236}">
                <a16:creationId xmlns:a16="http://schemas.microsoft.com/office/drawing/2014/main" id="{45B66451-22D9-443E-883C-A682C9CC75E4}"/>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9644894" y="3348346"/>
            <a:ext cx="914400" cy="914400"/>
          </a:xfrm>
          <a:prstGeom prst="rect">
            <a:avLst/>
          </a:prstGeom>
        </p:spPr>
      </p:pic>
      <p:pic>
        <p:nvPicPr>
          <p:cNvPr id="47" name="Graphic 46" descr="User with solid fill">
            <a:extLst>
              <a:ext uri="{FF2B5EF4-FFF2-40B4-BE49-F238E27FC236}">
                <a16:creationId xmlns:a16="http://schemas.microsoft.com/office/drawing/2014/main" id="{504F037B-AE70-4F5D-99B4-960D7D1E9370}"/>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625837" y="3356066"/>
            <a:ext cx="895698" cy="900124"/>
          </a:xfrm>
          <a:prstGeom prst="rect">
            <a:avLst/>
          </a:prstGeom>
        </p:spPr>
      </p:pic>
      <p:pic>
        <p:nvPicPr>
          <p:cNvPr id="48" name="Graphic 47" descr="User with solid fill">
            <a:extLst>
              <a:ext uri="{FF2B5EF4-FFF2-40B4-BE49-F238E27FC236}">
                <a16:creationId xmlns:a16="http://schemas.microsoft.com/office/drawing/2014/main" id="{C2DDF04C-0491-4399-AEB9-4AE25A2719FC}"/>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9197045" y="2401134"/>
            <a:ext cx="895698" cy="900124"/>
          </a:xfrm>
          <a:prstGeom prst="rect">
            <a:avLst/>
          </a:prstGeom>
        </p:spPr>
      </p:pic>
      <p:pic>
        <p:nvPicPr>
          <p:cNvPr id="49" name="Graphic 48" descr="Female Profile with solid fill">
            <a:extLst>
              <a:ext uri="{FF2B5EF4-FFF2-40B4-BE49-F238E27FC236}">
                <a16:creationId xmlns:a16="http://schemas.microsoft.com/office/drawing/2014/main" id="{EA041BE0-D4D8-4075-AE93-9CAC8FE2211E}"/>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8178224" y="2393994"/>
            <a:ext cx="914400" cy="914400"/>
          </a:xfrm>
          <a:prstGeom prst="rect">
            <a:avLst/>
          </a:prstGeom>
        </p:spPr>
      </p:pic>
      <p:pic>
        <p:nvPicPr>
          <p:cNvPr id="50" name="Graphic 49" descr="Female Profile with solid fill">
            <a:extLst>
              <a:ext uri="{FF2B5EF4-FFF2-40B4-BE49-F238E27FC236}">
                <a16:creationId xmlns:a16="http://schemas.microsoft.com/office/drawing/2014/main" id="{D77B17CC-F237-4D2A-8502-51F25105B7AF}"/>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10197162" y="2393414"/>
            <a:ext cx="914400" cy="914400"/>
          </a:xfrm>
          <a:prstGeom prst="rect">
            <a:avLst/>
          </a:prstGeom>
        </p:spPr>
      </p:pic>
      <p:pic>
        <p:nvPicPr>
          <p:cNvPr id="51" name="Graphic 50" descr="User with solid fill">
            <a:extLst>
              <a:ext uri="{FF2B5EF4-FFF2-40B4-BE49-F238E27FC236}">
                <a16:creationId xmlns:a16="http://schemas.microsoft.com/office/drawing/2014/main" id="{5BF2D4AE-0CFC-4D77-9345-C8CD2366A475}"/>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7178107" y="2401134"/>
            <a:ext cx="895698" cy="900124"/>
          </a:xfrm>
          <a:prstGeom prst="rect">
            <a:avLst/>
          </a:prstGeom>
        </p:spPr>
      </p:pic>
      <p:pic>
        <p:nvPicPr>
          <p:cNvPr id="52" name="Graphic 51" descr="User with solid fill">
            <a:extLst>
              <a:ext uri="{FF2B5EF4-FFF2-40B4-BE49-F238E27FC236}">
                <a16:creationId xmlns:a16="http://schemas.microsoft.com/office/drawing/2014/main" id="{8AE3D27A-46E0-46FF-ABE6-E38F1D3B4D45}"/>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8646311" y="5198202"/>
            <a:ext cx="895698" cy="900124"/>
          </a:xfrm>
          <a:prstGeom prst="rect">
            <a:avLst/>
          </a:prstGeom>
        </p:spPr>
      </p:pic>
      <p:pic>
        <p:nvPicPr>
          <p:cNvPr id="53" name="Graphic 52" descr="User with solid fill">
            <a:extLst>
              <a:ext uri="{FF2B5EF4-FFF2-40B4-BE49-F238E27FC236}">
                <a16:creationId xmlns:a16="http://schemas.microsoft.com/office/drawing/2014/main" id="{310F3665-B21B-4B3B-8E83-543C09CB6219}"/>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665249" y="5198202"/>
            <a:ext cx="895698" cy="900124"/>
          </a:xfrm>
          <a:prstGeom prst="rect">
            <a:avLst/>
          </a:prstGeom>
        </p:spPr>
      </p:pic>
      <p:pic>
        <p:nvPicPr>
          <p:cNvPr id="54" name="Graphic 53" descr="Female Profile with solid fill">
            <a:extLst>
              <a:ext uri="{FF2B5EF4-FFF2-40B4-BE49-F238E27FC236}">
                <a16:creationId xmlns:a16="http://schemas.microsoft.com/office/drawing/2014/main" id="{44457033-C938-4EAB-B79B-B1584218B200}"/>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7627488" y="5191062"/>
            <a:ext cx="914400" cy="914400"/>
          </a:xfrm>
          <a:prstGeom prst="rect">
            <a:avLst/>
          </a:prstGeom>
        </p:spPr>
      </p:pic>
      <p:pic>
        <p:nvPicPr>
          <p:cNvPr id="55" name="Graphic 54" descr="Female Profile with solid fill">
            <a:extLst>
              <a:ext uri="{FF2B5EF4-FFF2-40B4-BE49-F238E27FC236}">
                <a16:creationId xmlns:a16="http://schemas.microsoft.com/office/drawing/2014/main" id="{BA088956-9B6C-44FE-87F9-D0C333046D8E}"/>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9646428" y="5190482"/>
            <a:ext cx="914400" cy="914400"/>
          </a:xfrm>
          <a:prstGeom prst="rect">
            <a:avLst/>
          </a:prstGeom>
        </p:spPr>
      </p:pic>
      <p:pic>
        <p:nvPicPr>
          <p:cNvPr id="56" name="Graphic 55" descr="User with solid fill">
            <a:extLst>
              <a:ext uri="{FF2B5EF4-FFF2-40B4-BE49-F238E27FC236}">
                <a16:creationId xmlns:a16="http://schemas.microsoft.com/office/drawing/2014/main" id="{D53F98EA-E7FD-451F-8B58-BC2A30AE70D8}"/>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6627371" y="5198202"/>
            <a:ext cx="895698" cy="900124"/>
          </a:xfrm>
          <a:prstGeom prst="rect">
            <a:avLst/>
          </a:prstGeom>
        </p:spPr>
      </p:pic>
      <p:pic>
        <p:nvPicPr>
          <p:cNvPr id="57" name="Graphic 56" descr="User with solid fill">
            <a:extLst>
              <a:ext uri="{FF2B5EF4-FFF2-40B4-BE49-F238E27FC236}">
                <a16:creationId xmlns:a16="http://schemas.microsoft.com/office/drawing/2014/main" id="{E005BC30-160D-46FC-A106-874F788C06F8}"/>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9197045" y="6146772"/>
            <a:ext cx="895698" cy="900124"/>
          </a:xfrm>
          <a:prstGeom prst="rect">
            <a:avLst/>
          </a:prstGeom>
        </p:spPr>
      </p:pic>
      <p:pic>
        <p:nvPicPr>
          <p:cNvPr id="58" name="Graphic 57" descr="Female Profile with solid fill">
            <a:extLst>
              <a:ext uri="{FF2B5EF4-FFF2-40B4-BE49-F238E27FC236}">
                <a16:creationId xmlns:a16="http://schemas.microsoft.com/office/drawing/2014/main" id="{0CDFA8C7-3C00-4946-A444-69EB1ED18784}"/>
              </a:ext>
            </a:extLst>
          </p:cNvPr>
          <p:cNvPicPr>
            <a:picLocks noChangeAspect="1"/>
          </p:cNvPicPr>
          <p:nvPr/>
        </p:nvPicPr>
        <p:blipFill>
          <a:blip r:embed="rId29">
            <a:extLst>
              <a:ext uri="{28A0092B-C50C-407E-A947-70E740481C1C}">
                <a14:useLocalDpi xmlns:a14="http://schemas.microsoft.com/office/drawing/2010/main" val="0"/>
              </a:ext>
              <a:ext uri="{96DAC541-7B7A-43D3-8B79-37D633B846F1}">
                <asvg:svgBlip xmlns:asvg="http://schemas.microsoft.com/office/drawing/2016/SVG/main" r:embed="rId30"/>
              </a:ext>
            </a:extLst>
          </a:blip>
          <a:stretch>
            <a:fillRect/>
          </a:stretch>
        </p:blipFill>
        <p:spPr>
          <a:xfrm>
            <a:off x="8178224" y="6139634"/>
            <a:ext cx="914400" cy="914400"/>
          </a:xfrm>
          <a:prstGeom prst="rect">
            <a:avLst/>
          </a:prstGeom>
        </p:spPr>
      </p:pic>
      <p:pic>
        <p:nvPicPr>
          <p:cNvPr id="59" name="Graphic 58" descr="Female Profile with solid fill">
            <a:extLst>
              <a:ext uri="{FF2B5EF4-FFF2-40B4-BE49-F238E27FC236}">
                <a16:creationId xmlns:a16="http://schemas.microsoft.com/office/drawing/2014/main" id="{EEEB4746-81AC-43E7-9272-C115D22EA2C2}"/>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tretch>
            <a:fillRect/>
          </a:stretch>
        </p:blipFill>
        <p:spPr>
          <a:xfrm>
            <a:off x="10197162" y="6139054"/>
            <a:ext cx="914400" cy="914400"/>
          </a:xfrm>
          <a:prstGeom prst="rect">
            <a:avLst/>
          </a:prstGeom>
        </p:spPr>
      </p:pic>
      <p:pic>
        <p:nvPicPr>
          <p:cNvPr id="60" name="Graphic 59" descr="User with solid fill">
            <a:extLst>
              <a:ext uri="{FF2B5EF4-FFF2-40B4-BE49-F238E27FC236}">
                <a16:creationId xmlns:a16="http://schemas.microsoft.com/office/drawing/2014/main" id="{76E49C4C-9ABE-4632-8E8F-181962719494}"/>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7178107" y="6146772"/>
            <a:ext cx="895698" cy="900124"/>
          </a:xfrm>
          <a:prstGeom prst="rect">
            <a:avLst/>
          </a:prstGeom>
        </p:spPr>
      </p:pic>
      <p:pic>
        <p:nvPicPr>
          <p:cNvPr id="61" name="Graphic 60" descr="Female Profile with solid fill">
            <a:extLst>
              <a:ext uri="{FF2B5EF4-FFF2-40B4-BE49-F238E27FC236}">
                <a16:creationId xmlns:a16="http://schemas.microsoft.com/office/drawing/2014/main" id="{A7BB756E-01E1-4E97-BB0C-F989CAB8F967}"/>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tretch>
            <a:fillRect/>
          </a:stretch>
        </p:blipFill>
        <p:spPr>
          <a:xfrm>
            <a:off x="8785674" y="7080486"/>
            <a:ext cx="914400" cy="914400"/>
          </a:xfrm>
          <a:prstGeom prst="rect">
            <a:avLst/>
          </a:prstGeom>
        </p:spPr>
      </p:pic>
    </p:spTree>
    <p:extLst>
      <p:ext uri="{BB962C8B-B14F-4D97-AF65-F5344CB8AC3E}">
        <p14:creationId xmlns:p14="http://schemas.microsoft.com/office/powerpoint/2010/main" val="3130305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AF07671-7CA9-4182-9524-308366A1867D}"/>
              </a:ext>
            </a:extLst>
          </p:cNvPr>
          <p:cNvSpPr>
            <a:spLocks noGrp="1"/>
          </p:cNvSpPr>
          <p:nvPr>
            <p:ph type="body" sz="quarter" idx="10"/>
          </p:nvPr>
        </p:nvSpPr>
        <p:spPr/>
        <p:txBody>
          <a:bodyPr/>
          <a:lstStyle/>
          <a:p>
            <a:r>
              <a:rPr lang="en-GB" dirty="0"/>
              <a:t>Housing and health…</a:t>
            </a:r>
          </a:p>
        </p:txBody>
      </p:sp>
      <p:sp>
        <p:nvSpPr>
          <p:cNvPr id="3" name="Text Placeholder 2">
            <a:extLst>
              <a:ext uri="{FF2B5EF4-FFF2-40B4-BE49-F238E27FC236}">
                <a16:creationId xmlns:a16="http://schemas.microsoft.com/office/drawing/2014/main" id="{7BE30EE2-4CA5-4E90-97B1-47086119233E}"/>
              </a:ext>
            </a:extLst>
          </p:cNvPr>
          <p:cNvSpPr>
            <a:spLocks noGrp="1"/>
          </p:cNvSpPr>
          <p:nvPr>
            <p:ph type="body" sz="quarter" idx="13"/>
          </p:nvPr>
        </p:nvSpPr>
        <p:spPr>
          <a:xfrm>
            <a:off x="1000126" y="1943100"/>
            <a:ext cx="12802960" cy="7053943"/>
          </a:xfrm>
        </p:spPr>
        <p:txBody>
          <a:bodyPr/>
          <a:lstStyle/>
          <a:p>
            <a:r>
              <a:rPr lang="en-GB" sz="2800" dirty="0"/>
              <a:t>Our home is not just a dwelling place. It should be a place of comfort, shelter, safety and warmth; a place to raise family, welcome friends, and a springboard for all our other daily activities. In short it is the main setting for our health throughout our lives.</a:t>
            </a:r>
          </a:p>
          <a:p>
            <a:pPr lvl="1"/>
            <a:r>
              <a:rPr lang="en-GB" sz="2800" i="1" dirty="0">
                <a:hlinkClick r:id="rId2"/>
              </a:rPr>
              <a:t>https://ukhsa.blog.gov.uk/2015/10/21/bringing-together-housing-and-public-health/</a:t>
            </a:r>
            <a:r>
              <a:rPr lang="en-GB" sz="2800" i="1" dirty="0"/>
              <a:t> </a:t>
            </a:r>
          </a:p>
          <a:p>
            <a:endParaRPr lang="en-GB" sz="2800" dirty="0"/>
          </a:p>
          <a:p>
            <a:r>
              <a:rPr lang="en-GB" sz="2800" dirty="0"/>
              <a:t>The social, psychological and cultural value of home as something more than the material object of housing has long been recognised, indicating the range of ways in which dwellings offer sites of control, autonomy and socialisation, and a basis for social identity and status. Thus from the perspective of ‘ontological security’, the home is seen as providing a secure base from which people can develop confidence in self and social identity </a:t>
            </a:r>
          </a:p>
          <a:p>
            <a:pPr lvl="1"/>
            <a:r>
              <a:rPr lang="en-GB" sz="2800" i="1" dirty="0"/>
              <a:t>Rolfe, S., Garnham, L., Godwin, J. et al. Housing as a social determinant of health and wellbeing: developing an empirically-informed realist theoretical framework. BMC Public Health 20, 1138 (2020). </a:t>
            </a:r>
            <a:r>
              <a:rPr lang="en-GB" sz="2800" i="1" dirty="0">
                <a:hlinkClick r:id="rId3"/>
              </a:rPr>
              <a:t>https://doi.org/10.1186/s12889-020-09224-0</a:t>
            </a:r>
            <a:r>
              <a:rPr lang="en-GB" sz="2800" i="1" dirty="0"/>
              <a:t>  </a:t>
            </a:r>
            <a:endParaRPr lang="en-GB" sz="2800" dirty="0"/>
          </a:p>
        </p:txBody>
      </p:sp>
      <p:pic>
        <p:nvPicPr>
          <p:cNvPr id="4" name="Picture 3">
            <a:extLst>
              <a:ext uri="{FF2B5EF4-FFF2-40B4-BE49-F238E27FC236}">
                <a16:creationId xmlns:a16="http://schemas.microsoft.com/office/drawing/2014/main" id="{0DC4E206-75FF-4B00-B5F8-315250D31089}"/>
              </a:ext>
            </a:extLst>
          </p:cNvPr>
          <p:cNvPicPr>
            <a:picLocks noChangeAspect="1"/>
          </p:cNvPicPr>
          <p:nvPr/>
        </p:nvPicPr>
        <p:blipFill>
          <a:blip r:embed="rId4"/>
          <a:stretch>
            <a:fillRect/>
          </a:stretch>
        </p:blipFill>
        <p:spPr>
          <a:xfrm>
            <a:off x="14064343" y="1683658"/>
            <a:ext cx="3483427" cy="2615669"/>
          </a:xfrm>
          <a:prstGeom prst="rect">
            <a:avLst/>
          </a:prstGeom>
        </p:spPr>
      </p:pic>
    </p:spTree>
    <p:extLst>
      <p:ext uri="{BB962C8B-B14F-4D97-AF65-F5344CB8AC3E}">
        <p14:creationId xmlns:p14="http://schemas.microsoft.com/office/powerpoint/2010/main" val="191629914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8"/>
</p:tagLst>
</file>

<file path=ppt/theme/theme1.xml><?xml version="1.0" encoding="utf-8"?>
<a:theme xmlns:a="http://schemas.openxmlformats.org/drawingml/2006/main" name="Your Future Care_Covers">
  <a:themeElements>
    <a:clrScheme name="Together for Devon">
      <a:dk1>
        <a:sysClr val="windowText" lastClr="000000"/>
      </a:dk1>
      <a:lt1>
        <a:sysClr val="window" lastClr="FFFFFF"/>
      </a:lt1>
      <a:dk2>
        <a:srgbClr val="003087"/>
      </a:dk2>
      <a:lt2>
        <a:srgbClr val="FFFFFF"/>
      </a:lt2>
      <a:accent1>
        <a:srgbClr val="003087"/>
      </a:accent1>
      <a:accent2>
        <a:srgbClr val="009639"/>
      </a:accent2>
      <a:accent3>
        <a:srgbClr val="FABA00"/>
      </a:accent3>
      <a:accent4>
        <a:srgbClr val="005EB8"/>
      </a:accent4>
      <a:accent5>
        <a:srgbClr val="57BE87"/>
      </a:accent5>
      <a:accent6>
        <a:srgbClr val="EF8900"/>
      </a:accent6>
      <a:hlink>
        <a:srgbClr val="0000FF"/>
      </a:hlink>
      <a:folHlink>
        <a:srgbClr val="800080"/>
      </a:folHlink>
    </a:clrScheme>
    <a:fontScheme name="Skyp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90BD5E6FFE86742970BCBDB5E932A7D" ma:contentTypeVersion="16" ma:contentTypeDescription="Create a new document." ma:contentTypeScope="" ma:versionID="6786c092ce15ebd19216e03e2e67cc10">
  <xsd:schema xmlns:xsd="http://www.w3.org/2001/XMLSchema" xmlns:xs="http://www.w3.org/2001/XMLSchema" xmlns:p="http://schemas.microsoft.com/office/2006/metadata/properties" xmlns:ns2="7eaae43e-4643-486a-b48f-af9856460620" xmlns:ns3="0f9b89ab-baff-43c0-9f35-b29e9291a056" xmlns:ns4="8c0edeff-c08d-4977-a4fd-7b9f61697948" targetNamespace="http://schemas.microsoft.com/office/2006/metadata/properties" ma:root="true" ma:fieldsID="38009de67a9d425ccb399048ff39bab0" ns2:_="" ns3:_="" ns4:_="">
    <xsd:import namespace="7eaae43e-4643-486a-b48f-af9856460620"/>
    <xsd:import namespace="0f9b89ab-baff-43c0-9f35-b29e9291a056"/>
    <xsd:import namespace="8c0edeff-c08d-4977-a4fd-7b9f61697948"/>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element ref="ns3:SharedWithUsers" minOccurs="0"/>
                <xsd:element ref="ns3:SharedWithDetails" minOccurs="0"/>
                <xsd:element ref="ns2:MediaLengthInSeconds" minOccurs="0"/>
                <xsd:element ref="ns2: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eaae43e-4643-486a-b48f-af98564606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element name="MediaLengthInSeconds" ma:index="20" nillable="true" ma:displayName="MediaLengthInSeconds" ma:hidden="true"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dacd8cd6-d2c0-4e5e-91f0-3ea74a6f314a"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f9b89ab-baff-43c0-9f35-b29e9291a056"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c0edeff-c08d-4977-a4fd-7b9f61697948"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c260ff37-7f8e-40b3-910e-0b4b1731aa4f}" ma:internalName="TaxCatchAll" ma:showField="CatchAllData" ma:web="0f9b89ab-baff-43c0-9f35-b29e9291a05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eaae43e-4643-486a-b48f-af9856460620">
      <Terms xmlns="http://schemas.microsoft.com/office/infopath/2007/PartnerControls"/>
    </lcf76f155ced4ddcb4097134ff3c332f>
    <TaxCatchAll xmlns="8c0edeff-c08d-4977-a4fd-7b9f6169794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7A422D-C322-4D8E-8ECF-5B7F4EEF6B4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eaae43e-4643-486a-b48f-af9856460620"/>
    <ds:schemaRef ds:uri="0f9b89ab-baff-43c0-9f35-b29e9291a056"/>
    <ds:schemaRef ds:uri="8c0edeff-c08d-4977-a4fd-7b9f616979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ED03248-E105-469C-A376-5161310D1D66}">
  <ds:schemaRefs>
    <ds:schemaRef ds:uri="http://schemas.microsoft.com/office/2006/metadata/properties"/>
    <ds:schemaRef ds:uri="http://schemas.microsoft.com/office/infopath/2007/PartnerControls"/>
    <ds:schemaRef ds:uri="7eaae43e-4643-486a-b48f-af9856460620"/>
    <ds:schemaRef ds:uri="8c0edeff-c08d-4977-a4fd-7b9f61697948"/>
  </ds:schemaRefs>
</ds:datastoreItem>
</file>

<file path=customXml/itemProps3.xml><?xml version="1.0" encoding="utf-8"?>
<ds:datastoreItem xmlns:ds="http://schemas.openxmlformats.org/officeDocument/2006/customXml" ds:itemID="{1563C66E-8BEC-41A2-9878-14C7434A92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3239</TotalTime>
  <Words>1314</Words>
  <Application>Microsoft Office PowerPoint</Application>
  <PresentationFormat>Custom</PresentationFormat>
  <Paragraphs>117</Paragraphs>
  <Slides>15</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Calibri</vt:lpstr>
      <vt:lpstr>Wingdings</vt:lpstr>
      <vt:lpstr>Your Future Care_Covers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Aotea Graphics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dc:creator>
  <cp:lastModifiedBy>Steven Clark</cp:lastModifiedBy>
  <cp:revision>9</cp:revision>
  <cp:lastPrinted>2019-07-02T15:42:35Z</cp:lastPrinted>
  <dcterms:created xsi:type="dcterms:W3CDTF">2016-06-06T21:15:31Z</dcterms:created>
  <dcterms:modified xsi:type="dcterms:W3CDTF">2023-04-12T12:51:54Z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0x010100E90BD5E6FFE86742970BCBDB5E932A7D</vt:lpwstr>
  </property>
  <property fmtid="{D5CDD505-2E9C-101B-9397-08002B2CF9AE}" pid="3" name="MediaServiceImageTags">
    <vt:lpwstr/>
  </property>
</Properties>
</file>