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8"/>
  </p:notesMasterIdLst>
  <p:handoutMasterIdLst>
    <p:handoutMasterId r:id="rId9"/>
  </p:handoutMasterIdLst>
  <p:sldIdLst>
    <p:sldId id="281" r:id="rId2"/>
    <p:sldId id="276" r:id="rId3"/>
    <p:sldId id="282" r:id="rId4"/>
    <p:sldId id="277" r:id="rId5"/>
    <p:sldId id="279" r:id="rId6"/>
    <p:sldId id="280" r:id="rId7"/>
  </p:sldIdLst>
  <p:sldSz cx="7562850" cy="10688638"/>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367">
          <p15:clr>
            <a:srgbClr val="A4A3A4"/>
          </p15:clr>
        </p15:guide>
        <p15:guide id="2" pos="238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ordon, Fiona" initials="GF" lastIdx="5" clrIdx="0">
    <p:extLst>
      <p:ext uri="{19B8F6BF-5375-455C-9EA6-DF929625EA0E}">
        <p15:presenceInfo xmlns:p15="http://schemas.microsoft.com/office/powerpoint/2012/main" userId="S-1-5-21-1547161642-1993962763-682003330-971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04" autoAdjust="0"/>
    <p:restoredTop sz="94647" autoAdjust="0"/>
  </p:normalViewPr>
  <p:slideViewPr>
    <p:cSldViewPr snapToGrid="0" snapToObjects="1">
      <p:cViewPr>
        <p:scale>
          <a:sx n="63" d="100"/>
          <a:sy n="63" d="100"/>
        </p:scale>
        <p:origin x="1640" y="-668"/>
      </p:cViewPr>
      <p:guideLst>
        <p:guide orient="horz" pos="3367"/>
        <p:guide pos="2382"/>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handoutMaster" Target="handoutMasters/handout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DE4470B-89A4-0745-9B2C-F38DA9703734}" type="datetime1">
              <a:rPr lang="en-GB" smtClean="0"/>
              <a:t>12/04/2023</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73211C7-7EFC-3742-A0B4-90D5C82D29D8}" type="slidenum">
              <a:rPr lang="en-US" smtClean="0"/>
              <a:t>‹#›</a:t>
            </a:fld>
            <a:endParaRPr lang="en-US"/>
          </a:p>
        </p:txBody>
      </p:sp>
    </p:spTree>
    <p:extLst>
      <p:ext uri="{BB962C8B-B14F-4D97-AF65-F5344CB8AC3E}">
        <p14:creationId xmlns:p14="http://schemas.microsoft.com/office/powerpoint/2010/main" val="13845219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D26992B-2636-2C4F-AC5A-AA3C8ED180BD}" type="datetime1">
              <a:rPr lang="en-GB" smtClean="0"/>
              <a:t>12/04/2023</a:t>
            </a:fld>
            <a:endParaRPr lang="en-US"/>
          </a:p>
        </p:txBody>
      </p:sp>
      <p:sp>
        <p:nvSpPr>
          <p:cNvPr id="4" name="Slide Image Placeholder 3"/>
          <p:cNvSpPr>
            <a:spLocks noGrp="1" noRot="1" noChangeAspect="1"/>
          </p:cNvSpPr>
          <p:nvPr>
            <p:ph type="sldImg" idx="2"/>
          </p:nvPr>
        </p:nvSpPr>
        <p:spPr>
          <a:xfrm>
            <a:off x="2216150" y="685800"/>
            <a:ext cx="24257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D24371-91BD-B446-8005-470D2CC7167A}" type="slidenum">
              <a:rPr lang="en-US" smtClean="0"/>
              <a:t>‹#›</a:t>
            </a:fld>
            <a:endParaRPr lang="en-US"/>
          </a:p>
        </p:txBody>
      </p:sp>
    </p:spTree>
    <p:extLst>
      <p:ext uri="{BB962C8B-B14F-4D97-AF65-F5344CB8AC3E}">
        <p14:creationId xmlns:p14="http://schemas.microsoft.com/office/powerpoint/2010/main" val="349348342"/>
      </p:ext>
    </p:extLst>
  </p:cSld>
  <p:clrMap bg1="lt1" tx1="dk1" bg2="lt2" tx2="dk2" accent1="accent1" accent2="accent2" accent3="accent3" accent4="accent4" accent5="accent5" accent6="accent6" hlink="hlink" folHlink="folHlink"/>
  <p:hf sldNum="0"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16150" y="685800"/>
            <a:ext cx="24257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817707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16150" y="685800"/>
            <a:ext cx="24257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633944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16150" y="685800"/>
            <a:ext cx="24257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5722042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16150" y="685800"/>
            <a:ext cx="24257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902119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67214" y="3320407"/>
            <a:ext cx="6428423" cy="2291129"/>
          </a:xfrm>
        </p:spPr>
        <p:txBody>
          <a:bodyPr/>
          <a:lstStyle/>
          <a:p>
            <a:r>
              <a:rPr lang="en-US"/>
              <a:t>Click to edit Master title style</a:t>
            </a:r>
          </a:p>
        </p:txBody>
      </p:sp>
      <p:sp>
        <p:nvSpPr>
          <p:cNvPr id="3" name="Subtitle 2"/>
          <p:cNvSpPr>
            <a:spLocks noGrp="1"/>
          </p:cNvSpPr>
          <p:nvPr>
            <p:ph type="subTitle" idx="1"/>
          </p:nvPr>
        </p:nvSpPr>
        <p:spPr>
          <a:xfrm>
            <a:off x="1134428" y="6056895"/>
            <a:ext cx="5293995" cy="2731541"/>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8A77988F-E7A7-004C-AB7A-14B53BDB228E}" type="datetime1">
              <a:rPr lang="en-GB" smtClean="0"/>
              <a:t>12/04/2023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D70488-1BA5-554A-927A-C902243CFC7F}" type="slidenum">
              <a:rPr lang="en-US" smtClean="0"/>
              <a:t>‹#›</a:t>
            </a:fld>
            <a:endParaRPr lang="en-US"/>
          </a:p>
        </p:txBody>
      </p:sp>
    </p:spTree>
    <p:extLst>
      <p:ext uri="{BB962C8B-B14F-4D97-AF65-F5344CB8AC3E}">
        <p14:creationId xmlns:p14="http://schemas.microsoft.com/office/powerpoint/2010/main" val="42425701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34FD2108-7E26-9E48-9395-B521677F815A}" type="datetime1">
              <a:rPr lang="en-GB" smtClean="0"/>
              <a:t>12/04/2023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D70488-1BA5-554A-927A-C902243CFC7F}" type="slidenum">
              <a:rPr lang="en-US" smtClean="0"/>
              <a:t>‹#›</a:t>
            </a:fld>
            <a:endParaRPr lang="en-US"/>
          </a:p>
        </p:txBody>
      </p:sp>
    </p:spTree>
    <p:extLst>
      <p:ext uri="{BB962C8B-B14F-4D97-AF65-F5344CB8AC3E}">
        <p14:creationId xmlns:p14="http://schemas.microsoft.com/office/powerpoint/2010/main" val="7612802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483066" y="428042"/>
            <a:ext cx="1701641" cy="9119981"/>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78143" y="428042"/>
            <a:ext cx="4978876" cy="911998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E446A1E-A875-B541-86B1-05E5CBCE979E}" type="datetime1">
              <a:rPr lang="en-GB" smtClean="0"/>
              <a:t>12/04/2023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D70488-1BA5-554A-927A-C902243CFC7F}" type="slidenum">
              <a:rPr lang="en-US" smtClean="0"/>
              <a:t>‹#›</a:t>
            </a:fld>
            <a:endParaRPr lang="en-US"/>
          </a:p>
        </p:txBody>
      </p:sp>
    </p:spTree>
    <p:extLst>
      <p:ext uri="{BB962C8B-B14F-4D97-AF65-F5344CB8AC3E}">
        <p14:creationId xmlns:p14="http://schemas.microsoft.com/office/powerpoint/2010/main" val="5838043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41D6C8B-FBF8-AE47-81C4-17DE63E95653}" type="datetime1">
              <a:rPr lang="en-GB" smtClean="0"/>
              <a:t>12/04/2023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D70488-1BA5-554A-927A-C902243CFC7F}" type="slidenum">
              <a:rPr lang="en-US" smtClean="0"/>
              <a:t>‹#›</a:t>
            </a:fld>
            <a:endParaRPr lang="en-US"/>
          </a:p>
        </p:txBody>
      </p:sp>
    </p:spTree>
    <p:extLst>
      <p:ext uri="{BB962C8B-B14F-4D97-AF65-F5344CB8AC3E}">
        <p14:creationId xmlns:p14="http://schemas.microsoft.com/office/powerpoint/2010/main" val="38208592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97413" y="6868441"/>
            <a:ext cx="6428423" cy="2122882"/>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597413" y="4530301"/>
            <a:ext cx="6428423" cy="2338139"/>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3B961C8-27BD-8442-B427-69C9269AF387}" type="datetime1">
              <a:rPr lang="en-GB" smtClean="0"/>
              <a:t>12/04/2023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D70488-1BA5-554A-927A-C902243CFC7F}" type="slidenum">
              <a:rPr lang="en-US" smtClean="0"/>
              <a:t>‹#›</a:t>
            </a:fld>
            <a:endParaRPr lang="en-US"/>
          </a:p>
        </p:txBody>
      </p:sp>
    </p:spTree>
    <p:extLst>
      <p:ext uri="{BB962C8B-B14F-4D97-AF65-F5344CB8AC3E}">
        <p14:creationId xmlns:p14="http://schemas.microsoft.com/office/powerpoint/2010/main" val="5695184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78142" y="2494016"/>
            <a:ext cx="3340259" cy="705400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844449" y="2494016"/>
            <a:ext cx="3340259" cy="705400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335B269-BDC8-054B-B8EA-82C22517D585}" type="datetime1">
              <a:rPr lang="en-GB" smtClean="0"/>
              <a:t>12/04/2023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D70488-1BA5-554A-927A-C902243CFC7F}" type="slidenum">
              <a:rPr lang="en-US" smtClean="0"/>
              <a:t>‹#›</a:t>
            </a:fld>
            <a:endParaRPr lang="en-US"/>
          </a:p>
        </p:txBody>
      </p:sp>
    </p:spTree>
    <p:extLst>
      <p:ext uri="{BB962C8B-B14F-4D97-AF65-F5344CB8AC3E}">
        <p14:creationId xmlns:p14="http://schemas.microsoft.com/office/powerpoint/2010/main" val="31502037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78143" y="2392573"/>
            <a:ext cx="3341572" cy="99711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78143" y="3389684"/>
            <a:ext cx="3341572" cy="61583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841823" y="2392573"/>
            <a:ext cx="3342885" cy="997111"/>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3841823" y="3389684"/>
            <a:ext cx="3342885" cy="6158339"/>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811CD67-5CE4-7B49-B664-2FD4B93C6D07}" type="datetime1">
              <a:rPr lang="en-GB" smtClean="0"/>
              <a:t>12/04/2023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DD70488-1BA5-554A-927A-C902243CFC7F}" type="slidenum">
              <a:rPr lang="en-US" smtClean="0"/>
              <a:t>‹#›</a:t>
            </a:fld>
            <a:endParaRPr lang="en-US"/>
          </a:p>
        </p:txBody>
      </p:sp>
    </p:spTree>
    <p:extLst>
      <p:ext uri="{BB962C8B-B14F-4D97-AF65-F5344CB8AC3E}">
        <p14:creationId xmlns:p14="http://schemas.microsoft.com/office/powerpoint/2010/main" val="22874290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9D1AC31-A6E9-884F-89AE-AD55F58BE183}" type="datetime1">
              <a:rPr lang="en-GB" smtClean="0"/>
              <a:t>12/04/2023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D70488-1BA5-554A-927A-C902243CFC7F}" type="slidenum">
              <a:rPr lang="en-US" smtClean="0"/>
              <a:t>‹#›</a:t>
            </a:fld>
            <a:endParaRPr lang="en-US"/>
          </a:p>
        </p:txBody>
      </p:sp>
    </p:spTree>
    <p:extLst>
      <p:ext uri="{BB962C8B-B14F-4D97-AF65-F5344CB8AC3E}">
        <p14:creationId xmlns:p14="http://schemas.microsoft.com/office/powerpoint/2010/main" val="2594595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DEF79B-4B19-4F4D-81F2-E22699AB29D1}" type="datetime1">
              <a:rPr lang="en-GB" smtClean="0"/>
              <a:t>12/04/2023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DD70488-1BA5-554A-927A-C902243CFC7F}" type="slidenum">
              <a:rPr lang="en-US" smtClean="0"/>
              <a:t>‹#›</a:t>
            </a:fld>
            <a:endParaRPr lang="en-US"/>
          </a:p>
        </p:txBody>
      </p:sp>
    </p:spTree>
    <p:extLst>
      <p:ext uri="{BB962C8B-B14F-4D97-AF65-F5344CB8AC3E}">
        <p14:creationId xmlns:p14="http://schemas.microsoft.com/office/powerpoint/2010/main" val="263517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78143" y="425566"/>
            <a:ext cx="2488126" cy="181113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2956864" y="425567"/>
            <a:ext cx="4227843" cy="912245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78143" y="2236697"/>
            <a:ext cx="2488126" cy="731132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8CB56C-4E21-5A46-8103-9A4E37CB3093}" type="datetime1">
              <a:rPr lang="en-GB" smtClean="0"/>
              <a:t>12/04/2023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D70488-1BA5-554A-927A-C902243CFC7F}" type="slidenum">
              <a:rPr lang="en-US" smtClean="0"/>
              <a:t>‹#›</a:t>
            </a:fld>
            <a:endParaRPr lang="en-US"/>
          </a:p>
        </p:txBody>
      </p:sp>
    </p:spTree>
    <p:extLst>
      <p:ext uri="{BB962C8B-B14F-4D97-AF65-F5344CB8AC3E}">
        <p14:creationId xmlns:p14="http://schemas.microsoft.com/office/powerpoint/2010/main" val="4634886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372" y="7482047"/>
            <a:ext cx="4537710" cy="88329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482372" y="955049"/>
            <a:ext cx="4537710" cy="641318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482372" y="8365344"/>
            <a:ext cx="4537710" cy="125443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614747B-A689-4E4E-BFBA-2E4F0E1AAF33}" type="datetime1">
              <a:rPr lang="en-GB" smtClean="0"/>
              <a:t>12/04/2023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D70488-1BA5-554A-927A-C902243CFC7F}" type="slidenum">
              <a:rPr lang="en-US" smtClean="0"/>
              <a:t>‹#›</a:t>
            </a:fld>
            <a:endParaRPr lang="en-US"/>
          </a:p>
        </p:txBody>
      </p:sp>
    </p:spTree>
    <p:extLst>
      <p:ext uri="{BB962C8B-B14F-4D97-AF65-F5344CB8AC3E}">
        <p14:creationId xmlns:p14="http://schemas.microsoft.com/office/powerpoint/2010/main" val="2955740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78143" y="428041"/>
            <a:ext cx="6806565" cy="178144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78143" y="2494016"/>
            <a:ext cx="6806565" cy="705400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78143" y="9906785"/>
            <a:ext cx="1764665" cy="569071"/>
          </a:xfrm>
          <a:prstGeom prst="rect">
            <a:avLst/>
          </a:prstGeom>
        </p:spPr>
        <p:txBody>
          <a:bodyPr vert="horz" lIns="91440" tIns="45720" rIns="91440" bIns="45720" rtlCol="0" anchor="ctr"/>
          <a:lstStyle>
            <a:lvl1pPr algn="l">
              <a:defRPr sz="1200">
                <a:solidFill>
                  <a:schemeClr val="tx1">
                    <a:tint val="75000"/>
                  </a:schemeClr>
                </a:solidFill>
              </a:defRPr>
            </a:lvl1pPr>
          </a:lstStyle>
          <a:p>
            <a:fld id="{5EA9C872-2B6E-304F-B4FB-DDFDDA764715}" type="datetime1">
              <a:rPr lang="en-GB" smtClean="0"/>
              <a:t>12/04/2023</a:t>
            </a:fld>
            <a:endParaRPr lang="en-US"/>
          </a:p>
        </p:txBody>
      </p:sp>
      <p:sp>
        <p:nvSpPr>
          <p:cNvPr id="5" name="Footer Placeholder 4"/>
          <p:cNvSpPr>
            <a:spLocks noGrp="1"/>
          </p:cNvSpPr>
          <p:nvPr>
            <p:ph type="ftr" sz="quarter" idx="3"/>
          </p:nvPr>
        </p:nvSpPr>
        <p:spPr>
          <a:xfrm>
            <a:off x="2583974" y="9906785"/>
            <a:ext cx="2394903" cy="5690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420043" y="9906785"/>
            <a:ext cx="1764665" cy="569071"/>
          </a:xfrm>
          <a:prstGeom prst="rect">
            <a:avLst/>
          </a:prstGeom>
        </p:spPr>
        <p:txBody>
          <a:bodyPr vert="horz" lIns="91440" tIns="45720" rIns="91440" bIns="45720" rtlCol="0" anchor="ctr"/>
          <a:lstStyle>
            <a:lvl1pPr algn="r">
              <a:defRPr sz="1200">
                <a:solidFill>
                  <a:schemeClr val="tx1">
                    <a:tint val="75000"/>
                  </a:schemeClr>
                </a:solidFill>
              </a:defRPr>
            </a:lvl1pPr>
          </a:lstStyle>
          <a:p>
            <a:fld id="{2DD70488-1BA5-554A-927A-C902243CFC7F}" type="slidenum">
              <a:rPr lang="en-US" smtClean="0"/>
              <a:t>‹#›</a:t>
            </a:fld>
            <a:endParaRPr lang="en-US"/>
          </a:p>
        </p:txBody>
      </p:sp>
    </p:spTree>
    <p:extLst>
      <p:ext uri="{BB962C8B-B14F-4D97-AF65-F5344CB8AC3E}">
        <p14:creationId xmlns:p14="http://schemas.microsoft.com/office/powerpoint/2010/main" val="2500839255"/>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defTabSz="457200" rtl="0" eaLnBrk="1" latinLnBrk="0" hangingPunct="1">
        <a:spcBef>
          <a:spcPct val="0"/>
        </a:spcBef>
        <a:buNone/>
        <a:defRPr sz="440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24FC0371-21E6-4265-8D06-2303DC4A4EA4}"/>
              </a:ext>
            </a:extLst>
          </p:cNvPr>
          <p:cNvPicPr>
            <a:picLocks noChangeAspect="1"/>
          </p:cNvPicPr>
          <p:nvPr/>
        </p:nvPicPr>
        <p:blipFill rotWithShape="1">
          <a:blip r:embed="rId3"/>
          <a:srcRect t="18143" b="21397"/>
          <a:stretch/>
        </p:blipFill>
        <p:spPr>
          <a:xfrm>
            <a:off x="0" y="203463"/>
            <a:ext cx="7562850" cy="2684351"/>
          </a:xfrm>
          <a:prstGeom prst="rect">
            <a:avLst/>
          </a:prstGeom>
        </p:spPr>
      </p:pic>
      <p:sp>
        <p:nvSpPr>
          <p:cNvPr id="19" name="TextBox 18">
            <a:extLst>
              <a:ext uri="{FF2B5EF4-FFF2-40B4-BE49-F238E27FC236}">
                <a16:creationId xmlns:a16="http://schemas.microsoft.com/office/drawing/2014/main" id="{908CBFBC-618B-4AC9-9506-0D5DA2E7F2AA}"/>
              </a:ext>
            </a:extLst>
          </p:cNvPr>
          <p:cNvSpPr txBox="1"/>
          <p:nvPr/>
        </p:nvSpPr>
        <p:spPr>
          <a:xfrm>
            <a:off x="1088215" y="1781365"/>
            <a:ext cx="904255" cy="293752"/>
          </a:xfrm>
          <a:prstGeom prst="rect">
            <a:avLst/>
          </a:prstGeom>
          <a:noFill/>
        </p:spPr>
        <p:txBody>
          <a:bodyPr wrap="square" rtlCol="0">
            <a:spAutoFit/>
          </a:bodyPr>
          <a:lstStyle/>
          <a:p>
            <a:pPr algn="ctr"/>
            <a:endParaRPr lang="en-GB" b="1" dirty="0">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8E2C4923-D720-482D-ACE5-24168878A108}"/>
              </a:ext>
            </a:extLst>
          </p:cNvPr>
          <p:cNvSpPr txBox="1"/>
          <p:nvPr/>
        </p:nvSpPr>
        <p:spPr>
          <a:xfrm>
            <a:off x="6694030" y="10196961"/>
            <a:ext cx="209973" cy="338554"/>
          </a:xfrm>
          <a:prstGeom prst="rect">
            <a:avLst/>
          </a:prstGeom>
          <a:noFill/>
        </p:spPr>
        <p:txBody>
          <a:bodyPr wrap="square" rtlCol="0">
            <a:spAutoFit/>
          </a:bodyPr>
          <a:lstStyle/>
          <a:p>
            <a:r>
              <a:rPr lang="en-GB" sz="1600" dirty="0">
                <a:solidFill>
                  <a:schemeClr val="bg1"/>
                </a:solidFill>
                <a:latin typeface="Arial" panose="020B0604020202020204" pitchFamily="34" charset="0"/>
                <a:cs typeface="Arial" panose="020B0604020202020204" pitchFamily="34" charset="0"/>
              </a:rPr>
              <a:t>1</a:t>
            </a:r>
          </a:p>
        </p:txBody>
      </p:sp>
      <p:sp>
        <p:nvSpPr>
          <p:cNvPr id="9" name="Rectangle 8">
            <a:extLst>
              <a:ext uri="{FF2B5EF4-FFF2-40B4-BE49-F238E27FC236}">
                <a16:creationId xmlns:a16="http://schemas.microsoft.com/office/drawing/2014/main" id="{B1A04ECD-3C8D-42C1-A0F1-4C8C932D806E}"/>
              </a:ext>
            </a:extLst>
          </p:cNvPr>
          <p:cNvSpPr/>
          <p:nvPr/>
        </p:nvSpPr>
        <p:spPr>
          <a:xfrm>
            <a:off x="1152725" y="7943675"/>
            <a:ext cx="5215466" cy="456535"/>
          </a:xfrm>
          <a:prstGeom prst="rect">
            <a:avLst/>
          </a:prstGeom>
        </p:spPr>
        <p:txBody>
          <a:bodyPr wrap="square">
            <a:spAutoFit/>
          </a:bodyPr>
          <a:lstStyle/>
          <a:p>
            <a:pPr>
              <a:lnSpc>
                <a:spcPct val="150000"/>
              </a:lnSpc>
              <a:spcAft>
                <a:spcPts val="0"/>
              </a:spcAft>
            </a:pPr>
            <a:r>
              <a:rPr lang="en-GB" kern="50" dirty="0">
                <a:latin typeface="Arial"/>
                <a:ea typeface="ＭＳ 明朝"/>
                <a:cs typeface="Times New Roman"/>
              </a:rPr>
              <a:t>e</a:t>
            </a:r>
          </a:p>
        </p:txBody>
      </p:sp>
      <p:sp>
        <p:nvSpPr>
          <p:cNvPr id="42" name="Rectangle 41">
            <a:extLst>
              <a:ext uri="{FF2B5EF4-FFF2-40B4-BE49-F238E27FC236}">
                <a16:creationId xmlns:a16="http://schemas.microsoft.com/office/drawing/2014/main" id="{F66941C3-9F2C-4B9F-8439-CAC89CCC6AC4}"/>
              </a:ext>
            </a:extLst>
          </p:cNvPr>
          <p:cNvSpPr/>
          <p:nvPr/>
        </p:nvSpPr>
        <p:spPr>
          <a:xfrm>
            <a:off x="0" y="3808078"/>
            <a:ext cx="7562850" cy="115601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en-US" sz="3200" dirty="0">
                <a:solidFill>
                  <a:schemeClr val="accent1">
                    <a:lumMod val="60000"/>
                    <a:lumOff val="40000"/>
                  </a:schemeClr>
                </a:solidFill>
                <a:latin typeface="Arial" panose="020B0604020202020204" pitchFamily="34" charset="0"/>
                <a:cs typeface="Arial" panose="020B0604020202020204" pitchFamily="34" charset="0"/>
              </a:rPr>
              <a:t>  </a:t>
            </a:r>
            <a:r>
              <a:rPr lang="en-US" sz="3200" b="1" dirty="0">
                <a:solidFill>
                  <a:schemeClr val="accent1">
                    <a:lumMod val="60000"/>
                    <a:lumOff val="40000"/>
                  </a:schemeClr>
                </a:solidFill>
                <a:latin typeface="Arial" panose="020B0604020202020204" pitchFamily="34" charset="0"/>
                <a:cs typeface="Arial" panose="020B0604020202020204" pitchFamily="34" charset="0"/>
              </a:rPr>
              <a:t>Getting help to have your       Coronavirus vaccine</a:t>
            </a:r>
          </a:p>
          <a:p>
            <a:pPr algn="ctr"/>
            <a:endParaRPr lang="en-US" sz="1100" b="1" dirty="0">
              <a:solidFill>
                <a:schemeClr val="accent1">
                  <a:lumMod val="60000"/>
                  <a:lumOff val="40000"/>
                </a:schemeClr>
              </a:solidFill>
              <a:latin typeface="Arial" panose="020B0604020202020204" pitchFamily="34" charset="0"/>
              <a:cs typeface="Arial" panose="020B0604020202020204" pitchFamily="34" charset="0"/>
            </a:endParaRPr>
          </a:p>
          <a:p>
            <a:pPr algn="ctr"/>
            <a:r>
              <a:rPr lang="en-US" sz="2800" b="1" dirty="0">
                <a:solidFill>
                  <a:schemeClr val="accent1">
                    <a:lumMod val="60000"/>
                    <a:lumOff val="40000"/>
                  </a:schemeClr>
                </a:solidFill>
                <a:latin typeface="Arial" panose="020B0604020202020204" pitchFamily="34" charset="0"/>
                <a:cs typeface="Arial" panose="020B0604020202020204" pitchFamily="34" charset="0"/>
              </a:rPr>
              <a:t>To help you stay safe from Coronavirus</a:t>
            </a:r>
          </a:p>
          <a:p>
            <a:pPr algn="ctr"/>
            <a:endParaRPr lang="en-US" sz="3200" b="1" dirty="0">
              <a:solidFill>
                <a:schemeClr val="accent1">
                  <a:lumMod val="60000"/>
                  <a:lumOff val="40000"/>
                </a:schemeClr>
              </a:solidFill>
              <a:latin typeface="Arial" panose="020B0604020202020204" pitchFamily="34" charset="0"/>
              <a:cs typeface="Arial" panose="020B0604020202020204" pitchFamily="34" charset="0"/>
            </a:endParaRPr>
          </a:p>
          <a:p>
            <a:pPr algn="ctr"/>
            <a:endParaRPr lang="en-US" sz="3200" b="1" dirty="0">
              <a:solidFill>
                <a:schemeClr val="accent1">
                  <a:lumMod val="60000"/>
                  <a:lumOff val="40000"/>
                </a:schemeClr>
              </a:solidFill>
              <a:latin typeface="Arial" panose="020B0604020202020204" pitchFamily="34" charset="0"/>
              <a:cs typeface="Arial" panose="020B0604020202020204" pitchFamily="34" charset="0"/>
            </a:endParaRPr>
          </a:p>
        </p:txBody>
      </p:sp>
      <p:sp>
        <p:nvSpPr>
          <p:cNvPr id="14" name="Rectangle: Rounded Corners 13">
            <a:extLst>
              <a:ext uri="{FF2B5EF4-FFF2-40B4-BE49-F238E27FC236}">
                <a16:creationId xmlns:a16="http://schemas.microsoft.com/office/drawing/2014/main" id="{FB12B326-C729-4D7D-8889-28172ADBFB47}"/>
              </a:ext>
            </a:extLst>
          </p:cNvPr>
          <p:cNvSpPr/>
          <p:nvPr/>
        </p:nvSpPr>
        <p:spPr>
          <a:xfrm>
            <a:off x="1476965" y="5638850"/>
            <a:ext cx="4706120" cy="3847459"/>
          </a:xfrm>
          <a:prstGeom prst="roundRect">
            <a:avLst/>
          </a:prstGeom>
          <a:gradFill>
            <a:gsLst>
              <a:gs pos="100000">
                <a:schemeClr val="tx2">
                  <a:lumMod val="20000"/>
                  <a:lumOff val="80000"/>
                </a:schemeClr>
              </a:gs>
              <a:gs pos="26000">
                <a:schemeClr val="accent1">
                  <a:tint val="50000"/>
                  <a:shade val="100000"/>
                  <a:satMod val="350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040" name="Picture 16" descr="Vaccine 1">
            <a:extLst>
              <a:ext uri="{FF2B5EF4-FFF2-40B4-BE49-F238E27FC236}">
                <a16:creationId xmlns:a16="http://schemas.microsoft.com/office/drawing/2014/main" id="{20D1F9D0-AA79-4A8A-A3F7-FBCCA3D224D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2057" y="4964094"/>
            <a:ext cx="4761028" cy="4761028"/>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asy Read Logo">
            <a:extLst>
              <a:ext uri="{FF2B5EF4-FFF2-40B4-BE49-F238E27FC236}">
                <a16:creationId xmlns:a16="http://schemas.microsoft.com/office/drawing/2014/main" id="{72F79AA2-04F2-498E-9A21-90093A9F23F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406" y="4964094"/>
            <a:ext cx="1788745" cy="17887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32133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660016" y="3110327"/>
            <a:ext cx="6112510" cy="2164080"/>
          </a:xfrm>
          <a:prstGeom prst="rect">
            <a:avLst/>
          </a:prstGeom>
          <a:solidFill>
            <a:srgbClr val="E9F7FE"/>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9" name="Text Box 442"/>
          <p:cNvSpPr txBox="1"/>
          <p:nvPr/>
        </p:nvSpPr>
        <p:spPr>
          <a:xfrm>
            <a:off x="3057035" y="3265964"/>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90000"/>
              </a:lnSpc>
              <a:spcAft>
                <a:spcPts val="0"/>
              </a:spcAft>
            </a:pPr>
            <a:endParaRPr lang="en-GB" sz="1600" kern="50" dirty="0">
              <a:effectLst/>
              <a:latin typeface="Arial"/>
              <a:ea typeface="ＭＳ 明朝"/>
              <a:cs typeface="Times New Roman"/>
            </a:endParaRPr>
          </a:p>
        </p:txBody>
      </p:sp>
      <p:sp>
        <p:nvSpPr>
          <p:cNvPr id="31" name="Rectangle 30"/>
          <p:cNvSpPr/>
          <p:nvPr/>
        </p:nvSpPr>
        <p:spPr>
          <a:xfrm>
            <a:off x="752755" y="5430044"/>
            <a:ext cx="6112510" cy="2164080"/>
          </a:xfrm>
          <a:prstGeom prst="rect">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4" name="Rectangle 33"/>
          <p:cNvSpPr/>
          <p:nvPr/>
        </p:nvSpPr>
        <p:spPr>
          <a:xfrm>
            <a:off x="791493" y="7832884"/>
            <a:ext cx="6112510" cy="2164080"/>
          </a:xfrm>
          <a:prstGeom prst="rect">
            <a:avLst/>
          </a:prstGeom>
          <a:solidFill>
            <a:srgbClr val="E9F7FE"/>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7" name="Rectangle 36"/>
          <p:cNvSpPr/>
          <p:nvPr/>
        </p:nvSpPr>
        <p:spPr>
          <a:xfrm>
            <a:off x="686507" y="789495"/>
            <a:ext cx="6112510" cy="2164080"/>
          </a:xfrm>
          <a:prstGeom prst="rect">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8" name="Text Box 451"/>
          <p:cNvSpPr txBox="1"/>
          <p:nvPr/>
        </p:nvSpPr>
        <p:spPr>
          <a:xfrm>
            <a:off x="2953796" y="894301"/>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150000"/>
              </a:lnSpc>
              <a:spcAft>
                <a:spcPts val="0"/>
              </a:spcAft>
            </a:pPr>
            <a:r>
              <a:rPr lang="en-GB" b="1" kern="50" dirty="0">
                <a:effectLst/>
                <a:latin typeface="Arial" panose="020B0604020202020204" pitchFamily="34" charset="0"/>
                <a:ea typeface="ＭＳ 明朝"/>
                <a:cs typeface="Arial" panose="020B0604020202020204" pitchFamily="34" charset="0"/>
              </a:rPr>
              <a:t>Getting help to have the Coronavirus vaccine</a:t>
            </a:r>
          </a:p>
        </p:txBody>
      </p:sp>
      <p:sp>
        <p:nvSpPr>
          <p:cNvPr id="19" name="TextBox 18">
            <a:extLst>
              <a:ext uri="{FF2B5EF4-FFF2-40B4-BE49-F238E27FC236}">
                <a16:creationId xmlns:a16="http://schemas.microsoft.com/office/drawing/2014/main" id="{908CBFBC-618B-4AC9-9506-0D5DA2E7F2AA}"/>
              </a:ext>
            </a:extLst>
          </p:cNvPr>
          <p:cNvSpPr txBox="1"/>
          <p:nvPr/>
        </p:nvSpPr>
        <p:spPr>
          <a:xfrm>
            <a:off x="1088215" y="1781365"/>
            <a:ext cx="904255" cy="293752"/>
          </a:xfrm>
          <a:prstGeom prst="rect">
            <a:avLst/>
          </a:prstGeom>
          <a:noFill/>
        </p:spPr>
        <p:txBody>
          <a:bodyPr wrap="square" rtlCol="0">
            <a:spAutoFit/>
          </a:bodyPr>
          <a:lstStyle/>
          <a:p>
            <a:pPr algn="ctr"/>
            <a:endParaRPr lang="en-GB" b="1" dirty="0">
              <a:latin typeface="Arial" panose="020B0604020202020204" pitchFamily="34" charset="0"/>
              <a:cs typeface="Arial" panose="020B0604020202020204" pitchFamily="34" charset="0"/>
            </a:endParaRPr>
          </a:p>
        </p:txBody>
      </p:sp>
      <p:sp>
        <p:nvSpPr>
          <p:cNvPr id="30" name="Text Box 446">
            <a:extLst>
              <a:ext uri="{FF2B5EF4-FFF2-40B4-BE49-F238E27FC236}">
                <a16:creationId xmlns:a16="http://schemas.microsoft.com/office/drawing/2014/main" id="{FE644F69-F30F-4768-9DC4-284D097F3B1B}"/>
              </a:ext>
            </a:extLst>
          </p:cNvPr>
          <p:cNvSpPr txBox="1"/>
          <p:nvPr/>
        </p:nvSpPr>
        <p:spPr>
          <a:xfrm>
            <a:off x="2953796" y="3085624"/>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150000"/>
              </a:lnSpc>
            </a:pPr>
            <a:r>
              <a:rPr lang="en-GB" sz="1600" dirty="0">
                <a:latin typeface="Arial" panose="020B0604020202020204" pitchFamily="34" charset="0"/>
                <a:cs typeface="Arial" panose="020B0604020202020204" pitchFamily="34" charset="0"/>
              </a:rPr>
              <a:t>The Coronavirus vaccine is an injection.</a:t>
            </a:r>
          </a:p>
        </p:txBody>
      </p:sp>
      <p:sp>
        <p:nvSpPr>
          <p:cNvPr id="58" name="Text Box 446">
            <a:extLst>
              <a:ext uri="{FF2B5EF4-FFF2-40B4-BE49-F238E27FC236}">
                <a16:creationId xmlns:a16="http://schemas.microsoft.com/office/drawing/2014/main" id="{ADD4E0B6-1204-4B04-937A-7A3424315CC5}"/>
              </a:ext>
            </a:extLst>
          </p:cNvPr>
          <p:cNvSpPr txBox="1"/>
          <p:nvPr/>
        </p:nvSpPr>
        <p:spPr>
          <a:xfrm>
            <a:off x="2770916" y="7961154"/>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150000"/>
              </a:lnSpc>
              <a:spcAft>
                <a:spcPts val="0"/>
              </a:spcAft>
            </a:pPr>
            <a:endParaRPr lang="en-GB" kern="50" dirty="0">
              <a:latin typeface="Arial"/>
              <a:ea typeface="ＭＳ 明朝"/>
              <a:cs typeface="Times New Roman"/>
            </a:endParaRPr>
          </a:p>
        </p:txBody>
      </p:sp>
      <p:sp>
        <p:nvSpPr>
          <p:cNvPr id="24" name="TextBox 23">
            <a:extLst>
              <a:ext uri="{FF2B5EF4-FFF2-40B4-BE49-F238E27FC236}">
                <a16:creationId xmlns:a16="http://schemas.microsoft.com/office/drawing/2014/main" id="{8E2C4923-D720-482D-ACE5-24168878A108}"/>
              </a:ext>
            </a:extLst>
          </p:cNvPr>
          <p:cNvSpPr txBox="1"/>
          <p:nvPr/>
        </p:nvSpPr>
        <p:spPr>
          <a:xfrm>
            <a:off x="6694030" y="10196961"/>
            <a:ext cx="209973" cy="338554"/>
          </a:xfrm>
          <a:prstGeom prst="rect">
            <a:avLst/>
          </a:prstGeom>
          <a:noFill/>
        </p:spPr>
        <p:txBody>
          <a:bodyPr wrap="square" rtlCol="0">
            <a:spAutoFit/>
          </a:bodyPr>
          <a:lstStyle/>
          <a:p>
            <a:r>
              <a:rPr lang="en-GB" sz="1600" dirty="0">
                <a:solidFill>
                  <a:schemeClr val="bg1"/>
                </a:solidFill>
                <a:latin typeface="Arial" panose="020B0604020202020204" pitchFamily="34" charset="0"/>
                <a:cs typeface="Arial" panose="020B0604020202020204" pitchFamily="34" charset="0"/>
              </a:rPr>
              <a:t>2</a:t>
            </a:r>
          </a:p>
        </p:txBody>
      </p:sp>
      <p:sp>
        <p:nvSpPr>
          <p:cNvPr id="27" name="Text Box 446">
            <a:extLst>
              <a:ext uri="{FF2B5EF4-FFF2-40B4-BE49-F238E27FC236}">
                <a16:creationId xmlns:a16="http://schemas.microsoft.com/office/drawing/2014/main" id="{05EB0459-FC95-4C61-8423-A9A363A0B721}"/>
              </a:ext>
            </a:extLst>
          </p:cNvPr>
          <p:cNvSpPr txBox="1"/>
          <p:nvPr/>
        </p:nvSpPr>
        <p:spPr>
          <a:xfrm>
            <a:off x="3013426" y="7853363"/>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150000"/>
              </a:lnSpc>
              <a:spcAft>
                <a:spcPts val="0"/>
              </a:spcAft>
            </a:pPr>
            <a:r>
              <a:rPr lang="en-GB" sz="1600" kern="50" dirty="0">
                <a:latin typeface="Arial"/>
                <a:ea typeface="ＭＳ 明朝"/>
                <a:cs typeface="Times New Roman"/>
              </a:rPr>
              <a:t>The Vaccine has been tested to make sure it is safe.</a:t>
            </a:r>
          </a:p>
        </p:txBody>
      </p:sp>
      <p:sp>
        <p:nvSpPr>
          <p:cNvPr id="15" name="Text Box 451">
            <a:extLst>
              <a:ext uri="{FF2B5EF4-FFF2-40B4-BE49-F238E27FC236}">
                <a16:creationId xmlns:a16="http://schemas.microsoft.com/office/drawing/2014/main" id="{AA96829A-8B96-4862-A935-2F19750B0E67}"/>
              </a:ext>
            </a:extLst>
          </p:cNvPr>
          <p:cNvSpPr txBox="1"/>
          <p:nvPr/>
        </p:nvSpPr>
        <p:spPr>
          <a:xfrm>
            <a:off x="2953796" y="5598954"/>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150000"/>
              </a:lnSpc>
            </a:pPr>
            <a:r>
              <a:rPr lang="en-GB" sz="1600" dirty="0">
                <a:latin typeface="Arial" panose="020B0604020202020204" pitchFamily="34" charset="0"/>
                <a:cs typeface="Arial" panose="020B0604020202020204" pitchFamily="34" charset="0"/>
              </a:rPr>
              <a:t>You will need 2 injections of the vaccine, up to 3 to 12 weeks apart.</a:t>
            </a:r>
          </a:p>
          <a:p>
            <a:pPr>
              <a:lnSpc>
                <a:spcPct val="150000"/>
              </a:lnSpc>
            </a:pPr>
            <a:r>
              <a:rPr lang="en-GB" sz="1600" dirty="0">
                <a:latin typeface="Arial" panose="020B0604020202020204" pitchFamily="34" charset="0"/>
                <a:cs typeface="Arial" panose="020B0604020202020204" pitchFamily="34" charset="0"/>
              </a:rPr>
              <a:t>We will tell you when your second injection is.</a:t>
            </a:r>
          </a:p>
        </p:txBody>
      </p:sp>
      <p:grpSp>
        <p:nvGrpSpPr>
          <p:cNvPr id="4" name="Group 3">
            <a:extLst>
              <a:ext uri="{FF2B5EF4-FFF2-40B4-BE49-F238E27FC236}">
                <a16:creationId xmlns:a16="http://schemas.microsoft.com/office/drawing/2014/main" id="{66FE83BE-BC04-4E5D-9165-85BD17FB3679}"/>
              </a:ext>
            </a:extLst>
          </p:cNvPr>
          <p:cNvGrpSpPr/>
          <p:nvPr/>
        </p:nvGrpSpPr>
        <p:grpSpPr>
          <a:xfrm>
            <a:off x="660016" y="808735"/>
            <a:ext cx="1970649" cy="2144840"/>
            <a:chOff x="660016" y="808735"/>
            <a:chExt cx="1970649" cy="2144840"/>
          </a:xfrm>
        </p:grpSpPr>
        <p:pic>
          <p:nvPicPr>
            <p:cNvPr id="17" name="Picture 2" descr="Reasonable Adjustments">
              <a:extLst>
                <a:ext uri="{FF2B5EF4-FFF2-40B4-BE49-F238E27FC236}">
                  <a16:creationId xmlns:a16="http://schemas.microsoft.com/office/drawing/2014/main" id="{3E1E3D9A-7D12-48EB-A447-7CF462C875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0016" y="808735"/>
              <a:ext cx="1305963" cy="1305963"/>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Vaccine Story A6">
              <a:extLst>
                <a:ext uri="{FF2B5EF4-FFF2-40B4-BE49-F238E27FC236}">
                  <a16:creationId xmlns:a16="http://schemas.microsoft.com/office/drawing/2014/main" id="{2831FC1C-342F-4A89-A2CE-55E84912D9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62990" y="1485900"/>
              <a:ext cx="1467675" cy="1467675"/>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5" name="Group 34">
            <a:extLst>
              <a:ext uri="{FF2B5EF4-FFF2-40B4-BE49-F238E27FC236}">
                <a16:creationId xmlns:a16="http://schemas.microsoft.com/office/drawing/2014/main" id="{5E106D07-0F7B-49C6-B64E-403E674FC6D7}"/>
              </a:ext>
            </a:extLst>
          </p:cNvPr>
          <p:cNvGrpSpPr/>
          <p:nvPr/>
        </p:nvGrpSpPr>
        <p:grpSpPr>
          <a:xfrm>
            <a:off x="942175" y="3265964"/>
            <a:ext cx="1764207" cy="1712246"/>
            <a:chOff x="0" y="0"/>
            <a:chExt cx="1468119" cy="1416684"/>
          </a:xfrm>
        </p:grpSpPr>
        <p:pic>
          <p:nvPicPr>
            <p:cNvPr id="36" name="Picture 35" descr="Mmr vaccine">
              <a:extLst>
                <a:ext uri="{FF2B5EF4-FFF2-40B4-BE49-F238E27FC236}">
                  <a16:creationId xmlns:a16="http://schemas.microsoft.com/office/drawing/2014/main" id="{8B1AFF1E-2116-4797-B108-2F9AD1FCE115}"/>
                </a:ext>
              </a:extLst>
            </p:cNvPr>
            <p:cNvPicPr>
              <a:picLocks noChangeAspect="1"/>
            </p:cNvPicPr>
            <p:nvPr/>
          </p:nvPicPr>
          <p:blipFill rotWithShape="1">
            <a:blip r:embed="rId5">
              <a:extLst>
                <a:ext uri="{28A0092B-C50C-407E-A947-70E740481C1C}">
                  <a14:useLocalDpi xmlns:a14="http://schemas.microsoft.com/office/drawing/2010/main" val="0"/>
                </a:ext>
              </a:extLst>
            </a:blip>
            <a:srcRect l="25643" t="12641" r="5912" b="30291"/>
            <a:stretch/>
          </p:blipFill>
          <p:spPr bwMode="auto">
            <a:xfrm rot="6365105">
              <a:off x="228282" y="112712"/>
              <a:ext cx="1352550" cy="1127125"/>
            </a:xfrm>
            <a:prstGeom prst="rect">
              <a:avLst/>
            </a:prstGeom>
            <a:noFill/>
            <a:ln>
              <a:noFill/>
            </a:ln>
            <a:extLst>
              <a:ext uri="{53640926-AAD7-44D8-BBD7-CCE9431645EC}">
                <a14:shadowObscured xmlns:a14="http://schemas.microsoft.com/office/drawing/2010/main"/>
              </a:ext>
            </a:extLst>
          </p:spPr>
        </p:pic>
        <p:pic>
          <p:nvPicPr>
            <p:cNvPr id="39" name="Picture 38">
              <a:extLst>
                <a:ext uri="{FF2B5EF4-FFF2-40B4-BE49-F238E27FC236}">
                  <a16:creationId xmlns:a16="http://schemas.microsoft.com/office/drawing/2014/main" id="{2D135428-7D04-439C-BFBA-F873AB15BC00}"/>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63499"/>
              <a:ext cx="617220" cy="1353185"/>
            </a:xfrm>
            <a:prstGeom prst="rect">
              <a:avLst/>
            </a:prstGeom>
            <a:noFill/>
          </p:spPr>
        </p:pic>
      </p:grpSp>
      <p:grpSp>
        <p:nvGrpSpPr>
          <p:cNvPr id="8" name="Group 7">
            <a:extLst>
              <a:ext uri="{FF2B5EF4-FFF2-40B4-BE49-F238E27FC236}">
                <a16:creationId xmlns:a16="http://schemas.microsoft.com/office/drawing/2014/main" id="{FD5E9E3B-6CA0-490B-8B2B-84DA5108A5FF}"/>
              </a:ext>
            </a:extLst>
          </p:cNvPr>
          <p:cNvGrpSpPr/>
          <p:nvPr/>
        </p:nvGrpSpPr>
        <p:grpSpPr>
          <a:xfrm>
            <a:off x="742311" y="5469875"/>
            <a:ext cx="2133386" cy="1977150"/>
            <a:chOff x="-4670209" y="2078614"/>
            <a:chExt cx="2133386" cy="1977150"/>
          </a:xfrm>
        </p:grpSpPr>
        <p:pic>
          <p:nvPicPr>
            <p:cNvPr id="2050" name="Picture 2" descr="Days">
              <a:extLst>
                <a:ext uri="{FF2B5EF4-FFF2-40B4-BE49-F238E27FC236}">
                  <a16:creationId xmlns:a16="http://schemas.microsoft.com/office/drawing/2014/main" id="{5D4855AE-76E8-4E4A-842E-458C8E9684D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70209" y="2078614"/>
              <a:ext cx="1266609" cy="1266609"/>
            </a:xfrm>
            <a:prstGeom prst="rect">
              <a:avLst/>
            </a:prstGeom>
            <a:noFill/>
            <a:extLst>
              <a:ext uri="{909E8E84-426E-40DD-AFC4-6F175D3DCCD1}">
                <a14:hiddenFill xmlns:a14="http://schemas.microsoft.com/office/drawing/2010/main">
                  <a:solidFill>
                    <a:srgbClr val="FFFFFF"/>
                  </a:solidFill>
                </a14:hiddenFill>
              </a:ext>
            </a:extLst>
          </p:spPr>
        </p:pic>
        <p:pic>
          <p:nvPicPr>
            <p:cNvPr id="43" name="Picture 2" descr="Days">
              <a:extLst>
                <a:ext uri="{FF2B5EF4-FFF2-40B4-BE49-F238E27FC236}">
                  <a16:creationId xmlns:a16="http://schemas.microsoft.com/office/drawing/2014/main" id="{7AC845D6-19AB-4C9E-8BC7-A1AF9BA60511}"/>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50470" y="2452319"/>
              <a:ext cx="1266609" cy="1266609"/>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2" descr="Days">
              <a:extLst>
                <a:ext uri="{FF2B5EF4-FFF2-40B4-BE49-F238E27FC236}">
                  <a16:creationId xmlns:a16="http://schemas.microsoft.com/office/drawing/2014/main" id="{6F40870C-B304-4C0E-A020-92F6FADEF4D4}"/>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03432" y="2789155"/>
              <a:ext cx="1266609" cy="1266609"/>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45" name="Group 44">
            <a:extLst>
              <a:ext uri="{FF2B5EF4-FFF2-40B4-BE49-F238E27FC236}">
                <a16:creationId xmlns:a16="http://schemas.microsoft.com/office/drawing/2014/main" id="{A0190A10-EC9A-45F0-AE66-C7F9E827B473}"/>
              </a:ext>
            </a:extLst>
          </p:cNvPr>
          <p:cNvGrpSpPr/>
          <p:nvPr/>
        </p:nvGrpSpPr>
        <p:grpSpPr>
          <a:xfrm>
            <a:off x="1162050" y="8117544"/>
            <a:ext cx="1764207" cy="1712246"/>
            <a:chOff x="0" y="0"/>
            <a:chExt cx="1468119" cy="1416684"/>
          </a:xfrm>
        </p:grpSpPr>
        <p:pic>
          <p:nvPicPr>
            <p:cNvPr id="46" name="Picture 45" descr="Mmr vaccine">
              <a:extLst>
                <a:ext uri="{FF2B5EF4-FFF2-40B4-BE49-F238E27FC236}">
                  <a16:creationId xmlns:a16="http://schemas.microsoft.com/office/drawing/2014/main" id="{378F0412-7D48-4299-A6BA-1F920C10B174}"/>
                </a:ext>
              </a:extLst>
            </p:cNvPr>
            <p:cNvPicPr>
              <a:picLocks noChangeAspect="1"/>
            </p:cNvPicPr>
            <p:nvPr/>
          </p:nvPicPr>
          <p:blipFill rotWithShape="1">
            <a:blip r:embed="rId5">
              <a:extLst>
                <a:ext uri="{28A0092B-C50C-407E-A947-70E740481C1C}">
                  <a14:useLocalDpi xmlns:a14="http://schemas.microsoft.com/office/drawing/2010/main" val="0"/>
                </a:ext>
              </a:extLst>
            </a:blip>
            <a:srcRect l="25643" t="12641" r="5912" b="30291"/>
            <a:stretch/>
          </p:blipFill>
          <p:spPr bwMode="auto">
            <a:xfrm rot="6365105">
              <a:off x="228282" y="112712"/>
              <a:ext cx="1352550" cy="1127125"/>
            </a:xfrm>
            <a:prstGeom prst="rect">
              <a:avLst/>
            </a:prstGeom>
            <a:noFill/>
            <a:ln>
              <a:noFill/>
            </a:ln>
            <a:extLst>
              <a:ext uri="{53640926-AAD7-44D8-BBD7-CCE9431645EC}">
                <a14:shadowObscured xmlns:a14="http://schemas.microsoft.com/office/drawing/2010/main"/>
              </a:ext>
            </a:extLst>
          </p:spPr>
        </p:pic>
        <p:pic>
          <p:nvPicPr>
            <p:cNvPr id="47" name="Picture 46">
              <a:extLst>
                <a:ext uri="{FF2B5EF4-FFF2-40B4-BE49-F238E27FC236}">
                  <a16:creationId xmlns:a16="http://schemas.microsoft.com/office/drawing/2014/main" id="{F63F1329-BBC9-45CE-B122-EAF19D6E45A7}"/>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0" y="63499"/>
              <a:ext cx="617220" cy="1353185"/>
            </a:xfrm>
            <a:prstGeom prst="rect">
              <a:avLst/>
            </a:prstGeom>
            <a:noFill/>
          </p:spPr>
        </p:pic>
      </p:grpSp>
      <p:pic>
        <p:nvPicPr>
          <p:cNvPr id="2052" name="Picture 4" descr="Tick Yes">
            <a:extLst>
              <a:ext uri="{FF2B5EF4-FFF2-40B4-BE49-F238E27FC236}">
                <a16:creationId xmlns:a16="http://schemas.microsoft.com/office/drawing/2014/main" id="{9E95E101-1BB6-4A2B-B91F-080A787E6F8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66614" y="8452461"/>
            <a:ext cx="1204302" cy="1204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6639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17098628-75A5-407E-95DE-6BD56D067E2F}"/>
              </a:ext>
            </a:extLst>
          </p:cNvPr>
          <p:cNvSpPr/>
          <p:nvPr/>
        </p:nvSpPr>
        <p:spPr>
          <a:xfrm>
            <a:off x="817882" y="7961154"/>
            <a:ext cx="6112510" cy="2164080"/>
          </a:xfrm>
          <a:prstGeom prst="rect">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8" name="Rectangle 27"/>
          <p:cNvSpPr/>
          <p:nvPr/>
        </p:nvSpPr>
        <p:spPr>
          <a:xfrm>
            <a:off x="791493" y="699325"/>
            <a:ext cx="6112510" cy="2164080"/>
          </a:xfrm>
          <a:prstGeom prst="rect">
            <a:avLst/>
          </a:prstGeom>
          <a:solidFill>
            <a:srgbClr val="E9F7FE"/>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9" name="Text Box 442"/>
          <p:cNvSpPr txBox="1"/>
          <p:nvPr/>
        </p:nvSpPr>
        <p:spPr>
          <a:xfrm>
            <a:off x="3057035" y="3265964"/>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90000"/>
              </a:lnSpc>
              <a:spcAft>
                <a:spcPts val="0"/>
              </a:spcAft>
            </a:pPr>
            <a:endParaRPr lang="en-GB" sz="1600" kern="50" dirty="0">
              <a:effectLst/>
              <a:latin typeface="Arial"/>
              <a:ea typeface="ＭＳ 明朝"/>
              <a:cs typeface="Times New Roman"/>
            </a:endParaRPr>
          </a:p>
        </p:txBody>
      </p:sp>
      <p:sp>
        <p:nvSpPr>
          <p:cNvPr id="31" name="Rectangle 30"/>
          <p:cNvSpPr/>
          <p:nvPr/>
        </p:nvSpPr>
        <p:spPr>
          <a:xfrm>
            <a:off x="817882" y="3026357"/>
            <a:ext cx="6112510" cy="2164080"/>
          </a:xfrm>
          <a:prstGeom prst="rect">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4" name="Rectangle 33"/>
          <p:cNvSpPr/>
          <p:nvPr/>
        </p:nvSpPr>
        <p:spPr>
          <a:xfrm>
            <a:off x="791493" y="5460841"/>
            <a:ext cx="6112510" cy="2164080"/>
          </a:xfrm>
          <a:prstGeom prst="rect">
            <a:avLst/>
          </a:prstGeom>
          <a:solidFill>
            <a:srgbClr val="E9F7FE"/>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solidFill>
                <a:schemeClr val="bg1"/>
              </a:solidFill>
            </a:endParaRPr>
          </a:p>
        </p:txBody>
      </p:sp>
      <p:sp>
        <p:nvSpPr>
          <p:cNvPr id="19" name="TextBox 18">
            <a:extLst>
              <a:ext uri="{FF2B5EF4-FFF2-40B4-BE49-F238E27FC236}">
                <a16:creationId xmlns:a16="http://schemas.microsoft.com/office/drawing/2014/main" id="{908CBFBC-618B-4AC9-9506-0D5DA2E7F2AA}"/>
              </a:ext>
            </a:extLst>
          </p:cNvPr>
          <p:cNvSpPr txBox="1"/>
          <p:nvPr/>
        </p:nvSpPr>
        <p:spPr>
          <a:xfrm>
            <a:off x="1088215" y="1781365"/>
            <a:ext cx="904255" cy="293752"/>
          </a:xfrm>
          <a:prstGeom prst="rect">
            <a:avLst/>
          </a:prstGeom>
          <a:noFill/>
        </p:spPr>
        <p:txBody>
          <a:bodyPr wrap="square" rtlCol="0">
            <a:spAutoFit/>
          </a:bodyPr>
          <a:lstStyle/>
          <a:p>
            <a:pPr algn="ctr"/>
            <a:endParaRPr lang="en-GB" b="1" dirty="0">
              <a:latin typeface="Arial" panose="020B0604020202020204" pitchFamily="34" charset="0"/>
              <a:cs typeface="Arial" panose="020B0604020202020204" pitchFamily="34" charset="0"/>
            </a:endParaRPr>
          </a:p>
        </p:txBody>
      </p:sp>
      <p:sp>
        <p:nvSpPr>
          <p:cNvPr id="30" name="Text Box 446">
            <a:extLst>
              <a:ext uri="{FF2B5EF4-FFF2-40B4-BE49-F238E27FC236}">
                <a16:creationId xmlns:a16="http://schemas.microsoft.com/office/drawing/2014/main" id="{FE644F69-F30F-4768-9DC4-284D097F3B1B}"/>
              </a:ext>
            </a:extLst>
          </p:cNvPr>
          <p:cNvSpPr txBox="1"/>
          <p:nvPr/>
        </p:nvSpPr>
        <p:spPr>
          <a:xfrm>
            <a:off x="3057035" y="808735"/>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150000"/>
              </a:lnSpc>
            </a:pPr>
            <a:r>
              <a:rPr lang="en-GB" sz="1600" b="1" dirty="0">
                <a:latin typeface="Arial" panose="020B0604020202020204" pitchFamily="34" charset="0"/>
                <a:cs typeface="Arial" panose="020B0604020202020204" pitchFamily="34" charset="0"/>
              </a:rPr>
              <a:t>Do you need more help to get your Coronavirus vaccine?</a:t>
            </a:r>
          </a:p>
        </p:txBody>
      </p:sp>
      <p:sp>
        <p:nvSpPr>
          <p:cNvPr id="58" name="Text Box 446">
            <a:extLst>
              <a:ext uri="{FF2B5EF4-FFF2-40B4-BE49-F238E27FC236}">
                <a16:creationId xmlns:a16="http://schemas.microsoft.com/office/drawing/2014/main" id="{ADD4E0B6-1204-4B04-937A-7A3424315CC5}"/>
              </a:ext>
            </a:extLst>
          </p:cNvPr>
          <p:cNvSpPr txBox="1"/>
          <p:nvPr/>
        </p:nvSpPr>
        <p:spPr>
          <a:xfrm>
            <a:off x="2859847" y="7961154"/>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150000"/>
              </a:lnSpc>
              <a:spcAft>
                <a:spcPts val="0"/>
              </a:spcAft>
            </a:pPr>
            <a:endParaRPr lang="en-GB" kern="50" dirty="0">
              <a:latin typeface="Arial"/>
              <a:ea typeface="ＭＳ 明朝"/>
              <a:cs typeface="Times New Roman"/>
            </a:endParaRPr>
          </a:p>
        </p:txBody>
      </p:sp>
      <p:sp>
        <p:nvSpPr>
          <p:cNvPr id="24" name="TextBox 23">
            <a:extLst>
              <a:ext uri="{FF2B5EF4-FFF2-40B4-BE49-F238E27FC236}">
                <a16:creationId xmlns:a16="http://schemas.microsoft.com/office/drawing/2014/main" id="{8E2C4923-D720-482D-ACE5-24168878A108}"/>
              </a:ext>
            </a:extLst>
          </p:cNvPr>
          <p:cNvSpPr txBox="1"/>
          <p:nvPr/>
        </p:nvSpPr>
        <p:spPr>
          <a:xfrm>
            <a:off x="6694030" y="10196961"/>
            <a:ext cx="209973" cy="338554"/>
          </a:xfrm>
          <a:prstGeom prst="rect">
            <a:avLst/>
          </a:prstGeom>
          <a:noFill/>
        </p:spPr>
        <p:txBody>
          <a:bodyPr wrap="square" rtlCol="0">
            <a:spAutoFit/>
          </a:bodyPr>
          <a:lstStyle/>
          <a:p>
            <a:r>
              <a:rPr lang="en-GB" sz="1600" dirty="0">
                <a:solidFill>
                  <a:schemeClr val="bg1"/>
                </a:solidFill>
                <a:latin typeface="Arial" panose="020B0604020202020204" pitchFamily="34" charset="0"/>
                <a:cs typeface="Arial" panose="020B0604020202020204" pitchFamily="34" charset="0"/>
              </a:rPr>
              <a:t>3</a:t>
            </a:r>
          </a:p>
        </p:txBody>
      </p:sp>
      <p:sp>
        <p:nvSpPr>
          <p:cNvPr id="27" name="Text Box 446">
            <a:extLst>
              <a:ext uri="{FF2B5EF4-FFF2-40B4-BE49-F238E27FC236}">
                <a16:creationId xmlns:a16="http://schemas.microsoft.com/office/drawing/2014/main" id="{05EB0459-FC95-4C61-8423-A9A363A0B721}"/>
              </a:ext>
            </a:extLst>
          </p:cNvPr>
          <p:cNvSpPr txBox="1"/>
          <p:nvPr/>
        </p:nvSpPr>
        <p:spPr>
          <a:xfrm>
            <a:off x="3057035" y="7961154"/>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150000"/>
              </a:lnSpc>
              <a:spcAft>
                <a:spcPts val="0"/>
              </a:spcAft>
            </a:pPr>
            <a:r>
              <a:rPr lang="en-GB" sz="1600" kern="50" dirty="0">
                <a:latin typeface="Arial"/>
                <a:ea typeface="ＭＳ 明朝"/>
                <a:cs typeface="Times New Roman"/>
              </a:rPr>
              <a:t>Some people may like extra help with booking and having their vaccine. </a:t>
            </a:r>
          </a:p>
        </p:txBody>
      </p:sp>
      <p:sp>
        <p:nvSpPr>
          <p:cNvPr id="15" name="Text Box 451">
            <a:extLst>
              <a:ext uri="{FF2B5EF4-FFF2-40B4-BE49-F238E27FC236}">
                <a16:creationId xmlns:a16="http://schemas.microsoft.com/office/drawing/2014/main" id="{AA96829A-8B96-4862-A935-2F19750B0E67}"/>
              </a:ext>
            </a:extLst>
          </p:cNvPr>
          <p:cNvSpPr txBox="1"/>
          <p:nvPr/>
        </p:nvSpPr>
        <p:spPr>
          <a:xfrm>
            <a:off x="2912605" y="3229134"/>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150000"/>
              </a:lnSpc>
            </a:pPr>
            <a:r>
              <a:rPr lang="en-GB" sz="1600" dirty="0">
                <a:latin typeface="Arial" panose="020B0604020202020204" pitchFamily="34" charset="0"/>
                <a:cs typeface="Arial" panose="020B0604020202020204" pitchFamily="34" charset="0"/>
              </a:rPr>
              <a:t>It’s really important to have the vaccine when it is your turn. </a:t>
            </a:r>
          </a:p>
        </p:txBody>
      </p:sp>
      <p:pic>
        <p:nvPicPr>
          <p:cNvPr id="4098" name="Picture 2" descr="Vaccine Letter">
            <a:extLst>
              <a:ext uri="{FF2B5EF4-FFF2-40B4-BE49-F238E27FC236}">
                <a16:creationId xmlns:a16="http://schemas.microsoft.com/office/drawing/2014/main" id="{9E73A09D-9B2D-4C94-98B4-42DDFAA674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032" y="3122083"/>
            <a:ext cx="2068354" cy="2068354"/>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AEF85068-2ECA-44DC-8FCF-366685D90D5D}"/>
              </a:ext>
            </a:extLst>
          </p:cNvPr>
          <p:cNvGrpSpPr/>
          <p:nvPr/>
        </p:nvGrpSpPr>
        <p:grpSpPr>
          <a:xfrm>
            <a:off x="865353" y="828795"/>
            <a:ext cx="1933696" cy="1905139"/>
            <a:chOff x="752755" y="3059026"/>
            <a:chExt cx="1933696" cy="2154081"/>
          </a:xfrm>
        </p:grpSpPr>
        <p:pic>
          <p:nvPicPr>
            <p:cNvPr id="25" name="Picture 4" descr="Vaccine Story A6">
              <a:extLst>
                <a:ext uri="{FF2B5EF4-FFF2-40B4-BE49-F238E27FC236}">
                  <a16:creationId xmlns:a16="http://schemas.microsoft.com/office/drawing/2014/main" id="{83A60084-4DAA-4DFB-B062-56EEE0F78B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8776" y="3745432"/>
              <a:ext cx="1467675" cy="1467675"/>
            </a:xfrm>
            <a:prstGeom prst="rect">
              <a:avLst/>
            </a:prstGeom>
            <a:noFill/>
            <a:extLst>
              <a:ext uri="{909E8E84-426E-40DD-AFC4-6F175D3DCCD1}">
                <a14:hiddenFill xmlns:a14="http://schemas.microsoft.com/office/drawing/2010/main">
                  <a:solidFill>
                    <a:srgbClr val="FFFFFF"/>
                  </a:solidFill>
                </a14:hiddenFill>
              </a:ext>
            </a:extLst>
          </p:spPr>
        </p:pic>
        <p:sp>
          <p:nvSpPr>
            <p:cNvPr id="6" name="Thought Bubble: Cloud 5">
              <a:extLst>
                <a:ext uri="{FF2B5EF4-FFF2-40B4-BE49-F238E27FC236}">
                  <a16:creationId xmlns:a16="http://schemas.microsoft.com/office/drawing/2014/main" id="{2F74E16B-FDA4-4319-83EF-5C55A14EF5D1}"/>
                </a:ext>
              </a:extLst>
            </p:cNvPr>
            <p:cNvSpPr/>
            <p:nvPr/>
          </p:nvSpPr>
          <p:spPr>
            <a:xfrm>
              <a:off x="752755" y="3059026"/>
              <a:ext cx="1103256" cy="718926"/>
            </a:xfrm>
            <a:prstGeom prst="cloudCallout">
              <a:avLst>
                <a:gd name="adj1" fmla="val 30236"/>
                <a:gd name="adj2" fmla="val 59232"/>
              </a:avLst>
            </a:prstGeom>
            <a:noFill/>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a:solidFill>
                    <a:schemeClr val="bg1"/>
                  </a:solidFill>
                  <a:latin typeface="Arial" panose="020B0604020202020204" pitchFamily="34" charset="0"/>
                  <a:cs typeface="Arial" panose="020B0604020202020204" pitchFamily="34" charset="0"/>
                </a:rPr>
                <a:t>Help?</a:t>
              </a:r>
            </a:p>
          </p:txBody>
        </p:sp>
      </p:grpSp>
      <p:pic>
        <p:nvPicPr>
          <p:cNvPr id="4102" name="Picture 6" descr="Vaccine Story A2">
            <a:extLst>
              <a:ext uri="{FF2B5EF4-FFF2-40B4-BE49-F238E27FC236}">
                <a16:creationId xmlns:a16="http://schemas.microsoft.com/office/drawing/2014/main" id="{0F48C976-D58C-4F7B-B27E-79950E079F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5032" y="7961154"/>
            <a:ext cx="2046294" cy="2046294"/>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5F307524-75C5-4250-BE1D-6F3B1224522B}"/>
              </a:ext>
            </a:extLst>
          </p:cNvPr>
          <p:cNvSpPr/>
          <p:nvPr/>
        </p:nvSpPr>
        <p:spPr>
          <a:xfrm>
            <a:off x="2912605" y="5931726"/>
            <a:ext cx="3781425" cy="785343"/>
          </a:xfrm>
          <a:prstGeom prst="rect">
            <a:avLst/>
          </a:prstGeom>
        </p:spPr>
        <p:txBody>
          <a:bodyPr>
            <a:spAutoFit/>
          </a:bodyPr>
          <a:lstStyle/>
          <a:p>
            <a:pPr>
              <a:lnSpc>
                <a:spcPct val="150000"/>
              </a:lnSpc>
            </a:pPr>
            <a:r>
              <a:rPr lang="en-GB" sz="1600" dirty="0">
                <a:solidFill>
                  <a:schemeClr val="bg1"/>
                </a:solidFill>
                <a:latin typeface="Arial" panose="020B0604020202020204" pitchFamily="34" charset="0"/>
                <a:cs typeface="Arial" panose="020B0604020202020204" pitchFamily="34" charset="0"/>
              </a:rPr>
              <a:t>Having the vaccine makes you less likely to get very ill from Coronavirus.</a:t>
            </a:r>
            <a:endParaRPr lang="en-US" sz="1600" dirty="0">
              <a:solidFill>
                <a:schemeClr val="bg1"/>
              </a:solidFill>
              <a:latin typeface="Arial" panose="020B0604020202020204" pitchFamily="34" charset="0"/>
              <a:cs typeface="Arial" panose="020B0604020202020204" pitchFamily="34" charset="0"/>
            </a:endParaRPr>
          </a:p>
        </p:txBody>
      </p:sp>
      <p:pic>
        <p:nvPicPr>
          <p:cNvPr id="3074" name="Picture 2" descr="Hospital Carer Mask">
            <a:extLst>
              <a:ext uri="{FF2B5EF4-FFF2-40B4-BE49-F238E27FC236}">
                <a16:creationId xmlns:a16="http://schemas.microsoft.com/office/drawing/2014/main" id="{CFC0A006-C66A-49B2-8BF2-753368CE234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1635" y="5721277"/>
            <a:ext cx="1988212" cy="184738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ross No">
            <a:extLst>
              <a:ext uri="{FF2B5EF4-FFF2-40B4-BE49-F238E27FC236}">
                <a16:creationId xmlns:a16="http://schemas.microsoft.com/office/drawing/2014/main" id="{84CD1281-6835-4F94-9A7F-5F0EEF3887A6}"/>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70125" y="5587999"/>
            <a:ext cx="844689" cy="8446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94398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686507" y="3085624"/>
            <a:ext cx="6112510" cy="2164080"/>
          </a:xfrm>
          <a:prstGeom prst="rect">
            <a:avLst/>
          </a:prstGeom>
          <a:solidFill>
            <a:srgbClr val="E9F7FE"/>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9" name="Text Box 442"/>
          <p:cNvSpPr txBox="1"/>
          <p:nvPr/>
        </p:nvSpPr>
        <p:spPr>
          <a:xfrm>
            <a:off x="3057035" y="3265964"/>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90000"/>
              </a:lnSpc>
              <a:spcAft>
                <a:spcPts val="0"/>
              </a:spcAft>
            </a:pPr>
            <a:endParaRPr lang="en-GB" sz="1600" kern="50" dirty="0">
              <a:effectLst/>
              <a:latin typeface="Arial"/>
              <a:ea typeface="ＭＳ 明朝"/>
              <a:cs typeface="Times New Roman"/>
            </a:endParaRPr>
          </a:p>
        </p:txBody>
      </p:sp>
      <p:sp>
        <p:nvSpPr>
          <p:cNvPr id="31" name="Rectangle 30"/>
          <p:cNvSpPr/>
          <p:nvPr/>
        </p:nvSpPr>
        <p:spPr>
          <a:xfrm>
            <a:off x="686507" y="5430044"/>
            <a:ext cx="6112510" cy="2164080"/>
          </a:xfrm>
          <a:prstGeom prst="rect">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4" name="Rectangle 33"/>
          <p:cNvSpPr/>
          <p:nvPr/>
        </p:nvSpPr>
        <p:spPr>
          <a:xfrm>
            <a:off x="725170" y="7783354"/>
            <a:ext cx="6112510" cy="2164080"/>
          </a:xfrm>
          <a:prstGeom prst="rect">
            <a:avLst/>
          </a:prstGeom>
          <a:solidFill>
            <a:srgbClr val="E9F7FE"/>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5" name="Text Box 446"/>
          <p:cNvSpPr txBox="1"/>
          <p:nvPr/>
        </p:nvSpPr>
        <p:spPr>
          <a:xfrm>
            <a:off x="2897015" y="5652262"/>
            <a:ext cx="3597275" cy="1743741"/>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150000"/>
              </a:lnSpc>
            </a:pPr>
            <a:r>
              <a:rPr lang="en-GB" sz="1600" dirty="0">
                <a:latin typeface="Arial" panose="020B0604020202020204" pitchFamily="34" charset="0"/>
                <a:cs typeface="Arial" panose="020B0604020202020204" pitchFamily="34" charset="0"/>
              </a:rPr>
              <a:t>to make sure that services work well for people who may need extra support.</a:t>
            </a:r>
          </a:p>
          <a:p>
            <a:pPr>
              <a:lnSpc>
                <a:spcPct val="150000"/>
              </a:lnSpc>
            </a:pPr>
            <a:r>
              <a:rPr lang="en-GB" sz="1600" dirty="0">
                <a:latin typeface="Arial" panose="020B0604020202020204" pitchFamily="34" charset="0"/>
                <a:cs typeface="Arial" panose="020B0604020202020204" pitchFamily="34" charset="0"/>
              </a:rPr>
              <a:t>For example, easy read documents.</a:t>
            </a:r>
          </a:p>
          <a:p>
            <a:pPr>
              <a:lnSpc>
                <a:spcPct val="150000"/>
              </a:lnSpc>
            </a:pPr>
            <a:r>
              <a:rPr lang="en-GB" sz="1600" dirty="0">
                <a:latin typeface="Arial" panose="020B0604020202020204" pitchFamily="34" charset="0"/>
                <a:cs typeface="Arial" panose="020B0604020202020204" pitchFamily="34" charset="0"/>
              </a:rPr>
              <a:t> </a:t>
            </a:r>
          </a:p>
        </p:txBody>
      </p:sp>
      <p:sp>
        <p:nvSpPr>
          <p:cNvPr id="37" name="Rectangle 36"/>
          <p:cNvSpPr/>
          <p:nvPr/>
        </p:nvSpPr>
        <p:spPr>
          <a:xfrm>
            <a:off x="725170" y="605504"/>
            <a:ext cx="6112510" cy="2164080"/>
          </a:xfrm>
          <a:prstGeom prst="rect">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8" name="Text Box 451"/>
          <p:cNvSpPr txBox="1"/>
          <p:nvPr/>
        </p:nvSpPr>
        <p:spPr>
          <a:xfrm>
            <a:off x="-7235965" y="1203039"/>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150000"/>
              </a:lnSpc>
            </a:pPr>
            <a:endParaRPr lang="en-GB" sz="1600" dirty="0">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908CBFBC-618B-4AC9-9506-0D5DA2E7F2AA}"/>
              </a:ext>
            </a:extLst>
          </p:cNvPr>
          <p:cNvSpPr txBox="1"/>
          <p:nvPr/>
        </p:nvSpPr>
        <p:spPr>
          <a:xfrm>
            <a:off x="1088215" y="1781365"/>
            <a:ext cx="904255" cy="293752"/>
          </a:xfrm>
          <a:prstGeom prst="rect">
            <a:avLst/>
          </a:prstGeom>
          <a:noFill/>
        </p:spPr>
        <p:txBody>
          <a:bodyPr wrap="square" rtlCol="0">
            <a:spAutoFit/>
          </a:bodyPr>
          <a:lstStyle/>
          <a:p>
            <a:pPr algn="ctr"/>
            <a:endParaRPr lang="en-GB" b="1" dirty="0">
              <a:latin typeface="Arial" panose="020B0604020202020204" pitchFamily="34" charset="0"/>
              <a:cs typeface="Arial" panose="020B0604020202020204" pitchFamily="34" charset="0"/>
            </a:endParaRPr>
          </a:p>
        </p:txBody>
      </p:sp>
      <p:sp>
        <p:nvSpPr>
          <p:cNvPr id="30" name="Text Box 446">
            <a:extLst>
              <a:ext uri="{FF2B5EF4-FFF2-40B4-BE49-F238E27FC236}">
                <a16:creationId xmlns:a16="http://schemas.microsoft.com/office/drawing/2014/main" id="{FE644F69-F30F-4768-9DC4-284D097F3B1B}"/>
              </a:ext>
            </a:extLst>
          </p:cNvPr>
          <p:cNvSpPr txBox="1"/>
          <p:nvPr/>
        </p:nvSpPr>
        <p:spPr>
          <a:xfrm>
            <a:off x="2897015" y="7783354"/>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150000"/>
              </a:lnSpc>
            </a:pPr>
            <a:r>
              <a:rPr lang="en-GB" sz="1600" dirty="0">
                <a:latin typeface="Arial" panose="020B0604020202020204" pitchFamily="34" charset="0"/>
                <a:cs typeface="Arial" panose="020B0604020202020204" pitchFamily="34" charset="0"/>
              </a:rPr>
              <a:t>You can ask for reasonable adjustments to be made to help you to get your vaccine. </a:t>
            </a:r>
          </a:p>
        </p:txBody>
      </p:sp>
      <p:sp>
        <p:nvSpPr>
          <p:cNvPr id="58" name="Text Box 446">
            <a:extLst>
              <a:ext uri="{FF2B5EF4-FFF2-40B4-BE49-F238E27FC236}">
                <a16:creationId xmlns:a16="http://schemas.microsoft.com/office/drawing/2014/main" id="{ADD4E0B6-1204-4B04-937A-7A3424315CC5}"/>
              </a:ext>
            </a:extLst>
          </p:cNvPr>
          <p:cNvSpPr txBox="1"/>
          <p:nvPr/>
        </p:nvSpPr>
        <p:spPr>
          <a:xfrm>
            <a:off x="2897015" y="3085624"/>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150000"/>
              </a:lnSpc>
            </a:pPr>
            <a:r>
              <a:rPr lang="en-GB" sz="1600" dirty="0">
                <a:latin typeface="Arial" panose="020B0604020202020204" pitchFamily="34" charset="0"/>
                <a:cs typeface="Arial" panose="020B0604020202020204" pitchFamily="34" charset="0"/>
              </a:rPr>
              <a:t>Reasonable adjustments are changes that are made to make things easier to do or understand. </a:t>
            </a:r>
          </a:p>
        </p:txBody>
      </p:sp>
      <p:sp>
        <p:nvSpPr>
          <p:cNvPr id="24" name="TextBox 23">
            <a:extLst>
              <a:ext uri="{FF2B5EF4-FFF2-40B4-BE49-F238E27FC236}">
                <a16:creationId xmlns:a16="http://schemas.microsoft.com/office/drawing/2014/main" id="{8E2C4923-D720-482D-ACE5-24168878A108}"/>
              </a:ext>
            </a:extLst>
          </p:cNvPr>
          <p:cNvSpPr txBox="1"/>
          <p:nvPr/>
        </p:nvSpPr>
        <p:spPr>
          <a:xfrm>
            <a:off x="6694030" y="10196961"/>
            <a:ext cx="209973" cy="338554"/>
          </a:xfrm>
          <a:prstGeom prst="rect">
            <a:avLst/>
          </a:prstGeom>
          <a:noFill/>
        </p:spPr>
        <p:txBody>
          <a:bodyPr wrap="square" rtlCol="0">
            <a:spAutoFit/>
          </a:bodyPr>
          <a:lstStyle/>
          <a:p>
            <a:r>
              <a:rPr lang="en-GB" sz="1600" dirty="0">
                <a:solidFill>
                  <a:schemeClr val="bg1"/>
                </a:solidFill>
                <a:latin typeface="Arial" panose="020B0604020202020204" pitchFamily="34" charset="0"/>
                <a:cs typeface="Arial" panose="020B0604020202020204" pitchFamily="34" charset="0"/>
              </a:rPr>
              <a:t>4</a:t>
            </a:r>
          </a:p>
        </p:txBody>
      </p:sp>
      <p:sp>
        <p:nvSpPr>
          <p:cNvPr id="14" name="Text Box 446">
            <a:extLst>
              <a:ext uri="{FF2B5EF4-FFF2-40B4-BE49-F238E27FC236}">
                <a16:creationId xmlns:a16="http://schemas.microsoft.com/office/drawing/2014/main" id="{2B44A97A-6B3B-4F9B-B9E1-31FD9E451FD5}"/>
              </a:ext>
            </a:extLst>
          </p:cNvPr>
          <p:cNvSpPr txBox="1"/>
          <p:nvPr/>
        </p:nvSpPr>
        <p:spPr>
          <a:xfrm>
            <a:off x="2897015" y="765365"/>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150000"/>
              </a:lnSpc>
            </a:pPr>
            <a:r>
              <a:rPr lang="en-GB" b="1" dirty="0">
                <a:latin typeface="Arial" panose="020B0604020202020204" pitchFamily="34" charset="0"/>
                <a:cs typeface="Arial" panose="020B0604020202020204" pitchFamily="34" charset="0"/>
              </a:rPr>
              <a:t>Reasonable adjustments</a:t>
            </a:r>
          </a:p>
        </p:txBody>
      </p:sp>
      <p:pic>
        <p:nvPicPr>
          <p:cNvPr id="1026" name="Picture 2" descr="Reasonable Adjustments">
            <a:extLst>
              <a:ext uri="{FF2B5EF4-FFF2-40B4-BE49-F238E27FC236}">
                <a16:creationId xmlns:a16="http://schemas.microsoft.com/office/drawing/2014/main" id="{B30D3C45-4E29-4ECF-874A-A0B7365773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507" y="605504"/>
            <a:ext cx="2077561" cy="207756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Question 4">
            <a:extLst>
              <a:ext uri="{FF2B5EF4-FFF2-40B4-BE49-F238E27FC236}">
                <a16:creationId xmlns:a16="http://schemas.microsoft.com/office/drawing/2014/main" id="{FFC88B75-C3AF-4504-B285-F4651F38DF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593" y="7783354"/>
            <a:ext cx="2026475" cy="202647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2" descr="Reasonable Adjustments">
            <a:extLst>
              <a:ext uri="{FF2B5EF4-FFF2-40B4-BE49-F238E27FC236}">
                <a16:creationId xmlns:a16="http://schemas.microsoft.com/office/drawing/2014/main" id="{6E7233B4-C2C8-4678-AEC8-41A57981F9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8908" y="5592604"/>
            <a:ext cx="1803400" cy="18034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Tick Yes">
            <a:extLst>
              <a:ext uri="{FF2B5EF4-FFF2-40B4-BE49-F238E27FC236}">
                <a16:creationId xmlns:a16="http://schemas.microsoft.com/office/drawing/2014/main" id="{DBC3816F-FAA3-4AE2-9694-9261BF89130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09370" y="6357303"/>
            <a:ext cx="1236821" cy="1236821"/>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Vaccine Story A6">
            <a:extLst>
              <a:ext uri="{FF2B5EF4-FFF2-40B4-BE49-F238E27FC236}">
                <a16:creationId xmlns:a16="http://schemas.microsoft.com/office/drawing/2014/main" id="{88329B1E-29A8-4BBC-9951-265C07F3C83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1675" y="3240088"/>
            <a:ext cx="1803400" cy="1803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03324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686507" y="2944644"/>
            <a:ext cx="6112510" cy="2164080"/>
          </a:xfrm>
          <a:prstGeom prst="rect">
            <a:avLst/>
          </a:prstGeom>
          <a:solidFill>
            <a:srgbClr val="E9F7FE"/>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9" name="Text Box 442"/>
          <p:cNvSpPr txBox="1"/>
          <p:nvPr/>
        </p:nvSpPr>
        <p:spPr>
          <a:xfrm>
            <a:off x="3057035" y="3265964"/>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90000"/>
              </a:lnSpc>
              <a:spcAft>
                <a:spcPts val="0"/>
              </a:spcAft>
            </a:pPr>
            <a:endParaRPr lang="en-GB" sz="1600" kern="50" dirty="0">
              <a:effectLst/>
              <a:latin typeface="Arial"/>
              <a:ea typeface="ＭＳ 明朝"/>
              <a:cs typeface="Times New Roman"/>
            </a:endParaRPr>
          </a:p>
        </p:txBody>
      </p:sp>
      <p:sp>
        <p:nvSpPr>
          <p:cNvPr id="31" name="Rectangle 30"/>
          <p:cNvSpPr/>
          <p:nvPr/>
        </p:nvSpPr>
        <p:spPr>
          <a:xfrm>
            <a:off x="686507" y="5448017"/>
            <a:ext cx="6112510" cy="2164080"/>
          </a:xfrm>
          <a:prstGeom prst="rect">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4" name="Rectangle 33"/>
          <p:cNvSpPr/>
          <p:nvPr/>
        </p:nvSpPr>
        <p:spPr>
          <a:xfrm>
            <a:off x="677724" y="8046841"/>
            <a:ext cx="6112510" cy="2164080"/>
          </a:xfrm>
          <a:prstGeom prst="rect">
            <a:avLst/>
          </a:prstGeom>
          <a:solidFill>
            <a:srgbClr val="E9F7FE"/>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35" name="Text Box 446"/>
          <p:cNvSpPr txBox="1"/>
          <p:nvPr/>
        </p:nvSpPr>
        <p:spPr>
          <a:xfrm>
            <a:off x="3069590" y="7963694"/>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lvl="0">
              <a:lnSpc>
                <a:spcPct val="150000"/>
              </a:lnSpc>
            </a:pPr>
            <a:r>
              <a:rPr lang="en-GB" sz="1600" dirty="0">
                <a:solidFill>
                  <a:schemeClr val="bg1"/>
                </a:solidFill>
                <a:latin typeface="Arial" panose="020B0604020202020204" pitchFamily="34" charset="0"/>
                <a:ea typeface="Arial" panose="020B0604020202020204" pitchFamily="34" charset="0"/>
                <a:cs typeface="Arial" panose="020B0604020202020204" pitchFamily="34" charset="0"/>
              </a:rPr>
              <a:t>If there are lots of people waiting you can ask if you can move up the queue.</a:t>
            </a:r>
          </a:p>
        </p:txBody>
      </p:sp>
      <p:sp>
        <p:nvSpPr>
          <p:cNvPr id="37" name="Rectangle 36"/>
          <p:cNvSpPr/>
          <p:nvPr/>
        </p:nvSpPr>
        <p:spPr>
          <a:xfrm>
            <a:off x="686507" y="350268"/>
            <a:ext cx="6112510" cy="2164080"/>
          </a:xfrm>
          <a:prstGeom prst="rect">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8" name="Text Box 451"/>
          <p:cNvSpPr txBox="1"/>
          <p:nvPr/>
        </p:nvSpPr>
        <p:spPr>
          <a:xfrm>
            <a:off x="3096755" y="595472"/>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lvl="0"/>
            <a:r>
              <a:rPr lang="en-GB" b="1" dirty="0">
                <a:solidFill>
                  <a:schemeClr val="bg1"/>
                </a:solidFill>
                <a:latin typeface="Arial" panose="020B0604020202020204" pitchFamily="34" charset="0"/>
                <a:ea typeface="Arial" panose="020B0604020202020204" pitchFamily="34" charset="0"/>
                <a:cs typeface="Arial" panose="020B0604020202020204" pitchFamily="34" charset="0"/>
              </a:rPr>
              <a:t>Good things to know</a:t>
            </a:r>
          </a:p>
        </p:txBody>
      </p:sp>
      <p:sp>
        <p:nvSpPr>
          <p:cNvPr id="30" name="Text Box 446">
            <a:extLst>
              <a:ext uri="{FF2B5EF4-FFF2-40B4-BE49-F238E27FC236}">
                <a16:creationId xmlns:a16="http://schemas.microsoft.com/office/drawing/2014/main" id="{FE644F69-F30F-4768-9DC4-284D097F3B1B}"/>
              </a:ext>
            </a:extLst>
          </p:cNvPr>
          <p:cNvSpPr txBox="1"/>
          <p:nvPr/>
        </p:nvSpPr>
        <p:spPr>
          <a:xfrm>
            <a:off x="3069590" y="3098348"/>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lvl="0">
              <a:lnSpc>
                <a:spcPct val="150000"/>
              </a:lnSpc>
            </a:pPr>
            <a:r>
              <a:rPr lang="en-GB" sz="1600" dirty="0">
                <a:solidFill>
                  <a:schemeClr val="bg1"/>
                </a:solidFill>
                <a:latin typeface="Arial" panose="020B0604020202020204" pitchFamily="34" charset="0"/>
                <a:ea typeface="Arial" panose="020B0604020202020204" pitchFamily="34" charset="0"/>
                <a:cs typeface="Arial" panose="020B0604020202020204" pitchFamily="34" charset="0"/>
              </a:rPr>
              <a:t>Did you know that you can take someone with you to help you get your vaccine?</a:t>
            </a:r>
            <a:endParaRPr lang="en-GB" sz="1100" dirty="0">
              <a:solidFill>
                <a:schemeClr val="bg1"/>
              </a:solidFill>
              <a:latin typeface="Arial" panose="020B0604020202020204" pitchFamily="34" charset="0"/>
              <a:ea typeface="Arial" panose="020B0604020202020204" pitchFamily="34" charset="0"/>
              <a:cs typeface="Arial" panose="020B0604020202020204" pitchFamily="34" charset="0"/>
            </a:endParaRPr>
          </a:p>
        </p:txBody>
      </p:sp>
      <p:sp>
        <p:nvSpPr>
          <p:cNvPr id="58" name="Text Box 446">
            <a:extLst>
              <a:ext uri="{FF2B5EF4-FFF2-40B4-BE49-F238E27FC236}">
                <a16:creationId xmlns:a16="http://schemas.microsoft.com/office/drawing/2014/main" id="{ADD4E0B6-1204-4B04-937A-7A3424315CC5}"/>
              </a:ext>
            </a:extLst>
          </p:cNvPr>
          <p:cNvSpPr txBox="1"/>
          <p:nvPr/>
        </p:nvSpPr>
        <p:spPr>
          <a:xfrm>
            <a:off x="3069590" y="5649908"/>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lvl="0">
              <a:lnSpc>
                <a:spcPct val="150000"/>
              </a:lnSpc>
            </a:pPr>
            <a:r>
              <a:rPr lang="en-GB" sz="1600" dirty="0">
                <a:solidFill>
                  <a:schemeClr val="bg1"/>
                </a:solidFill>
                <a:latin typeface="Arial" panose="020B0604020202020204" pitchFamily="34" charset="0"/>
                <a:ea typeface="Arial" panose="020B0604020202020204" pitchFamily="34" charset="0"/>
                <a:cs typeface="Arial" panose="020B0604020202020204" pitchFamily="34" charset="0"/>
              </a:rPr>
              <a:t>You can ask if there is a quiet room at the vaccine site.</a:t>
            </a:r>
          </a:p>
        </p:txBody>
      </p:sp>
      <p:sp>
        <p:nvSpPr>
          <p:cNvPr id="24" name="TextBox 23">
            <a:extLst>
              <a:ext uri="{FF2B5EF4-FFF2-40B4-BE49-F238E27FC236}">
                <a16:creationId xmlns:a16="http://schemas.microsoft.com/office/drawing/2014/main" id="{8E2C4923-D720-482D-ACE5-24168878A108}"/>
              </a:ext>
            </a:extLst>
          </p:cNvPr>
          <p:cNvSpPr txBox="1"/>
          <p:nvPr/>
        </p:nvSpPr>
        <p:spPr>
          <a:xfrm>
            <a:off x="6694030" y="10196961"/>
            <a:ext cx="209973" cy="338554"/>
          </a:xfrm>
          <a:prstGeom prst="rect">
            <a:avLst/>
          </a:prstGeom>
          <a:noFill/>
        </p:spPr>
        <p:txBody>
          <a:bodyPr wrap="square" rtlCol="0">
            <a:spAutoFit/>
          </a:bodyPr>
          <a:lstStyle/>
          <a:p>
            <a:r>
              <a:rPr lang="en-GB" sz="1600" dirty="0">
                <a:solidFill>
                  <a:schemeClr val="bg1"/>
                </a:solidFill>
                <a:latin typeface="Arial" panose="020B0604020202020204" pitchFamily="34" charset="0"/>
                <a:cs typeface="Arial" panose="020B0604020202020204" pitchFamily="34" charset="0"/>
              </a:rPr>
              <a:t>5</a:t>
            </a:r>
          </a:p>
        </p:txBody>
      </p:sp>
      <p:sp>
        <p:nvSpPr>
          <p:cNvPr id="2" name="Rectangle 1">
            <a:extLst>
              <a:ext uri="{FF2B5EF4-FFF2-40B4-BE49-F238E27FC236}">
                <a16:creationId xmlns:a16="http://schemas.microsoft.com/office/drawing/2014/main" id="{8A7F1152-54BC-4EC9-9954-03A67DE0D47F}"/>
              </a:ext>
            </a:extLst>
          </p:cNvPr>
          <p:cNvSpPr/>
          <p:nvPr/>
        </p:nvSpPr>
        <p:spPr>
          <a:xfrm>
            <a:off x="-6461760" y="921544"/>
            <a:ext cx="3781425" cy="1477328"/>
          </a:xfrm>
          <a:prstGeom prst="rect">
            <a:avLst/>
          </a:prstGeom>
        </p:spPr>
        <p:txBody>
          <a:bodyPr>
            <a:spAutoFit/>
          </a:bodyPr>
          <a:lstStyle/>
          <a:p>
            <a:r>
              <a:rPr lang="en-GB" dirty="0">
                <a:solidFill>
                  <a:schemeClr val="bg1"/>
                </a:solidFill>
              </a:rPr>
              <a:t>Some people may like additional support with booking and having their vaccine if they find this challenging.  This group of people may include:</a:t>
            </a:r>
          </a:p>
        </p:txBody>
      </p:sp>
      <p:sp>
        <p:nvSpPr>
          <p:cNvPr id="3" name="Rectangle 2">
            <a:extLst>
              <a:ext uri="{FF2B5EF4-FFF2-40B4-BE49-F238E27FC236}">
                <a16:creationId xmlns:a16="http://schemas.microsoft.com/office/drawing/2014/main" id="{AD12F234-D7F2-406D-AF2E-583401BBAACF}"/>
              </a:ext>
            </a:extLst>
          </p:cNvPr>
          <p:cNvSpPr/>
          <p:nvPr/>
        </p:nvSpPr>
        <p:spPr>
          <a:xfrm>
            <a:off x="-7336461" y="2516049"/>
            <a:ext cx="3781425" cy="10895290"/>
          </a:xfrm>
          <a:prstGeom prst="rect">
            <a:avLst/>
          </a:prstGeom>
        </p:spPr>
        <p:txBody>
          <a:bodyPr>
            <a:spAutoFit/>
          </a:bodyPr>
          <a:lstStyle/>
          <a:p>
            <a:r>
              <a:rPr lang="en-GB" dirty="0">
                <a:solidFill>
                  <a:schemeClr val="bg1"/>
                </a:solidFill>
                <a:latin typeface="Calibri" panose="020F0502020204030204" pitchFamily="34" charset="0"/>
                <a:ea typeface="Arial" panose="020B0604020202020204" pitchFamily="34" charset="0"/>
              </a:rPr>
              <a:t>Some people may like additional support with booking and having their vaccine if they find this challenging.  This group of people may include:</a:t>
            </a:r>
            <a:endParaRPr lang="en-GB" sz="1200" dirty="0">
              <a:solidFill>
                <a:schemeClr val="bg1"/>
              </a:solidFill>
              <a:latin typeface="Calibri" panose="020F0502020204030204" pitchFamily="34" charset="0"/>
              <a:ea typeface="Arial" panose="020B0604020202020204" pitchFamily="34" charset="0"/>
            </a:endParaRPr>
          </a:p>
          <a:p>
            <a:pPr marL="342900" lvl="0" indent="-342900">
              <a:buFont typeface="Symbol" panose="05050102010706020507" pitchFamily="18" charset="2"/>
              <a:buChar char=""/>
            </a:pPr>
            <a:r>
              <a:rPr lang="en-GB" dirty="0">
                <a:solidFill>
                  <a:schemeClr val="bg1"/>
                </a:solidFill>
                <a:latin typeface="Calibri" panose="020F0502020204030204" pitchFamily="34" charset="0"/>
                <a:ea typeface="Arial" panose="020B0604020202020204" pitchFamily="34" charset="0"/>
              </a:rPr>
              <a:t>Autistic people</a:t>
            </a:r>
            <a:endParaRPr lang="en-GB" sz="1200" dirty="0">
              <a:solidFill>
                <a:schemeClr val="bg1"/>
              </a:solidFill>
              <a:latin typeface="Calibri" panose="020F0502020204030204" pitchFamily="34" charset="0"/>
              <a:ea typeface="Arial" panose="020B0604020202020204" pitchFamily="34" charset="0"/>
            </a:endParaRPr>
          </a:p>
          <a:p>
            <a:pPr marL="342900" lvl="0" indent="-342900">
              <a:buFont typeface="Symbol" panose="05050102010706020507" pitchFamily="18" charset="2"/>
              <a:buChar char=""/>
            </a:pPr>
            <a:r>
              <a:rPr lang="en-GB" dirty="0">
                <a:solidFill>
                  <a:schemeClr val="bg1"/>
                </a:solidFill>
                <a:latin typeface="Calibri" panose="020F0502020204030204" pitchFamily="34" charset="0"/>
                <a:ea typeface="Arial" panose="020B0604020202020204" pitchFamily="34" charset="0"/>
              </a:rPr>
              <a:t>People with Attention Deficit Hyperactivity Disorder (ADHD)</a:t>
            </a:r>
            <a:endParaRPr lang="en-GB" sz="1200" dirty="0">
              <a:solidFill>
                <a:schemeClr val="bg1"/>
              </a:solidFill>
              <a:latin typeface="Calibri" panose="020F0502020204030204" pitchFamily="34" charset="0"/>
              <a:ea typeface="Arial" panose="020B0604020202020204" pitchFamily="34" charset="0"/>
            </a:endParaRPr>
          </a:p>
          <a:p>
            <a:pPr marL="342900" lvl="0" indent="-342900">
              <a:buFont typeface="Symbol" panose="05050102010706020507" pitchFamily="18" charset="2"/>
              <a:buChar char=""/>
            </a:pPr>
            <a:r>
              <a:rPr lang="en-GB" dirty="0">
                <a:solidFill>
                  <a:schemeClr val="bg1"/>
                </a:solidFill>
                <a:latin typeface="Calibri" panose="020F0502020204030204" pitchFamily="34" charset="0"/>
                <a:ea typeface="Arial" panose="020B0604020202020204" pitchFamily="34" charset="0"/>
              </a:rPr>
              <a:t>People with learning disabilities</a:t>
            </a:r>
            <a:endParaRPr lang="en-GB" sz="1200" dirty="0">
              <a:solidFill>
                <a:schemeClr val="bg1"/>
              </a:solidFill>
              <a:latin typeface="Calibri" panose="020F0502020204030204" pitchFamily="34" charset="0"/>
              <a:ea typeface="Arial" panose="020B0604020202020204" pitchFamily="34" charset="0"/>
            </a:endParaRPr>
          </a:p>
          <a:p>
            <a:pPr marL="342900" lvl="0" indent="-342900">
              <a:buFont typeface="Symbol" panose="05050102010706020507" pitchFamily="18" charset="2"/>
              <a:buChar char=""/>
            </a:pPr>
            <a:r>
              <a:rPr lang="en-GB" dirty="0">
                <a:solidFill>
                  <a:schemeClr val="bg1"/>
                </a:solidFill>
                <a:latin typeface="Calibri" panose="020F0502020204030204" pitchFamily="34" charset="0"/>
                <a:ea typeface="Arial" panose="020B0604020202020204" pitchFamily="34" charset="0"/>
              </a:rPr>
              <a:t>People with mental health conditions </a:t>
            </a:r>
            <a:endParaRPr lang="en-GB" sz="1200" dirty="0">
              <a:solidFill>
                <a:schemeClr val="bg1"/>
              </a:solidFill>
              <a:latin typeface="Calibri" panose="020F0502020204030204" pitchFamily="34" charset="0"/>
              <a:ea typeface="Arial" panose="020B0604020202020204" pitchFamily="34" charset="0"/>
            </a:endParaRPr>
          </a:p>
          <a:p>
            <a:r>
              <a:rPr lang="en-GB" dirty="0">
                <a:solidFill>
                  <a:schemeClr val="bg1"/>
                </a:solidFill>
                <a:latin typeface="Calibri" panose="020F0502020204030204" pitchFamily="34" charset="0"/>
                <a:ea typeface="Arial" panose="020B0604020202020204" pitchFamily="34" charset="0"/>
              </a:rPr>
              <a:t> </a:t>
            </a:r>
            <a:endParaRPr lang="en-GB" sz="1200" dirty="0">
              <a:solidFill>
                <a:schemeClr val="bg1"/>
              </a:solidFill>
              <a:latin typeface="Calibri" panose="020F0502020204030204" pitchFamily="34" charset="0"/>
              <a:ea typeface="Arial" panose="020B0604020202020204" pitchFamily="34" charset="0"/>
            </a:endParaRPr>
          </a:p>
          <a:p>
            <a:r>
              <a:rPr lang="en-GB" dirty="0">
                <a:solidFill>
                  <a:schemeClr val="bg1"/>
                </a:solidFill>
                <a:latin typeface="Calibri" panose="020F0502020204030204" pitchFamily="34" charset="0"/>
                <a:ea typeface="Arial" panose="020B0604020202020204" pitchFamily="34" charset="0"/>
                <a:cs typeface="Arial" panose="020B0604020202020204" pitchFamily="34" charset="0"/>
              </a:rPr>
              <a:t>It’s really important to have the vaccine when it is your turn. </a:t>
            </a:r>
            <a:endParaRPr lang="en-GB" sz="1200" dirty="0">
              <a:solidFill>
                <a:schemeClr val="bg1"/>
              </a:solidFill>
              <a:latin typeface="Calibri" panose="020F0502020204030204" pitchFamily="34" charset="0"/>
              <a:ea typeface="Arial" panose="020B0604020202020204" pitchFamily="34" charset="0"/>
            </a:endParaRPr>
          </a:p>
          <a:p>
            <a:r>
              <a:rPr lang="en-GB" dirty="0">
                <a:solidFill>
                  <a:schemeClr val="bg1"/>
                </a:solidFill>
                <a:latin typeface="Calibri" panose="020F0502020204030204" pitchFamily="34" charset="0"/>
                <a:ea typeface="Arial" panose="020B0604020202020204" pitchFamily="34" charset="0"/>
              </a:rPr>
              <a:t>You can ask for reasonable adjustments to be made to help you to get your vaccine. </a:t>
            </a:r>
            <a:endParaRPr lang="en-GB" sz="1200" dirty="0">
              <a:solidFill>
                <a:schemeClr val="bg1"/>
              </a:solidFill>
              <a:latin typeface="Calibri" panose="020F0502020204030204" pitchFamily="34" charset="0"/>
              <a:ea typeface="Arial" panose="020B0604020202020204" pitchFamily="34" charset="0"/>
            </a:endParaRPr>
          </a:p>
          <a:p>
            <a:r>
              <a:rPr lang="en-GB" dirty="0">
                <a:solidFill>
                  <a:schemeClr val="bg1"/>
                </a:solidFill>
                <a:latin typeface="Calibri" panose="020F0502020204030204" pitchFamily="34" charset="0"/>
                <a:ea typeface="Arial" panose="020B0604020202020204" pitchFamily="34" charset="0"/>
              </a:rPr>
              <a:t> </a:t>
            </a:r>
            <a:endParaRPr lang="en-GB" sz="1200" dirty="0">
              <a:solidFill>
                <a:schemeClr val="bg1"/>
              </a:solidFill>
              <a:latin typeface="Calibri" panose="020F0502020204030204" pitchFamily="34" charset="0"/>
              <a:ea typeface="Arial" panose="020B0604020202020204" pitchFamily="34" charset="0"/>
            </a:endParaRPr>
          </a:p>
          <a:p>
            <a:r>
              <a:rPr lang="en-GB" dirty="0">
                <a:solidFill>
                  <a:schemeClr val="bg1"/>
                </a:solidFill>
                <a:latin typeface="Calibri" panose="020F0502020204030204" pitchFamily="34" charset="0"/>
                <a:ea typeface="Arial" panose="020B0604020202020204" pitchFamily="34" charset="0"/>
              </a:rPr>
              <a:t>Reasonable adjustments are changes that are made to the way things are done to ensure that services respond well for people who may need extra support:</a:t>
            </a:r>
            <a:endParaRPr lang="en-GB" sz="1200" dirty="0">
              <a:solidFill>
                <a:schemeClr val="bg1"/>
              </a:solidFill>
              <a:latin typeface="Calibri" panose="020F0502020204030204" pitchFamily="34" charset="0"/>
              <a:ea typeface="Arial" panose="020B0604020202020204" pitchFamily="34" charset="0"/>
            </a:endParaRPr>
          </a:p>
          <a:p>
            <a:r>
              <a:rPr lang="en-GB" dirty="0">
                <a:solidFill>
                  <a:schemeClr val="bg1"/>
                </a:solidFill>
                <a:latin typeface="Calibri" panose="020F0502020204030204" pitchFamily="34" charset="0"/>
                <a:ea typeface="Arial" panose="020B0604020202020204" pitchFamily="34" charset="0"/>
              </a:rPr>
              <a:t> </a:t>
            </a:r>
            <a:endParaRPr lang="en-GB" sz="1200" dirty="0">
              <a:solidFill>
                <a:schemeClr val="bg1"/>
              </a:solidFill>
              <a:latin typeface="Calibri" panose="020F0502020204030204" pitchFamily="34" charset="0"/>
              <a:ea typeface="Arial" panose="020B0604020202020204" pitchFamily="34" charset="0"/>
            </a:endParaRPr>
          </a:p>
          <a:p>
            <a:pPr marL="342900" lvl="0" indent="-342900">
              <a:buFont typeface="Symbol" panose="05050102010706020507" pitchFamily="18" charset="2"/>
              <a:buChar char=""/>
            </a:pPr>
            <a:r>
              <a:rPr lang="en-GB" dirty="0">
                <a:solidFill>
                  <a:schemeClr val="bg1"/>
                </a:solidFill>
                <a:latin typeface="Calibri" panose="020F0502020204030204" pitchFamily="34" charset="0"/>
                <a:ea typeface="Arial" panose="020B0604020202020204" pitchFamily="34" charset="0"/>
                <a:cs typeface="Arial" panose="020B0604020202020204" pitchFamily="34" charset="0"/>
              </a:rPr>
              <a:t>Did you know that you can take someone with you to help you to get your vaccine?</a:t>
            </a:r>
            <a:endParaRPr lang="en-GB" sz="1200" dirty="0">
              <a:solidFill>
                <a:schemeClr val="bg1"/>
              </a:solidFill>
              <a:latin typeface="Calibri" panose="020F0502020204030204" pitchFamily="34" charset="0"/>
              <a:ea typeface="Arial" panose="020B0604020202020204" pitchFamily="34" charset="0"/>
            </a:endParaRPr>
          </a:p>
          <a:p>
            <a:pPr marL="342900" lvl="0" indent="-342900">
              <a:buFont typeface="Symbol" panose="05050102010706020507" pitchFamily="18" charset="2"/>
              <a:buChar char=""/>
            </a:pPr>
            <a:r>
              <a:rPr lang="en-GB" dirty="0">
                <a:solidFill>
                  <a:schemeClr val="bg1"/>
                </a:solidFill>
                <a:latin typeface="Calibri" panose="020F0502020204030204" pitchFamily="34" charset="0"/>
                <a:ea typeface="Arial" panose="020B0604020202020204" pitchFamily="34" charset="0"/>
                <a:cs typeface="Arial" panose="020B0604020202020204" pitchFamily="34" charset="0"/>
              </a:rPr>
              <a:t>You can ask if there is a quiet room at the vaccine site</a:t>
            </a:r>
            <a:endParaRPr lang="en-GB" sz="1200" dirty="0">
              <a:solidFill>
                <a:schemeClr val="bg1"/>
              </a:solidFill>
              <a:latin typeface="Calibri" panose="020F0502020204030204" pitchFamily="34" charset="0"/>
              <a:ea typeface="Arial" panose="020B0604020202020204" pitchFamily="34" charset="0"/>
            </a:endParaRPr>
          </a:p>
          <a:p>
            <a:pPr marL="342900" lvl="0" indent="-342900">
              <a:buFont typeface="Symbol" panose="05050102010706020507" pitchFamily="18" charset="2"/>
              <a:buChar char=""/>
            </a:pPr>
            <a:r>
              <a:rPr lang="en-GB" dirty="0">
                <a:solidFill>
                  <a:schemeClr val="bg1"/>
                </a:solidFill>
                <a:latin typeface="Calibri" panose="020F0502020204030204" pitchFamily="34" charset="0"/>
                <a:ea typeface="Arial" panose="020B0604020202020204" pitchFamily="34" charset="0"/>
                <a:cs typeface="Arial" panose="020B0604020202020204" pitchFamily="34" charset="0"/>
              </a:rPr>
              <a:t>You can ask if you can be fast tracked up the queue</a:t>
            </a:r>
            <a:endParaRPr lang="en-GB" sz="1200" dirty="0">
              <a:solidFill>
                <a:schemeClr val="bg1"/>
              </a:solidFill>
              <a:latin typeface="Calibri" panose="020F0502020204030204" pitchFamily="34" charset="0"/>
              <a:ea typeface="Arial" panose="020B0604020202020204" pitchFamily="34" charset="0"/>
            </a:endParaRPr>
          </a:p>
          <a:p>
            <a:r>
              <a:rPr lang="en-GB" dirty="0">
                <a:solidFill>
                  <a:schemeClr val="bg1"/>
                </a:solidFill>
                <a:latin typeface="Calibri" panose="020F0502020204030204" pitchFamily="34" charset="0"/>
                <a:ea typeface="Arial" panose="020B0604020202020204" pitchFamily="34" charset="0"/>
              </a:rPr>
              <a:t> </a:t>
            </a:r>
            <a:endParaRPr lang="en-GB" sz="1200" dirty="0">
              <a:solidFill>
                <a:schemeClr val="bg1"/>
              </a:solidFill>
              <a:latin typeface="Calibri" panose="020F0502020204030204" pitchFamily="34" charset="0"/>
              <a:ea typeface="Arial" panose="020B0604020202020204" pitchFamily="34" charset="0"/>
            </a:endParaRPr>
          </a:p>
          <a:p>
            <a:r>
              <a:rPr lang="en-GB" dirty="0">
                <a:solidFill>
                  <a:schemeClr val="bg1"/>
                </a:solidFill>
                <a:latin typeface="Calibri" panose="020F0502020204030204" pitchFamily="34" charset="0"/>
                <a:ea typeface="Arial" panose="020B0604020202020204" pitchFamily="34" charset="0"/>
              </a:rPr>
              <a:t>If you have been invited to have your vaccine and would like support please make your needs known when you book your appointment if possible or when you arrive to have your vaccine.  You </a:t>
            </a:r>
            <a:r>
              <a:rPr lang="en-GB" dirty="0">
                <a:solidFill>
                  <a:schemeClr val="bg1"/>
                </a:solidFill>
                <a:latin typeface="Calibri" panose="020F0502020204030204" pitchFamily="34" charset="0"/>
                <a:ea typeface="Arial" panose="020B0604020202020204" pitchFamily="34" charset="0"/>
                <a:cs typeface="Arial" panose="020B0604020202020204" pitchFamily="34" charset="0"/>
              </a:rPr>
              <a:t>may want to ask someone who you trust to help you with this conversation.</a:t>
            </a:r>
            <a:endParaRPr lang="en-GB" sz="1200" dirty="0">
              <a:solidFill>
                <a:schemeClr val="bg1"/>
              </a:solidFill>
              <a:effectLst/>
              <a:latin typeface="Calibri" panose="020F0502020204030204" pitchFamily="34" charset="0"/>
              <a:ea typeface="Arial" panose="020B0604020202020204" pitchFamily="34" charset="0"/>
            </a:endParaRPr>
          </a:p>
        </p:txBody>
      </p:sp>
      <p:pic>
        <p:nvPicPr>
          <p:cNvPr id="2050" name="Picture 2" descr="Information sign">
            <a:extLst>
              <a:ext uri="{FF2B5EF4-FFF2-40B4-BE49-F238E27FC236}">
                <a16:creationId xmlns:a16="http://schemas.microsoft.com/office/drawing/2014/main" id="{4BB4E814-5536-4442-9C8D-9B2721598C0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3590" y="591483"/>
            <a:ext cx="1807389" cy="180738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Queue1">
            <a:extLst>
              <a:ext uri="{FF2B5EF4-FFF2-40B4-BE49-F238E27FC236}">
                <a16:creationId xmlns:a16="http://schemas.microsoft.com/office/drawing/2014/main" id="{8188E05E-50AF-42D0-A354-C92FBFEB8B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3590" y="8601075"/>
            <a:ext cx="1595886" cy="1595886"/>
          </a:xfrm>
          <a:prstGeom prst="rect">
            <a:avLst/>
          </a:prstGeom>
          <a:noFill/>
          <a:extLst>
            <a:ext uri="{909E8E84-426E-40DD-AFC4-6F175D3DCCD1}">
              <a14:hiddenFill xmlns:a14="http://schemas.microsoft.com/office/drawing/2010/main">
                <a:solidFill>
                  <a:srgbClr val="FFFFFF"/>
                </a:solidFill>
              </a14:hiddenFill>
            </a:ext>
          </a:extLst>
        </p:spPr>
      </p:pic>
      <p:sp>
        <p:nvSpPr>
          <p:cNvPr id="4" name="Arrow: Curved Left 3">
            <a:extLst>
              <a:ext uri="{FF2B5EF4-FFF2-40B4-BE49-F238E27FC236}">
                <a16:creationId xmlns:a16="http://schemas.microsoft.com/office/drawing/2014/main" id="{EDBABA90-2C22-48CF-9FD7-AD885A6F50B0}"/>
              </a:ext>
            </a:extLst>
          </p:cNvPr>
          <p:cNvSpPr/>
          <p:nvPr/>
        </p:nvSpPr>
        <p:spPr>
          <a:xfrm rot="16200000">
            <a:off x="1351318" y="7619849"/>
            <a:ext cx="448366" cy="1398401"/>
          </a:xfrm>
          <a:prstGeom prst="curvedLeftArrow">
            <a:avLst/>
          </a:prstGeom>
          <a:solidFill>
            <a:srgbClr val="92D05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solidFill>
                <a:schemeClr val="tx1"/>
              </a:solidFill>
            </a:endParaRPr>
          </a:p>
        </p:txBody>
      </p:sp>
      <p:pic>
        <p:nvPicPr>
          <p:cNvPr id="2056" name="Picture 8" descr="Charles 4 2">
            <a:extLst>
              <a:ext uri="{FF2B5EF4-FFF2-40B4-BE49-F238E27FC236}">
                <a16:creationId xmlns:a16="http://schemas.microsoft.com/office/drawing/2014/main" id="{B4D4B453-D553-4697-8C3C-A44C8B229EF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6300" y="5536018"/>
            <a:ext cx="1808301" cy="1808301"/>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I Am Having 1">
            <a:extLst>
              <a:ext uri="{FF2B5EF4-FFF2-40B4-BE49-F238E27FC236}">
                <a16:creationId xmlns:a16="http://schemas.microsoft.com/office/drawing/2014/main" id="{EB331360-3FB7-4C87-92C1-213F277F988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8854" y="3139623"/>
            <a:ext cx="1762125" cy="1762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3782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686507" y="3085624"/>
            <a:ext cx="6112510" cy="2164080"/>
          </a:xfrm>
          <a:prstGeom prst="rect">
            <a:avLst/>
          </a:prstGeom>
          <a:solidFill>
            <a:srgbClr val="E9F7FE"/>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dirty="0"/>
          </a:p>
        </p:txBody>
      </p:sp>
      <p:sp>
        <p:nvSpPr>
          <p:cNvPr id="29" name="Text Box 442"/>
          <p:cNvSpPr txBox="1"/>
          <p:nvPr/>
        </p:nvSpPr>
        <p:spPr>
          <a:xfrm>
            <a:off x="3057035" y="3265964"/>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90000"/>
              </a:lnSpc>
              <a:spcAft>
                <a:spcPts val="0"/>
              </a:spcAft>
            </a:pPr>
            <a:endParaRPr lang="en-GB" sz="1600" kern="50" dirty="0">
              <a:effectLst/>
              <a:latin typeface="Arial"/>
              <a:ea typeface="ＭＳ 明朝"/>
              <a:cs typeface="Times New Roman"/>
            </a:endParaRPr>
          </a:p>
        </p:txBody>
      </p:sp>
      <p:sp>
        <p:nvSpPr>
          <p:cNvPr id="31" name="Rectangle 30"/>
          <p:cNvSpPr/>
          <p:nvPr/>
        </p:nvSpPr>
        <p:spPr>
          <a:xfrm>
            <a:off x="686507" y="5447062"/>
            <a:ext cx="6112510" cy="2164080"/>
          </a:xfrm>
          <a:prstGeom prst="rect">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r>
              <a:rPr lang="en-GB" sz="1600" dirty="0">
                <a:solidFill>
                  <a:schemeClr val="bg1"/>
                </a:solidFill>
                <a:latin typeface="Arial" panose="020B0604020202020204" pitchFamily="34" charset="0"/>
                <a:cs typeface="Arial" panose="020B0604020202020204" pitchFamily="34" charset="0"/>
              </a:rPr>
              <a:t>.</a:t>
            </a:r>
          </a:p>
        </p:txBody>
      </p:sp>
      <p:sp>
        <p:nvSpPr>
          <p:cNvPr id="34" name="Rectangle 33"/>
          <p:cNvSpPr/>
          <p:nvPr/>
        </p:nvSpPr>
        <p:spPr>
          <a:xfrm>
            <a:off x="686507" y="7813358"/>
            <a:ext cx="6112510" cy="2164080"/>
          </a:xfrm>
          <a:prstGeom prst="rect">
            <a:avLst/>
          </a:prstGeom>
          <a:solidFill>
            <a:srgbClr val="E9F7FE"/>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5" name="Text Box 446"/>
          <p:cNvSpPr txBox="1"/>
          <p:nvPr/>
        </p:nvSpPr>
        <p:spPr>
          <a:xfrm>
            <a:off x="2953796" y="7765098"/>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150000"/>
              </a:lnSpc>
              <a:spcAft>
                <a:spcPts val="0"/>
              </a:spcAft>
            </a:pPr>
            <a:r>
              <a:rPr lang="en-GB" sz="1600" dirty="0">
                <a:solidFill>
                  <a:schemeClr val="bg1"/>
                </a:solidFill>
                <a:latin typeface="Arial" panose="020B0604020202020204" pitchFamily="34" charset="0"/>
                <a:cs typeface="Arial" panose="020B0604020202020204" pitchFamily="34" charset="0"/>
              </a:rPr>
              <a:t>You may want to ask someone you trust,  like a friend or family member to help you arrange the support you need to get your vaccine.  </a:t>
            </a:r>
            <a:endParaRPr lang="en-GB" sz="1600" kern="50" dirty="0">
              <a:latin typeface="Arial"/>
              <a:ea typeface="ＭＳ 明朝"/>
              <a:cs typeface="Times New Roman"/>
            </a:endParaRPr>
          </a:p>
        </p:txBody>
      </p:sp>
      <p:sp>
        <p:nvSpPr>
          <p:cNvPr id="37" name="Rectangle 36"/>
          <p:cNvSpPr/>
          <p:nvPr/>
        </p:nvSpPr>
        <p:spPr>
          <a:xfrm>
            <a:off x="686507" y="695674"/>
            <a:ext cx="6112510" cy="2164080"/>
          </a:xfrm>
          <a:prstGeom prst="rect">
            <a:avLst/>
          </a:prstGeom>
          <a:solidFill>
            <a:schemeClr val="accent2">
              <a:lumMod val="40000"/>
              <a:lumOff val="6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38" name="Text Box 451"/>
          <p:cNvSpPr txBox="1"/>
          <p:nvPr/>
        </p:nvSpPr>
        <p:spPr>
          <a:xfrm>
            <a:off x="2953796" y="726794"/>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150000"/>
              </a:lnSpc>
              <a:spcAft>
                <a:spcPts val="0"/>
              </a:spcAft>
            </a:pPr>
            <a:r>
              <a:rPr lang="en-GB" b="1" kern="50" dirty="0">
                <a:effectLst/>
                <a:latin typeface="Arial" panose="020B0604020202020204" pitchFamily="34" charset="0"/>
                <a:ea typeface="ＭＳ 明朝"/>
                <a:cs typeface="Arial" panose="020B0604020202020204" pitchFamily="34" charset="0"/>
              </a:rPr>
              <a:t>What to do if you have been invited to have your vaccine and would like support. </a:t>
            </a:r>
          </a:p>
        </p:txBody>
      </p:sp>
      <p:sp>
        <p:nvSpPr>
          <p:cNvPr id="19" name="TextBox 18">
            <a:extLst>
              <a:ext uri="{FF2B5EF4-FFF2-40B4-BE49-F238E27FC236}">
                <a16:creationId xmlns:a16="http://schemas.microsoft.com/office/drawing/2014/main" id="{908CBFBC-618B-4AC9-9506-0D5DA2E7F2AA}"/>
              </a:ext>
            </a:extLst>
          </p:cNvPr>
          <p:cNvSpPr txBox="1"/>
          <p:nvPr/>
        </p:nvSpPr>
        <p:spPr>
          <a:xfrm>
            <a:off x="1088215" y="1781365"/>
            <a:ext cx="904255" cy="293752"/>
          </a:xfrm>
          <a:prstGeom prst="rect">
            <a:avLst/>
          </a:prstGeom>
          <a:noFill/>
        </p:spPr>
        <p:txBody>
          <a:bodyPr wrap="square" rtlCol="0">
            <a:spAutoFit/>
          </a:bodyPr>
          <a:lstStyle/>
          <a:p>
            <a:pPr algn="ctr"/>
            <a:endParaRPr lang="en-GB" b="1" dirty="0">
              <a:latin typeface="Arial" panose="020B0604020202020204" pitchFamily="34" charset="0"/>
              <a:cs typeface="Arial" panose="020B0604020202020204" pitchFamily="34" charset="0"/>
            </a:endParaRPr>
          </a:p>
        </p:txBody>
      </p:sp>
      <p:sp>
        <p:nvSpPr>
          <p:cNvPr id="30" name="Text Box 446">
            <a:extLst>
              <a:ext uri="{FF2B5EF4-FFF2-40B4-BE49-F238E27FC236}">
                <a16:creationId xmlns:a16="http://schemas.microsoft.com/office/drawing/2014/main" id="{FE644F69-F30F-4768-9DC4-284D097F3B1B}"/>
              </a:ext>
            </a:extLst>
          </p:cNvPr>
          <p:cNvSpPr txBox="1"/>
          <p:nvPr/>
        </p:nvSpPr>
        <p:spPr>
          <a:xfrm>
            <a:off x="2953796" y="3216900"/>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150000"/>
              </a:lnSpc>
            </a:pPr>
            <a:r>
              <a:rPr lang="en-GB" sz="1600" dirty="0">
                <a:latin typeface="Arial" panose="020B0604020202020204" pitchFamily="34" charset="0"/>
                <a:cs typeface="Arial" panose="020B0604020202020204" pitchFamily="34" charset="0"/>
              </a:rPr>
              <a:t>When you book your appointment let them know what support you will need to have your vaccine.</a:t>
            </a:r>
          </a:p>
        </p:txBody>
      </p:sp>
      <p:sp>
        <p:nvSpPr>
          <p:cNvPr id="58" name="Text Box 446">
            <a:extLst>
              <a:ext uri="{FF2B5EF4-FFF2-40B4-BE49-F238E27FC236}">
                <a16:creationId xmlns:a16="http://schemas.microsoft.com/office/drawing/2014/main" id="{ADD4E0B6-1204-4B04-937A-7A3424315CC5}"/>
              </a:ext>
            </a:extLst>
          </p:cNvPr>
          <p:cNvSpPr txBox="1"/>
          <p:nvPr/>
        </p:nvSpPr>
        <p:spPr>
          <a:xfrm>
            <a:off x="2953796" y="5649908"/>
            <a:ext cx="3597275" cy="1803400"/>
          </a:xfrm>
          <a:prstGeom prst="rect">
            <a:avLst/>
          </a:prstGeom>
          <a:noFill/>
          <a:ln>
            <a:noFill/>
          </a:ln>
          <a:effectLst/>
          <a:extLst>
            <a:ext uri="{C572A759-6A51-4108-AA02-DFA0A04FC94B}">
              <ma14:wrappingTextBoxFlag xmlns:ma14="http://schemas.microsoft.com/office/mac/drawingml/2011/main" xmlns="" val="1"/>
            </a:ext>
          </a:extLst>
        </p:spPr>
        <p:style>
          <a:lnRef idx="0">
            <a:schemeClr val="accent1"/>
          </a:lnRef>
          <a:fillRef idx="0">
            <a:schemeClr val="accent1"/>
          </a:fillRef>
          <a:effectRef idx="0">
            <a:schemeClr val="accent1"/>
          </a:effectRef>
          <a:fontRef idx="minor">
            <a:schemeClr val="dk1"/>
          </a:fontRef>
        </p:style>
        <p:txBody>
          <a:bodyPr rot="0" spcFirstLastPara="0" vert="horz" wrap="square" lIns="0" tIns="0" rIns="0" bIns="0" numCol="1" spcCol="0" rtlCol="0" fromWordArt="0" anchor="ctr" anchorCtr="0" forceAA="0" compatLnSpc="1">
            <a:prstTxWarp prst="textNoShape">
              <a:avLst/>
            </a:prstTxWarp>
            <a:noAutofit/>
          </a:bodyPr>
          <a:lstStyle/>
          <a:p>
            <a:pPr>
              <a:lnSpc>
                <a:spcPct val="150000"/>
              </a:lnSpc>
            </a:pPr>
            <a:r>
              <a:rPr lang="en-GB" sz="1600" dirty="0">
                <a:latin typeface="Arial" panose="020B0604020202020204" pitchFamily="34" charset="0"/>
                <a:cs typeface="Arial" panose="020B0604020202020204" pitchFamily="34" charset="0"/>
              </a:rPr>
              <a:t>You can also let the vaccine centre know when you arrive for your appointment.</a:t>
            </a:r>
          </a:p>
        </p:txBody>
      </p:sp>
      <p:sp>
        <p:nvSpPr>
          <p:cNvPr id="24" name="TextBox 23">
            <a:extLst>
              <a:ext uri="{FF2B5EF4-FFF2-40B4-BE49-F238E27FC236}">
                <a16:creationId xmlns:a16="http://schemas.microsoft.com/office/drawing/2014/main" id="{8E2C4923-D720-482D-ACE5-24168878A108}"/>
              </a:ext>
            </a:extLst>
          </p:cNvPr>
          <p:cNvSpPr txBox="1"/>
          <p:nvPr/>
        </p:nvSpPr>
        <p:spPr>
          <a:xfrm>
            <a:off x="6694030" y="10196961"/>
            <a:ext cx="209973" cy="338554"/>
          </a:xfrm>
          <a:prstGeom prst="rect">
            <a:avLst/>
          </a:prstGeom>
          <a:noFill/>
        </p:spPr>
        <p:txBody>
          <a:bodyPr wrap="square" rtlCol="0">
            <a:spAutoFit/>
          </a:bodyPr>
          <a:lstStyle/>
          <a:p>
            <a:r>
              <a:rPr lang="en-GB" sz="1600" dirty="0">
                <a:solidFill>
                  <a:schemeClr val="bg1"/>
                </a:solidFill>
                <a:latin typeface="Arial" panose="020B0604020202020204" pitchFamily="34" charset="0"/>
                <a:cs typeface="Arial" panose="020B0604020202020204" pitchFamily="34" charset="0"/>
              </a:rPr>
              <a:t>6</a:t>
            </a:r>
          </a:p>
        </p:txBody>
      </p:sp>
      <p:pic>
        <p:nvPicPr>
          <p:cNvPr id="16" name="Picture 2" descr="Reasonable Adjustments">
            <a:extLst>
              <a:ext uri="{FF2B5EF4-FFF2-40B4-BE49-F238E27FC236}">
                <a16:creationId xmlns:a16="http://schemas.microsoft.com/office/drawing/2014/main" id="{6EE3A27E-FDB3-4CB9-9CDD-DC150FDACD8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6507" y="3172143"/>
            <a:ext cx="2077561" cy="207756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Vaccine Letter">
            <a:extLst>
              <a:ext uri="{FF2B5EF4-FFF2-40B4-BE49-F238E27FC236}">
                <a16:creationId xmlns:a16="http://schemas.microsoft.com/office/drawing/2014/main" id="{62D96595-F23A-4377-8C8B-BF80B7FE497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1732" y="695674"/>
            <a:ext cx="2036532" cy="2036532"/>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Vaccine Story B9">
            <a:extLst>
              <a:ext uri="{FF2B5EF4-FFF2-40B4-BE49-F238E27FC236}">
                <a16:creationId xmlns:a16="http://schemas.microsoft.com/office/drawing/2014/main" id="{3A251D8D-7384-4E1B-92CA-2F71115C7B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8039" y="5548308"/>
            <a:ext cx="1905000" cy="19050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Group 44">
            <a:extLst>
              <a:ext uri="{FF2B5EF4-FFF2-40B4-BE49-F238E27FC236}">
                <a16:creationId xmlns:a16="http://schemas.microsoft.com/office/drawing/2014/main" id="{A0784B04-6873-4FE4-B9B9-3DFE486F47F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08825" y="7922195"/>
            <a:ext cx="2055243" cy="2055243"/>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BAF6EE1D-AE37-4B3C-ACE2-25236969239F}"/>
              </a:ext>
            </a:extLst>
          </p:cNvPr>
          <p:cNvSpPr/>
          <p:nvPr/>
        </p:nvSpPr>
        <p:spPr>
          <a:xfrm>
            <a:off x="972257" y="10094511"/>
            <a:ext cx="6112509" cy="461665"/>
          </a:xfrm>
          <a:prstGeom prst="rect">
            <a:avLst/>
          </a:prstGeom>
        </p:spPr>
        <p:txBody>
          <a:bodyPr wrap="square">
            <a:spAutoFit/>
          </a:bodyPr>
          <a:lstStyle/>
          <a:p>
            <a:r>
              <a:rPr lang="en-GB" sz="1200" dirty="0">
                <a:solidFill>
                  <a:schemeClr val="tx1">
                    <a:lumMod val="65000"/>
                  </a:schemeClr>
                </a:solidFill>
                <a:latin typeface="Arial" panose="020B0604020202020204" pitchFamily="34" charset="0"/>
                <a:cs typeface="Arial" panose="020B0604020202020204" pitchFamily="34" charset="0"/>
              </a:rPr>
              <a:t>Easy read document produced by Sally O’Donnell   Involvement &amp; Equalities Team </a:t>
            </a:r>
          </a:p>
          <a:p>
            <a:pPr algn="ctr"/>
            <a:r>
              <a:rPr lang="en-GB" sz="1200" dirty="0">
                <a:solidFill>
                  <a:schemeClr val="tx1">
                    <a:lumMod val="65000"/>
                  </a:schemeClr>
                </a:solidFill>
                <a:latin typeface="Arial" panose="020B0604020202020204" pitchFamily="34" charset="0"/>
                <a:cs typeface="Arial" panose="020B0604020202020204" pitchFamily="34" charset="0"/>
              </a:rPr>
              <a:t>Adult Care and Health</a:t>
            </a:r>
          </a:p>
        </p:txBody>
      </p:sp>
    </p:spTree>
    <p:extLst>
      <p:ext uri="{BB962C8B-B14F-4D97-AF65-F5344CB8AC3E}">
        <p14:creationId xmlns:p14="http://schemas.microsoft.com/office/powerpoint/2010/main" val="1460071396"/>
      </p:ext>
    </p:extLst>
  </p:cSld>
  <p:clrMapOvr>
    <a:masterClrMapping/>
  </p:clrMapOvr>
</p:sld>
</file>

<file path=ppt/theme/theme1.xml><?xml version="1.0" encoding="utf-8"?>
<a:theme xmlns:a="http://schemas.openxmlformats.org/drawingml/2006/main" name="Boxouts-1-Left">
  <a:themeElements>
    <a:clrScheme name="Sky">
      <a:dk1>
        <a:sysClr val="windowText" lastClr="000000"/>
      </a:dk1>
      <a:lt1>
        <a:sysClr val="window" lastClr="FFFFFF"/>
      </a:lt1>
      <a:dk2>
        <a:srgbClr val="1782BF"/>
      </a:dk2>
      <a:lt2>
        <a:srgbClr val="62BCE9"/>
      </a:lt2>
      <a:accent1>
        <a:srgbClr val="073779"/>
      </a:accent1>
      <a:accent2>
        <a:srgbClr val="8FD9FB"/>
      </a:accent2>
      <a:accent3>
        <a:srgbClr val="FFCC00"/>
      </a:accent3>
      <a:accent4>
        <a:srgbClr val="EB6615"/>
      </a:accent4>
      <a:accent5>
        <a:srgbClr val="C76402"/>
      </a:accent5>
      <a:accent6>
        <a:srgbClr val="B523B4"/>
      </a:accent6>
      <a:hlink>
        <a:srgbClr val="FFDE26"/>
      </a:hlink>
      <a:folHlink>
        <a:srgbClr val="DEBE00"/>
      </a:folHlink>
    </a:clrScheme>
    <a:fontScheme name="Office">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Boxouts 4L A</Template>
  <TotalTime>4665</TotalTime>
  <Words>557</Words>
  <Application>Microsoft Office PowerPoint</Application>
  <PresentationFormat>Custom</PresentationFormat>
  <Paragraphs>54</Paragraphs>
  <Slides>6</Slides>
  <Notes>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Cambria</vt:lpstr>
      <vt:lpstr>Symbol</vt:lpstr>
      <vt:lpstr>Boxouts-1-Left</vt:lpstr>
      <vt:lpstr>PowerPoint Presentation</vt:lpstr>
      <vt:lpstr>PowerPoint Presentation</vt:lpstr>
      <vt:lpstr>PowerPoint Presentation</vt:lpstr>
      <vt:lpstr>PowerPoint Presentation</vt:lpstr>
      <vt:lpstr>PowerPoint Presentation</vt:lpstr>
      <vt:lpstr>PowerPoint Presentation</vt:lpstr>
    </vt:vector>
  </TitlesOfParts>
  <Manager/>
  <Company>Photosymbols</Company>
  <LinksUpToDate>false</LinksUpToDate>
  <SharedDoc>false</SharedDoc>
  <HyperlinkBase>www.photosymbols.com</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Easy Read Information</dc:subject>
  <dc:creator>Lauren Slack</dc:creator>
  <cp:keywords>photosymbols, photosymbol, easy read, accessible, information, disability, equality, learning disability, learning difficulties, easy, template,</cp:keywords>
  <dc:description>© Copyright Photosymbols Limited. All Rights Reserved. These templates are only available to our subscribers.</dc:description>
  <cp:lastModifiedBy>Steven Clark</cp:lastModifiedBy>
  <cp:revision>87</cp:revision>
  <dcterms:created xsi:type="dcterms:W3CDTF">2021-04-19T10:16:32Z</dcterms:created>
  <dcterms:modified xsi:type="dcterms:W3CDTF">2023-04-12T12:48:15Z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57318c2-6b86-43df-b189-c92fcad1cee5_Enabled">
    <vt:lpwstr>true</vt:lpwstr>
  </property>
  <property fmtid="{D5CDD505-2E9C-101B-9397-08002B2CF9AE}" pid="3" name="MSIP_Label_d57318c2-6b86-43df-b189-c92fcad1cee5_SetDate">
    <vt:lpwstr>2021-09-06T11:22:48Z</vt:lpwstr>
  </property>
  <property fmtid="{D5CDD505-2E9C-101B-9397-08002B2CF9AE}" pid="4" name="MSIP_Label_d57318c2-6b86-43df-b189-c92fcad1cee5_Method">
    <vt:lpwstr>Privileged</vt:lpwstr>
  </property>
  <property fmtid="{D5CDD505-2E9C-101B-9397-08002B2CF9AE}" pid="5" name="MSIP_Label_d57318c2-6b86-43df-b189-c92fcad1cee5_Name">
    <vt:lpwstr>d57318c2-6b86-43df-b189-c92fcad1cee5</vt:lpwstr>
  </property>
  <property fmtid="{D5CDD505-2E9C-101B-9397-08002B2CF9AE}" pid="6" name="MSIP_Label_d57318c2-6b86-43df-b189-c92fcad1cee5_SiteId">
    <vt:lpwstr>a9a3c3d1-fc0f-4943-bc2a-d73e388cc2df</vt:lpwstr>
  </property>
  <property fmtid="{D5CDD505-2E9C-101B-9397-08002B2CF9AE}" pid="7" name="MSIP_Label_d57318c2-6b86-43df-b189-c92fcad1cee5_ActionId">
    <vt:lpwstr>07c1a3c6-171f-4a4b-9347-000099921b35</vt:lpwstr>
  </property>
  <property fmtid="{D5CDD505-2E9C-101B-9397-08002B2CF9AE}" pid="8" name="MSIP_Label_d57318c2-6b86-43df-b189-c92fcad1cee5_ContentBits">
    <vt:lpwstr>1</vt:lpwstr>
  </property>
</Properties>
</file>