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3"/>
    <p:sldMasterId id="2147483671" r:id="rId4"/>
  </p:sldMasterIdLst>
  <p:notesMasterIdLst>
    <p:notesMasterId r:id="rId70"/>
  </p:notesMasterIdLst>
  <p:sldIdLst>
    <p:sldId id="289" r:id="rId5"/>
    <p:sldId id="574" r:id="rId6"/>
    <p:sldId id="2147473205" r:id="rId7"/>
    <p:sldId id="2147473206" r:id="rId8"/>
    <p:sldId id="2147473207" r:id="rId9"/>
    <p:sldId id="580" r:id="rId10"/>
    <p:sldId id="581" r:id="rId11"/>
    <p:sldId id="2147473208" r:id="rId12"/>
    <p:sldId id="2147473209" r:id="rId13"/>
    <p:sldId id="2147473210" r:id="rId14"/>
    <p:sldId id="2147473211" r:id="rId15"/>
    <p:sldId id="2147473212" r:id="rId16"/>
    <p:sldId id="2147473213" r:id="rId17"/>
    <p:sldId id="2147473214" r:id="rId18"/>
    <p:sldId id="2147473170" r:id="rId19"/>
    <p:sldId id="2147473216" r:id="rId20"/>
    <p:sldId id="2147473217" r:id="rId21"/>
    <p:sldId id="2147473215" r:id="rId22"/>
    <p:sldId id="2147473218" r:id="rId23"/>
    <p:sldId id="2147473219" r:id="rId24"/>
    <p:sldId id="2147473221" r:id="rId25"/>
    <p:sldId id="2147473222" r:id="rId26"/>
    <p:sldId id="2147473220" r:id="rId27"/>
    <p:sldId id="597" r:id="rId28"/>
    <p:sldId id="2147483483" r:id="rId29"/>
    <p:sldId id="2147473223" r:id="rId30"/>
    <p:sldId id="2147483484" r:id="rId31"/>
    <p:sldId id="2147483485" r:id="rId32"/>
    <p:sldId id="2147483486" r:id="rId33"/>
    <p:sldId id="2147483487" r:id="rId34"/>
    <p:sldId id="2147483488" r:id="rId35"/>
    <p:sldId id="2147483489" r:id="rId36"/>
    <p:sldId id="2147483490" r:id="rId37"/>
    <p:sldId id="2147483491" r:id="rId38"/>
    <p:sldId id="2147483521" r:id="rId39"/>
    <p:sldId id="2147483522" r:id="rId40"/>
    <p:sldId id="2147483492" r:id="rId41"/>
    <p:sldId id="2147483494" r:id="rId42"/>
    <p:sldId id="2147483496" r:id="rId43"/>
    <p:sldId id="2147483497" r:id="rId44"/>
    <p:sldId id="621" r:id="rId45"/>
    <p:sldId id="620" r:id="rId46"/>
    <p:sldId id="2147483498" r:id="rId47"/>
    <p:sldId id="2147483499" r:id="rId48"/>
    <p:sldId id="2147483495" r:id="rId49"/>
    <p:sldId id="2147474568" r:id="rId50"/>
    <p:sldId id="2147483523" r:id="rId51"/>
    <p:sldId id="2147483501" r:id="rId52"/>
    <p:sldId id="2147483502" r:id="rId53"/>
    <p:sldId id="2147483503" r:id="rId54"/>
    <p:sldId id="2147483504" r:id="rId55"/>
    <p:sldId id="2147483505" r:id="rId56"/>
    <p:sldId id="2147483493" r:id="rId57"/>
    <p:sldId id="2147483524" r:id="rId58"/>
    <p:sldId id="2147483508" r:id="rId59"/>
    <p:sldId id="2147483509" r:id="rId60"/>
    <p:sldId id="2147483510" r:id="rId61"/>
    <p:sldId id="2147483511" r:id="rId62"/>
    <p:sldId id="2147483512" r:id="rId63"/>
    <p:sldId id="2147483515" r:id="rId64"/>
    <p:sldId id="2147483516" r:id="rId65"/>
    <p:sldId id="2147483517" r:id="rId66"/>
    <p:sldId id="2147483518" r:id="rId67"/>
    <p:sldId id="2147483519" r:id="rId68"/>
    <p:sldId id="2147483520" r:id="rId69"/>
  </p:sldIdLst>
  <p:sldSz cx="18288000" cy="10287000"/>
  <p:notesSz cx="6858000" cy="9144000"/>
  <p:defaultTextStyle>
    <a:defPPr>
      <a:defRPr lang="en-US"/>
    </a:defPPr>
    <a:lvl1pPr marL="0" algn="l" defTabSz="1828800" rtl="0" eaLnBrk="1" latinLnBrk="0" hangingPunct="1">
      <a:defRPr sz="3600" kern="1200">
        <a:solidFill>
          <a:schemeClr val="tx1"/>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240" userDrawn="1">
          <p15:clr>
            <a:srgbClr val="A4A3A4"/>
          </p15:clr>
        </p15:guide>
        <p15:guide id="2" pos="576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8B74F0F-0B32-D8DD-715B-F04E12E503C1}" name="WILLIAMS, Victoria (NHS DEVON ICB - 15N)" initials="VW" userId="S::victoria.williams80@nhs.net::b93bbbab-0d08-41e5-972b-7eef04250552" providerId="AD"/>
  <p188:author id="{4A75C3B0-DF46-65F0-5B9C-EFA6F2CF6E5C}" name="BRAID, Helen (NHS DEVON ICB - 15N)" initials="HB" userId="S::helen.braid@nhs.net::b081aa89-b719-4afe-9d6d-cedd5ad2a07c" providerId="AD"/>
  <p188:author id="{91CF57B9-49A8-D9E1-2F75-D54BCCC8B21D}" name="HARDING, Philippa (NHS DEVON ICB - 15N)" initials="PH" userId="S::philippa.harding4@nhs.net::c6a6a9f9-73cd-477c-bec3-03513809a389" providerId="AD"/>
  <p188:author id="{B6FE3BDB-2427-19B3-4FBB-93B184AD064F}" name="KINGAN, Kim (NHS CORNWALL AND THE ISLES OF SCILLY ICB - 11N)" initials="KK" userId="S::kim.kingan2@nhs.net::1ad105da-4543-4dd6-a58b-e3f3d957819d"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00"/>
    <a:srgbClr val="CCECFF"/>
    <a:srgbClr val="CCCCFF"/>
    <a:srgbClr val="0070C0"/>
    <a:srgbClr val="FF3300"/>
    <a:srgbClr val="FF6600"/>
    <a:srgbClr val="9933FF"/>
    <a:srgbClr val="C13428"/>
    <a:srgbClr val="FF0000"/>
    <a:srgbClr val="005EB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219" autoAdjust="0"/>
    <p:restoredTop sz="88308" autoAdjust="0"/>
  </p:normalViewPr>
  <p:slideViewPr>
    <p:cSldViewPr>
      <p:cViewPr varScale="1">
        <p:scale>
          <a:sx n="74" d="100"/>
          <a:sy n="74" d="100"/>
        </p:scale>
        <p:origin x="270" y="84"/>
      </p:cViewPr>
      <p:guideLst>
        <p:guide orient="horz" pos="3240"/>
        <p:guide pos="5760"/>
      </p:guideLst>
    </p:cSldViewPr>
  </p:slideViewPr>
  <p:notesTextViewPr>
    <p:cViewPr>
      <p:scale>
        <a:sx n="1" d="1"/>
        <a:sy n="1" d="1"/>
      </p:scale>
      <p:origin x="0" y="0"/>
    </p:cViewPr>
  </p:notesTextViewPr>
  <p:sorterViewPr>
    <p:cViewPr>
      <p:scale>
        <a:sx n="100" d="100"/>
        <a:sy n="100" d="100"/>
      </p:scale>
      <p:origin x="0" y="-29094"/>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74" Type="http://schemas.openxmlformats.org/officeDocument/2006/relationships/tableStyles" Target="tableStyles.xml"/><Relationship Id="rId5" Type="http://schemas.openxmlformats.org/officeDocument/2006/relationships/slide" Target="slides/slide1.xml"/><Relationship Id="rId61" Type="http://schemas.openxmlformats.org/officeDocument/2006/relationships/slide" Target="slides/slide57.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viewProps" Target="viewProps.xml"/><Relationship Id="rId3" Type="http://schemas.openxmlformats.org/officeDocument/2006/relationships/slideMaster" Target="slideMasters/slideMaster1.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notesMaster" Target="notesMasters/notesMaster1.xml"/><Relationship Id="rId75"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theme" Target="theme/theme1.xml"/><Relationship Id="rId4" Type="http://schemas.openxmlformats.org/officeDocument/2006/relationships/slideMaster" Target="slideMasters/slideMaster2.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 Type="http://schemas.openxmlformats.org/officeDocument/2006/relationships/slide" Target="slides/slide3.xml"/><Relationship Id="rId71"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1DF80B-C1A2-4700-B25D-0E4D96F8396B}" type="datetimeFigureOut">
              <a:rPr lang="en-GB" smtClean="0"/>
              <a:t>03/06/2026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3040A6B-6BA3-4659-9130-C3B62FE0F42B}" type="slidenum">
              <a:rPr lang="en-GB" smtClean="0"/>
              <a:t>‹#›</a:t>
            </a:fld>
            <a:endParaRPr lang="en-GB"/>
          </a:p>
        </p:txBody>
      </p:sp>
    </p:spTree>
    <p:extLst>
      <p:ext uri="{BB962C8B-B14F-4D97-AF65-F5344CB8AC3E}">
        <p14:creationId xmlns:p14="http://schemas.microsoft.com/office/powerpoint/2010/main" val="3212431877"/>
      </p:ext>
    </p:extLst>
  </p:cSld>
  <p:clrMap bg1="lt1" tx1="dk1" bg2="lt2" tx2="dk2" accent1="accent1" accent2="accent2" accent3="accent3" accent4="accent4" accent5="accent5" accent6="accent6" hlink="hlink" folHlink="folHlink"/>
  <p:notesStyle>
    <a:lvl1pPr marL="0" algn="l" defTabSz="1828800" rtl="0" eaLnBrk="1" latinLnBrk="0" hangingPunct="1">
      <a:defRPr sz="2400" kern="1200">
        <a:solidFill>
          <a:schemeClr val="tx1"/>
        </a:solidFill>
        <a:latin typeface="+mn-lt"/>
        <a:ea typeface="+mn-ea"/>
        <a:cs typeface="+mn-cs"/>
      </a:defRPr>
    </a:lvl1pPr>
    <a:lvl2pPr marL="914400" algn="l" defTabSz="1828800" rtl="0" eaLnBrk="1" latinLnBrk="0" hangingPunct="1">
      <a:defRPr sz="2400" kern="1200">
        <a:solidFill>
          <a:schemeClr val="tx1"/>
        </a:solidFill>
        <a:latin typeface="+mn-lt"/>
        <a:ea typeface="+mn-ea"/>
        <a:cs typeface="+mn-cs"/>
      </a:defRPr>
    </a:lvl2pPr>
    <a:lvl3pPr marL="1828800" algn="l" defTabSz="1828800" rtl="0" eaLnBrk="1" latinLnBrk="0" hangingPunct="1">
      <a:defRPr sz="2400" kern="1200">
        <a:solidFill>
          <a:schemeClr val="tx1"/>
        </a:solidFill>
        <a:latin typeface="+mn-lt"/>
        <a:ea typeface="+mn-ea"/>
        <a:cs typeface="+mn-cs"/>
      </a:defRPr>
    </a:lvl3pPr>
    <a:lvl4pPr marL="2743200" algn="l" defTabSz="1828800" rtl="0" eaLnBrk="1" latinLnBrk="0" hangingPunct="1">
      <a:defRPr sz="2400" kern="1200">
        <a:solidFill>
          <a:schemeClr val="tx1"/>
        </a:solidFill>
        <a:latin typeface="+mn-lt"/>
        <a:ea typeface="+mn-ea"/>
        <a:cs typeface="+mn-cs"/>
      </a:defRPr>
    </a:lvl4pPr>
    <a:lvl5pPr marL="3657600" algn="l" defTabSz="1828800" rtl="0" eaLnBrk="1" latinLnBrk="0" hangingPunct="1">
      <a:defRPr sz="2400" kern="1200">
        <a:solidFill>
          <a:schemeClr val="tx1"/>
        </a:solidFill>
        <a:latin typeface="+mn-lt"/>
        <a:ea typeface="+mn-ea"/>
        <a:cs typeface="+mn-cs"/>
      </a:defRPr>
    </a:lvl5pPr>
    <a:lvl6pPr marL="4572000" algn="l" defTabSz="1828800" rtl="0" eaLnBrk="1" latinLnBrk="0" hangingPunct="1">
      <a:defRPr sz="2400" kern="1200">
        <a:solidFill>
          <a:schemeClr val="tx1"/>
        </a:solidFill>
        <a:latin typeface="+mn-lt"/>
        <a:ea typeface="+mn-ea"/>
        <a:cs typeface="+mn-cs"/>
      </a:defRPr>
    </a:lvl6pPr>
    <a:lvl7pPr marL="5486400" algn="l" defTabSz="1828800" rtl="0" eaLnBrk="1" latinLnBrk="0" hangingPunct="1">
      <a:defRPr sz="2400" kern="1200">
        <a:solidFill>
          <a:schemeClr val="tx1"/>
        </a:solidFill>
        <a:latin typeface="+mn-lt"/>
        <a:ea typeface="+mn-ea"/>
        <a:cs typeface="+mn-cs"/>
      </a:defRPr>
    </a:lvl7pPr>
    <a:lvl8pPr marL="6400800" algn="l" defTabSz="1828800" rtl="0" eaLnBrk="1" latinLnBrk="0" hangingPunct="1">
      <a:defRPr sz="2400" kern="1200">
        <a:solidFill>
          <a:schemeClr val="tx1"/>
        </a:solidFill>
        <a:latin typeface="+mn-lt"/>
        <a:ea typeface="+mn-ea"/>
        <a:cs typeface="+mn-cs"/>
      </a:defRPr>
    </a:lvl8pPr>
    <a:lvl9pPr marL="7315200" algn="l" defTabSz="1828800" rtl="0" eaLnBrk="1" latinLnBrk="0" hangingPunct="1">
      <a:defRPr sz="24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eaLnBrk="1" fontAlgn="t" latinLnBrk="0" hangingPunct="1"/>
            <a:r>
              <a:rPr lang="en-GB" sz="1200" b="0" i="0" u="none" strike="noStrike" kern="1200" dirty="0">
                <a:solidFill>
                  <a:schemeClr val="tx1"/>
                </a:solidFill>
                <a:effectLst/>
                <a:latin typeface="+mn-lt"/>
                <a:ea typeface="+mn-ea"/>
                <a:cs typeface="+mn-cs"/>
              </a:rPr>
              <a:t>Senior Information Risk Owner (SIRO) - Company Secretary </a:t>
            </a:r>
          </a:p>
          <a:p>
            <a:pPr rtl="0" eaLnBrk="1" fontAlgn="t" latinLnBrk="0" hangingPunct="1"/>
            <a:r>
              <a:rPr lang="en-GB" sz="1200" b="0" i="0" u="none" strike="noStrike" kern="1200" dirty="0">
                <a:solidFill>
                  <a:schemeClr val="tx1"/>
                </a:solidFill>
                <a:effectLst/>
                <a:latin typeface="+mn-lt"/>
                <a:ea typeface="+mn-ea"/>
                <a:cs typeface="+mn-cs"/>
              </a:rPr>
              <a:t>Caldicot Guardian - Chief Place and Transformation Officer (CMO)</a:t>
            </a:r>
          </a:p>
          <a:p>
            <a:pPr rtl="0" eaLnBrk="1" fontAlgn="t" latinLnBrk="0" hangingPunct="1"/>
            <a:r>
              <a:rPr lang="en-GB" sz="1200" b="0" i="0" u="none" strike="noStrike" kern="1200" dirty="0">
                <a:solidFill>
                  <a:schemeClr val="tx1"/>
                </a:solidFill>
                <a:effectLst/>
                <a:latin typeface="+mn-lt"/>
                <a:ea typeface="+mn-ea"/>
                <a:cs typeface="+mn-cs"/>
              </a:rPr>
              <a:t>Lead for Equality, Diversity and Inclusion (EDI) – Chief People Officer</a:t>
            </a:r>
          </a:p>
          <a:p>
            <a:pPr rtl="0" eaLnBrk="1" fontAlgn="t" latinLnBrk="0" hangingPunct="1"/>
            <a:r>
              <a:rPr lang="en-GB" sz="1200" b="0" i="0" u="none" strike="noStrike" kern="1200" dirty="0">
                <a:solidFill>
                  <a:schemeClr val="tx1"/>
                </a:solidFill>
                <a:effectLst/>
                <a:latin typeface="+mn-lt"/>
                <a:ea typeface="+mn-ea"/>
                <a:cs typeface="+mn-cs"/>
              </a:rPr>
              <a:t>Lead for Accessible Information Standard (AIS) – Chief Population Health Officer</a:t>
            </a:r>
          </a:p>
          <a:p>
            <a:pPr rtl="0" eaLnBrk="1" fontAlgn="t" latinLnBrk="0" hangingPunct="1"/>
            <a:r>
              <a:rPr lang="en-GB" sz="1200" b="0" i="0" u="none" strike="noStrike" kern="1200" dirty="0">
                <a:solidFill>
                  <a:schemeClr val="tx1"/>
                </a:solidFill>
                <a:effectLst/>
                <a:latin typeface="+mn-lt"/>
                <a:ea typeface="+mn-ea"/>
                <a:cs typeface="+mn-cs"/>
              </a:rPr>
              <a:t>Lead for population health and equality – Chief Population Health Officer</a:t>
            </a:r>
          </a:p>
          <a:p>
            <a:pPr rtl="0" eaLnBrk="1" fontAlgn="t" latinLnBrk="0" hangingPunct="1"/>
            <a:r>
              <a:rPr lang="en-GB" sz="1200" b="0" i="0" u="none" strike="noStrike" kern="1200" dirty="0">
                <a:solidFill>
                  <a:schemeClr val="tx1"/>
                </a:solidFill>
                <a:effectLst/>
                <a:latin typeface="+mn-lt"/>
                <a:ea typeface="+mn-ea"/>
                <a:cs typeface="+mn-cs"/>
              </a:rPr>
              <a:t>Lead for service equity – Chief Population Health Officer</a:t>
            </a:r>
          </a:p>
          <a:p>
            <a:pPr rtl="0" eaLnBrk="1" fontAlgn="auto" latinLnBrk="0" hangingPunct="1"/>
            <a:r>
              <a:rPr lang="en-GB" sz="1200" b="0" i="0" u="none" strike="noStrike" kern="1200" dirty="0">
                <a:solidFill>
                  <a:schemeClr val="tx1"/>
                </a:solidFill>
                <a:effectLst/>
                <a:latin typeface="+mn-lt"/>
                <a:ea typeface="+mn-ea"/>
                <a:cs typeface="+mn-cs"/>
              </a:rPr>
              <a:t>Lead for Health and Safety - Company Secretary</a:t>
            </a:r>
          </a:p>
          <a:p>
            <a:pPr rtl="0" eaLnBrk="1" fontAlgn="auto" latinLnBrk="0" hangingPunct="1"/>
            <a:r>
              <a:rPr lang="en-GB" sz="1200" b="0" i="0" u="none" strike="noStrike" kern="1200" dirty="0">
                <a:solidFill>
                  <a:schemeClr val="tx1"/>
                </a:solidFill>
                <a:effectLst/>
                <a:latin typeface="+mn-lt"/>
                <a:ea typeface="+mn-ea"/>
                <a:cs typeface="+mn-cs"/>
              </a:rPr>
              <a:t>Accountable Emergency Officer (AEO) - Chief Clinical Officer (CNO)</a:t>
            </a:r>
          </a:p>
          <a:p>
            <a:pPr rtl="0" eaLnBrk="1" fontAlgn="t" latinLnBrk="0" hangingPunct="1"/>
            <a:r>
              <a:rPr lang="en-GB" sz="1200" b="0" i="0" u="none" strike="noStrike" kern="1200" dirty="0">
                <a:solidFill>
                  <a:schemeClr val="tx1"/>
                </a:solidFill>
                <a:effectLst/>
                <a:latin typeface="+mn-lt"/>
                <a:ea typeface="+mn-ea"/>
                <a:cs typeface="+mn-cs"/>
              </a:rPr>
              <a:t>Lead for Freedom to Speak Up - Chief Clinical Officer (CNO)</a:t>
            </a:r>
          </a:p>
          <a:p>
            <a:pPr rtl="0" eaLnBrk="1" fontAlgn="t" latinLnBrk="0" hangingPunct="1"/>
            <a:r>
              <a:rPr lang="en-GB" sz="1200" b="0" i="0" u="none" strike="noStrike" kern="1200" dirty="0">
                <a:solidFill>
                  <a:schemeClr val="tx1"/>
                </a:solidFill>
                <a:effectLst/>
                <a:latin typeface="+mn-lt"/>
                <a:ea typeface="+mn-ea"/>
                <a:cs typeface="+mn-cs"/>
              </a:rPr>
              <a:t>Lead for Mental Health - Chief Clinical Officer (CNO)</a:t>
            </a:r>
          </a:p>
          <a:p>
            <a:pPr rtl="0" eaLnBrk="1" fontAlgn="t" latinLnBrk="0" hangingPunct="1"/>
            <a:r>
              <a:rPr lang="en-GB" sz="1200" b="0" i="0" u="none" strike="noStrike" kern="1200" dirty="0">
                <a:solidFill>
                  <a:schemeClr val="tx1"/>
                </a:solidFill>
                <a:effectLst/>
                <a:latin typeface="+mn-lt"/>
                <a:ea typeface="+mn-ea"/>
                <a:cs typeface="+mn-cs"/>
              </a:rPr>
              <a:t>Lead for children and young people (aged 0 to 25) - Chief Clinical Officer (CNO)</a:t>
            </a:r>
          </a:p>
          <a:p>
            <a:pPr rtl="0" eaLnBrk="1" fontAlgn="t" latinLnBrk="0" hangingPunct="1"/>
            <a:r>
              <a:rPr lang="en-GB" sz="1200" b="0" i="0" u="none" strike="noStrike" kern="1200" dirty="0">
                <a:solidFill>
                  <a:schemeClr val="tx1"/>
                </a:solidFill>
                <a:effectLst/>
                <a:latin typeface="+mn-lt"/>
                <a:ea typeface="+mn-ea"/>
                <a:cs typeface="+mn-cs"/>
              </a:rPr>
              <a:t>Lead for children and young people with special educational needs and disabilities (SEND) - Chief Clinical Officer (CNO)</a:t>
            </a:r>
          </a:p>
          <a:p>
            <a:pPr rtl="0" eaLnBrk="1" fontAlgn="auto" latinLnBrk="0" hangingPunct="1"/>
            <a:r>
              <a:rPr lang="en-GB" sz="1200" b="0" i="0" u="none" strike="noStrike" kern="1200" dirty="0">
                <a:solidFill>
                  <a:schemeClr val="tx1"/>
                </a:solidFill>
                <a:effectLst/>
                <a:latin typeface="+mn-lt"/>
                <a:ea typeface="+mn-ea"/>
                <a:cs typeface="+mn-cs"/>
              </a:rPr>
              <a:t>Lead for Down syndrome (all-age) - Chief Clinical Officer (CNO)</a:t>
            </a:r>
          </a:p>
          <a:p>
            <a:pPr rtl="0" eaLnBrk="1" fontAlgn="auto" latinLnBrk="0" hangingPunct="1"/>
            <a:r>
              <a:rPr lang="en-GB" sz="1200" b="0" i="0" u="none" strike="noStrike" kern="1200" dirty="0">
                <a:solidFill>
                  <a:schemeClr val="tx1"/>
                </a:solidFill>
                <a:effectLst/>
                <a:latin typeface="+mn-lt"/>
                <a:ea typeface="+mn-ea"/>
                <a:cs typeface="+mn-cs"/>
              </a:rPr>
              <a:t>Lead for learning disability and autism (all-age) - Chief Clinical Officer (CNO)</a:t>
            </a:r>
          </a:p>
          <a:p>
            <a:pPr rtl="0" eaLnBrk="1" fontAlgn="auto" latinLnBrk="0" hangingPunct="1"/>
            <a:r>
              <a:rPr lang="en-GB" sz="1200" b="0" i="0" u="none" strike="noStrike" kern="1200" dirty="0">
                <a:solidFill>
                  <a:schemeClr val="tx1"/>
                </a:solidFill>
                <a:effectLst/>
                <a:latin typeface="+mn-lt"/>
                <a:ea typeface="+mn-ea"/>
                <a:cs typeface="+mn-cs"/>
              </a:rPr>
              <a:t>Lead for Safeguarding (all-age, including looked-after children and care leavers) – Chief Clinical Officer (CNO)</a:t>
            </a:r>
          </a:p>
          <a:p>
            <a:pPr rtl="0" eaLnBrk="1" fontAlgn="t" latinLnBrk="0" hangingPunct="1"/>
            <a:r>
              <a:rPr lang="en-GB" sz="1200" b="0" i="0" u="none" strike="noStrike" kern="1200" dirty="0">
                <a:solidFill>
                  <a:schemeClr val="tx1"/>
                </a:solidFill>
                <a:effectLst/>
                <a:latin typeface="+mn-lt"/>
                <a:ea typeface="+mn-ea"/>
                <a:cs typeface="+mn-cs"/>
              </a:rPr>
              <a:t>Lead for Maternity and Neonatal services - Chief Clinical Officer (CNO)</a:t>
            </a:r>
          </a:p>
          <a:p>
            <a:pPr rtl="0" eaLnBrk="1" fontAlgn="t" latinLnBrk="0" hangingPunct="1"/>
            <a:r>
              <a:rPr lang="en-GB" sz="1200" b="0" i="0" u="none" strike="noStrike" kern="1200" dirty="0">
                <a:solidFill>
                  <a:schemeClr val="tx1"/>
                </a:solidFill>
                <a:effectLst/>
                <a:latin typeface="+mn-lt"/>
                <a:ea typeface="+mn-ea"/>
                <a:cs typeface="+mn-cs"/>
              </a:rPr>
              <a:t>Lead for Complaints and PALS - Chief Clinical Officer (CNO)</a:t>
            </a:r>
          </a:p>
          <a:p>
            <a:pPr rtl="0" eaLnBrk="1" fontAlgn="t" latinLnBrk="0" hangingPunct="1"/>
            <a:r>
              <a:rPr lang="en-GB" sz="1200" b="0" i="0" u="none" strike="noStrike" kern="1200" dirty="0">
                <a:solidFill>
                  <a:schemeClr val="tx1"/>
                </a:solidFill>
                <a:effectLst/>
                <a:latin typeface="+mn-lt"/>
                <a:ea typeface="+mn-ea"/>
                <a:cs typeface="+mn-cs"/>
              </a:rPr>
              <a:t>Lead for Clinical and Quality Governance - Chief Clinical Officer (CNO)</a:t>
            </a:r>
          </a:p>
          <a:p>
            <a:pPr rtl="0" eaLnBrk="1" fontAlgn="auto" latinLnBrk="0" hangingPunct="1"/>
            <a:r>
              <a:rPr lang="en-GB" sz="1200" b="0" i="0" u="none" strike="noStrike" kern="1200" dirty="0">
                <a:solidFill>
                  <a:schemeClr val="tx1"/>
                </a:solidFill>
                <a:effectLst/>
                <a:latin typeface="+mn-lt"/>
                <a:ea typeface="+mn-ea"/>
                <a:cs typeface="+mn-cs"/>
              </a:rPr>
              <a:t>Lead for Infection Prevention and Control (IPC) - Chief Clinical Officer (CNO)</a:t>
            </a:r>
          </a:p>
          <a:p>
            <a:pPr rtl="0" eaLnBrk="1" fontAlgn="auto" latinLnBrk="0" hangingPunct="1"/>
            <a:r>
              <a:rPr lang="en-GB" sz="1200" b="0" i="0" u="none" strike="noStrike" kern="1200" dirty="0">
                <a:solidFill>
                  <a:schemeClr val="tx1"/>
                </a:solidFill>
                <a:effectLst/>
                <a:latin typeface="+mn-lt"/>
                <a:ea typeface="+mn-ea"/>
                <a:cs typeface="+mn-cs"/>
              </a:rPr>
              <a:t>Lead for Right Care Right Place -  Chief Clinical Officer (CNO)</a:t>
            </a:r>
          </a:p>
          <a:p>
            <a:pPr rtl="0" eaLnBrk="1" fontAlgn="t" latinLnBrk="0" hangingPunct="1"/>
            <a:r>
              <a:rPr lang="en-GB" sz="1200" b="0" i="0" u="none" strike="noStrike" kern="1200" dirty="0">
                <a:solidFill>
                  <a:schemeClr val="tx1"/>
                </a:solidFill>
                <a:effectLst/>
                <a:latin typeface="+mn-lt"/>
                <a:ea typeface="+mn-ea"/>
                <a:cs typeface="+mn-cs"/>
              </a:rPr>
              <a:t>Lead for Medicines Optimisation - Chief Clinical Officer (CNO)</a:t>
            </a:r>
          </a:p>
          <a:p>
            <a:pPr rtl="0" eaLnBrk="1" fontAlgn="t" latinLnBrk="0" hangingPunct="1"/>
            <a:r>
              <a:rPr lang="en-GB" sz="1200" b="0" i="0" u="none" strike="noStrike" kern="1200" dirty="0">
                <a:solidFill>
                  <a:schemeClr val="tx1"/>
                </a:solidFill>
                <a:effectLst/>
                <a:latin typeface="+mn-lt"/>
                <a:ea typeface="+mn-ea"/>
                <a:cs typeface="+mn-cs"/>
              </a:rPr>
              <a:t>Counter Fraud Lead/Champion  -  Chief Finance Officer</a:t>
            </a:r>
          </a:p>
          <a:p>
            <a:pPr rtl="0" eaLnBrk="1" fontAlgn="t" latinLnBrk="0" hangingPunct="1"/>
            <a:r>
              <a:rPr lang="en-GB" sz="1200" b="0" i="0" u="none" strike="noStrike" kern="1200" dirty="0">
                <a:solidFill>
                  <a:schemeClr val="tx1"/>
                </a:solidFill>
                <a:effectLst/>
                <a:latin typeface="+mn-lt"/>
                <a:ea typeface="+mn-ea"/>
                <a:cs typeface="+mn-cs"/>
              </a:rPr>
              <a:t>Lead for social and economic development - Chief Place and Transformation Officer (CMO)</a:t>
            </a:r>
          </a:p>
          <a:p>
            <a:pPr rtl="0" eaLnBrk="1" fontAlgn="t" latinLnBrk="0" hangingPunct="1"/>
            <a:r>
              <a:rPr lang="en-GB" sz="1200" b="0" i="0" u="none" strike="noStrike" kern="1200" dirty="0">
                <a:solidFill>
                  <a:schemeClr val="tx1"/>
                </a:solidFill>
                <a:effectLst/>
                <a:latin typeface="+mn-lt"/>
                <a:ea typeface="+mn-ea"/>
                <a:cs typeface="+mn-cs"/>
              </a:rPr>
              <a:t>Lead for public and patient involvement - Chief Strategic Planning and Commissioning Officer</a:t>
            </a:r>
          </a:p>
          <a:p>
            <a:pPr rtl="0" eaLnBrk="1" fontAlgn="t" latinLnBrk="0" hangingPunct="1"/>
            <a:r>
              <a:rPr lang="en-GB" sz="1200" b="0" i="0" u="none" strike="noStrike" kern="1200" dirty="0">
                <a:solidFill>
                  <a:schemeClr val="tx1"/>
                </a:solidFill>
                <a:effectLst/>
                <a:latin typeface="+mn-lt"/>
                <a:ea typeface="+mn-ea"/>
                <a:cs typeface="+mn-cs"/>
              </a:rPr>
              <a:t>Lead for Climate Change and Sustainability – Chief Finance Officer</a:t>
            </a:r>
          </a:p>
          <a:p>
            <a:endParaRPr lang="en-GB" dirty="0"/>
          </a:p>
        </p:txBody>
      </p:sp>
      <p:sp>
        <p:nvSpPr>
          <p:cNvPr id="4" name="Slide Number Placeholder 3"/>
          <p:cNvSpPr>
            <a:spLocks noGrp="1"/>
          </p:cNvSpPr>
          <p:nvPr>
            <p:ph type="sldNum" sz="quarter" idx="5"/>
          </p:nvPr>
        </p:nvSpPr>
        <p:spPr/>
        <p:txBody>
          <a:bodyPr/>
          <a:lstStyle/>
          <a:p>
            <a:fld id="{9C68FD82-70D0-4A53-9212-5CCC992328B3}" type="slidenum">
              <a:rPr lang="en-GB" smtClean="0"/>
              <a:t>35</a:t>
            </a:fld>
            <a:endParaRPr lang="en-GB" dirty="0"/>
          </a:p>
        </p:txBody>
      </p:sp>
    </p:spTree>
    <p:extLst>
      <p:ext uri="{BB962C8B-B14F-4D97-AF65-F5344CB8AC3E}">
        <p14:creationId xmlns:p14="http://schemas.microsoft.com/office/powerpoint/2010/main" val="31645032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75E729-9B8B-6E66-3B06-D6DE3C94C9E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21DFBD8-A234-84D9-50D4-868A0E79B73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186A7DB-31C6-628C-04BA-D278D2063BB0}"/>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65B7B3F1-A101-2EAC-2BDE-2028AB1043EE}"/>
              </a:ext>
            </a:extLst>
          </p:cNvPr>
          <p:cNvSpPr>
            <a:spLocks noGrp="1"/>
          </p:cNvSpPr>
          <p:nvPr>
            <p:ph type="sldNum" sz="quarter" idx="5"/>
          </p:nvPr>
        </p:nvSpPr>
        <p:spPr/>
        <p:txBody>
          <a:bodyPr/>
          <a:lstStyle/>
          <a:p>
            <a:fld id="{9C68FD82-70D0-4A53-9212-5CCC992328B3}" type="slidenum">
              <a:rPr lang="en-GB" smtClean="0"/>
              <a:t>36</a:t>
            </a:fld>
            <a:endParaRPr lang="en-GB" dirty="0"/>
          </a:p>
        </p:txBody>
      </p:sp>
    </p:spTree>
    <p:extLst>
      <p:ext uri="{BB962C8B-B14F-4D97-AF65-F5344CB8AC3E}">
        <p14:creationId xmlns:p14="http://schemas.microsoft.com/office/powerpoint/2010/main" val="26248251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C68FD82-70D0-4A53-9212-5CCC992328B3}" type="slidenum">
              <a:rPr lang="en-GB" smtClean="0"/>
              <a:t>47</a:t>
            </a:fld>
            <a:endParaRPr lang="en-GB" dirty="0"/>
          </a:p>
        </p:txBody>
      </p:sp>
    </p:spTree>
    <p:extLst>
      <p:ext uri="{BB962C8B-B14F-4D97-AF65-F5344CB8AC3E}">
        <p14:creationId xmlns:p14="http://schemas.microsoft.com/office/powerpoint/2010/main" val="1753448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6AC12D-43F3-DC00-F7FC-0C94F093165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4BE59CE-C984-6656-3FC3-AAEA38AFB2C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AFBD115-8CB2-7A1A-A1B1-633B6136B083}"/>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05D808C5-F762-D72C-980E-BE5399F373D2}"/>
              </a:ext>
            </a:extLst>
          </p:cNvPr>
          <p:cNvSpPr>
            <a:spLocks noGrp="1"/>
          </p:cNvSpPr>
          <p:nvPr>
            <p:ph type="sldNum" sz="quarter" idx="5"/>
          </p:nvPr>
        </p:nvSpPr>
        <p:spPr/>
        <p:txBody>
          <a:bodyPr/>
          <a:lstStyle/>
          <a:p>
            <a:fld id="{9C68FD82-70D0-4A53-9212-5CCC992328B3}" type="slidenum">
              <a:rPr lang="en-GB" smtClean="0"/>
              <a:t>53</a:t>
            </a:fld>
            <a:endParaRPr lang="en-GB" dirty="0"/>
          </a:p>
        </p:txBody>
      </p:sp>
    </p:spTree>
    <p:extLst>
      <p:ext uri="{BB962C8B-B14F-4D97-AF65-F5344CB8AC3E}">
        <p14:creationId xmlns:p14="http://schemas.microsoft.com/office/powerpoint/2010/main" val="26478762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9FA6A5-66BF-8D83-16E0-5BF39886349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3454E70-65A6-E4F8-A384-B59EE4E5A9A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5074AFD-8ECC-7067-CE67-7452ED0F71E5}"/>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668A6F86-1184-9186-C437-98E0507D2982}"/>
              </a:ext>
            </a:extLst>
          </p:cNvPr>
          <p:cNvSpPr>
            <a:spLocks noGrp="1"/>
          </p:cNvSpPr>
          <p:nvPr>
            <p:ph type="sldNum" sz="quarter" idx="5"/>
          </p:nvPr>
        </p:nvSpPr>
        <p:spPr/>
        <p:txBody>
          <a:bodyPr/>
          <a:lstStyle/>
          <a:p>
            <a:fld id="{9C68FD82-70D0-4A53-9212-5CCC992328B3}" type="slidenum">
              <a:rPr lang="en-GB" smtClean="0"/>
              <a:t>54</a:t>
            </a:fld>
            <a:endParaRPr lang="en-GB" dirty="0"/>
          </a:p>
        </p:txBody>
      </p:sp>
    </p:spTree>
    <p:extLst>
      <p:ext uri="{BB962C8B-B14F-4D97-AF65-F5344CB8AC3E}">
        <p14:creationId xmlns:p14="http://schemas.microsoft.com/office/powerpoint/2010/main" val="259508245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sv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svg"/></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371600" y="2623220"/>
            <a:ext cx="15544800" cy="2205038"/>
          </a:xfrm>
        </p:spPr>
        <p:txBody>
          <a:bodyPr/>
          <a:lstStyle/>
          <a:p>
            <a:r>
              <a:rPr lang="en-US" dirty="0"/>
              <a:t>Click to edit Master title style</a:t>
            </a:r>
            <a:endParaRPr lang="en-GB" dirty="0"/>
          </a:p>
        </p:txBody>
      </p:sp>
      <p:sp>
        <p:nvSpPr>
          <p:cNvPr id="3" name="Subtitle 2"/>
          <p:cNvSpPr>
            <a:spLocks noGrp="1"/>
          </p:cNvSpPr>
          <p:nvPr>
            <p:ph type="subTitle" idx="1"/>
          </p:nvPr>
        </p:nvSpPr>
        <p:spPr>
          <a:xfrm>
            <a:off x="1371600" y="5256881"/>
            <a:ext cx="15549264" cy="966739"/>
          </a:xfrm>
        </p:spPr>
        <p:txBody>
          <a:bodyPr/>
          <a:lstStyle>
            <a:lvl1pPr marL="0" indent="0" algn="l">
              <a:buNone/>
              <a:defRPr>
                <a:solidFill>
                  <a:schemeClr val="bg2"/>
                </a:solidFill>
              </a:defRPr>
            </a:lvl1pPr>
            <a:lvl2pPr marL="914400" indent="0" algn="ctr">
              <a:buNone/>
              <a:defRPr>
                <a:solidFill>
                  <a:schemeClr val="tx1">
                    <a:tint val="75000"/>
                  </a:schemeClr>
                </a:solidFill>
              </a:defRPr>
            </a:lvl2pPr>
            <a:lvl3pPr marL="1828800" indent="0" algn="ctr">
              <a:buNone/>
              <a:defRPr>
                <a:solidFill>
                  <a:schemeClr val="tx1">
                    <a:tint val="75000"/>
                  </a:schemeClr>
                </a:solidFill>
              </a:defRPr>
            </a:lvl3pPr>
            <a:lvl4pPr marL="2743200" indent="0" algn="ctr">
              <a:buNone/>
              <a:defRPr>
                <a:solidFill>
                  <a:schemeClr val="tx1">
                    <a:tint val="75000"/>
                  </a:schemeClr>
                </a:solidFill>
              </a:defRPr>
            </a:lvl4pPr>
            <a:lvl5pPr marL="3657600" indent="0" algn="ctr">
              <a:buNone/>
              <a:defRPr>
                <a:solidFill>
                  <a:schemeClr val="tx1">
                    <a:tint val="75000"/>
                  </a:schemeClr>
                </a:solidFill>
              </a:defRPr>
            </a:lvl5pPr>
            <a:lvl6pPr marL="4572000" indent="0" algn="ctr">
              <a:buNone/>
              <a:defRPr>
                <a:solidFill>
                  <a:schemeClr val="tx1">
                    <a:tint val="75000"/>
                  </a:schemeClr>
                </a:solidFill>
              </a:defRPr>
            </a:lvl6pPr>
            <a:lvl7pPr marL="5486400" indent="0" algn="ctr">
              <a:buNone/>
              <a:defRPr>
                <a:solidFill>
                  <a:schemeClr val="tx1">
                    <a:tint val="75000"/>
                  </a:schemeClr>
                </a:solidFill>
              </a:defRPr>
            </a:lvl7pPr>
            <a:lvl8pPr marL="6400800" indent="0" algn="ctr">
              <a:buNone/>
              <a:defRPr>
                <a:solidFill>
                  <a:schemeClr val="tx1">
                    <a:tint val="75000"/>
                  </a:schemeClr>
                </a:solidFill>
              </a:defRPr>
            </a:lvl8pPr>
            <a:lvl9pPr marL="7315200" indent="0" algn="ctr">
              <a:buNone/>
              <a:defRPr>
                <a:solidFill>
                  <a:schemeClr val="tx1">
                    <a:tint val="75000"/>
                  </a:schemeClr>
                </a:solidFill>
              </a:defRPr>
            </a:lvl9pPr>
          </a:lstStyle>
          <a:p>
            <a:r>
              <a:rPr lang="en-US" dirty="0"/>
              <a:t>Click to edit Master subtitle style</a:t>
            </a:r>
            <a:endParaRPr lang="en-GB" dirty="0"/>
          </a:p>
        </p:txBody>
      </p:sp>
      <p:pic>
        <p:nvPicPr>
          <p:cNvPr id="2051" name="Picture 3" descr="C:\Data\Editor\Pictures\NEW Devon CCG\General\Graphic Design\logos\NHS Devon CCG\NHS Devon CCG logo - BLUE.png"/>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b="20165"/>
          <a:stretch/>
        </p:blipFill>
        <p:spPr bwMode="auto">
          <a:xfrm>
            <a:off x="13896529" y="679164"/>
            <a:ext cx="3773174" cy="1149636"/>
          </a:xfrm>
          <a:prstGeom prst="rect">
            <a:avLst/>
          </a:prstGeom>
          <a:noFill/>
          <a:extLst>
            <a:ext uri="{909E8E84-426E-40DD-AFC4-6F175D3DCCD1}">
              <a14:hiddenFill xmlns:a14="http://schemas.microsoft.com/office/drawing/2010/main">
                <a:solidFill>
                  <a:srgbClr val="FFFFFF"/>
                </a:solidFill>
              </a14:hiddenFill>
            </a:ext>
          </a:extLst>
        </p:spPr>
      </p:pic>
      <p:pic>
        <p:nvPicPr>
          <p:cNvPr id="26" name="Graphic 25">
            <a:extLst>
              <a:ext uri="{FF2B5EF4-FFF2-40B4-BE49-F238E27FC236}">
                <a16:creationId xmlns:a16="http://schemas.microsoft.com/office/drawing/2014/main" id="{B34D51B8-3CED-41A3-AC84-DFDCF509BCC9}"/>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431032" y="9277267"/>
            <a:ext cx="3489023" cy="648000"/>
          </a:xfrm>
          <a:prstGeom prst="rect">
            <a:avLst/>
          </a:prstGeom>
        </p:spPr>
      </p:pic>
      <p:sp>
        <p:nvSpPr>
          <p:cNvPr id="27" name="TextBox 26">
            <a:extLst>
              <a:ext uri="{FF2B5EF4-FFF2-40B4-BE49-F238E27FC236}">
                <a16:creationId xmlns:a16="http://schemas.microsoft.com/office/drawing/2014/main" id="{C0469E35-47DF-484E-B6A8-17D7C7FE28C5}"/>
              </a:ext>
            </a:extLst>
          </p:cNvPr>
          <p:cNvSpPr txBox="1"/>
          <p:nvPr userDrawn="1"/>
        </p:nvSpPr>
        <p:spPr>
          <a:xfrm>
            <a:off x="4351087" y="9463980"/>
            <a:ext cx="13505881" cy="384721"/>
          </a:xfrm>
          <a:prstGeom prst="rect">
            <a:avLst/>
          </a:prstGeom>
          <a:noFill/>
        </p:spPr>
        <p:txBody>
          <a:bodyPr wrap="square">
            <a:spAutoFit/>
          </a:bodyPr>
          <a:lstStyle/>
          <a:p>
            <a:pPr marR="0" algn="l" rtl="0"/>
            <a:r>
              <a:rPr lang="en-GB" sz="1900" b="0" dirty="0"/>
              <a:t>Proud to be part of One Devon: NHS and CARE working with communities and local organisations to improve people’s lives</a:t>
            </a:r>
          </a:p>
        </p:txBody>
      </p:sp>
      <p:pic>
        <p:nvPicPr>
          <p:cNvPr id="8" name="Picture 7" descr="A picture containing text&#10;&#10;Description automatically generated">
            <a:extLst>
              <a:ext uri="{FF2B5EF4-FFF2-40B4-BE49-F238E27FC236}">
                <a16:creationId xmlns:a16="http://schemas.microsoft.com/office/drawing/2014/main" id="{B6D7B1BD-4BD0-4B57-A205-1AA4B5E27660}"/>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0" y="5518660"/>
            <a:ext cx="18288000" cy="3545558"/>
          </a:xfrm>
          <a:prstGeom prst="rect">
            <a:avLst/>
          </a:prstGeom>
        </p:spPr>
      </p:pic>
    </p:spTree>
    <p:extLst>
      <p:ext uri="{BB962C8B-B14F-4D97-AF65-F5344CB8AC3E}">
        <p14:creationId xmlns:p14="http://schemas.microsoft.com/office/powerpoint/2010/main" val="36130057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936627" y="500064"/>
            <a:ext cx="11087694" cy="1081088"/>
          </a:xfrm>
        </p:spPr>
        <p:txBody>
          <a:bodyPr>
            <a:normAutofit/>
          </a:bodyPr>
          <a:lstStyle>
            <a:lvl1pPr>
              <a:defRPr sz="4200">
                <a:solidFill>
                  <a:srgbClr val="005EB8"/>
                </a:solidFill>
              </a:defRPr>
            </a:lvl1pPr>
          </a:lstStyle>
          <a:p>
            <a:r>
              <a:rPr lang="en-US" dirty="0"/>
              <a:t>Click to edit master title style</a:t>
            </a:r>
            <a:endParaRPr lang="en-GB" dirty="0"/>
          </a:p>
        </p:txBody>
      </p:sp>
      <p:sp>
        <p:nvSpPr>
          <p:cNvPr id="3" name="Content Placeholder 2"/>
          <p:cNvSpPr>
            <a:spLocks noGrp="1"/>
          </p:cNvSpPr>
          <p:nvPr>
            <p:ph idx="1" hasCustomPrompt="1"/>
          </p:nvPr>
        </p:nvSpPr>
        <p:spPr/>
        <p:txBody>
          <a:bodyPr>
            <a:normAutofit/>
          </a:bodyPr>
          <a:lstStyle>
            <a:lvl1pPr>
              <a:buClr>
                <a:srgbClr val="005EB8"/>
              </a:buClr>
              <a:defRPr/>
            </a:lvl1pPr>
            <a:lvl3pPr>
              <a:buClr>
                <a:srgbClr val="005EB8"/>
              </a:buClr>
              <a:defRPr/>
            </a:lvl3pPr>
            <a:lvl5pPr>
              <a:buClr>
                <a:srgbClr val="005EB8"/>
              </a:buCl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7" name="Picture 6" descr="Logo&#10;&#10;Description automatically generated">
            <a:extLst>
              <a:ext uri="{FF2B5EF4-FFF2-40B4-BE49-F238E27FC236}">
                <a16:creationId xmlns:a16="http://schemas.microsoft.com/office/drawing/2014/main" id="{D0BFF64F-A75C-400F-90C3-D423A9B8EDB6}"/>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12500" t="15927" r="12502" b="15926"/>
          <a:stretch/>
        </p:blipFill>
        <p:spPr>
          <a:xfrm>
            <a:off x="14616608" y="390974"/>
            <a:ext cx="2736305" cy="1368152"/>
          </a:xfrm>
          <a:prstGeom prst="rect">
            <a:avLst/>
          </a:prstGeom>
        </p:spPr>
      </p:pic>
    </p:spTree>
    <p:extLst>
      <p:ext uri="{BB962C8B-B14F-4D97-AF65-F5344CB8AC3E}">
        <p14:creationId xmlns:p14="http://schemas.microsoft.com/office/powerpoint/2010/main" val="37607669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367136" y="4279406"/>
            <a:ext cx="15544800" cy="2043113"/>
          </a:xfrm>
        </p:spPr>
        <p:txBody>
          <a:bodyPr anchor="ctr">
            <a:normAutofit/>
          </a:bodyPr>
          <a:lstStyle>
            <a:lvl1pPr algn="l">
              <a:defRPr sz="4800" b="1" cap="none">
                <a:solidFill>
                  <a:srgbClr val="005EB8"/>
                </a:solidFill>
              </a:defRPr>
            </a:lvl1pPr>
          </a:lstStyle>
          <a:p>
            <a:r>
              <a:rPr lang="en-US" dirty="0"/>
              <a:t>Click to edit master title style</a:t>
            </a:r>
            <a:endParaRPr lang="en-GB" dirty="0"/>
          </a:p>
        </p:txBody>
      </p:sp>
      <p:sp>
        <p:nvSpPr>
          <p:cNvPr id="3" name="Text Placeholder 2"/>
          <p:cNvSpPr>
            <a:spLocks noGrp="1"/>
          </p:cNvSpPr>
          <p:nvPr>
            <p:ph type="body" idx="1"/>
          </p:nvPr>
        </p:nvSpPr>
        <p:spPr>
          <a:xfrm>
            <a:off x="1367136" y="6547658"/>
            <a:ext cx="15544800" cy="2250281"/>
          </a:xfrm>
        </p:spPr>
        <p:txBody>
          <a:bodyPr anchor="b">
            <a:normAutofit/>
          </a:bodyPr>
          <a:lstStyle>
            <a:lvl1pPr marL="0" indent="0">
              <a:buNone/>
              <a:defRPr sz="3000"/>
            </a:lvl1pPr>
            <a:lvl2pPr marL="685800" indent="0">
              <a:buNone/>
              <a:defRPr sz="2700"/>
            </a:lvl2pPr>
            <a:lvl3pPr marL="1371600" indent="0">
              <a:buNone/>
              <a:defRPr sz="2400"/>
            </a:lvl3pPr>
            <a:lvl4pPr marL="2057400" indent="0">
              <a:buNone/>
              <a:defRPr sz="2100"/>
            </a:lvl4pPr>
            <a:lvl5pPr marL="2743200" indent="0">
              <a:buNone/>
              <a:defRPr sz="2100"/>
            </a:lvl5pPr>
            <a:lvl6pPr marL="3429000" indent="0">
              <a:buNone/>
              <a:defRPr sz="2100"/>
            </a:lvl6pPr>
            <a:lvl7pPr marL="4114800" indent="0">
              <a:buNone/>
              <a:defRPr sz="2100"/>
            </a:lvl7pPr>
            <a:lvl8pPr marL="4800600" indent="0">
              <a:buNone/>
              <a:defRPr sz="2100"/>
            </a:lvl8pPr>
            <a:lvl9pPr marL="5486400" indent="0">
              <a:buNone/>
              <a:defRPr sz="2100"/>
            </a:lvl9pPr>
          </a:lstStyle>
          <a:p>
            <a:pPr lvl="0"/>
            <a:r>
              <a:rPr lang="en-US"/>
              <a:t>Click to edit Master text styles</a:t>
            </a:r>
          </a:p>
        </p:txBody>
      </p:sp>
      <p:pic>
        <p:nvPicPr>
          <p:cNvPr id="6" name="Picture 5" descr="Logo&#10;&#10;Description automatically generated">
            <a:extLst>
              <a:ext uri="{FF2B5EF4-FFF2-40B4-BE49-F238E27FC236}">
                <a16:creationId xmlns:a16="http://schemas.microsoft.com/office/drawing/2014/main" id="{0BA61633-79AC-482B-A8F6-8B1C3133DFB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12500" t="15927" r="12502" b="15926"/>
          <a:stretch/>
        </p:blipFill>
        <p:spPr>
          <a:xfrm>
            <a:off x="12267936" y="390971"/>
            <a:ext cx="4644000" cy="2322000"/>
          </a:xfrm>
          <a:prstGeom prst="rect">
            <a:avLst/>
          </a:prstGeom>
        </p:spPr>
      </p:pic>
    </p:spTree>
    <p:extLst>
      <p:ext uri="{BB962C8B-B14F-4D97-AF65-F5344CB8AC3E}">
        <p14:creationId xmlns:p14="http://schemas.microsoft.com/office/powerpoint/2010/main" val="412165210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ection header NHS blue">
    <p:bg>
      <p:bgPr>
        <a:solidFill>
          <a:srgbClr val="005EB8"/>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367136" y="4279406"/>
            <a:ext cx="15544800" cy="2043113"/>
          </a:xfrm>
        </p:spPr>
        <p:txBody>
          <a:bodyPr anchor="ctr">
            <a:normAutofit/>
          </a:bodyPr>
          <a:lstStyle>
            <a:lvl1pPr algn="l">
              <a:defRPr sz="4800" b="1" cap="none">
                <a:solidFill>
                  <a:schemeClr val="bg1"/>
                </a:solidFill>
              </a:defRPr>
            </a:lvl1pPr>
          </a:lstStyle>
          <a:p>
            <a:r>
              <a:rPr lang="en-US" dirty="0"/>
              <a:t>Click to edit master title style</a:t>
            </a:r>
            <a:endParaRPr lang="en-GB" dirty="0"/>
          </a:p>
        </p:txBody>
      </p:sp>
      <p:cxnSp>
        <p:nvCxnSpPr>
          <p:cNvPr id="6" name="Straight Connector 5"/>
          <p:cNvCxnSpPr/>
          <p:nvPr userDrawn="1"/>
        </p:nvCxnSpPr>
        <p:spPr>
          <a:xfrm>
            <a:off x="1367136" y="6331632"/>
            <a:ext cx="1555372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8" name="Picture 7" descr="Logo&#10;&#10;Description automatically generated">
            <a:extLst>
              <a:ext uri="{FF2B5EF4-FFF2-40B4-BE49-F238E27FC236}">
                <a16:creationId xmlns:a16="http://schemas.microsoft.com/office/drawing/2014/main" id="{D081B76F-14A9-4AED-9C9C-E032D3E651ED}"/>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12566" t="16140" r="12566" b="15712"/>
          <a:stretch/>
        </p:blipFill>
        <p:spPr>
          <a:xfrm>
            <a:off x="12266812" y="498986"/>
            <a:ext cx="4645127" cy="2322564"/>
          </a:xfrm>
          <a:prstGeom prst="rect">
            <a:avLst/>
          </a:prstGeom>
        </p:spPr>
      </p:pic>
    </p:spTree>
    <p:extLst>
      <p:ext uri="{BB962C8B-B14F-4D97-AF65-F5344CB8AC3E}">
        <p14:creationId xmlns:p14="http://schemas.microsoft.com/office/powerpoint/2010/main" val="260118712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ection header NHS dark green">
    <p:bg>
      <p:bgPr>
        <a:solidFill>
          <a:srgbClr val="006747"/>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367136" y="4279406"/>
            <a:ext cx="15544800" cy="2043113"/>
          </a:xfrm>
        </p:spPr>
        <p:txBody>
          <a:bodyPr anchor="ctr">
            <a:normAutofit/>
          </a:bodyPr>
          <a:lstStyle>
            <a:lvl1pPr algn="l">
              <a:defRPr sz="4800" b="1" cap="none">
                <a:solidFill>
                  <a:schemeClr val="bg1"/>
                </a:solidFill>
              </a:defRPr>
            </a:lvl1pPr>
          </a:lstStyle>
          <a:p>
            <a:r>
              <a:rPr lang="en-US" dirty="0"/>
              <a:t>Click to edit master title style</a:t>
            </a:r>
            <a:endParaRPr lang="en-GB" dirty="0"/>
          </a:p>
        </p:txBody>
      </p:sp>
      <p:cxnSp>
        <p:nvCxnSpPr>
          <p:cNvPr id="6" name="Straight Connector 5"/>
          <p:cNvCxnSpPr/>
          <p:nvPr userDrawn="1"/>
        </p:nvCxnSpPr>
        <p:spPr>
          <a:xfrm>
            <a:off x="1367136" y="6331632"/>
            <a:ext cx="1555372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8" name="Picture 7" descr="Logo&#10;&#10;Description automatically generated">
            <a:extLst>
              <a:ext uri="{FF2B5EF4-FFF2-40B4-BE49-F238E27FC236}">
                <a16:creationId xmlns:a16="http://schemas.microsoft.com/office/drawing/2014/main" id="{D0280126-1347-4C0F-BB1D-B652D0C16B02}"/>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12566" t="16140" r="12566" b="15712"/>
          <a:stretch/>
        </p:blipFill>
        <p:spPr>
          <a:xfrm>
            <a:off x="12266812" y="498986"/>
            <a:ext cx="4645127" cy="2322564"/>
          </a:xfrm>
          <a:prstGeom prst="rect">
            <a:avLst/>
          </a:prstGeom>
        </p:spPr>
      </p:pic>
    </p:spTree>
    <p:extLst>
      <p:ext uri="{BB962C8B-B14F-4D97-AF65-F5344CB8AC3E}">
        <p14:creationId xmlns:p14="http://schemas.microsoft.com/office/powerpoint/2010/main" val="364182282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ection header NHS purple">
    <p:bg>
      <p:bgPr>
        <a:solidFill>
          <a:srgbClr val="003893"/>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367136" y="4279406"/>
            <a:ext cx="15544800" cy="2043113"/>
          </a:xfrm>
        </p:spPr>
        <p:txBody>
          <a:bodyPr anchor="ctr">
            <a:normAutofit/>
          </a:bodyPr>
          <a:lstStyle>
            <a:lvl1pPr algn="l">
              <a:defRPr sz="4800" b="1" cap="none">
                <a:solidFill>
                  <a:schemeClr val="bg1"/>
                </a:solidFill>
              </a:defRPr>
            </a:lvl1pPr>
          </a:lstStyle>
          <a:p>
            <a:r>
              <a:rPr lang="en-US" dirty="0"/>
              <a:t>Click to edit master title style</a:t>
            </a:r>
            <a:endParaRPr lang="en-GB" dirty="0"/>
          </a:p>
        </p:txBody>
      </p:sp>
      <p:cxnSp>
        <p:nvCxnSpPr>
          <p:cNvPr id="6" name="Straight Connector 5"/>
          <p:cNvCxnSpPr/>
          <p:nvPr userDrawn="1"/>
        </p:nvCxnSpPr>
        <p:spPr>
          <a:xfrm>
            <a:off x="1367136" y="6331632"/>
            <a:ext cx="1555372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8" name="Picture 7" descr="Logo&#10;&#10;Description automatically generated">
            <a:extLst>
              <a:ext uri="{FF2B5EF4-FFF2-40B4-BE49-F238E27FC236}">
                <a16:creationId xmlns:a16="http://schemas.microsoft.com/office/drawing/2014/main" id="{179C67B9-CB44-4415-A0EE-4457E4E6F2A0}"/>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12566" t="16140" r="12566" b="15712"/>
          <a:stretch/>
        </p:blipFill>
        <p:spPr>
          <a:xfrm>
            <a:off x="12266812" y="498986"/>
            <a:ext cx="4645127" cy="2322564"/>
          </a:xfrm>
          <a:prstGeom prst="rect">
            <a:avLst/>
          </a:prstGeom>
        </p:spPr>
      </p:pic>
    </p:spTree>
    <p:extLst>
      <p:ext uri="{BB962C8B-B14F-4D97-AF65-F5344CB8AC3E}">
        <p14:creationId xmlns:p14="http://schemas.microsoft.com/office/powerpoint/2010/main" val="130184447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936627" y="500064"/>
            <a:ext cx="11087694" cy="1081088"/>
          </a:xfrm>
        </p:spPr>
        <p:txBody>
          <a:bodyPr>
            <a:normAutofit/>
          </a:bodyPr>
          <a:lstStyle>
            <a:lvl1pPr>
              <a:defRPr sz="4200">
                <a:solidFill>
                  <a:srgbClr val="005EB8"/>
                </a:solidFill>
              </a:defRPr>
            </a:lvl1pPr>
          </a:lstStyle>
          <a:p>
            <a:r>
              <a:rPr lang="en-US" dirty="0"/>
              <a:t>Click to edit master title style</a:t>
            </a:r>
            <a:endParaRPr lang="en-GB" dirty="0"/>
          </a:p>
        </p:txBody>
      </p:sp>
      <p:sp>
        <p:nvSpPr>
          <p:cNvPr id="3" name="Content Placeholder 2"/>
          <p:cNvSpPr>
            <a:spLocks noGrp="1"/>
          </p:cNvSpPr>
          <p:nvPr>
            <p:ph sz="half" idx="1" hasCustomPrompt="1"/>
          </p:nvPr>
        </p:nvSpPr>
        <p:spPr>
          <a:xfrm>
            <a:off x="914400" y="2012159"/>
            <a:ext cx="8077200" cy="7177088"/>
          </a:xfrm>
        </p:spPr>
        <p:txBody>
          <a:bodyPr>
            <a:normAutofit/>
          </a:bodyPr>
          <a:lstStyle>
            <a:lvl1pPr>
              <a:buClr>
                <a:srgbClr val="005EB8"/>
              </a:buClr>
              <a:defRPr sz="4200"/>
            </a:lvl1pPr>
            <a:lvl2pPr>
              <a:defRPr sz="3600"/>
            </a:lvl2pPr>
            <a:lvl3pPr>
              <a:buClr>
                <a:srgbClr val="005EB8"/>
              </a:buClr>
              <a:defRPr sz="3000"/>
            </a:lvl3pPr>
            <a:lvl4pPr>
              <a:defRPr sz="2700"/>
            </a:lvl4pPr>
            <a:lvl5pPr>
              <a:buClr>
                <a:srgbClr val="005EB8"/>
              </a:buClr>
              <a:defRPr sz="2700"/>
            </a:lvl5pPr>
            <a:lvl6pPr>
              <a:defRPr sz="2700"/>
            </a:lvl6pPr>
            <a:lvl7pPr>
              <a:defRPr sz="2700"/>
            </a:lvl7pPr>
            <a:lvl8pPr>
              <a:defRPr sz="2700"/>
            </a:lvl8pPr>
            <a:lvl9pPr>
              <a:defRPr sz="27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hasCustomPrompt="1"/>
          </p:nvPr>
        </p:nvSpPr>
        <p:spPr>
          <a:xfrm>
            <a:off x="9296400" y="2012159"/>
            <a:ext cx="8077200" cy="7177088"/>
          </a:xfrm>
        </p:spPr>
        <p:txBody>
          <a:bodyPr>
            <a:normAutofit/>
          </a:bodyPr>
          <a:lstStyle>
            <a:lvl1pPr>
              <a:buClr>
                <a:srgbClr val="005EB8"/>
              </a:buClr>
              <a:defRPr sz="4200"/>
            </a:lvl1pPr>
            <a:lvl2pPr>
              <a:defRPr sz="3600"/>
            </a:lvl2pPr>
            <a:lvl3pPr>
              <a:buClr>
                <a:srgbClr val="005EB8"/>
              </a:buClr>
              <a:defRPr sz="3000"/>
            </a:lvl3pPr>
            <a:lvl4pPr>
              <a:defRPr sz="2700"/>
            </a:lvl4pPr>
            <a:lvl5pPr>
              <a:buClr>
                <a:srgbClr val="005EB8"/>
              </a:buClr>
              <a:defRPr sz="2700"/>
            </a:lvl5pPr>
            <a:lvl6pPr>
              <a:defRPr sz="2700"/>
            </a:lvl6pPr>
            <a:lvl7pPr>
              <a:defRPr sz="2700"/>
            </a:lvl7pPr>
            <a:lvl8pPr>
              <a:defRPr sz="2700"/>
            </a:lvl8pPr>
            <a:lvl9pPr>
              <a:defRPr sz="27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7" name="Picture 6" descr="Logo&#10;&#10;Description automatically generated">
            <a:extLst>
              <a:ext uri="{FF2B5EF4-FFF2-40B4-BE49-F238E27FC236}">
                <a16:creationId xmlns:a16="http://schemas.microsoft.com/office/drawing/2014/main" id="{75AAAD6E-D97E-415B-A39C-1349A2FA591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12500" t="15927" r="12502" b="15926"/>
          <a:stretch/>
        </p:blipFill>
        <p:spPr>
          <a:xfrm>
            <a:off x="14616608" y="390974"/>
            <a:ext cx="2736305" cy="1368152"/>
          </a:xfrm>
          <a:prstGeom prst="rect">
            <a:avLst/>
          </a:prstGeom>
        </p:spPr>
      </p:pic>
    </p:spTree>
    <p:extLst>
      <p:ext uri="{BB962C8B-B14F-4D97-AF65-F5344CB8AC3E}">
        <p14:creationId xmlns:p14="http://schemas.microsoft.com/office/powerpoint/2010/main" val="57998675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Info boxe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936627" y="500064"/>
            <a:ext cx="11087694" cy="1081088"/>
          </a:xfrm>
        </p:spPr>
        <p:txBody>
          <a:bodyPr>
            <a:normAutofit/>
          </a:bodyPr>
          <a:lstStyle>
            <a:lvl1pPr>
              <a:defRPr sz="4200">
                <a:solidFill>
                  <a:srgbClr val="005EB8"/>
                </a:solidFill>
              </a:defRPr>
            </a:lvl1pPr>
          </a:lstStyle>
          <a:p>
            <a:r>
              <a:rPr lang="en-US" dirty="0"/>
              <a:t>Click to edit master title style</a:t>
            </a:r>
            <a:endParaRPr lang="en-GB" dirty="0"/>
          </a:p>
        </p:txBody>
      </p:sp>
      <p:sp>
        <p:nvSpPr>
          <p:cNvPr id="3" name="Content Placeholder 2"/>
          <p:cNvSpPr>
            <a:spLocks noGrp="1"/>
          </p:cNvSpPr>
          <p:nvPr>
            <p:ph sz="half" idx="1" hasCustomPrompt="1"/>
          </p:nvPr>
        </p:nvSpPr>
        <p:spPr>
          <a:xfrm>
            <a:off x="914400" y="2012159"/>
            <a:ext cx="8077200" cy="7177088"/>
          </a:xfrm>
          <a:solidFill>
            <a:srgbClr val="005EB8"/>
          </a:solidFill>
        </p:spPr>
        <p:txBody>
          <a:bodyPr>
            <a:normAutofit/>
          </a:bodyPr>
          <a:lstStyle>
            <a:lvl1pPr>
              <a:buClr>
                <a:schemeClr val="bg1"/>
              </a:buClr>
              <a:defRPr sz="4200">
                <a:solidFill>
                  <a:schemeClr val="bg1"/>
                </a:solidFill>
              </a:defRPr>
            </a:lvl1pPr>
            <a:lvl2pPr>
              <a:buClr>
                <a:schemeClr val="bg1"/>
              </a:buClr>
              <a:defRPr sz="3600">
                <a:solidFill>
                  <a:schemeClr val="bg1"/>
                </a:solidFill>
              </a:defRPr>
            </a:lvl2pPr>
            <a:lvl3pPr>
              <a:buClr>
                <a:schemeClr val="bg1"/>
              </a:buClr>
              <a:defRPr sz="3000">
                <a:solidFill>
                  <a:schemeClr val="bg1"/>
                </a:solidFill>
              </a:defRPr>
            </a:lvl3pPr>
            <a:lvl4pPr>
              <a:buClr>
                <a:schemeClr val="bg1"/>
              </a:buClr>
              <a:defRPr sz="2700">
                <a:solidFill>
                  <a:schemeClr val="bg1"/>
                </a:solidFill>
              </a:defRPr>
            </a:lvl4pPr>
            <a:lvl5pPr>
              <a:buClr>
                <a:schemeClr val="bg1"/>
              </a:buClr>
              <a:defRPr sz="2700">
                <a:solidFill>
                  <a:schemeClr val="bg1"/>
                </a:solidFill>
              </a:defRPr>
            </a:lvl5pPr>
            <a:lvl6pPr>
              <a:defRPr sz="2700"/>
            </a:lvl6pPr>
            <a:lvl7pPr>
              <a:defRPr sz="2700"/>
            </a:lvl7pPr>
            <a:lvl8pPr>
              <a:defRPr sz="2700"/>
            </a:lvl8pPr>
            <a:lvl9pPr>
              <a:defRPr sz="27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hasCustomPrompt="1"/>
          </p:nvPr>
        </p:nvSpPr>
        <p:spPr>
          <a:xfrm>
            <a:off x="9296400" y="2012159"/>
            <a:ext cx="8077200" cy="7177088"/>
          </a:xfrm>
          <a:solidFill>
            <a:srgbClr val="006747"/>
          </a:solidFill>
        </p:spPr>
        <p:txBody>
          <a:bodyPr>
            <a:normAutofit/>
          </a:bodyPr>
          <a:lstStyle>
            <a:lvl1pPr>
              <a:buClr>
                <a:schemeClr val="bg1"/>
              </a:buClr>
              <a:defRPr sz="4200">
                <a:solidFill>
                  <a:schemeClr val="bg1"/>
                </a:solidFill>
              </a:defRPr>
            </a:lvl1pPr>
            <a:lvl2pPr>
              <a:buClr>
                <a:schemeClr val="bg1"/>
              </a:buClr>
              <a:defRPr sz="3600">
                <a:solidFill>
                  <a:schemeClr val="bg1"/>
                </a:solidFill>
              </a:defRPr>
            </a:lvl2pPr>
            <a:lvl3pPr>
              <a:buClr>
                <a:schemeClr val="bg1"/>
              </a:buClr>
              <a:defRPr sz="3000">
                <a:solidFill>
                  <a:schemeClr val="bg1"/>
                </a:solidFill>
              </a:defRPr>
            </a:lvl3pPr>
            <a:lvl4pPr>
              <a:buClr>
                <a:schemeClr val="bg1"/>
              </a:buClr>
              <a:defRPr sz="2700">
                <a:solidFill>
                  <a:schemeClr val="bg1"/>
                </a:solidFill>
              </a:defRPr>
            </a:lvl4pPr>
            <a:lvl5pPr>
              <a:buClr>
                <a:schemeClr val="bg1"/>
              </a:buClr>
              <a:defRPr sz="2700">
                <a:solidFill>
                  <a:schemeClr val="bg1"/>
                </a:solidFill>
              </a:defRPr>
            </a:lvl5pPr>
            <a:lvl6pPr>
              <a:defRPr sz="2700"/>
            </a:lvl6pPr>
            <a:lvl7pPr>
              <a:defRPr sz="2700"/>
            </a:lvl7pPr>
            <a:lvl8pPr>
              <a:defRPr sz="2700"/>
            </a:lvl8pPr>
            <a:lvl9pPr>
              <a:defRPr sz="27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7" name="Picture 6" descr="Logo&#10;&#10;Description automatically generated">
            <a:extLst>
              <a:ext uri="{FF2B5EF4-FFF2-40B4-BE49-F238E27FC236}">
                <a16:creationId xmlns:a16="http://schemas.microsoft.com/office/drawing/2014/main" id="{1740BD2D-41BC-4873-AD72-9E4782D42594}"/>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12500" t="15927" r="12502" b="15926"/>
          <a:stretch/>
        </p:blipFill>
        <p:spPr>
          <a:xfrm>
            <a:off x="14616608" y="390974"/>
            <a:ext cx="2736305" cy="1368152"/>
          </a:xfrm>
          <a:prstGeom prst="rect">
            <a:avLst/>
          </a:prstGeom>
        </p:spPr>
      </p:pic>
    </p:spTree>
    <p:extLst>
      <p:ext uri="{BB962C8B-B14F-4D97-AF65-F5344CB8AC3E}">
        <p14:creationId xmlns:p14="http://schemas.microsoft.com/office/powerpoint/2010/main" val="28041149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hasCustomPrompt="1"/>
          </p:nvPr>
        </p:nvSpPr>
        <p:spPr>
          <a:xfrm>
            <a:off x="914401" y="2011154"/>
            <a:ext cx="8080376" cy="1251161"/>
          </a:xfrm>
        </p:spPr>
        <p:txBody>
          <a:bodyPr anchor="ctr">
            <a:normAutofit/>
          </a:bodyPr>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dirty="0"/>
              <a:t>Click to edit master text styles</a:t>
            </a:r>
          </a:p>
        </p:txBody>
      </p:sp>
      <p:sp>
        <p:nvSpPr>
          <p:cNvPr id="4" name="Content Placeholder 3"/>
          <p:cNvSpPr>
            <a:spLocks noGrp="1"/>
          </p:cNvSpPr>
          <p:nvPr>
            <p:ph sz="half" idx="2" hasCustomPrompt="1"/>
          </p:nvPr>
        </p:nvSpPr>
        <p:spPr>
          <a:xfrm>
            <a:off x="914401" y="3262313"/>
            <a:ext cx="8080376" cy="5926932"/>
          </a:xfrm>
        </p:spPr>
        <p:txBody>
          <a:bodyPr>
            <a:normAutofit/>
          </a:bodyPr>
          <a:lstStyle>
            <a:lvl1pPr>
              <a:buClr>
                <a:srgbClr val="005EB8"/>
              </a:buClr>
              <a:defRPr sz="3600"/>
            </a:lvl1pPr>
            <a:lvl2pPr>
              <a:defRPr sz="3000"/>
            </a:lvl2pPr>
            <a:lvl3pPr>
              <a:buClr>
                <a:srgbClr val="005EB8"/>
              </a:buClr>
              <a:defRPr sz="2700"/>
            </a:lvl3pPr>
            <a:lvl4pPr>
              <a:defRPr sz="2400"/>
            </a:lvl4pPr>
            <a:lvl5pPr>
              <a:buClr>
                <a:srgbClr val="005EB8"/>
              </a:buClr>
              <a:defRPr sz="2400"/>
            </a:lvl5pPr>
            <a:lvl6pPr>
              <a:defRPr sz="2400"/>
            </a:lvl6pPr>
            <a:lvl7pPr>
              <a:defRPr sz="2400"/>
            </a:lvl7pPr>
            <a:lvl8pPr>
              <a:defRPr sz="2400"/>
            </a:lvl8pPr>
            <a:lvl9pPr>
              <a:defRPr sz="2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Text Placeholder 4"/>
          <p:cNvSpPr>
            <a:spLocks noGrp="1"/>
          </p:cNvSpPr>
          <p:nvPr>
            <p:ph type="body" sz="quarter" idx="3" hasCustomPrompt="1"/>
          </p:nvPr>
        </p:nvSpPr>
        <p:spPr>
          <a:xfrm>
            <a:off x="9290053" y="2011154"/>
            <a:ext cx="8083550" cy="1251161"/>
          </a:xfrm>
        </p:spPr>
        <p:txBody>
          <a:bodyPr anchor="ctr">
            <a:normAutofit/>
          </a:bodyPr>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dirty="0"/>
              <a:t>Click to edit master text styles</a:t>
            </a:r>
          </a:p>
        </p:txBody>
      </p:sp>
      <p:sp>
        <p:nvSpPr>
          <p:cNvPr id="6" name="Content Placeholder 5"/>
          <p:cNvSpPr>
            <a:spLocks noGrp="1"/>
          </p:cNvSpPr>
          <p:nvPr>
            <p:ph sz="quarter" idx="4" hasCustomPrompt="1"/>
          </p:nvPr>
        </p:nvSpPr>
        <p:spPr>
          <a:xfrm>
            <a:off x="9290053" y="3262313"/>
            <a:ext cx="8083550" cy="5926932"/>
          </a:xfrm>
        </p:spPr>
        <p:txBody>
          <a:bodyPr>
            <a:normAutofit/>
          </a:bodyPr>
          <a:lstStyle>
            <a:lvl1pPr>
              <a:buClr>
                <a:srgbClr val="005EB8"/>
              </a:buClr>
              <a:defRPr sz="3600"/>
            </a:lvl1pPr>
            <a:lvl2pPr>
              <a:defRPr sz="3000"/>
            </a:lvl2pPr>
            <a:lvl3pPr>
              <a:buClr>
                <a:srgbClr val="005EB8"/>
              </a:buClr>
              <a:defRPr sz="2700"/>
            </a:lvl3pPr>
            <a:lvl4pPr>
              <a:defRPr sz="2400"/>
            </a:lvl4pPr>
            <a:lvl5pPr>
              <a:buClr>
                <a:srgbClr val="005EB8"/>
              </a:buClr>
              <a:defRPr sz="2400"/>
            </a:lvl5pPr>
            <a:lvl6pPr>
              <a:defRPr sz="2400"/>
            </a:lvl6pPr>
            <a:lvl7pPr>
              <a:defRPr sz="2400"/>
            </a:lvl7pPr>
            <a:lvl8pPr>
              <a:defRPr sz="2400"/>
            </a:lvl8pPr>
            <a:lvl9pPr>
              <a:defRPr sz="2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8" name="Title 1"/>
          <p:cNvSpPr>
            <a:spLocks noGrp="1"/>
          </p:cNvSpPr>
          <p:nvPr>
            <p:ph type="title" hasCustomPrompt="1"/>
          </p:nvPr>
        </p:nvSpPr>
        <p:spPr>
          <a:xfrm>
            <a:off x="936627" y="500064"/>
            <a:ext cx="11087694" cy="1081088"/>
          </a:xfrm>
        </p:spPr>
        <p:txBody>
          <a:bodyPr>
            <a:normAutofit/>
          </a:bodyPr>
          <a:lstStyle>
            <a:lvl1pPr>
              <a:defRPr sz="4200">
                <a:solidFill>
                  <a:srgbClr val="005EB8"/>
                </a:solidFill>
              </a:defRPr>
            </a:lvl1pPr>
          </a:lstStyle>
          <a:p>
            <a:r>
              <a:rPr lang="en-US" dirty="0"/>
              <a:t>Click to edit master title style</a:t>
            </a:r>
            <a:endParaRPr lang="en-GB" dirty="0"/>
          </a:p>
        </p:txBody>
      </p:sp>
      <p:pic>
        <p:nvPicPr>
          <p:cNvPr id="10" name="Picture 9" descr="Logo&#10;&#10;Description automatically generated">
            <a:extLst>
              <a:ext uri="{FF2B5EF4-FFF2-40B4-BE49-F238E27FC236}">
                <a16:creationId xmlns:a16="http://schemas.microsoft.com/office/drawing/2014/main" id="{C065C7C5-7E2E-4DBF-9DE0-BD0DAB8A1374}"/>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12500" t="15927" r="12502" b="15926"/>
          <a:stretch/>
        </p:blipFill>
        <p:spPr>
          <a:xfrm>
            <a:off x="14616608" y="390974"/>
            <a:ext cx="2736305" cy="1368152"/>
          </a:xfrm>
          <a:prstGeom prst="rect">
            <a:avLst/>
          </a:prstGeom>
        </p:spPr>
      </p:pic>
    </p:spTree>
    <p:extLst>
      <p:ext uri="{BB962C8B-B14F-4D97-AF65-F5344CB8AC3E}">
        <p14:creationId xmlns:p14="http://schemas.microsoft.com/office/powerpoint/2010/main" val="152737383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936627" y="500064"/>
            <a:ext cx="11087694" cy="1081088"/>
          </a:xfrm>
        </p:spPr>
        <p:txBody>
          <a:bodyPr>
            <a:normAutofit/>
          </a:bodyPr>
          <a:lstStyle>
            <a:lvl1pPr>
              <a:defRPr sz="4200">
                <a:solidFill>
                  <a:srgbClr val="005EB8"/>
                </a:solidFill>
              </a:defRPr>
            </a:lvl1pPr>
          </a:lstStyle>
          <a:p>
            <a:r>
              <a:rPr lang="en-US" dirty="0"/>
              <a:t>Click to edit master title style</a:t>
            </a:r>
            <a:endParaRPr lang="en-GB" dirty="0"/>
          </a:p>
        </p:txBody>
      </p:sp>
      <p:pic>
        <p:nvPicPr>
          <p:cNvPr id="5" name="Picture 4" descr="Logo&#10;&#10;Description automatically generated">
            <a:extLst>
              <a:ext uri="{FF2B5EF4-FFF2-40B4-BE49-F238E27FC236}">
                <a16:creationId xmlns:a16="http://schemas.microsoft.com/office/drawing/2014/main" id="{C227BA86-DD5A-4252-B38E-A8DBA74A4884}"/>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12500" t="15927" r="12502" b="15926"/>
          <a:stretch/>
        </p:blipFill>
        <p:spPr>
          <a:xfrm>
            <a:off x="14616608" y="390974"/>
            <a:ext cx="2736305" cy="1368152"/>
          </a:xfrm>
          <a:prstGeom prst="rect">
            <a:avLst/>
          </a:prstGeom>
        </p:spPr>
      </p:pic>
    </p:spTree>
    <p:extLst>
      <p:ext uri="{BB962C8B-B14F-4D97-AF65-F5344CB8AC3E}">
        <p14:creationId xmlns:p14="http://schemas.microsoft.com/office/powerpoint/2010/main" val="172365968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935090" y="1795128"/>
            <a:ext cx="6016626" cy="1743075"/>
          </a:xfrm>
        </p:spPr>
        <p:txBody>
          <a:bodyPr anchor="ctr">
            <a:normAutofit/>
          </a:bodyPr>
          <a:lstStyle>
            <a:lvl1pPr algn="l">
              <a:defRPr sz="3000" b="1">
                <a:solidFill>
                  <a:srgbClr val="005EB8"/>
                </a:solidFill>
              </a:defRPr>
            </a:lvl1pPr>
          </a:lstStyle>
          <a:p>
            <a:r>
              <a:rPr lang="en-US" dirty="0"/>
              <a:t>Click to edit master title style</a:t>
            </a:r>
            <a:endParaRPr lang="en-GB" dirty="0"/>
          </a:p>
        </p:txBody>
      </p:sp>
      <p:sp>
        <p:nvSpPr>
          <p:cNvPr id="3" name="Content Placeholder 2"/>
          <p:cNvSpPr>
            <a:spLocks noGrp="1"/>
          </p:cNvSpPr>
          <p:nvPr>
            <p:ph idx="1" hasCustomPrompt="1"/>
          </p:nvPr>
        </p:nvSpPr>
        <p:spPr>
          <a:xfrm>
            <a:off x="7150100" y="1795130"/>
            <a:ext cx="10223501" cy="7394117"/>
          </a:xfrm>
        </p:spPr>
        <p:txBody>
          <a:bodyPr>
            <a:normAutofit/>
          </a:bodyPr>
          <a:lstStyle>
            <a:lvl1pPr>
              <a:buClr>
                <a:srgbClr val="005EB8"/>
              </a:buClr>
              <a:defRPr sz="4800"/>
            </a:lvl1pPr>
            <a:lvl2pPr>
              <a:defRPr sz="4200"/>
            </a:lvl2pPr>
            <a:lvl3pPr>
              <a:buClr>
                <a:srgbClr val="005EB8"/>
              </a:buClr>
              <a:defRPr sz="3600"/>
            </a:lvl3pPr>
            <a:lvl4pPr>
              <a:buClr>
                <a:srgbClr val="006747"/>
              </a:buClr>
              <a:defRPr sz="3000"/>
            </a:lvl4pPr>
            <a:lvl5pPr>
              <a:buClr>
                <a:srgbClr val="005EB8"/>
              </a:buClr>
              <a:defRPr sz="3000"/>
            </a:lvl5pPr>
            <a:lvl6pPr>
              <a:defRPr sz="3000"/>
            </a:lvl6pPr>
            <a:lvl7pPr>
              <a:defRPr sz="3000"/>
            </a:lvl7pPr>
            <a:lvl8pPr>
              <a:defRPr sz="3000"/>
            </a:lvl8pPr>
            <a:lvl9pPr>
              <a:defRPr sz="3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Text Placeholder 3"/>
          <p:cNvSpPr>
            <a:spLocks noGrp="1"/>
          </p:cNvSpPr>
          <p:nvPr>
            <p:ph type="body" sz="half" idx="2" hasCustomPrompt="1"/>
          </p:nvPr>
        </p:nvSpPr>
        <p:spPr>
          <a:xfrm>
            <a:off x="935090" y="3631334"/>
            <a:ext cx="6016626" cy="5524427"/>
          </a:xfrm>
        </p:spPr>
        <p:txBody>
          <a:bodyPr>
            <a:normAutofit/>
          </a:bodyPr>
          <a:lstStyle>
            <a:lvl1pPr marL="0" indent="0">
              <a:buNone/>
              <a:defRPr sz="2100"/>
            </a:lvl1pPr>
            <a:lvl2pPr marL="685800" indent="0">
              <a:buNone/>
              <a:defRPr sz="1800"/>
            </a:lvl2pPr>
            <a:lvl3pPr marL="1371600" indent="0">
              <a:buNone/>
              <a:defRPr sz="1500"/>
            </a:lvl3pPr>
            <a:lvl4pPr marL="2057400" indent="0">
              <a:buNone/>
              <a:defRPr sz="1350"/>
            </a:lvl4pPr>
            <a:lvl5pPr marL="2743200" indent="0">
              <a:buNone/>
              <a:defRPr sz="1350"/>
            </a:lvl5pPr>
            <a:lvl6pPr marL="3429000" indent="0">
              <a:buNone/>
              <a:defRPr sz="1350"/>
            </a:lvl6pPr>
            <a:lvl7pPr marL="4114800" indent="0">
              <a:buNone/>
              <a:defRPr sz="1350"/>
            </a:lvl7pPr>
            <a:lvl8pPr marL="4800600" indent="0">
              <a:buNone/>
              <a:defRPr sz="1350"/>
            </a:lvl8pPr>
            <a:lvl9pPr marL="5486400" indent="0">
              <a:buNone/>
              <a:defRPr sz="1350"/>
            </a:lvl9pPr>
          </a:lstStyle>
          <a:p>
            <a:pPr lvl="0"/>
            <a:r>
              <a:rPr lang="en-US" dirty="0"/>
              <a:t>Click to edit master text styles</a:t>
            </a:r>
          </a:p>
        </p:txBody>
      </p:sp>
      <p:pic>
        <p:nvPicPr>
          <p:cNvPr id="7" name="Picture 6" descr="Logo&#10;&#10;Description automatically generated">
            <a:extLst>
              <a:ext uri="{FF2B5EF4-FFF2-40B4-BE49-F238E27FC236}">
                <a16:creationId xmlns:a16="http://schemas.microsoft.com/office/drawing/2014/main" id="{D4F942E8-B0A4-491D-8B57-B57EC1E3C379}"/>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12500" t="15927" r="12502" b="15926"/>
          <a:stretch/>
        </p:blipFill>
        <p:spPr>
          <a:xfrm>
            <a:off x="14616608" y="390974"/>
            <a:ext cx="2736305" cy="1368152"/>
          </a:xfrm>
          <a:prstGeom prst="rect">
            <a:avLst/>
          </a:prstGeom>
        </p:spPr>
      </p:pic>
    </p:spTree>
    <p:extLst>
      <p:ext uri="{BB962C8B-B14F-4D97-AF65-F5344CB8AC3E}">
        <p14:creationId xmlns:p14="http://schemas.microsoft.com/office/powerpoint/2010/main" val="15941815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Title Slide">
    <p:bg>
      <p:bgPr>
        <a:solidFill>
          <a:schemeClr val="accent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659ECC1-DBC9-4ADF-9D5C-6D23E6DB0AE5}"/>
              </a:ext>
            </a:extLst>
          </p:cNvPr>
          <p:cNvSpPr/>
          <p:nvPr userDrawn="1"/>
        </p:nvSpPr>
        <p:spPr>
          <a:xfrm>
            <a:off x="0" y="0"/>
            <a:ext cx="18288000" cy="8527876"/>
          </a:xfrm>
          <a:prstGeom prst="rect">
            <a:avLst/>
          </a:prstGeom>
          <a:gradFill>
            <a:gsLst>
              <a:gs pos="65000">
                <a:schemeClr val="accent1"/>
              </a:gs>
              <a:gs pos="100000">
                <a:schemeClr val="accent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9" name="Group 8">
            <a:extLst>
              <a:ext uri="{FF2B5EF4-FFF2-40B4-BE49-F238E27FC236}">
                <a16:creationId xmlns:a16="http://schemas.microsoft.com/office/drawing/2014/main" id="{4A71BF71-F3A9-4640-AE19-71CAC440A37F}"/>
              </a:ext>
            </a:extLst>
          </p:cNvPr>
          <p:cNvGrpSpPr/>
          <p:nvPr userDrawn="1"/>
        </p:nvGrpSpPr>
        <p:grpSpPr>
          <a:xfrm>
            <a:off x="0" y="7801834"/>
            <a:ext cx="18288000" cy="2485166"/>
            <a:chOff x="0" y="9031932"/>
            <a:chExt cx="18288000" cy="2485166"/>
          </a:xfrm>
        </p:grpSpPr>
        <p:sp>
          <p:nvSpPr>
            <p:cNvPr id="10" name="Rectangle 9">
              <a:extLst>
                <a:ext uri="{FF2B5EF4-FFF2-40B4-BE49-F238E27FC236}">
                  <a16:creationId xmlns:a16="http://schemas.microsoft.com/office/drawing/2014/main" id="{3155A358-E79E-4312-86E6-99C36DAE9161}"/>
                </a:ext>
              </a:extLst>
            </p:cNvPr>
            <p:cNvSpPr/>
            <p:nvPr userDrawn="1"/>
          </p:nvSpPr>
          <p:spPr>
            <a:xfrm>
              <a:off x="0" y="9607835"/>
              <a:ext cx="18288000" cy="19092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 name="Rectangle 10">
              <a:extLst>
                <a:ext uri="{FF2B5EF4-FFF2-40B4-BE49-F238E27FC236}">
                  <a16:creationId xmlns:a16="http://schemas.microsoft.com/office/drawing/2014/main" id="{C58C3094-8B18-4F39-9F86-2A52EEF05DCA}"/>
                </a:ext>
              </a:extLst>
            </p:cNvPr>
            <p:cNvSpPr/>
            <p:nvPr userDrawn="1"/>
          </p:nvSpPr>
          <p:spPr>
            <a:xfrm>
              <a:off x="0" y="9031932"/>
              <a:ext cx="1799184" cy="10801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 name="Title 1"/>
          <p:cNvSpPr>
            <a:spLocks noGrp="1"/>
          </p:cNvSpPr>
          <p:nvPr>
            <p:ph type="ctrTitle"/>
          </p:nvPr>
        </p:nvSpPr>
        <p:spPr>
          <a:xfrm>
            <a:off x="1371600" y="2623220"/>
            <a:ext cx="15544800" cy="2205038"/>
          </a:xfrm>
        </p:spPr>
        <p:txBody>
          <a:bodyPr/>
          <a:lstStyle>
            <a:lvl1pPr>
              <a:defRPr>
                <a:solidFill>
                  <a:schemeClr val="bg1"/>
                </a:solidFill>
              </a:defRPr>
            </a:lvl1pPr>
          </a:lstStyle>
          <a:p>
            <a:r>
              <a:rPr lang="en-US" dirty="0"/>
              <a:t>Click to edit Master title style</a:t>
            </a:r>
            <a:endParaRPr lang="en-GB" dirty="0"/>
          </a:p>
        </p:txBody>
      </p:sp>
      <p:sp>
        <p:nvSpPr>
          <p:cNvPr id="3" name="Subtitle 2"/>
          <p:cNvSpPr>
            <a:spLocks noGrp="1"/>
          </p:cNvSpPr>
          <p:nvPr>
            <p:ph type="subTitle" idx="1"/>
          </p:nvPr>
        </p:nvSpPr>
        <p:spPr>
          <a:xfrm>
            <a:off x="1367136" y="5256881"/>
            <a:ext cx="15544800" cy="938216"/>
          </a:xfrm>
        </p:spPr>
        <p:txBody>
          <a:bodyPr/>
          <a:lstStyle>
            <a:lvl1pPr marL="0" indent="0" algn="l">
              <a:buNone/>
              <a:defRPr>
                <a:solidFill>
                  <a:schemeClr val="bg1"/>
                </a:solidFill>
              </a:defRPr>
            </a:lvl1pPr>
            <a:lvl2pPr marL="914400" indent="0" algn="ctr">
              <a:buNone/>
              <a:defRPr>
                <a:solidFill>
                  <a:schemeClr val="tx1">
                    <a:tint val="75000"/>
                  </a:schemeClr>
                </a:solidFill>
              </a:defRPr>
            </a:lvl2pPr>
            <a:lvl3pPr marL="1828800" indent="0" algn="ctr">
              <a:buNone/>
              <a:defRPr>
                <a:solidFill>
                  <a:schemeClr val="tx1">
                    <a:tint val="75000"/>
                  </a:schemeClr>
                </a:solidFill>
              </a:defRPr>
            </a:lvl3pPr>
            <a:lvl4pPr marL="2743200" indent="0" algn="ctr">
              <a:buNone/>
              <a:defRPr>
                <a:solidFill>
                  <a:schemeClr val="tx1">
                    <a:tint val="75000"/>
                  </a:schemeClr>
                </a:solidFill>
              </a:defRPr>
            </a:lvl4pPr>
            <a:lvl5pPr marL="3657600" indent="0" algn="ctr">
              <a:buNone/>
              <a:defRPr>
                <a:solidFill>
                  <a:schemeClr val="tx1">
                    <a:tint val="75000"/>
                  </a:schemeClr>
                </a:solidFill>
              </a:defRPr>
            </a:lvl5pPr>
            <a:lvl6pPr marL="4572000" indent="0" algn="ctr">
              <a:buNone/>
              <a:defRPr>
                <a:solidFill>
                  <a:schemeClr val="tx1">
                    <a:tint val="75000"/>
                  </a:schemeClr>
                </a:solidFill>
              </a:defRPr>
            </a:lvl6pPr>
            <a:lvl7pPr marL="5486400" indent="0" algn="ctr">
              <a:buNone/>
              <a:defRPr>
                <a:solidFill>
                  <a:schemeClr val="tx1">
                    <a:tint val="75000"/>
                  </a:schemeClr>
                </a:solidFill>
              </a:defRPr>
            </a:lvl7pPr>
            <a:lvl8pPr marL="6400800" indent="0" algn="ctr">
              <a:buNone/>
              <a:defRPr>
                <a:solidFill>
                  <a:schemeClr val="tx1">
                    <a:tint val="75000"/>
                  </a:schemeClr>
                </a:solidFill>
              </a:defRPr>
            </a:lvl8pPr>
            <a:lvl9pPr marL="7315200" indent="0" algn="ctr">
              <a:buNone/>
              <a:defRPr>
                <a:solidFill>
                  <a:schemeClr val="tx1">
                    <a:tint val="75000"/>
                  </a:schemeClr>
                </a:solidFill>
              </a:defRPr>
            </a:lvl9pPr>
          </a:lstStyle>
          <a:p>
            <a:r>
              <a:rPr lang="en-US" dirty="0"/>
              <a:t>Click to edit Master subtitle style</a:t>
            </a:r>
            <a:endParaRPr lang="en-GB" dirty="0"/>
          </a:p>
        </p:txBody>
      </p:sp>
      <p:pic>
        <p:nvPicPr>
          <p:cNvPr id="8" name="Picture 2" descr="C:\Data\Editor\Pictures\NEW Devon CCG\General\Graphic Design\logos\NHS Devon CCG\NHS Devon CCG logo - WHITE.png"/>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b="20164"/>
          <a:stretch/>
        </p:blipFill>
        <p:spPr bwMode="auto">
          <a:xfrm>
            <a:off x="13896526" y="679164"/>
            <a:ext cx="3773176" cy="1149636"/>
          </a:xfrm>
          <a:prstGeom prst="rect">
            <a:avLst/>
          </a:prstGeom>
          <a:noFill/>
          <a:extLst>
            <a:ext uri="{909E8E84-426E-40DD-AFC4-6F175D3DCCD1}">
              <a14:hiddenFill xmlns:a14="http://schemas.microsoft.com/office/drawing/2010/main">
                <a:solidFill>
                  <a:srgbClr val="FFFFFF"/>
                </a:solidFill>
              </a14:hiddenFill>
            </a:ext>
          </a:extLst>
        </p:spPr>
      </p:pic>
      <p:pic>
        <p:nvPicPr>
          <p:cNvPr id="18" name="Graphic 17">
            <a:extLst>
              <a:ext uri="{FF2B5EF4-FFF2-40B4-BE49-F238E27FC236}">
                <a16:creationId xmlns:a16="http://schemas.microsoft.com/office/drawing/2014/main" id="{030A01FF-58A4-4C3A-8AEC-47F836FF3570}"/>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431032" y="9277267"/>
            <a:ext cx="3489023" cy="648000"/>
          </a:xfrm>
          <a:prstGeom prst="rect">
            <a:avLst/>
          </a:prstGeom>
        </p:spPr>
      </p:pic>
      <p:sp>
        <p:nvSpPr>
          <p:cNvPr id="20" name="TextBox 19">
            <a:extLst>
              <a:ext uri="{FF2B5EF4-FFF2-40B4-BE49-F238E27FC236}">
                <a16:creationId xmlns:a16="http://schemas.microsoft.com/office/drawing/2014/main" id="{C662FF2A-5CAC-4742-B0EA-0A8499F20041}"/>
              </a:ext>
            </a:extLst>
          </p:cNvPr>
          <p:cNvSpPr txBox="1"/>
          <p:nvPr userDrawn="1"/>
        </p:nvSpPr>
        <p:spPr>
          <a:xfrm>
            <a:off x="4351087" y="9463980"/>
            <a:ext cx="13505881" cy="384721"/>
          </a:xfrm>
          <a:prstGeom prst="rect">
            <a:avLst/>
          </a:prstGeom>
          <a:noFill/>
        </p:spPr>
        <p:txBody>
          <a:bodyPr wrap="square">
            <a:spAutoFit/>
          </a:bodyPr>
          <a:lstStyle/>
          <a:p>
            <a:pPr marR="0" algn="l" rtl="0"/>
            <a:r>
              <a:rPr lang="en-GB" sz="1900" b="0" dirty="0"/>
              <a:t>Proud to be part of One Devon: NHS and CARE working with communities and local organisations to improve people’s lives</a:t>
            </a:r>
          </a:p>
        </p:txBody>
      </p:sp>
      <p:pic>
        <p:nvPicPr>
          <p:cNvPr id="14" name="Picture 13" descr="A picture containing text&#10;&#10;Description automatically generated">
            <a:extLst>
              <a:ext uri="{FF2B5EF4-FFF2-40B4-BE49-F238E27FC236}">
                <a16:creationId xmlns:a16="http://schemas.microsoft.com/office/drawing/2014/main" id="{ADEB44D4-BCE7-41A0-82E9-BA786AE71394}"/>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0" y="5518660"/>
            <a:ext cx="18288000" cy="3545558"/>
          </a:xfrm>
          <a:prstGeom prst="rect">
            <a:avLst/>
          </a:prstGeom>
        </p:spPr>
      </p:pic>
    </p:spTree>
    <p:extLst>
      <p:ext uri="{BB962C8B-B14F-4D97-AF65-F5344CB8AC3E}">
        <p14:creationId xmlns:p14="http://schemas.microsoft.com/office/powerpoint/2010/main" val="199813926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Square picture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584576" y="7641765"/>
            <a:ext cx="10972800" cy="850107"/>
          </a:xfrm>
        </p:spPr>
        <p:txBody>
          <a:bodyPr anchor="ctr">
            <a:normAutofit/>
          </a:bodyPr>
          <a:lstStyle>
            <a:lvl1pPr algn="l">
              <a:defRPr sz="3000" b="1">
                <a:solidFill>
                  <a:srgbClr val="005EB8"/>
                </a:solidFill>
              </a:defRPr>
            </a:lvl1pPr>
          </a:lstStyle>
          <a:p>
            <a:r>
              <a:rPr lang="en-US" dirty="0"/>
              <a:t>Click to edit master title style</a:t>
            </a:r>
            <a:endParaRPr lang="en-GB" dirty="0"/>
          </a:p>
        </p:txBody>
      </p:sp>
      <p:sp>
        <p:nvSpPr>
          <p:cNvPr id="3" name="Picture Placeholder 2"/>
          <p:cNvSpPr>
            <a:spLocks noGrp="1"/>
          </p:cNvSpPr>
          <p:nvPr>
            <p:ph type="pic" idx="1"/>
          </p:nvPr>
        </p:nvSpPr>
        <p:spPr>
          <a:xfrm>
            <a:off x="3584576" y="2011153"/>
            <a:ext cx="10972800" cy="5404247"/>
          </a:xfrm>
        </p:spPr>
        <p:txBody>
          <a:bodyPr/>
          <a:lstStyle>
            <a:lvl1pPr marL="0" indent="0">
              <a:buNone/>
              <a:defRPr sz="4800"/>
            </a:lvl1pPr>
            <a:lvl2pPr marL="685800" indent="0">
              <a:buNone/>
              <a:defRPr sz="4200"/>
            </a:lvl2pPr>
            <a:lvl3pPr marL="1371600" indent="0">
              <a:buNone/>
              <a:defRPr sz="3600"/>
            </a:lvl3pPr>
            <a:lvl4pPr marL="2057400" indent="0">
              <a:buNone/>
              <a:defRPr sz="3000"/>
            </a:lvl4pPr>
            <a:lvl5pPr marL="2743200" indent="0">
              <a:buNone/>
              <a:defRPr sz="3000"/>
            </a:lvl5pPr>
            <a:lvl6pPr marL="3429000" indent="0">
              <a:buNone/>
              <a:defRPr sz="3000"/>
            </a:lvl6pPr>
            <a:lvl7pPr marL="4114800" indent="0">
              <a:buNone/>
              <a:defRPr sz="3000"/>
            </a:lvl7pPr>
            <a:lvl8pPr marL="4800600" indent="0">
              <a:buNone/>
              <a:defRPr sz="3000"/>
            </a:lvl8pPr>
            <a:lvl9pPr marL="5486400" indent="0">
              <a:buNone/>
              <a:defRPr sz="3000"/>
            </a:lvl9pPr>
          </a:lstStyle>
          <a:p>
            <a:r>
              <a:rPr lang="en-US" dirty="0"/>
              <a:t>Click icon to add picture</a:t>
            </a:r>
            <a:endParaRPr lang="en-GB" dirty="0"/>
          </a:p>
        </p:txBody>
      </p:sp>
      <p:sp>
        <p:nvSpPr>
          <p:cNvPr id="4" name="Text Placeholder 3"/>
          <p:cNvSpPr>
            <a:spLocks noGrp="1"/>
          </p:cNvSpPr>
          <p:nvPr>
            <p:ph type="body" sz="half" idx="2" hasCustomPrompt="1"/>
          </p:nvPr>
        </p:nvSpPr>
        <p:spPr>
          <a:xfrm>
            <a:off x="3584576" y="8580723"/>
            <a:ext cx="10972800" cy="1207293"/>
          </a:xfrm>
        </p:spPr>
        <p:txBody>
          <a:bodyPr>
            <a:normAutofit/>
          </a:bodyPr>
          <a:lstStyle>
            <a:lvl1pPr marL="0" indent="0">
              <a:buNone/>
              <a:defRPr sz="2100"/>
            </a:lvl1pPr>
            <a:lvl2pPr marL="685800" indent="0">
              <a:buNone/>
              <a:defRPr sz="1800"/>
            </a:lvl2pPr>
            <a:lvl3pPr marL="1371600" indent="0">
              <a:buNone/>
              <a:defRPr sz="1500"/>
            </a:lvl3pPr>
            <a:lvl4pPr marL="2057400" indent="0">
              <a:buNone/>
              <a:defRPr sz="1350"/>
            </a:lvl4pPr>
            <a:lvl5pPr marL="2743200" indent="0">
              <a:buNone/>
              <a:defRPr sz="1350"/>
            </a:lvl5pPr>
            <a:lvl6pPr marL="3429000" indent="0">
              <a:buNone/>
              <a:defRPr sz="1350"/>
            </a:lvl6pPr>
            <a:lvl7pPr marL="4114800" indent="0">
              <a:buNone/>
              <a:defRPr sz="1350"/>
            </a:lvl7pPr>
            <a:lvl8pPr marL="4800600" indent="0">
              <a:buNone/>
              <a:defRPr sz="1350"/>
            </a:lvl8pPr>
            <a:lvl9pPr marL="5486400" indent="0">
              <a:buNone/>
              <a:defRPr sz="1350"/>
            </a:lvl9pPr>
          </a:lstStyle>
          <a:p>
            <a:pPr lvl="0"/>
            <a:r>
              <a:rPr lang="en-US" dirty="0"/>
              <a:t>Click to edit master text styles</a:t>
            </a:r>
          </a:p>
        </p:txBody>
      </p:sp>
      <p:pic>
        <p:nvPicPr>
          <p:cNvPr id="7" name="Picture 6" descr="Logo&#10;&#10;Description automatically generated">
            <a:extLst>
              <a:ext uri="{FF2B5EF4-FFF2-40B4-BE49-F238E27FC236}">
                <a16:creationId xmlns:a16="http://schemas.microsoft.com/office/drawing/2014/main" id="{94FC0487-EAC8-4D13-96CC-975C411B12D7}"/>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12500" t="15927" r="12502" b="15926"/>
          <a:stretch/>
        </p:blipFill>
        <p:spPr>
          <a:xfrm>
            <a:off x="14616608" y="390974"/>
            <a:ext cx="2736305" cy="1368152"/>
          </a:xfrm>
          <a:prstGeom prst="rect">
            <a:avLst/>
          </a:prstGeom>
        </p:spPr>
      </p:pic>
    </p:spTree>
    <p:extLst>
      <p:ext uri="{BB962C8B-B14F-4D97-AF65-F5344CB8AC3E}">
        <p14:creationId xmlns:p14="http://schemas.microsoft.com/office/powerpoint/2010/main" val="130584721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Round picture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584576" y="7641765"/>
            <a:ext cx="10972800" cy="850107"/>
          </a:xfrm>
        </p:spPr>
        <p:txBody>
          <a:bodyPr anchor="ctr">
            <a:normAutofit/>
          </a:bodyPr>
          <a:lstStyle>
            <a:lvl1pPr algn="l">
              <a:defRPr sz="3000" b="1">
                <a:solidFill>
                  <a:srgbClr val="005EB8"/>
                </a:solidFill>
              </a:defRPr>
            </a:lvl1pPr>
          </a:lstStyle>
          <a:p>
            <a:r>
              <a:rPr lang="en-US" dirty="0"/>
              <a:t>Click to edit master title style</a:t>
            </a:r>
            <a:endParaRPr lang="en-GB" dirty="0"/>
          </a:p>
        </p:txBody>
      </p:sp>
      <p:sp>
        <p:nvSpPr>
          <p:cNvPr id="3" name="Picture Placeholder 2"/>
          <p:cNvSpPr>
            <a:spLocks noGrp="1"/>
          </p:cNvSpPr>
          <p:nvPr>
            <p:ph type="pic" idx="1"/>
          </p:nvPr>
        </p:nvSpPr>
        <p:spPr>
          <a:xfrm>
            <a:off x="5467376" y="1795130"/>
            <a:ext cx="7207200" cy="5404247"/>
          </a:xfrm>
          <a:prstGeom prst="ellipse">
            <a:avLst/>
          </a:prstGeom>
          <a:ln w="57150">
            <a:solidFill>
              <a:srgbClr val="005EB8"/>
            </a:solidFill>
          </a:ln>
        </p:spPr>
        <p:txBody>
          <a:bodyPr/>
          <a:lstStyle>
            <a:lvl1pPr marL="0" indent="0">
              <a:buNone/>
              <a:defRPr sz="4800"/>
            </a:lvl1pPr>
            <a:lvl2pPr marL="685800" indent="0">
              <a:buNone/>
              <a:defRPr sz="4200"/>
            </a:lvl2pPr>
            <a:lvl3pPr marL="1371600" indent="0">
              <a:buNone/>
              <a:defRPr sz="3600"/>
            </a:lvl3pPr>
            <a:lvl4pPr marL="2057400" indent="0">
              <a:buNone/>
              <a:defRPr sz="3000"/>
            </a:lvl4pPr>
            <a:lvl5pPr marL="2743200" indent="0">
              <a:buNone/>
              <a:defRPr sz="3000"/>
            </a:lvl5pPr>
            <a:lvl6pPr marL="3429000" indent="0">
              <a:buNone/>
              <a:defRPr sz="3000"/>
            </a:lvl6pPr>
            <a:lvl7pPr marL="4114800" indent="0">
              <a:buNone/>
              <a:defRPr sz="3000"/>
            </a:lvl7pPr>
            <a:lvl8pPr marL="4800600" indent="0">
              <a:buNone/>
              <a:defRPr sz="3000"/>
            </a:lvl8pPr>
            <a:lvl9pPr marL="5486400" indent="0">
              <a:buNone/>
              <a:defRPr sz="3000"/>
            </a:lvl9pPr>
          </a:lstStyle>
          <a:p>
            <a:r>
              <a:rPr lang="en-US" dirty="0"/>
              <a:t>Click icon to add picture</a:t>
            </a:r>
            <a:endParaRPr lang="en-GB" dirty="0"/>
          </a:p>
        </p:txBody>
      </p:sp>
      <p:sp>
        <p:nvSpPr>
          <p:cNvPr id="4" name="Text Placeholder 3"/>
          <p:cNvSpPr>
            <a:spLocks noGrp="1"/>
          </p:cNvSpPr>
          <p:nvPr>
            <p:ph type="body" sz="half" idx="2" hasCustomPrompt="1"/>
          </p:nvPr>
        </p:nvSpPr>
        <p:spPr>
          <a:xfrm>
            <a:off x="3584576" y="8580723"/>
            <a:ext cx="10972800" cy="1207293"/>
          </a:xfrm>
        </p:spPr>
        <p:txBody>
          <a:bodyPr>
            <a:normAutofit/>
          </a:bodyPr>
          <a:lstStyle>
            <a:lvl1pPr marL="0" indent="0">
              <a:buNone/>
              <a:defRPr sz="2100"/>
            </a:lvl1pPr>
            <a:lvl2pPr marL="685800" indent="0">
              <a:buNone/>
              <a:defRPr sz="1800"/>
            </a:lvl2pPr>
            <a:lvl3pPr marL="1371600" indent="0">
              <a:buNone/>
              <a:defRPr sz="1500"/>
            </a:lvl3pPr>
            <a:lvl4pPr marL="2057400" indent="0">
              <a:buNone/>
              <a:defRPr sz="1350"/>
            </a:lvl4pPr>
            <a:lvl5pPr marL="2743200" indent="0">
              <a:buNone/>
              <a:defRPr sz="1350"/>
            </a:lvl5pPr>
            <a:lvl6pPr marL="3429000" indent="0">
              <a:buNone/>
              <a:defRPr sz="1350"/>
            </a:lvl6pPr>
            <a:lvl7pPr marL="4114800" indent="0">
              <a:buNone/>
              <a:defRPr sz="1350"/>
            </a:lvl7pPr>
            <a:lvl8pPr marL="4800600" indent="0">
              <a:buNone/>
              <a:defRPr sz="1350"/>
            </a:lvl8pPr>
            <a:lvl9pPr marL="5486400" indent="0">
              <a:buNone/>
              <a:defRPr sz="1350"/>
            </a:lvl9pPr>
          </a:lstStyle>
          <a:p>
            <a:pPr lvl="0"/>
            <a:r>
              <a:rPr lang="en-US" dirty="0"/>
              <a:t>Click to edit master text styles</a:t>
            </a:r>
          </a:p>
        </p:txBody>
      </p:sp>
      <p:pic>
        <p:nvPicPr>
          <p:cNvPr id="7" name="Picture 6" descr="Logo&#10;&#10;Description automatically generated">
            <a:extLst>
              <a:ext uri="{FF2B5EF4-FFF2-40B4-BE49-F238E27FC236}">
                <a16:creationId xmlns:a16="http://schemas.microsoft.com/office/drawing/2014/main" id="{94FC0487-EAC8-4D13-96CC-975C411B12D7}"/>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12500" t="15927" r="12502" b="15926"/>
          <a:stretch/>
        </p:blipFill>
        <p:spPr>
          <a:xfrm>
            <a:off x="14616608" y="390974"/>
            <a:ext cx="2736305" cy="1368152"/>
          </a:xfrm>
          <a:prstGeom prst="rect">
            <a:avLst/>
          </a:prstGeom>
        </p:spPr>
      </p:pic>
    </p:spTree>
    <p:extLst>
      <p:ext uri="{BB962C8B-B14F-4D97-AF65-F5344CB8AC3E}">
        <p14:creationId xmlns:p14="http://schemas.microsoft.com/office/powerpoint/2010/main" val="236373908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15986876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a:t>Click to edit Master title style</a:t>
            </a:r>
            <a:endParaRPr lang="en-GB"/>
          </a:p>
        </p:txBody>
      </p:sp>
      <p:sp>
        <p:nvSpPr>
          <p:cNvPr id="4" name="Rectangle 6"/>
          <p:cNvSpPr>
            <a:spLocks noGrp="1" noChangeArrowheads="1"/>
          </p:cNvSpPr>
          <p:nvPr>
            <p:ph type="sldNum" sz="quarter" idx="10"/>
          </p:nvPr>
        </p:nvSpPr>
        <p:spPr>
          <a:ln/>
        </p:spPr>
        <p:txBody>
          <a:bodyPr/>
          <a:lstStyle>
            <a:lvl1pPr>
              <a:defRPr>
                <a:latin typeface="Arial" panose="020B0604020202020204" pitchFamily="34" charset="0"/>
                <a:cs typeface="Arial" panose="020B0604020202020204" pitchFamily="34" charset="0"/>
              </a:defRPr>
            </a:lvl1pPr>
          </a:lstStyle>
          <a:p>
            <a:pPr>
              <a:defRPr/>
            </a:pPr>
            <a:fld id="{B29241BA-657C-4BDC-94C2-B956279B4C76}" type="slidenum">
              <a:rPr lang="en-US" smtClean="0"/>
              <a:pPr>
                <a:defRPr/>
              </a:pPr>
              <a:t>‹#›</a:t>
            </a:fld>
            <a:endParaRPr lang="en-US"/>
          </a:p>
        </p:txBody>
      </p:sp>
    </p:spTree>
    <p:extLst>
      <p:ext uri="{BB962C8B-B14F-4D97-AF65-F5344CB8AC3E}">
        <p14:creationId xmlns:p14="http://schemas.microsoft.com/office/powerpoint/2010/main" val="41958323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914400" y="411956"/>
            <a:ext cx="16459200" cy="987128"/>
          </a:xfrm>
        </p:spPr>
        <p:txBody>
          <a:bodyPr>
            <a:normAutofit/>
          </a:bodyPr>
          <a:lstStyle>
            <a:lvl1pPr>
              <a:defRPr sz="5000"/>
            </a:lvl1pPr>
          </a:lstStyle>
          <a:p>
            <a:r>
              <a:rPr lang="en-US" dirty="0"/>
              <a:t>Click to edit Master title style</a:t>
            </a:r>
            <a:endParaRPr lang="en-GB" dirty="0"/>
          </a:p>
        </p:txBody>
      </p:sp>
      <p:sp>
        <p:nvSpPr>
          <p:cNvPr id="3" name="Content Placeholder 2"/>
          <p:cNvSpPr>
            <a:spLocks noGrp="1"/>
          </p:cNvSpPr>
          <p:nvPr>
            <p:ph idx="1"/>
          </p:nvPr>
        </p:nvSpPr>
        <p:spPr/>
        <p:txBody>
          <a:bodyPr/>
          <a:lstStyle>
            <a:lvl1pPr>
              <a:buClr>
                <a:schemeClr val="accent1"/>
              </a:buClr>
              <a:defRPr sz="3200"/>
            </a:lvl1pPr>
          </a:lstStyle>
          <a:p>
            <a:pPr lvl="0"/>
            <a:r>
              <a:rPr lang="en-US" dirty="0"/>
              <a:t>Click to edit Master text styles</a:t>
            </a:r>
          </a:p>
        </p:txBody>
      </p:sp>
      <p:sp>
        <p:nvSpPr>
          <p:cNvPr id="5" name="Text Placeholder 4">
            <a:extLst>
              <a:ext uri="{FF2B5EF4-FFF2-40B4-BE49-F238E27FC236}">
                <a16:creationId xmlns:a16="http://schemas.microsoft.com/office/drawing/2014/main" id="{DFB14B4C-E788-404F-AEAE-CE1C68411D47}"/>
              </a:ext>
            </a:extLst>
          </p:cNvPr>
          <p:cNvSpPr>
            <a:spLocks noGrp="1"/>
          </p:cNvSpPr>
          <p:nvPr>
            <p:ph type="body" sz="quarter" idx="10"/>
          </p:nvPr>
        </p:nvSpPr>
        <p:spPr>
          <a:xfrm>
            <a:off x="914400" y="1255068"/>
            <a:ext cx="16459200" cy="433240"/>
          </a:xfrm>
        </p:spPr>
        <p:txBody>
          <a:bodyPr/>
          <a:lstStyle>
            <a:lvl1pPr marL="0" indent="0">
              <a:buNone/>
              <a:defRPr sz="2800" b="1">
                <a:solidFill>
                  <a:schemeClr val="accent2"/>
                </a:solidFill>
              </a:defRPr>
            </a:lvl1pPr>
          </a:lstStyle>
          <a:p>
            <a:pPr lvl="0"/>
            <a:r>
              <a:rPr lang="en-US" dirty="0"/>
              <a:t>Click to edit Master text styles</a:t>
            </a:r>
            <a:endParaRPr lang="en-GB" dirty="0"/>
          </a:p>
        </p:txBody>
      </p:sp>
      <p:pic>
        <p:nvPicPr>
          <p:cNvPr id="9" name="Picture 8">
            <a:extLst>
              <a:ext uri="{FF2B5EF4-FFF2-40B4-BE49-F238E27FC236}">
                <a16:creationId xmlns:a16="http://schemas.microsoft.com/office/drawing/2014/main" id="{8CF811B0-8A02-4BEA-BF81-67BCC56BA00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8710371"/>
            <a:ext cx="18288000" cy="1761721"/>
          </a:xfrm>
          <a:prstGeom prst="rect">
            <a:avLst/>
          </a:prstGeom>
        </p:spPr>
      </p:pic>
    </p:spTree>
    <p:extLst>
      <p:ext uri="{BB962C8B-B14F-4D97-AF65-F5344CB8AC3E}">
        <p14:creationId xmlns:p14="http://schemas.microsoft.com/office/powerpoint/2010/main" val="33305999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itle and Content">
    <p:bg>
      <p:bgPr>
        <a:solidFill>
          <a:schemeClr val="accent1"/>
        </a:solidFill>
        <a:effectLst/>
      </p:bgPr>
    </p:bg>
    <p:spTree>
      <p:nvGrpSpPr>
        <p:cNvPr id="1" name=""/>
        <p:cNvGrpSpPr/>
        <p:nvPr/>
      </p:nvGrpSpPr>
      <p:grpSpPr>
        <a:xfrm>
          <a:off x="0" y="0"/>
          <a:ext cx="0" cy="0"/>
          <a:chOff x="0" y="0"/>
          <a:chExt cx="0" cy="0"/>
        </a:xfrm>
      </p:grpSpPr>
      <p:pic>
        <p:nvPicPr>
          <p:cNvPr id="7" name="Picture 2" descr="A Cork Board /Notice Board Texture. Stock Photo, Picture And Royalty Free  Image. Image 20311763.">
            <a:extLst>
              <a:ext uri="{FF2B5EF4-FFF2-40B4-BE49-F238E27FC236}">
                <a16:creationId xmlns:a16="http://schemas.microsoft.com/office/drawing/2014/main" id="{F6860F16-43CD-4936-9B40-FAE4D24A8046}"/>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761155"/>
            <a:ext cx="18315492" cy="12200286"/>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A74F4C48-11A7-4912-AEF9-C2BAB93E4C2C}"/>
              </a:ext>
            </a:extLst>
          </p:cNvPr>
          <p:cNvSpPr/>
          <p:nvPr userDrawn="1"/>
        </p:nvSpPr>
        <p:spPr>
          <a:xfrm>
            <a:off x="-27492" y="-784721"/>
            <a:ext cx="18342984" cy="12223850"/>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7200"/>
          </a:p>
        </p:txBody>
      </p:sp>
      <p:sp>
        <p:nvSpPr>
          <p:cNvPr id="2" name="Title 1"/>
          <p:cNvSpPr>
            <a:spLocks noGrp="1"/>
          </p:cNvSpPr>
          <p:nvPr>
            <p:ph type="title"/>
          </p:nvPr>
        </p:nvSpPr>
        <p:spPr>
          <a:xfrm>
            <a:off x="914400" y="411956"/>
            <a:ext cx="16459200" cy="987128"/>
          </a:xfrm>
        </p:spPr>
        <p:txBody>
          <a:bodyPr>
            <a:noAutofit/>
          </a:bodyPr>
          <a:lstStyle>
            <a:lvl1pPr>
              <a:defRPr lang="en-GB" sz="5600" dirty="0"/>
            </a:lvl1pPr>
          </a:lstStyle>
          <a:p>
            <a:r>
              <a:rPr lang="en-US" dirty="0"/>
              <a:t>Click to edit Master title style</a:t>
            </a:r>
            <a:endParaRPr lang="en-GB" dirty="0"/>
          </a:p>
        </p:txBody>
      </p:sp>
      <p:sp>
        <p:nvSpPr>
          <p:cNvPr id="8" name="Text Placeholder 4">
            <a:extLst>
              <a:ext uri="{FF2B5EF4-FFF2-40B4-BE49-F238E27FC236}">
                <a16:creationId xmlns:a16="http://schemas.microsoft.com/office/drawing/2014/main" id="{505C5944-20DC-4DAD-B7F3-E5566A725F10}"/>
              </a:ext>
            </a:extLst>
          </p:cNvPr>
          <p:cNvSpPr>
            <a:spLocks noGrp="1"/>
          </p:cNvSpPr>
          <p:nvPr>
            <p:ph type="body" sz="quarter" idx="10"/>
          </p:nvPr>
        </p:nvSpPr>
        <p:spPr>
          <a:xfrm>
            <a:off x="914400" y="1255068"/>
            <a:ext cx="16459200" cy="433240"/>
          </a:xfrm>
        </p:spPr>
        <p:txBody>
          <a:bodyPr/>
          <a:lstStyle>
            <a:lvl1pPr marL="0" indent="0">
              <a:buNone/>
              <a:defRPr sz="2800" b="1">
                <a:solidFill>
                  <a:schemeClr val="accent2"/>
                </a:solidFill>
              </a:defRPr>
            </a:lvl1pPr>
          </a:lstStyle>
          <a:p>
            <a:pPr lvl="0"/>
            <a:r>
              <a:rPr lang="en-US" dirty="0"/>
              <a:t>Click to edit Master text styles</a:t>
            </a:r>
            <a:endParaRPr lang="en-GB" dirty="0"/>
          </a:p>
        </p:txBody>
      </p:sp>
      <p:pic>
        <p:nvPicPr>
          <p:cNvPr id="6" name="Picture 5">
            <a:extLst>
              <a:ext uri="{FF2B5EF4-FFF2-40B4-BE49-F238E27FC236}">
                <a16:creationId xmlns:a16="http://schemas.microsoft.com/office/drawing/2014/main" id="{C99585ED-6580-4A6F-84C8-AB3E0C9E8EA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8710371"/>
            <a:ext cx="18288000" cy="1761721"/>
          </a:xfrm>
          <a:prstGeom prst="rect">
            <a:avLst/>
          </a:prstGeom>
        </p:spPr>
      </p:pic>
    </p:spTree>
    <p:extLst>
      <p:ext uri="{BB962C8B-B14F-4D97-AF65-F5344CB8AC3E}">
        <p14:creationId xmlns:p14="http://schemas.microsoft.com/office/powerpoint/2010/main" val="30006961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4400" y="411956"/>
            <a:ext cx="16459200" cy="987128"/>
          </a:xfrm>
        </p:spPr>
        <p:txBody>
          <a:bodyPr>
            <a:normAutofit/>
          </a:bodyPr>
          <a:lstStyle>
            <a:lvl1pPr>
              <a:defRPr sz="5000"/>
            </a:lvl1pPr>
          </a:lstStyle>
          <a:p>
            <a:r>
              <a:rPr lang="en-US" dirty="0"/>
              <a:t>Click to edit Master title style</a:t>
            </a:r>
            <a:endParaRPr lang="en-GB" dirty="0"/>
          </a:p>
        </p:txBody>
      </p:sp>
      <p:sp>
        <p:nvSpPr>
          <p:cNvPr id="3" name="Text Placeholder 2"/>
          <p:cNvSpPr>
            <a:spLocks noGrp="1"/>
          </p:cNvSpPr>
          <p:nvPr>
            <p:ph type="body" idx="1"/>
          </p:nvPr>
        </p:nvSpPr>
        <p:spPr>
          <a:xfrm>
            <a:off x="914400" y="2119164"/>
            <a:ext cx="8080376" cy="959644"/>
          </a:xfrm>
        </p:spPr>
        <p:txBody>
          <a:bodyPr anchor="ctr"/>
          <a:lstStyle>
            <a:lvl1pPr marL="0" indent="0">
              <a:buNone/>
              <a:defRPr sz="3200" b="1">
                <a:solidFill>
                  <a:schemeClr val="accent2"/>
                </a:solidFill>
              </a:defRPr>
            </a:lvl1pPr>
            <a:lvl2pPr marL="914400" indent="0">
              <a:buNone/>
              <a:defRPr sz="4000" b="1"/>
            </a:lvl2pPr>
            <a:lvl3pPr marL="1828800" indent="0">
              <a:buNone/>
              <a:defRPr sz="3600" b="1"/>
            </a:lvl3pPr>
            <a:lvl4pPr marL="2743200" indent="0">
              <a:buNone/>
              <a:defRPr sz="3200" b="1"/>
            </a:lvl4pPr>
            <a:lvl5pPr marL="3657600" indent="0">
              <a:buNone/>
              <a:defRPr sz="3200" b="1"/>
            </a:lvl5pPr>
            <a:lvl6pPr marL="4572000" indent="0">
              <a:buNone/>
              <a:defRPr sz="3200" b="1"/>
            </a:lvl6pPr>
            <a:lvl7pPr marL="5486400" indent="0">
              <a:buNone/>
              <a:defRPr sz="3200" b="1"/>
            </a:lvl7pPr>
            <a:lvl8pPr marL="6400800" indent="0">
              <a:buNone/>
              <a:defRPr sz="3200" b="1"/>
            </a:lvl8pPr>
            <a:lvl9pPr marL="7315200" indent="0">
              <a:buNone/>
              <a:defRPr sz="3200" b="1"/>
            </a:lvl9pPr>
          </a:lstStyle>
          <a:p>
            <a:pPr lvl="0"/>
            <a:r>
              <a:rPr lang="en-US" dirty="0"/>
              <a:t>Click to edit Master text styles</a:t>
            </a:r>
          </a:p>
        </p:txBody>
      </p:sp>
      <p:sp>
        <p:nvSpPr>
          <p:cNvPr id="4" name="Content Placeholder 3"/>
          <p:cNvSpPr>
            <a:spLocks noGrp="1"/>
          </p:cNvSpPr>
          <p:nvPr>
            <p:ph sz="half" idx="2"/>
          </p:nvPr>
        </p:nvSpPr>
        <p:spPr>
          <a:xfrm>
            <a:off x="914400" y="3262312"/>
            <a:ext cx="8080376" cy="5926932"/>
          </a:xfrm>
        </p:spPr>
        <p:txBody>
          <a:bodyPr/>
          <a:lstStyle>
            <a:lvl1pPr>
              <a:defRPr sz="3200"/>
            </a:lvl1pPr>
            <a:lvl2pPr>
              <a:defRPr sz="3200"/>
            </a:lvl2pPr>
            <a:lvl3pPr>
              <a:defRPr sz="3600"/>
            </a:lvl3pPr>
            <a:lvl4pPr>
              <a:defRPr sz="3200"/>
            </a:lvl4pPr>
            <a:lvl5pPr>
              <a:defRPr sz="3200"/>
            </a:lvl5pPr>
            <a:lvl6pPr>
              <a:defRPr sz="3200"/>
            </a:lvl6pPr>
            <a:lvl7pPr>
              <a:defRPr sz="3200"/>
            </a:lvl7pPr>
            <a:lvl8pPr>
              <a:defRPr sz="3200"/>
            </a:lvl8pPr>
            <a:lvl9pPr>
              <a:defRPr sz="3200"/>
            </a:lvl9pPr>
          </a:lstStyle>
          <a:p>
            <a:pPr lvl="0"/>
            <a:r>
              <a:rPr lang="en-US" dirty="0"/>
              <a:t>Click to edit Master text styles</a:t>
            </a:r>
          </a:p>
        </p:txBody>
      </p:sp>
      <p:sp>
        <p:nvSpPr>
          <p:cNvPr id="5" name="Text Placeholder 4"/>
          <p:cNvSpPr>
            <a:spLocks noGrp="1"/>
          </p:cNvSpPr>
          <p:nvPr>
            <p:ph type="body" sz="quarter" idx="3"/>
          </p:nvPr>
        </p:nvSpPr>
        <p:spPr>
          <a:xfrm>
            <a:off x="9290053" y="2119164"/>
            <a:ext cx="8083550" cy="959644"/>
          </a:xfrm>
        </p:spPr>
        <p:txBody>
          <a:bodyPr anchor="ctr"/>
          <a:lstStyle>
            <a:lvl1pPr marL="0" indent="0">
              <a:buNone/>
              <a:defRPr sz="3200" b="1">
                <a:solidFill>
                  <a:schemeClr val="accent2"/>
                </a:solidFill>
              </a:defRPr>
            </a:lvl1pPr>
            <a:lvl2pPr marL="914400" indent="0">
              <a:buNone/>
              <a:defRPr sz="4000" b="1"/>
            </a:lvl2pPr>
            <a:lvl3pPr marL="1828800" indent="0">
              <a:buNone/>
              <a:defRPr sz="3600" b="1"/>
            </a:lvl3pPr>
            <a:lvl4pPr marL="2743200" indent="0">
              <a:buNone/>
              <a:defRPr sz="3200" b="1"/>
            </a:lvl4pPr>
            <a:lvl5pPr marL="3657600" indent="0">
              <a:buNone/>
              <a:defRPr sz="3200" b="1"/>
            </a:lvl5pPr>
            <a:lvl6pPr marL="4572000" indent="0">
              <a:buNone/>
              <a:defRPr sz="3200" b="1"/>
            </a:lvl6pPr>
            <a:lvl7pPr marL="5486400" indent="0">
              <a:buNone/>
              <a:defRPr sz="3200" b="1"/>
            </a:lvl7pPr>
            <a:lvl8pPr marL="6400800" indent="0">
              <a:buNone/>
              <a:defRPr sz="3200" b="1"/>
            </a:lvl8pPr>
            <a:lvl9pPr marL="7315200" indent="0">
              <a:buNone/>
              <a:defRPr sz="3200" b="1"/>
            </a:lvl9pPr>
          </a:lstStyle>
          <a:p>
            <a:pPr lvl="0"/>
            <a:r>
              <a:rPr lang="en-US" dirty="0"/>
              <a:t>Click to edit Master text styles</a:t>
            </a:r>
          </a:p>
        </p:txBody>
      </p:sp>
      <p:sp>
        <p:nvSpPr>
          <p:cNvPr id="6" name="Content Placeholder 5"/>
          <p:cNvSpPr>
            <a:spLocks noGrp="1"/>
          </p:cNvSpPr>
          <p:nvPr>
            <p:ph sz="quarter" idx="4"/>
          </p:nvPr>
        </p:nvSpPr>
        <p:spPr>
          <a:xfrm>
            <a:off x="9290053" y="3262312"/>
            <a:ext cx="8083550" cy="5926932"/>
          </a:xfrm>
        </p:spPr>
        <p:txBody>
          <a:bodyPr/>
          <a:lstStyle>
            <a:lvl1pPr>
              <a:defRPr sz="3200"/>
            </a:lvl1pPr>
            <a:lvl2pPr>
              <a:defRPr sz="3600"/>
            </a:lvl2pPr>
            <a:lvl3pPr>
              <a:defRPr sz="3600"/>
            </a:lvl3pPr>
            <a:lvl4pPr>
              <a:defRPr sz="3600"/>
            </a:lvl4pPr>
            <a:lvl5pPr>
              <a:defRPr sz="3600"/>
            </a:lvl5pPr>
            <a:lvl6pPr>
              <a:defRPr sz="3200"/>
            </a:lvl6pPr>
            <a:lvl7pPr>
              <a:defRPr sz="3200"/>
            </a:lvl7pPr>
            <a:lvl8pPr>
              <a:defRPr sz="3200"/>
            </a:lvl8pPr>
            <a:lvl9pPr>
              <a:defRPr sz="3200"/>
            </a:lvl9pPr>
          </a:lstStyle>
          <a:p>
            <a:pPr lvl="0"/>
            <a:r>
              <a:rPr lang="en-US" dirty="0"/>
              <a:t>Click to edit Master text styles</a:t>
            </a:r>
          </a:p>
        </p:txBody>
      </p:sp>
      <p:sp>
        <p:nvSpPr>
          <p:cNvPr id="7" name="Text Placeholder 4">
            <a:extLst>
              <a:ext uri="{FF2B5EF4-FFF2-40B4-BE49-F238E27FC236}">
                <a16:creationId xmlns:a16="http://schemas.microsoft.com/office/drawing/2014/main" id="{866AB324-9D71-4FC7-AA35-25A0030BFB9C}"/>
              </a:ext>
            </a:extLst>
          </p:cNvPr>
          <p:cNvSpPr>
            <a:spLocks noGrp="1"/>
          </p:cNvSpPr>
          <p:nvPr>
            <p:ph type="body" sz="quarter" idx="10"/>
          </p:nvPr>
        </p:nvSpPr>
        <p:spPr>
          <a:xfrm>
            <a:off x="914400" y="1255068"/>
            <a:ext cx="16459200" cy="433240"/>
          </a:xfrm>
        </p:spPr>
        <p:txBody>
          <a:bodyPr/>
          <a:lstStyle>
            <a:lvl1pPr marL="0" indent="0">
              <a:buNone/>
              <a:defRPr sz="2800" b="1">
                <a:solidFill>
                  <a:schemeClr val="accent2"/>
                </a:solidFill>
              </a:defRPr>
            </a:lvl1pPr>
          </a:lstStyle>
          <a:p>
            <a:pPr lvl="0"/>
            <a:r>
              <a:rPr lang="en-US" dirty="0"/>
              <a:t>Click to edit Master text styles</a:t>
            </a:r>
            <a:endParaRPr lang="en-GB" dirty="0"/>
          </a:p>
        </p:txBody>
      </p:sp>
      <p:pic>
        <p:nvPicPr>
          <p:cNvPr id="8" name="Picture 7">
            <a:extLst>
              <a:ext uri="{FF2B5EF4-FFF2-40B4-BE49-F238E27FC236}">
                <a16:creationId xmlns:a16="http://schemas.microsoft.com/office/drawing/2014/main" id="{65BB7616-1194-4C68-A1F2-088C18D3A38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8710371"/>
            <a:ext cx="18288000" cy="1761721"/>
          </a:xfrm>
          <a:prstGeom prst="rect">
            <a:avLst/>
          </a:prstGeom>
        </p:spPr>
      </p:pic>
    </p:spTree>
    <p:extLst>
      <p:ext uri="{BB962C8B-B14F-4D97-AF65-F5344CB8AC3E}">
        <p14:creationId xmlns:p14="http://schemas.microsoft.com/office/powerpoint/2010/main" val="2651709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914400" y="2119165"/>
            <a:ext cx="8077200" cy="7070082"/>
          </a:xfrm>
        </p:spPr>
        <p:txBody>
          <a:bodyPr/>
          <a:lstStyle>
            <a:lvl1pPr>
              <a:defRPr sz="3200"/>
            </a:lvl1pPr>
            <a:lvl2pPr marL="914400" indent="0">
              <a:buNone/>
              <a:defRPr sz="3200"/>
            </a:lvl2pPr>
            <a:lvl3pPr>
              <a:defRPr sz="4000"/>
            </a:lvl3pPr>
            <a:lvl4pPr>
              <a:defRPr sz="3600"/>
            </a:lvl4pPr>
            <a:lvl5pPr>
              <a:defRPr sz="3600"/>
            </a:lvl5pPr>
            <a:lvl6pPr>
              <a:defRPr sz="3600"/>
            </a:lvl6pPr>
            <a:lvl7pPr>
              <a:defRPr sz="3600"/>
            </a:lvl7pPr>
            <a:lvl8pPr>
              <a:defRPr sz="3600"/>
            </a:lvl8pPr>
            <a:lvl9pPr>
              <a:defRPr sz="3600"/>
            </a:lvl9pPr>
          </a:lstStyle>
          <a:p>
            <a:pPr lvl="0"/>
            <a:r>
              <a:rPr lang="en-US" dirty="0"/>
              <a:t>Click to edit Master text styles</a:t>
            </a:r>
          </a:p>
        </p:txBody>
      </p:sp>
      <p:sp>
        <p:nvSpPr>
          <p:cNvPr id="4" name="Content Placeholder 3"/>
          <p:cNvSpPr>
            <a:spLocks noGrp="1"/>
          </p:cNvSpPr>
          <p:nvPr>
            <p:ph sz="half" idx="2"/>
          </p:nvPr>
        </p:nvSpPr>
        <p:spPr>
          <a:xfrm>
            <a:off x="9296400" y="2119165"/>
            <a:ext cx="8077200" cy="7070082"/>
          </a:xfrm>
        </p:spPr>
        <p:txBody>
          <a:bodyPr/>
          <a:lstStyle>
            <a:lvl1pPr>
              <a:defRPr sz="3200"/>
            </a:lvl1pPr>
            <a:lvl2pPr>
              <a:defRPr sz="3600"/>
            </a:lvl2pPr>
            <a:lvl3pPr>
              <a:defRPr sz="4000"/>
            </a:lvl3pPr>
            <a:lvl4pPr>
              <a:defRPr sz="3600"/>
            </a:lvl4pPr>
            <a:lvl5pPr>
              <a:defRPr sz="3600"/>
            </a:lvl5pPr>
            <a:lvl6pPr>
              <a:defRPr sz="3600"/>
            </a:lvl6pPr>
            <a:lvl7pPr>
              <a:defRPr sz="3600"/>
            </a:lvl7pPr>
            <a:lvl8pPr>
              <a:defRPr sz="3600"/>
            </a:lvl8pPr>
            <a:lvl9pPr>
              <a:defRPr sz="3600"/>
            </a:lvl9pPr>
          </a:lstStyle>
          <a:p>
            <a:pPr lvl="0"/>
            <a:r>
              <a:rPr lang="en-US" dirty="0"/>
              <a:t>Click to edit Master text styles</a:t>
            </a:r>
          </a:p>
        </p:txBody>
      </p:sp>
      <p:sp>
        <p:nvSpPr>
          <p:cNvPr id="10" name="Title 1"/>
          <p:cNvSpPr>
            <a:spLocks noGrp="1"/>
          </p:cNvSpPr>
          <p:nvPr>
            <p:ph type="title"/>
          </p:nvPr>
        </p:nvSpPr>
        <p:spPr>
          <a:xfrm>
            <a:off x="914400" y="411956"/>
            <a:ext cx="16459200" cy="987128"/>
          </a:xfrm>
        </p:spPr>
        <p:txBody>
          <a:bodyPr>
            <a:normAutofit/>
          </a:bodyPr>
          <a:lstStyle>
            <a:lvl1pPr>
              <a:defRPr sz="5000"/>
            </a:lvl1pPr>
          </a:lstStyle>
          <a:p>
            <a:r>
              <a:rPr lang="en-US" dirty="0"/>
              <a:t>Click to edit Master title style</a:t>
            </a:r>
            <a:endParaRPr lang="en-GB" dirty="0"/>
          </a:p>
        </p:txBody>
      </p:sp>
      <p:pic>
        <p:nvPicPr>
          <p:cNvPr id="5" name="Picture 4">
            <a:extLst>
              <a:ext uri="{FF2B5EF4-FFF2-40B4-BE49-F238E27FC236}">
                <a16:creationId xmlns:a16="http://schemas.microsoft.com/office/drawing/2014/main" id="{A21523FA-1FF0-4714-BF1C-CA235B972B6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8710371"/>
            <a:ext cx="18288000" cy="1761721"/>
          </a:xfrm>
          <a:prstGeom prst="rect">
            <a:avLst/>
          </a:prstGeom>
        </p:spPr>
      </p:pic>
    </p:spTree>
    <p:extLst>
      <p:ext uri="{BB962C8B-B14F-4D97-AF65-F5344CB8AC3E}">
        <p14:creationId xmlns:p14="http://schemas.microsoft.com/office/powerpoint/2010/main" val="40709899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914400" y="411956"/>
            <a:ext cx="16459200" cy="987128"/>
          </a:xfrm>
        </p:spPr>
        <p:txBody>
          <a:bodyPr>
            <a:normAutofit/>
          </a:bodyPr>
          <a:lstStyle>
            <a:lvl1pPr>
              <a:defRPr sz="5000"/>
            </a:lvl1pPr>
          </a:lstStyle>
          <a:p>
            <a:r>
              <a:rPr lang="en-US" dirty="0"/>
              <a:t>Click to edit Master title style</a:t>
            </a:r>
            <a:endParaRPr lang="en-GB" dirty="0"/>
          </a:p>
        </p:txBody>
      </p:sp>
      <p:pic>
        <p:nvPicPr>
          <p:cNvPr id="3" name="Picture 2">
            <a:extLst>
              <a:ext uri="{FF2B5EF4-FFF2-40B4-BE49-F238E27FC236}">
                <a16:creationId xmlns:a16="http://schemas.microsoft.com/office/drawing/2014/main" id="{1C47DA4B-9581-4FEA-BD03-65DD0239F26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8710371"/>
            <a:ext cx="18288000" cy="1761721"/>
          </a:xfrm>
          <a:prstGeom prst="rect">
            <a:avLst/>
          </a:prstGeom>
        </p:spPr>
      </p:pic>
    </p:spTree>
    <p:extLst>
      <p:ext uri="{BB962C8B-B14F-4D97-AF65-F5344CB8AC3E}">
        <p14:creationId xmlns:p14="http://schemas.microsoft.com/office/powerpoint/2010/main" val="20997060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0882053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rgbClr val="005EB8"/>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ctrTitle" hasCustomPrompt="1"/>
          </p:nvPr>
        </p:nvSpPr>
        <p:spPr>
          <a:xfrm>
            <a:off x="791074" y="3980334"/>
            <a:ext cx="16742471" cy="3502818"/>
          </a:xfrm>
        </p:spPr>
        <p:txBody>
          <a:bodyPr>
            <a:normAutofit/>
          </a:bodyPr>
          <a:lstStyle>
            <a:lvl1pPr>
              <a:defRPr sz="6000">
                <a:solidFill>
                  <a:schemeClr val="bg1"/>
                </a:solidFill>
              </a:defRPr>
            </a:lvl1pPr>
          </a:lstStyle>
          <a:p>
            <a:pPr lvl="0"/>
            <a:r>
              <a:rPr lang="en-US" noProof="0" dirty="0"/>
              <a:t>Click to edit master title style</a:t>
            </a:r>
            <a:endParaRPr lang="en-GB" noProof="0" dirty="0"/>
          </a:p>
        </p:txBody>
      </p:sp>
      <p:sp>
        <p:nvSpPr>
          <p:cNvPr id="3075" name="Rectangle 3"/>
          <p:cNvSpPr>
            <a:spLocks noGrp="1" noChangeArrowheads="1"/>
          </p:cNvSpPr>
          <p:nvPr>
            <p:ph type="subTitle" idx="1" hasCustomPrompt="1"/>
          </p:nvPr>
        </p:nvSpPr>
        <p:spPr>
          <a:xfrm>
            <a:off x="791074" y="7807188"/>
            <a:ext cx="16742471" cy="1548780"/>
          </a:xfrm>
        </p:spPr>
        <p:txBody>
          <a:bodyPr>
            <a:normAutofit/>
          </a:bodyPr>
          <a:lstStyle>
            <a:lvl1pPr marL="0" indent="0">
              <a:buFontTx/>
              <a:buNone/>
              <a:defRPr sz="3600">
                <a:solidFill>
                  <a:schemeClr val="bg1"/>
                </a:solidFill>
              </a:defRPr>
            </a:lvl1pPr>
          </a:lstStyle>
          <a:p>
            <a:pPr lvl="0"/>
            <a:r>
              <a:rPr lang="en-US" noProof="0" dirty="0"/>
              <a:t>Insert name of presenter </a:t>
            </a:r>
          </a:p>
          <a:p>
            <a:pPr lvl="0"/>
            <a:r>
              <a:rPr lang="en-US" noProof="0" dirty="0"/>
              <a:t>Date of presentation</a:t>
            </a:r>
            <a:endParaRPr lang="en-GB" noProof="0" dirty="0"/>
          </a:p>
        </p:txBody>
      </p:sp>
      <p:pic>
        <p:nvPicPr>
          <p:cNvPr id="4" name="Picture 3" descr="Logo&#10;&#10;Description automatically generated">
            <a:extLst>
              <a:ext uri="{FF2B5EF4-FFF2-40B4-BE49-F238E27FC236}">
                <a16:creationId xmlns:a16="http://schemas.microsoft.com/office/drawing/2014/main" id="{06C527AC-8C16-4185-AE02-47490F237AA3}"/>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12566" t="16140" r="12566" b="15712"/>
          <a:stretch/>
        </p:blipFill>
        <p:spPr>
          <a:xfrm>
            <a:off x="11016211" y="498986"/>
            <a:ext cx="6517334" cy="3258668"/>
          </a:xfrm>
          <a:prstGeom prst="rect">
            <a:avLst/>
          </a:prstGeom>
        </p:spPr>
      </p:pic>
    </p:spTree>
    <p:extLst>
      <p:ext uri="{BB962C8B-B14F-4D97-AF65-F5344CB8AC3E}">
        <p14:creationId xmlns:p14="http://schemas.microsoft.com/office/powerpoint/2010/main" val="26375821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6.xml"/><Relationship Id="rId13" Type="http://schemas.openxmlformats.org/officeDocument/2006/relationships/slideLayout" Target="../slideLayouts/slideLayout21.xml"/><Relationship Id="rId3" Type="http://schemas.openxmlformats.org/officeDocument/2006/relationships/slideLayout" Target="../slideLayouts/slideLayout11.xml"/><Relationship Id="rId7" Type="http://schemas.openxmlformats.org/officeDocument/2006/relationships/slideLayout" Target="../slideLayouts/slideLayout15.xml"/><Relationship Id="rId12" Type="http://schemas.openxmlformats.org/officeDocument/2006/relationships/slideLayout" Target="../slideLayouts/slideLayout20.xml"/><Relationship Id="rId2" Type="http://schemas.openxmlformats.org/officeDocument/2006/relationships/slideLayout" Target="../slideLayouts/slideLayout10.xml"/><Relationship Id="rId16" Type="http://schemas.openxmlformats.org/officeDocument/2006/relationships/theme" Target="../theme/theme2.xml"/><Relationship Id="rId1" Type="http://schemas.openxmlformats.org/officeDocument/2006/relationships/slideLayout" Target="../slideLayouts/slideLayout9.xml"/><Relationship Id="rId6" Type="http://schemas.openxmlformats.org/officeDocument/2006/relationships/slideLayout" Target="../slideLayouts/slideLayout14.xml"/><Relationship Id="rId11" Type="http://schemas.openxmlformats.org/officeDocument/2006/relationships/slideLayout" Target="../slideLayouts/slideLayout19.xml"/><Relationship Id="rId5" Type="http://schemas.openxmlformats.org/officeDocument/2006/relationships/slideLayout" Target="../slideLayouts/slideLayout13.xml"/><Relationship Id="rId15" Type="http://schemas.openxmlformats.org/officeDocument/2006/relationships/slideLayout" Target="../slideLayouts/slideLayout23.xml"/><Relationship Id="rId10" Type="http://schemas.openxmlformats.org/officeDocument/2006/relationships/slideLayout" Target="../slideLayouts/slideLayout18.xml"/><Relationship Id="rId4" Type="http://schemas.openxmlformats.org/officeDocument/2006/relationships/slideLayout" Target="../slideLayouts/slideLayout12.xml"/><Relationship Id="rId9" Type="http://schemas.openxmlformats.org/officeDocument/2006/relationships/slideLayout" Target="../slideLayouts/slideLayout17.xml"/><Relationship Id="rId14"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14400" y="411956"/>
            <a:ext cx="16459200" cy="1275160"/>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3" name="Text Placeholder 2"/>
          <p:cNvSpPr>
            <a:spLocks noGrp="1"/>
          </p:cNvSpPr>
          <p:nvPr>
            <p:ph type="body" idx="1"/>
          </p:nvPr>
        </p:nvSpPr>
        <p:spPr>
          <a:xfrm>
            <a:off x="914400" y="2119166"/>
            <a:ext cx="16459200" cy="7070080"/>
          </a:xfrm>
          <a:prstGeom prst="rect">
            <a:avLst/>
          </a:prstGeom>
        </p:spPr>
        <p:txBody>
          <a:bodyPr vert="horz" lIns="91440" tIns="45720" rIns="91440" bIns="45720" rtlCol="0">
            <a:noAutofit/>
          </a:bodyPr>
          <a:lstStyle/>
          <a:p>
            <a:pPr lvl="0"/>
            <a:r>
              <a:rPr lang="en-US" dirty="0"/>
              <a:t>Click to edit Master text styles</a:t>
            </a:r>
          </a:p>
        </p:txBody>
      </p:sp>
    </p:spTree>
    <p:extLst>
      <p:ext uri="{BB962C8B-B14F-4D97-AF65-F5344CB8AC3E}">
        <p14:creationId xmlns:p14="http://schemas.microsoft.com/office/powerpoint/2010/main" val="479061318"/>
      </p:ext>
    </p:extLst>
  </p:cSld>
  <p:clrMap bg1="lt1" tx1="dk1" bg2="lt2" tx2="dk2" accent1="accent1" accent2="accent2" accent3="accent3" accent4="accent4" accent5="accent5" accent6="accent6" hlink="hlink" folHlink="folHlink"/>
  <p:sldLayoutIdLst>
    <p:sldLayoutId id="2147483661" r:id="rId1"/>
    <p:sldLayoutId id="2147483669" r:id="rId2"/>
    <p:sldLayoutId id="2147483662" r:id="rId3"/>
    <p:sldLayoutId id="2147483670" r:id="rId4"/>
    <p:sldLayoutId id="2147483665" r:id="rId5"/>
    <p:sldLayoutId id="2147483664" r:id="rId6"/>
    <p:sldLayoutId id="2147483666" r:id="rId7"/>
    <p:sldLayoutId id="2147483667" r:id="rId8"/>
  </p:sldLayoutIdLst>
  <p:txStyles>
    <p:titleStyle>
      <a:lvl1pPr algn="l" defTabSz="1828800" rtl="0" eaLnBrk="1" latinLnBrk="0" hangingPunct="1">
        <a:spcBef>
          <a:spcPct val="0"/>
        </a:spcBef>
        <a:buNone/>
        <a:defRPr sz="5000" b="1" kern="1200">
          <a:solidFill>
            <a:srgbClr val="005EB8"/>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685800" indent="-685800" algn="l" defTabSz="1828800" rtl="0" eaLnBrk="1" latinLnBrk="0" hangingPunct="1">
        <a:spcBef>
          <a:spcPct val="20000"/>
        </a:spcBef>
        <a:buClr>
          <a:schemeClr val="accent1"/>
        </a:buClr>
        <a:buFont typeface="Wingdings" panose="05000000000000000000" pitchFamily="2" charset="2"/>
        <a:buChar char="§"/>
        <a:defRPr sz="3200" kern="1200">
          <a:solidFill>
            <a:schemeClr val="tx1"/>
          </a:solidFill>
          <a:latin typeface="+mn-lt"/>
          <a:ea typeface="+mn-ea"/>
          <a:cs typeface="+mn-cs"/>
        </a:defRPr>
      </a:lvl1pPr>
      <a:lvl2pPr marL="1485900" indent="-571500" algn="l" defTabSz="1828800" rtl="0" eaLnBrk="1" latinLnBrk="0" hangingPunct="1">
        <a:spcBef>
          <a:spcPct val="20000"/>
        </a:spcBef>
        <a:buClr>
          <a:srgbClr val="009632"/>
        </a:buClr>
        <a:buFont typeface="Arial" panose="020B0604020202020204" pitchFamily="34" charset="0"/>
        <a:buChar char="•"/>
        <a:defRPr sz="3600" kern="1200">
          <a:solidFill>
            <a:schemeClr val="tx1"/>
          </a:solidFill>
          <a:latin typeface="+mn-lt"/>
          <a:ea typeface="+mn-ea"/>
          <a:cs typeface="+mn-cs"/>
        </a:defRPr>
      </a:lvl2pPr>
      <a:lvl3pPr marL="2286000" indent="-457200" algn="l" defTabSz="1828800"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3pPr>
      <a:lvl4pPr marL="3200400" indent="-457200" algn="l" defTabSz="1828800"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4pPr>
      <a:lvl5pPr marL="4114800" indent="-457200" algn="l" defTabSz="1828800"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5pPr>
      <a:lvl6pPr marL="5029200" indent="-457200" algn="l" defTabSz="1828800" rtl="0" eaLnBrk="1" latinLnBrk="0" hangingPunct="1">
        <a:spcBef>
          <a:spcPct val="20000"/>
        </a:spcBef>
        <a:buFont typeface="Arial" panose="020B0604020202020204" pitchFamily="34" charset="0"/>
        <a:buChar char="•"/>
        <a:defRPr sz="4000" kern="1200">
          <a:solidFill>
            <a:schemeClr val="tx1"/>
          </a:solidFill>
          <a:latin typeface="+mn-lt"/>
          <a:ea typeface="+mn-ea"/>
          <a:cs typeface="+mn-cs"/>
        </a:defRPr>
      </a:lvl6pPr>
      <a:lvl7pPr marL="5943600" indent="-457200" algn="l" defTabSz="1828800" rtl="0" eaLnBrk="1" latinLnBrk="0" hangingPunct="1">
        <a:spcBef>
          <a:spcPct val="20000"/>
        </a:spcBef>
        <a:buFont typeface="Arial" panose="020B0604020202020204" pitchFamily="34" charset="0"/>
        <a:buChar char="•"/>
        <a:defRPr sz="4000" kern="1200">
          <a:solidFill>
            <a:schemeClr val="tx1"/>
          </a:solidFill>
          <a:latin typeface="+mn-lt"/>
          <a:ea typeface="+mn-ea"/>
          <a:cs typeface="+mn-cs"/>
        </a:defRPr>
      </a:lvl7pPr>
      <a:lvl8pPr marL="6858000" indent="-457200" algn="l" defTabSz="1828800" rtl="0" eaLnBrk="1" latinLnBrk="0" hangingPunct="1">
        <a:spcBef>
          <a:spcPct val="20000"/>
        </a:spcBef>
        <a:buFont typeface="Arial" panose="020B0604020202020204" pitchFamily="34" charset="0"/>
        <a:buChar char="•"/>
        <a:defRPr sz="4000" kern="1200">
          <a:solidFill>
            <a:schemeClr val="tx1"/>
          </a:solidFill>
          <a:latin typeface="+mn-lt"/>
          <a:ea typeface="+mn-ea"/>
          <a:cs typeface="+mn-cs"/>
        </a:defRPr>
      </a:lvl8pPr>
      <a:lvl9pPr marL="7772400" indent="-457200" algn="l" defTabSz="1828800" rtl="0" eaLnBrk="1" latinLnBrk="0" hangingPunct="1">
        <a:spcBef>
          <a:spcPct val="20000"/>
        </a:spcBef>
        <a:buFont typeface="Arial" panose="020B0604020202020204" pitchFamily="34" charset="0"/>
        <a:buChar char="•"/>
        <a:defRPr sz="4000" kern="1200">
          <a:solidFill>
            <a:schemeClr val="tx1"/>
          </a:solidFill>
          <a:latin typeface="+mn-lt"/>
          <a:ea typeface="+mn-ea"/>
          <a:cs typeface="+mn-cs"/>
        </a:defRPr>
      </a:lvl9pPr>
    </p:bodyStyle>
    <p:otherStyle>
      <a:defPPr>
        <a:defRPr lang="en-US"/>
      </a:defPPr>
      <a:lvl1pPr marL="0" algn="l" defTabSz="1828800" rtl="0" eaLnBrk="1" latinLnBrk="0" hangingPunct="1">
        <a:defRPr sz="3600" kern="1200">
          <a:solidFill>
            <a:schemeClr val="tx1"/>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7" name="Rectangle 3"/>
          <p:cNvSpPr>
            <a:spLocks noGrp="1" noChangeArrowheads="1"/>
          </p:cNvSpPr>
          <p:nvPr>
            <p:ph type="body" idx="1"/>
          </p:nvPr>
        </p:nvSpPr>
        <p:spPr bwMode="auto">
          <a:xfrm>
            <a:off x="914400" y="2012159"/>
            <a:ext cx="16459200" cy="7177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031" name="Rectangle 7"/>
          <p:cNvSpPr>
            <a:spLocks noGrp="1" noChangeArrowheads="1"/>
          </p:cNvSpPr>
          <p:nvPr>
            <p:ph type="title"/>
          </p:nvPr>
        </p:nvSpPr>
        <p:spPr bwMode="auto">
          <a:xfrm>
            <a:off x="936627" y="500064"/>
            <a:ext cx="11087694" cy="1081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GB" dirty="0"/>
              <a:t>Click to edit master title</a:t>
            </a:r>
          </a:p>
        </p:txBody>
      </p:sp>
    </p:spTree>
    <p:extLst>
      <p:ext uri="{BB962C8B-B14F-4D97-AF65-F5344CB8AC3E}">
        <p14:creationId xmlns:p14="http://schemas.microsoft.com/office/powerpoint/2010/main" val="2033993733"/>
      </p:ext>
    </p:extLst>
  </p:cSld>
  <p:clrMap bg1="lt1" tx1="dk1" bg2="lt2" tx2="dk2" accent1="accent1" accent2="accent2" accent3="accent3" accent4="accent4" accent5="accent5" accent6="accent6" hlink="hlink" folHlink="folHlink"/>
  <p:sldLayoutIdLst>
    <p:sldLayoutId id="2147483672" r:id="rId1"/>
    <p:sldLayoutId id="2147483673" r:id="rId2"/>
    <p:sldLayoutId id="2147483674" r:id="rId3"/>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 id="2147483683" r:id="rId12"/>
    <p:sldLayoutId id="2147483684" r:id="rId13"/>
    <p:sldLayoutId id="2147483685" r:id="rId14"/>
    <p:sldLayoutId id="2147483686" r:id="rId15"/>
  </p:sldLayoutIdLst>
  <p:txStyles>
    <p:titleStyle>
      <a:lvl1pPr algn="l" rtl="0" eaLnBrk="1" fontAlgn="base" hangingPunct="1">
        <a:spcBef>
          <a:spcPct val="0"/>
        </a:spcBef>
        <a:spcAft>
          <a:spcPct val="0"/>
        </a:spcAft>
        <a:defRPr sz="4800" b="1">
          <a:solidFill>
            <a:srgbClr val="005EB8"/>
          </a:solidFill>
          <a:latin typeface="+mj-lt"/>
          <a:ea typeface="+mj-ea"/>
          <a:cs typeface="+mj-cs"/>
        </a:defRPr>
      </a:lvl1pPr>
      <a:lvl2pPr algn="l" rtl="0" eaLnBrk="1" fontAlgn="base" hangingPunct="1">
        <a:spcBef>
          <a:spcPct val="0"/>
        </a:spcBef>
        <a:spcAft>
          <a:spcPct val="0"/>
        </a:spcAft>
        <a:defRPr sz="5400">
          <a:solidFill>
            <a:schemeClr val="hlink"/>
          </a:solidFill>
          <a:latin typeface="Arial" charset="0"/>
        </a:defRPr>
      </a:lvl2pPr>
      <a:lvl3pPr algn="l" rtl="0" eaLnBrk="1" fontAlgn="base" hangingPunct="1">
        <a:spcBef>
          <a:spcPct val="0"/>
        </a:spcBef>
        <a:spcAft>
          <a:spcPct val="0"/>
        </a:spcAft>
        <a:defRPr sz="5400">
          <a:solidFill>
            <a:schemeClr val="hlink"/>
          </a:solidFill>
          <a:latin typeface="Arial" charset="0"/>
        </a:defRPr>
      </a:lvl3pPr>
      <a:lvl4pPr algn="l" rtl="0" eaLnBrk="1" fontAlgn="base" hangingPunct="1">
        <a:spcBef>
          <a:spcPct val="0"/>
        </a:spcBef>
        <a:spcAft>
          <a:spcPct val="0"/>
        </a:spcAft>
        <a:defRPr sz="5400">
          <a:solidFill>
            <a:schemeClr val="hlink"/>
          </a:solidFill>
          <a:latin typeface="Arial" charset="0"/>
        </a:defRPr>
      </a:lvl4pPr>
      <a:lvl5pPr algn="l" rtl="0" eaLnBrk="1" fontAlgn="base" hangingPunct="1">
        <a:spcBef>
          <a:spcPct val="0"/>
        </a:spcBef>
        <a:spcAft>
          <a:spcPct val="0"/>
        </a:spcAft>
        <a:defRPr sz="5400">
          <a:solidFill>
            <a:schemeClr val="hlink"/>
          </a:solidFill>
          <a:latin typeface="Arial" charset="0"/>
        </a:defRPr>
      </a:lvl5pPr>
      <a:lvl6pPr marL="685800" algn="l" rtl="0" eaLnBrk="1" fontAlgn="base" hangingPunct="1">
        <a:spcBef>
          <a:spcPct val="0"/>
        </a:spcBef>
        <a:spcAft>
          <a:spcPct val="0"/>
        </a:spcAft>
        <a:defRPr sz="5400">
          <a:solidFill>
            <a:schemeClr val="hlink"/>
          </a:solidFill>
          <a:latin typeface="Arial" charset="0"/>
        </a:defRPr>
      </a:lvl6pPr>
      <a:lvl7pPr marL="1371600" algn="l" rtl="0" eaLnBrk="1" fontAlgn="base" hangingPunct="1">
        <a:spcBef>
          <a:spcPct val="0"/>
        </a:spcBef>
        <a:spcAft>
          <a:spcPct val="0"/>
        </a:spcAft>
        <a:defRPr sz="5400">
          <a:solidFill>
            <a:schemeClr val="hlink"/>
          </a:solidFill>
          <a:latin typeface="Arial" charset="0"/>
        </a:defRPr>
      </a:lvl7pPr>
      <a:lvl8pPr marL="2057400" algn="l" rtl="0" eaLnBrk="1" fontAlgn="base" hangingPunct="1">
        <a:spcBef>
          <a:spcPct val="0"/>
        </a:spcBef>
        <a:spcAft>
          <a:spcPct val="0"/>
        </a:spcAft>
        <a:defRPr sz="5400">
          <a:solidFill>
            <a:schemeClr val="hlink"/>
          </a:solidFill>
          <a:latin typeface="Arial" charset="0"/>
        </a:defRPr>
      </a:lvl8pPr>
      <a:lvl9pPr marL="2743200" algn="l" rtl="0" eaLnBrk="1" fontAlgn="base" hangingPunct="1">
        <a:spcBef>
          <a:spcPct val="0"/>
        </a:spcBef>
        <a:spcAft>
          <a:spcPct val="0"/>
        </a:spcAft>
        <a:defRPr sz="5400">
          <a:solidFill>
            <a:schemeClr val="hlink"/>
          </a:solidFill>
          <a:latin typeface="Arial" charset="0"/>
        </a:defRPr>
      </a:lvl9pPr>
    </p:titleStyle>
    <p:bodyStyle>
      <a:lvl1pPr marL="514350" indent="-514350" algn="l" rtl="0" eaLnBrk="1" fontAlgn="base" hangingPunct="1">
        <a:spcBef>
          <a:spcPct val="20000"/>
        </a:spcBef>
        <a:spcAft>
          <a:spcPct val="0"/>
        </a:spcAft>
        <a:buClr>
          <a:srgbClr val="005EB8"/>
        </a:buClr>
        <a:buChar char="•"/>
        <a:defRPr sz="4800">
          <a:solidFill>
            <a:schemeClr val="tx1"/>
          </a:solidFill>
          <a:latin typeface="+mn-lt"/>
          <a:ea typeface="+mn-ea"/>
          <a:cs typeface="+mn-cs"/>
        </a:defRPr>
      </a:lvl1pPr>
      <a:lvl2pPr marL="1114425" indent="-428625" algn="l" rtl="0" eaLnBrk="1" fontAlgn="base" hangingPunct="1">
        <a:spcBef>
          <a:spcPct val="20000"/>
        </a:spcBef>
        <a:spcAft>
          <a:spcPct val="0"/>
        </a:spcAft>
        <a:buClr>
          <a:srgbClr val="006747"/>
        </a:buClr>
        <a:buChar char="–"/>
        <a:defRPr sz="4200">
          <a:solidFill>
            <a:schemeClr val="tx1"/>
          </a:solidFill>
          <a:latin typeface="+mn-lt"/>
        </a:defRPr>
      </a:lvl2pPr>
      <a:lvl3pPr marL="1714500" indent="-342900" algn="l" rtl="0" eaLnBrk="1" fontAlgn="base" hangingPunct="1">
        <a:spcBef>
          <a:spcPct val="20000"/>
        </a:spcBef>
        <a:spcAft>
          <a:spcPct val="0"/>
        </a:spcAft>
        <a:buClr>
          <a:srgbClr val="005EB8"/>
        </a:buClr>
        <a:buChar char="•"/>
        <a:defRPr sz="3600">
          <a:solidFill>
            <a:schemeClr val="tx1"/>
          </a:solidFill>
          <a:latin typeface="+mn-lt"/>
        </a:defRPr>
      </a:lvl3pPr>
      <a:lvl4pPr marL="2400300" indent="-342900" algn="l" rtl="0" eaLnBrk="1" fontAlgn="base" hangingPunct="1">
        <a:spcBef>
          <a:spcPct val="20000"/>
        </a:spcBef>
        <a:spcAft>
          <a:spcPct val="0"/>
        </a:spcAft>
        <a:buClr>
          <a:srgbClr val="006747"/>
        </a:buClr>
        <a:buChar char="–"/>
        <a:defRPr sz="3000">
          <a:solidFill>
            <a:schemeClr val="tx1"/>
          </a:solidFill>
          <a:latin typeface="+mn-lt"/>
        </a:defRPr>
      </a:lvl4pPr>
      <a:lvl5pPr marL="3086100" indent="-342900" algn="l" rtl="0" eaLnBrk="1" fontAlgn="base" hangingPunct="1">
        <a:spcBef>
          <a:spcPct val="20000"/>
        </a:spcBef>
        <a:spcAft>
          <a:spcPct val="0"/>
        </a:spcAft>
        <a:buClr>
          <a:srgbClr val="005EB8"/>
        </a:buClr>
        <a:buChar char="»"/>
        <a:defRPr sz="3000">
          <a:solidFill>
            <a:schemeClr val="tx1"/>
          </a:solidFill>
          <a:latin typeface="+mn-lt"/>
        </a:defRPr>
      </a:lvl5pPr>
      <a:lvl6pPr marL="3771900" indent="-342900" algn="l" rtl="0" eaLnBrk="1" fontAlgn="base" hangingPunct="1">
        <a:spcBef>
          <a:spcPct val="20000"/>
        </a:spcBef>
        <a:spcAft>
          <a:spcPct val="0"/>
        </a:spcAft>
        <a:buClr>
          <a:schemeClr val="hlink"/>
        </a:buClr>
        <a:buChar char="»"/>
        <a:defRPr sz="3000">
          <a:solidFill>
            <a:schemeClr val="accent2"/>
          </a:solidFill>
          <a:latin typeface="+mn-lt"/>
        </a:defRPr>
      </a:lvl6pPr>
      <a:lvl7pPr marL="4457700" indent="-342900" algn="l" rtl="0" eaLnBrk="1" fontAlgn="base" hangingPunct="1">
        <a:spcBef>
          <a:spcPct val="20000"/>
        </a:spcBef>
        <a:spcAft>
          <a:spcPct val="0"/>
        </a:spcAft>
        <a:buClr>
          <a:schemeClr val="hlink"/>
        </a:buClr>
        <a:buChar char="»"/>
        <a:defRPr sz="3000">
          <a:solidFill>
            <a:schemeClr val="accent2"/>
          </a:solidFill>
          <a:latin typeface="+mn-lt"/>
        </a:defRPr>
      </a:lvl7pPr>
      <a:lvl8pPr marL="5143500" indent="-342900" algn="l" rtl="0" eaLnBrk="1" fontAlgn="base" hangingPunct="1">
        <a:spcBef>
          <a:spcPct val="20000"/>
        </a:spcBef>
        <a:spcAft>
          <a:spcPct val="0"/>
        </a:spcAft>
        <a:buClr>
          <a:schemeClr val="hlink"/>
        </a:buClr>
        <a:buChar char="»"/>
        <a:defRPr sz="3000">
          <a:solidFill>
            <a:schemeClr val="accent2"/>
          </a:solidFill>
          <a:latin typeface="+mn-lt"/>
        </a:defRPr>
      </a:lvl8pPr>
      <a:lvl9pPr marL="5829300" indent="-342900" algn="l" rtl="0" eaLnBrk="1" fontAlgn="base" hangingPunct="1">
        <a:spcBef>
          <a:spcPct val="20000"/>
        </a:spcBef>
        <a:spcAft>
          <a:spcPct val="0"/>
        </a:spcAft>
        <a:buClr>
          <a:schemeClr val="hlink"/>
        </a:buClr>
        <a:buChar char="»"/>
        <a:defRPr sz="3000">
          <a:solidFill>
            <a:schemeClr val="accent2"/>
          </a:solidFill>
          <a:latin typeface="+mn-lt"/>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slide" Target="slide12.xml"/><Relationship Id="rId2" Type="http://schemas.openxmlformats.org/officeDocument/2006/relationships/slide" Target="slide11.xml"/><Relationship Id="rId1" Type="http://schemas.openxmlformats.org/officeDocument/2006/relationships/slideLayout" Target="../slideLayouts/slideLayout8.xml"/><Relationship Id="rId5" Type="http://schemas.openxmlformats.org/officeDocument/2006/relationships/slide" Target="slide15.xml"/><Relationship Id="rId4" Type="http://schemas.openxmlformats.org/officeDocument/2006/relationships/slide" Target="slide13.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8" Type="http://schemas.openxmlformats.org/officeDocument/2006/relationships/hyperlink" Target="https://www.royaldevon.nhs.uk/" TargetMode="External"/><Relationship Id="rId3" Type="http://schemas.openxmlformats.org/officeDocument/2006/relationships/hyperlink" Target="https://devon.icb.nhs.uk/" TargetMode="External"/><Relationship Id="rId7" Type="http://schemas.openxmlformats.org/officeDocument/2006/relationships/hyperlink" Target="https://www.dpt.nhs.uk/" TargetMode="External"/><Relationship Id="rId12" Type="http://schemas.openxmlformats.org/officeDocument/2006/relationships/hyperlink" Target="https://www.livewellsouthwest.co.uk/" TargetMode="External"/><Relationship Id="rId2" Type="http://schemas.openxmlformats.org/officeDocument/2006/relationships/image" Target="../media/image10.png"/><Relationship Id="rId1" Type="http://schemas.openxmlformats.org/officeDocument/2006/relationships/slideLayout" Target="../slideLayouts/slideLayout8.xml"/><Relationship Id="rId6" Type="http://schemas.openxmlformats.org/officeDocument/2006/relationships/hyperlink" Target="https://www.torbay.gov.uk/" TargetMode="External"/><Relationship Id="rId11" Type="http://schemas.openxmlformats.org/officeDocument/2006/relationships/hyperlink" Target="https://www.swast.nhs.uk/" TargetMode="External"/><Relationship Id="rId5" Type="http://schemas.openxmlformats.org/officeDocument/2006/relationships/hyperlink" Target="https://www.plymouth.gov.uk/" TargetMode="External"/><Relationship Id="rId10" Type="http://schemas.openxmlformats.org/officeDocument/2006/relationships/hyperlink" Target="https://www.plymouthhospitals.nhs.uk/" TargetMode="External"/><Relationship Id="rId4" Type="http://schemas.openxmlformats.org/officeDocument/2006/relationships/hyperlink" Target="https://www.devon.gov.uk/" TargetMode="External"/><Relationship Id="rId9" Type="http://schemas.openxmlformats.org/officeDocument/2006/relationships/hyperlink" Target="https://www.torbayandsouthdevon.nhs.uk/" TargetMode="External"/></Relationships>
</file>

<file path=ppt/slides/_rels/slide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slide" Target="slide19.xml"/><Relationship Id="rId2" Type="http://schemas.openxmlformats.org/officeDocument/2006/relationships/slide" Target="slide18.xml"/><Relationship Id="rId1" Type="http://schemas.openxmlformats.org/officeDocument/2006/relationships/slideLayout" Target="../slideLayouts/slideLayout8.xml"/><Relationship Id="rId4" Type="http://schemas.openxmlformats.org/officeDocument/2006/relationships/slide" Target="slide20.xml"/></Relationships>
</file>

<file path=ppt/slides/_rels/slide18.xml.rels><?xml version="1.0" encoding="UTF-8" standalone="yes"?>
<Relationships xmlns="http://schemas.openxmlformats.org/package/2006/relationships"><Relationship Id="rId3" Type="http://schemas.openxmlformats.org/officeDocument/2006/relationships/hyperlink" Target="https://onedevon.org.uk/about-us/one-devon-partnership/?hilite=one+devon" TargetMode="External"/><Relationship Id="rId2" Type="http://schemas.openxmlformats.org/officeDocument/2006/relationships/image" Target="../media/image10.png"/><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8" Type="http://schemas.openxmlformats.org/officeDocument/2006/relationships/slide" Target="slide55.xml"/><Relationship Id="rId3" Type="http://schemas.openxmlformats.org/officeDocument/2006/relationships/slide" Target="slide9.xml"/><Relationship Id="rId7" Type="http://schemas.openxmlformats.org/officeDocument/2006/relationships/slide" Target="slide43.xml"/><Relationship Id="rId2" Type="http://schemas.openxmlformats.org/officeDocument/2006/relationships/slide" Target="slide3.xml"/><Relationship Id="rId1" Type="http://schemas.openxmlformats.org/officeDocument/2006/relationships/slideLayout" Target="../slideLayouts/slideLayout1.xml"/><Relationship Id="rId6" Type="http://schemas.openxmlformats.org/officeDocument/2006/relationships/slide" Target="slide39.xml"/><Relationship Id="rId5" Type="http://schemas.openxmlformats.org/officeDocument/2006/relationships/slide" Target="slide21.xml"/><Relationship Id="rId10" Type="http://schemas.openxmlformats.org/officeDocument/2006/relationships/slide" Target="slide61.xml"/><Relationship Id="rId4" Type="http://schemas.openxmlformats.org/officeDocument/2006/relationships/slide" Target="slide16.xml"/><Relationship Id="rId9" Type="http://schemas.openxmlformats.org/officeDocument/2006/relationships/slide" Target="slide59.xml"/></Relationships>
</file>

<file path=ppt/slides/_rels/slide20.xml.rels><?xml version="1.0" encoding="UTF-8" standalone="yes"?>
<Relationships xmlns="http://schemas.openxmlformats.org/package/2006/relationships"><Relationship Id="rId3" Type="http://schemas.openxmlformats.org/officeDocument/2006/relationships/hyperlink" Target="https://onedevon.org.uk/wp-content/uploads/2023/06/5-Year-Strategy-Final-Jun-23-2.pdf" TargetMode="External"/><Relationship Id="rId2" Type="http://schemas.openxmlformats.org/officeDocument/2006/relationships/image" Target="../media/image10.png"/><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8" Type="http://schemas.openxmlformats.org/officeDocument/2006/relationships/slide" Target="slide25.xml"/><Relationship Id="rId13" Type="http://schemas.openxmlformats.org/officeDocument/2006/relationships/slide" Target="slide37.xml"/><Relationship Id="rId3" Type="http://schemas.openxmlformats.org/officeDocument/2006/relationships/slide" Target="slide24.xml"/><Relationship Id="rId7" Type="http://schemas.openxmlformats.org/officeDocument/2006/relationships/slide" Target="slide29.xml"/><Relationship Id="rId12" Type="http://schemas.openxmlformats.org/officeDocument/2006/relationships/slide" Target="slide35.xml"/><Relationship Id="rId2" Type="http://schemas.openxmlformats.org/officeDocument/2006/relationships/slide" Target="slide23.xml"/><Relationship Id="rId1" Type="http://schemas.openxmlformats.org/officeDocument/2006/relationships/slideLayout" Target="../slideLayouts/slideLayout8.xml"/><Relationship Id="rId6" Type="http://schemas.openxmlformats.org/officeDocument/2006/relationships/slide" Target="slide28.xml"/><Relationship Id="rId11" Type="http://schemas.openxmlformats.org/officeDocument/2006/relationships/slide" Target="slide34.xml"/><Relationship Id="rId5" Type="http://schemas.openxmlformats.org/officeDocument/2006/relationships/slide" Target="slide26.xml"/><Relationship Id="rId10" Type="http://schemas.openxmlformats.org/officeDocument/2006/relationships/slide" Target="slide31.xml"/><Relationship Id="rId4" Type="http://schemas.openxmlformats.org/officeDocument/2006/relationships/slide" Target="slide21.xml"/><Relationship Id="rId9" Type="http://schemas.openxmlformats.org/officeDocument/2006/relationships/slide" Target="slide30.xml"/><Relationship Id="rId14" Type="http://schemas.openxmlformats.org/officeDocument/2006/relationships/slide" Target="slide38.xml"/></Relationships>
</file>

<file path=ppt/slides/_rels/slide2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hyperlink" Target="https://docs.cios.icb.nhs.uk/DocumentsLibrary/NHSCornwallAndIslesOfScilly/Organisation/Policies/ICBConstitution.pdf" TargetMode="External"/><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3" Type="http://schemas.openxmlformats.org/officeDocument/2006/relationships/slide" Target="slide61.xml"/><Relationship Id="rId2" Type="http://schemas.openxmlformats.org/officeDocument/2006/relationships/image" Target="../media/image10.png"/><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3" Type="http://schemas.openxmlformats.org/officeDocument/2006/relationships/slide" Target="slide32.xml"/><Relationship Id="rId2" Type="http://schemas.openxmlformats.org/officeDocument/2006/relationships/image" Target="../media/image10.png"/><Relationship Id="rId1" Type="http://schemas.openxmlformats.org/officeDocument/2006/relationships/slideLayout" Target="../slideLayouts/slideLayout8.xml"/><Relationship Id="rId5" Type="http://schemas.openxmlformats.org/officeDocument/2006/relationships/slide" Target="slide34.xml"/><Relationship Id="rId4" Type="http://schemas.openxmlformats.org/officeDocument/2006/relationships/slide" Target="slide33.xml"/></Relationships>
</file>

<file path=ppt/slides/_rels/slide32.xml.rels><?xml version="1.0" encoding="UTF-8" standalone="yes"?>
<Relationships xmlns="http://schemas.openxmlformats.org/package/2006/relationships"><Relationship Id="rId3" Type="http://schemas.openxmlformats.org/officeDocument/2006/relationships/hyperlink" Target="https://onedevon.org.uk/download/nhs-devon-ccg-constitution/?hilite=constitution" TargetMode="External"/><Relationship Id="rId2" Type="http://schemas.openxmlformats.org/officeDocument/2006/relationships/image" Target="../media/image10.png"/><Relationship Id="rId1" Type="http://schemas.openxmlformats.org/officeDocument/2006/relationships/slideLayout" Target="../slideLayouts/slideLayout8.xml"/></Relationships>
</file>

<file path=ppt/slides/_rels/slide33.xml.rels><?xml version="1.0" encoding="UTF-8" standalone="yes"?>
<Relationships xmlns="http://schemas.openxmlformats.org/package/2006/relationships"><Relationship Id="rId3" Type="http://schemas.openxmlformats.org/officeDocument/2006/relationships/hyperlink" Target="https://onedevon.org.uk/download/nhs-devon-icb-scheme-of-reservation-delegation/?hilite=scheme+reservation" TargetMode="External"/><Relationship Id="rId2" Type="http://schemas.openxmlformats.org/officeDocument/2006/relationships/image" Target="../media/image10.png"/><Relationship Id="rId1" Type="http://schemas.openxmlformats.org/officeDocument/2006/relationships/slideLayout" Target="../slideLayouts/slideLayout8.xml"/><Relationship Id="rId4" Type="http://schemas.openxmlformats.org/officeDocument/2006/relationships/hyperlink" Target="https://onedevon.org.uk/download/nhs-devon-icb-financial-instructions-final/?hilite=standing+financial" TargetMode="External"/></Relationships>
</file>

<file path=ppt/slides/_rels/slide34.xml.rels><?xml version="1.0" encoding="UTF-8" standalone="yes"?>
<Relationships xmlns="http://schemas.openxmlformats.org/package/2006/relationships"><Relationship Id="rId3" Type="http://schemas.openxmlformats.org/officeDocument/2006/relationships/hyperlink" Target="https://onedevon.org.uk/download/standards-of-business-conduct-policy-2/?hilite=standards+conduct+business" TargetMode="External"/><Relationship Id="rId2" Type="http://schemas.openxmlformats.org/officeDocument/2006/relationships/image" Target="../media/image10.png"/><Relationship Id="rId1" Type="http://schemas.openxmlformats.org/officeDocument/2006/relationships/slideLayout" Target="../slideLayouts/slideLayout8.xml"/><Relationship Id="rId5" Type="http://schemas.openxmlformats.org/officeDocument/2006/relationships/hyperlink" Target="https://onedevon.org.uk/download/policy-and-procedural-framework/?hilite=policy+development" TargetMode="External"/><Relationship Id="rId4" Type="http://schemas.openxmlformats.org/officeDocument/2006/relationships/hyperlink" Target="https://onedevon.org.uk/download/conflict-of-interest-policy/?hilite=conflict+interest" TargetMode="Externa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8.xml"/></Relationships>
</file>

<file path=ppt/slides/_rels/slide3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slide" Target="slide6.xml"/><Relationship Id="rId2" Type="http://schemas.openxmlformats.org/officeDocument/2006/relationships/slide" Target="slide5.xml"/><Relationship Id="rId1" Type="http://schemas.openxmlformats.org/officeDocument/2006/relationships/slideLayout" Target="../slideLayouts/slideLayout8.xml"/><Relationship Id="rId5" Type="http://schemas.openxmlformats.org/officeDocument/2006/relationships/slide" Target="slide8.xml"/><Relationship Id="rId4" Type="http://schemas.openxmlformats.org/officeDocument/2006/relationships/slide" Target="slide7.xml"/></Relationships>
</file>

<file path=ppt/slides/_rels/slide40.xml.rels><?xml version="1.0" encoding="UTF-8" standalone="yes"?>
<Relationships xmlns="http://schemas.openxmlformats.org/package/2006/relationships"><Relationship Id="rId3" Type="http://schemas.openxmlformats.org/officeDocument/2006/relationships/slide" Target="slide42.xml"/><Relationship Id="rId2" Type="http://schemas.openxmlformats.org/officeDocument/2006/relationships/slide" Target="slide41.xml"/><Relationship Id="rId1" Type="http://schemas.openxmlformats.org/officeDocument/2006/relationships/slideLayout" Target="../slideLayouts/slideLayout8.xml"/></Relationships>
</file>

<file path=ppt/slides/_rels/slide4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8.xml"/></Relationships>
</file>

<file path=ppt/slides/_rels/slide4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8.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8" Type="http://schemas.openxmlformats.org/officeDocument/2006/relationships/slide" Target="slide51.xml"/><Relationship Id="rId3" Type="http://schemas.openxmlformats.org/officeDocument/2006/relationships/slide" Target="slide46.xml"/><Relationship Id="rId7" Type="http://schemas.openxmlformats.org/officeDocument/2006/relationships/slide" Target="slide50.xml"/><Relationship Id="rId2" Type="http://schemas.openxmlformats.org/officeDocument/2006/relationships/slide" Target="slide45.xml"/><Relationship Id="rId1" Type="http://schemas.openxmlformats.org/officeDocument/2006/relationships/slideLayout" Target="../slideLayouts/slideLayout8.xml"/><Relationship Id="rId6" Type="http://schemas.openxmlformats.org/officeDocument/2006/relationships/slide" Target="slide49.xml"/><Relationship Id="rId11" Type="http://schemas.openxmlformats.org/officeDocument/2006/relationships/slide" Target="slide54.xml"/><Relationship Id="rId5" Type="http://schemas.openxmlformats.org/officeDocument/2006/relationships/slide" Target="slide48.xml"/><Relationship Id="rId10" Type="http://schemas.openxmlformats.org/officeDocument/2006/relationships/slide" Target="slide53.xml"/><Relationship Id="rId4" Type="http://schemas.openxmlformats.org/officeDocument/2006/relationships/slide" Target="slide47.xml"/><Relationship Id="rId9" Type="http://schemas.openxmlformats.org/officeDocument/2006/relationships/slide" Target="slide52.xml"/></Relationships>
</file>

<file path=ppt/slides/_rels/slide45.xml.rels><?xml version="1.0" encoding="UTF-8" standalone="yes"?>
<Relationships xmlns="http://schemas.openxmlformats.org/package/2006/relationships"><Relationship Id="rId8" Type="http://schemas.openxmlformats.org/officeDocument/2006/relationships/slide" Target="slide53.xml"/><Relationship Id="rId3" Type="http://schemas.openxmlformats.org/officeDocument/2006/relationships/slide" Target="slide48.xml"/><Relationship Id="rId7" Type="http://schemas.openxmlformats.org/officeDocument/2006/relationships/slide" Target="slide52.xml"/><Relationship Id="rId2" Type="http://schemas.openxmlformats.org/officeDocument/2006/relationships/image" Target="../media/image10.png"/><Relationship Id="rId1" Type="http://schemas.openxmlformats.org/officeDocument/2006/relationships/slideLayout" Target="../slideLayouts/slideLayout8.xml"/><Relationship Id="rId6" Type="http://schemas.openxmlformats.org/officeDocument/2006/relationships/slide" Target="slide51.xml"/><Relationship Id="rId5" Type="http://schemas.openxmlformats.org/officeDocument/2006/relationships/slide" Target="slide50.xml"/><Relationship Id="rId4" Type="http://schemas.openxmlformats.org/officeDocument/2006/relationships/slide" Target="slide49.xml"/><Relationship Id="rId9" Type="http://schemas.openxmlformats.org/officeDocument/2006/relationships/slide" Target="slide54.xml"/></Relationships>
</file>

<file path=ppt/slides/_rels/slide4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2.xml"/></Relationships>
</file>

<file path=ppt/slides/_rels/slide4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22.xml"/><Relationship Id="rId4" Type="http://schemas.openxmlformats.org/officeDocument/2006/relationships/image" Target="../media/image13.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8.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2" Type="http://schemas.openxmlformats.org/officeDocument/2006/relationships/slide" Target="slide60.xml"/><Relationship Id="rId1" Type="http://schemas.openxmlformats.org/officeDocument/2006/relationships/slideLayout" Target="../slideLayouts/slideLayout8.xml"/></Relationships>
</file>

<file path=ppt/slides/_rels/slide5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8.xml"/></Relationships>
</file>

<file path=ppt/slides/_rels/slide5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8.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hyperlink" Target="https://www.gov.uk/government/publications/the-nhs-constitution-for-england/the-nhs-constitution-for-england#introduction-to-the-nhs-constitution" TargetMode="External"/><Relationship Id="rId2" Type="http://schemas.openxmlformats.org/officeDocument/2006/relationships/hyperlink" Target="https://www.gov.uk/government/publications/the-nhs-constitution-for-england/the-nhs-constitution-for-england#nhs-values" TargetMode="External"/><Relationship Id="rId1" Type="http://schemas.openxmlformats.org/officeDocument/2006/relationships/slideLayout" Target="../slideLayouts/slideLayout8.xml"/><Relationship Id="rId4" Type="http://schemas.openxmlformats.org/officeDocument/2006/relationships/image" Target="../media/image10.png"/></Relationships>
</file>

<file path=ppt/slides/_rels/slide60.xml.rels><?xml version="1.0" encoding="UTF-8" standalone="yes"?>
<Relationships xmlns="http://schemas.openxmlformats.org/package/2006/relationships"><Relationship Id="rId3" Type="http://schemas.openxmlformats.org/officeDocument/2006/relationships/slide" Target="slide62.xml"/><Relationship Id="rId2" Type="http://schemas.openxmlformats.org/officeDocument/2006/relationships/slide" Target="slide61.xml"/><Relationship Id="rId1" Type="http://schemas.openxmlformats.org/officeDocument/2006/relationships/slideLayout" Target="../slideLayouts/slideLayout8.xml"/><Relationship Id="rId5" Type="http://schemas.openxmlformats.org/officeDocument/2006/relationships/slide" Target="slide63.xml"/><Relationship Id="rId4" Type="http://schemas.openxmlformats.org/officeDocument/2006/relationships/slide" Target="slide64.xml"/></Relationships>
</file>

<file path=ppt/slides/_rels/slide6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8.xml"/></Relationships>
</file>

<file path=ppt/slides/_rels/slide6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8.xml"/></Relationships>
</file>

<file path=ppt/slides/_rels/slide6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8.xml"/></Relationships>
</file>

<file path=ppt/slides/_rels/slide6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8.xml"/></Relationships>
</file>

<file path=ppt/slides/_rels/slide6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3" Type="http://schemas.openxmlformats.org/officeDocument/2006/relationships/hyperlink" Target="https://assets.publishing.service.gov.uk/government/uploads/system/uploads/attachment_data/file/336919/1stInquiryReport.pdf" TargetMode="External"/><Relationship Id="rId2" Type="http://schemas.openxmlformats.org/officeDocument/2006/relationships/hyperlink" Target="https://www.gov.uk/government/organisations/the-committee-on-standards-in-public-life/about" TargetMode="External"/><Relationship Id="rId1" Type="http://schemas.openxmlformats.org/officeDocument/2006/relationships/slideLayout" Target="../slideLayouts/slideLayout8.xml"/><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E89B4F-5A00-4882-83E2-3FC30F86B1BA}"/>
              </a:ext>
            </a:extLst>
          </p:cNvPr>
          <p:cNvSpPr>
            <a:spLocks noGrp="1"/>
          </p:cNvSpPr>
          <p:nvPr>
            <p:ph type="ctrTitle"/>
          </p:nvPr>
        </p:nvSpPr>
        <p:spPr>
          <a:xfrm>
            <a:off x="1511152" y="2623220"/>
            <a:ext cx="15405248" cy="2205038"/>
          </a:xfrm>
        </p:spPr>
        <p:txBody>
          <a:bodyPr/>
          <a:lstStyle/>
          <a:p>
            <a:r>
              <a:rPr lang="en-GB" dirty="0"/>
              <a:t>Governance Handbook</a:t>
            </a:r>
            <a:br>
              <a:rPr lang="en-GB" dirty="0"/>
            </a:br>
            <a:endParaRPr lang="en-GB" dirty="0"/>
          </a:p>
        </p:txBody>
      </p:sp>
      <p:graphicFrame>
        <p:nvGraphicFramePr>
          <p:cNvPr id="5" name="Table 4">
            <a:extLst>
              <a:ext uri="{FF2B5EF4-FFF2-40B4-BE49-F238E27FC236}">
                <a16:creationId xmlns:a16="http://schemas.microsoft.com/office/drawing/2014/main" id="{FADBA632-7998-1516-4712-91FD88951BA8}"/>
              </a:ext>
            </a:extLst>
          </p:cNvPr>
          <p:cNvGraphicFramePr>
            <a:graphicFrameLocks noGrp="1"/>
          </p:cNvGraphicFramePr>
          <p:nvPr>
            <p:extLst>
              <p:ext uri="{D42A27DB-BD31-4B8C-83A1-F6EECF244321}">
                <p14:modId xmlns:p14="http://schemas.microsoft.com/office/powerpoint/2010/main" val="2685681539"/>
              </p:ext>
            </p:extLst>
          </p:nvPr>
        </p:nvGraphicFramePr>
        <p:xfrm>
          <a:off x="503040" y="5436520"/>
          <a:ext cx="5472608" cy="2846756"/>
        </p:xfrm>
        <a:graphic>
          <a:graphicData uri="http://schemas.openxmlformats.org/drawingml/2006/table">
            <a:tbl>
              <a:tblPr bandRow="1">
                <a:tableStyleId>{5C22544A-7EE6-4342-B048-85BDC9FD1C3A}</a:tableStyleId>
              </a:tblPr>
              <a:tblGrid>
                <a:gridCol w="2315334">
                  <a:extLst>
                    <a:ext uri="{9D8B030D-6E8A-4147-A177-3AD203B41FA5}">
                      <a16:colId xmlns:a16="http://schemas.microsoft.com/office/drawing/2014/main" val="2361242609"/>
                    </a:ext>
                  </a:extLst>
                </a:gridCol>
                <a:gridCol w="3157274">
                  <a:extLst>
                    <a:ext uri="{9D8B030D-6E8A-4147-A177-3AD203B41FA5}">
                      <a16:colId xmlns:a16="http://schemas.microsoft.com/office/drawing/2014/main" val="1776722253"/>
                    </a:ext>
                  </a:extLst>
                </a:gridCol>
              </a:tblGrid>
              <a:tr h="330121">
                <a:tc>
                  <a:txBody>
                    <a:bodyPr/>
                    <a:lstStyle/>
                    <a:p>
                      <a:r>
                        <a:rPr lang="en-GB" sz="1400" dirty="0">
                          <a:solidFill>
                            <a:schemeClr val="bg1"/>
                          </a:solidFill>
                        </a:rPr>
                        <a:t>Document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a:txBody>
                    <a:bodyPr/>
                    <a:lstStyle/>
                    <a:p>
                      <a:r>
                        <a:rPr lang="en-GB" sz="1400" dirty="0"/>
                        <a:t>Governance Handbook</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98662516"/>
                  </a:ext>
                </a:extLst>
              </a:tr>
              <a:tr h="330121">
                <a:tc>
                  <a:txBody>
                    <a:bodyPr/>
                    <a:lstStyle/>
                    <a:p>
                      <a:r>
                        <a:rPr lang="en-GB" sz="1400" dirty="0">
                          <a:solidFill>
                            <a:schemeClr val="bg1"/>
                          </a:solidFill>
                        </a:rPr>
                        <a:t>Version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a:txBody>
                    <a:bodyPr/>
                    <a:lstStyle/>
                    <a:p>
                      <a:endParaRPr lang="en-GB"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522120877"/>
                  </a:ext>
                </a:extLst>
              </a:tr>
              <a:tr h="347870">
                <a:tc>
                  <a:txBody>
                    <a:bodyPr/>
                    <a:lstStyle/>
                    <a:p>
                      <a:r>
                        <a:rPr lang="en-GB" sz="1400" dirty="0">
                          <a:solidFill>
                            <a:schemeClr val="bg1"/>
                          </a:solidFill>
                        </a:rPr>
                        <a:t>Senior Responsible Officer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a:txBody>
                    <a:bodyPr/>
                    <a:lstStyle/>
                    <a:p>
                      <a:r>
                        <a:rPr lang="en-GB" sz="1400" dirty="0"/>
                        <a:t>Company Secretary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909450529"/>
                  </a:ext>
                </a:extLst>
              </a:tr>
              <a:tr h="330121">
                <a:tc>
                  <a:txBody>
                    <a:bodyPr/>
                    <a:lstStyle/>
                    <a:p>
                      <a:r>
                        <a:rPr lang="en-GB" sz="1400" dirty="0">
                          <a:solidFill>
                            <a:schemeClr val="bg1"/>
                          </a:solidFill>
                        </a:rPr>
                        <a:t>Author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a:txBody>
                    <a:bodyPr/>
                    <a:lstStyle/>
                    <a:p>
                      <a:r>
                        <a:rPr lang="en-GB" sz="1400" dirty="0"/>
                        <a:t>H Braid, V Williams, K Kingan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835401023"/>
                  </a:ext>
                </a:extLst>
              </a:tr>
              <a:tr h="330121">
                <a:tc>
                  <a:txBody>
                    <a:bodyPr/>
                    <a:lstStyle/>
                    <a:p>
                      <a:r>
                        <a:rPr lang="en-GB" sz="1400" dirty="0">
                          <a:solidFill>
                            <a:schemeClr val="bg1"/>
                          </a:solidFill>
                        </a:rPr>
                        <a:t>Approved by: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a:txBody>
                    <a:bodyPr/>
                    <a:lstStyle/>
                    <a:p>
                      <a:r>
                        <a:rPr lang="en-GB" sz="1400" kern="1200" dirty="0">
                          <a:solidFill>
                            <a:schemeClr val="dk1"/>
                          </a:solidFill>
                          <a:latin typeface="+mn-lt"/>
                          <a:ea typeface="+mn-ea"/>
                          <a:cs typeface="+mn-cs"/>
                        </a:rPr>
                        <a:t>NHS </a:t>
                      </a:r>
                      <a:r>
                        <a:rPr lang="en-GB" sz="1400" kern="1200">
                          <a:solidFill>
                            <a:schemeClr val="dk1"/>
                          </a:solidFill>
                          <a:latin typeface="+mn-lt"/>
                          <a:ea typeface="+mn-ea"/>
                          <a:cs typeface="+mn-cs"/>
                        </a:rPr>
                        <a:t>Cornwall Devon Integrated </a:t>
                      </a:r>
                      <a:r>
                        <a:rPr lang="en-GB" sz="1400" kern="1200" dirty="0">
                          <a:solidFill>
                            <a:schemeClr val="dk1"/>
                          </a:solidFill>
                          <a:latin typeface="+mn-lt"/>
                          <a:ea typeface="+mn-ea"/>
                          <a:cs typeface="+mn-cs"/>
                        </a:rPr>
                        <a:t>Care Board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472342175"/>
                  </a:ext>
                </a:extLst>
              </a:tr>
              <a:tr h="330121">
                <a:tc>
                  <a:txBody>
                    <a:bodyPr/>
                    <a:lstStyle/>
                    <a:p>
                      <a:r>
                        <a:rPr lang="en-GB" sz="1400" dirty="0">
                          <a:solidFill>
                            <a:schemeClr val="bg1"/>
                          </a:solidFill>
                        </a:rPr>
                        <a:t>Date approved: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a:txBody>
                    <a:bodyPr/>
                    <a:lstStyle/>
                    <a:p>
                      <a:r>
                        <a:rPr lang="en-GB" sz="1400" kern="1200" dirty="0">
                          <a:solidFill>
                            <a:schemeClr val="dk1"/>
                          </a:solidFill>
                          <a:latin typeface="+mn-lt"/>
                          <a:ea typeface="+mn-ea"/>
                          <a:cs typeface="+mn-cs"/>
                        </a:rPr>
                        <a:t>28 May 2026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131363712"/>
                  </a:ext>
                </a:extLst>
              </a:tr>
              <a:tr h="330121">
                <a:tc>
                  <a:txBody>
                    <a:bodyPr/>
                    <a:lstStyle/>
                    <a:p>
                      <a:r>
                        <a:rPr lang="en-GB" sz="1400" dirty="0">
                          <a:solidFill>
                            <a:schemeClr val="bg1"/>
                          </a:solidFill>
                        </a:rPr>
                        <a:t>Date Issued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a:txBody>
                    <a:bodyPr/>
                    <a:lstStyle/>
                    <a:p>
                      <a:r>
                        <a:rPr lang="en-GB" sz="1400" kern="1200" dirty="0">
                          <a:solidFill>
                            <a:schemeClr val="dk1"/>
                          </a:solidFill>
                          <a:latin typeface="+mn-lt"/>
                          <a:ea typeface="+mn-ea"/>
                          <a:cs typeface="+mn-cs"/>
                        </a:rPr>
                        <a:t>01 June 2026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83304294"/>
                  </a:ext>
                </a:extLst>
              </a:tr>
              <a:tr h="330121">
                <a:tc>
                  <a:txBody>
                    <a:bodyPr/>
                    <a:lstStyle/>
                    <a:p>
                      <a:r>
                        <a:rPr lang="en-GB" sz="1400" dirty="0">
                          <a:solidFill>
                            <a:schemeClr val="bg1"/>
                          </a:solidFill>
                        </a:rPr>
                        <a:t>Next Review Date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a:txBody>
                    <a:bodyPr/>
                    <a:lstStyle/>
                    <a:p>
                      <a:r>
                        <a:rPr lang="en-GB" sz="1400" dirty="0"/>
                        <a:t>By 31 March 2027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976204565"/>
                  </a:ext>
                </a:extLst>
              </a:tr>
            </a:tbl>
          </a:graphicData>
        </a:graphic>
      </p:graphicFrame>
    </p:spTree>
    <p:extLst>
      <p:ext uri="{BB962C8B-B14F-4D97-AF65-F5344CB8AC3E}">
        <p14:creationId xmlns:p14="http://schemas.microsoft.com/office/powerpoint/2010/main" val="13700585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D1E9FD-76B6-67AE-911C-CB4F9D4219F5}"/>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E4FD844-2D6E-DC70-2509-4A7F20AF27EE}"/>
              </a:ext>
            </a:extLst>
          </p:cNvPr>
          <p:cNvSpPr txBox="1">
            <a:spLocks/>
          </p:cNvSpPr>
          <p:nvPr/>
        </p:nvSpPr>
        <p:spPr>
          <a:xfrm>
            <a:off x="791072" y="3343300"/>
            <a:ext cx="13681520" cy="2592288"/>
          </a:xfrm>
          <a:prstGeom prst="rect">
            <a:avLst/>
          </a:prstGeom>
        </p:spPr>
        <p:txBody>
          <a:bodyPr/>
          <a:lstStyle>
            <a:lvl1pPr marL="342891" indent="-342891"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1pPr>
            <a:lvl2pPr marL="742932" indent="-285744" algn="l" defTabSz="914377"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2pPr>
            <a:lvl3pPr marL="1142971" indent="-228594" algn="l" defTabSz="914377"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3pPr>
            <a:lvl4pPr marL="1600160" indent="-228594" algn="l" defTabSz="914377" rtl="0" eaLnBrk="1" latinLnBrk="0" hangingPunct="1">
              <a:spcBef>
                <a:spcPct val="20000"/>
              </a:spcBef>
              <a:buFont typeface="Arial" panose="020B0604020202020204" pitchFamily="34" charset="0"/>
              <a:buChar char="–"/>
              <a:defRPr sz="1400" kern="1200">
                <a:solidFill>
                  <a:schemeClr val="tx1"/>
                </a:solidFill>
                <a:latin typeface="+mn-lt"/>
                <a:ea typeface="+mn-ea"/>
                <a:cs typeface="+mn-cs"/>
              </a:defRPr>
            </a:lvl4pPr>
            <a:lvl5pPr marL="2057349" indent="-228594" algn="l" defTabSz="914377" rtl="0" eaLnBrk="1" latinLnBrk="0" hangingPunct="1">
              <a:spcBef>
                <a:spcPct val="20000"/>
              </a:spcBef>
              <a:buFont typeface="Arial" panose="020B0604020202020204" pitchFamily="34" charset="0"/>
              <a:buChar char="»"/>
              <a:defRPr sz="1400" kern="1200">
                <a:solidFill>
                  <a:schemeClr val="tx1"/>
                </a:solidFill>
                <a:latin typeface="+mn-lt"/>
                <a:ea typeface="+mn-ea"/>
                <a:cs typeface="+mn-cs"/>
              </a:defRPr>
            </a:lvl5pPr>
            <a:lvl6pPr marL="2514537" indent="-228594" algn="l" defTabSz="914377"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266700" lvl="2" indent="0">
              <a:spcBef>
                <a:spcPts val="0"/>
              </a:spcBef>
              <a:buNone/>
              <a:tabLst>
                <a:tab pos="640080" algn="l"/>
              </a:tabLst>
            </a:pPr>
            <a:endParaRPr lang="en-GB" sz="1800" b="1" u="sng" dirty="0">
              <a:solidFill>
                <a:srgbClr val="0070C0"/>
              </a:solidFill>
              <a:latin typeface="Arial" panose="020B0604020202020204" pitchFamily="34" charset="0"/>
              <a:ea typeface="+mj-ea"/>
              <a:cs typeface="Arial" panose="020B0604020202020204" pitchFamily="34" charset="0"/>
            </a:endParaRPr>
          </a:p>
          <a:p>
            <a:pPr marL="266700" lvl="2" indent="0">
              <a:spcBef>
                <a:spcPts val="0"/>
              </a:spcBef>
              <a:buNone/>
              <a:tabLst>
                <a:tab pos="640080" algn="l"/>
              </a:tabLst>
            </a:pPr>
            <a:r>
              <a:rPr lang="en-GB" sz="1800" b="1" u="sng" dirty="0">
                <a:solidFill>
                  <a:srgbClr val="0070C0"/>
                </a:solidFill>
                <a:latin typeface="Arial" panose="020B0604020202020204" pitchFamily="34" charset="0"/>
                <a:ea typeface="+mj-ea"/>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2.1 Statutory Framework for Integrated Care Systems</a:t>
            </a:r>
            <a:endParaRPr lang="en-GB" sz="1800" b="1" u="sng" dirty="0">
              <a:solidFill>
                <a:srgbClr val="0070C0"/>
              </a:solidFill>
              <a:latin typeface="Arial" panose="020B0604020202020204" pitchFamily="34" charset="0"/>
              <a:ea typeface="+mj-ea"/>
              <a:cs typeface="Arial" panose="020B0604020202020204" pitchFamily="34" charset="0"/>
            </a:endParaRPr>
          </a:p>
          <a:p>
            <a:pPr marL="266700" lvl="2" indent="0">
              <a:spcBef>
                <a:spcPts val="0"/>
              </a:spcBef>
              <a:buNone/>
              <a:tabLst>
                <a:tab pos="640080" algn="l"/>
              </a:tabLst>
            </a:pPr>
            <a:endParaRPr lang="en-GB" sz="1800" b="1" u="sng" dirty="0">
              <a:solidFill>
                <a:srgbClr val="0070C0"/>
              </a:solidFill>
              <a:latin typeface="Arial" panose="020B0604020202020204" pitchFamily="34" charset="0"/>
              <a:ea typeface="+mj-ea"/>
              <a:cs typeface="Arial" panose="020B0604020202020204" pitchFamily="34" charset="0"/>
            </a:endParaRPr>
          </a:p>
          <a:p>
            <a:pPr marL="266700" lvl="2" indent="0">
              <a:spcBef>
                <a:spcPts val="0"/>
              </a:spcBef>
              <a:buNone/>
              <a:tabLst>
                <a:tab pos="640080" algn="l"/>
              </a:tabLst>
            </a:pPr>
            <a:r>
              <a:rPr lang="en-GB" sz="1800" b="1" u="sng" dirty="0">
                <a:solidFill>
                  <a:srgbClr val="0070C0"/>
                </a:solidFill>
                <a:latin typeface="Arial" panose="020B0604020202020204" pitchFamily="34" charset="0"/>
                <a:ea typeface="+mj-ea"/>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2.2 The purpose of Integrated Care Systems</a:t>
            </a:r>
            <a:endParaRPr lang="en-GB" sz="1800" b="1" u="sng" dirty="0">
              <a:solidFill>
                <a:srgbClr val="0070C0"/>
              </a:solidFill>
              <a:latin typeface="Arial" panose="020B0604020202020204" pitchFamily="34" charset="0"/>
              <a:ea typeface="+mj-ea"/>
              <a:cs typeface="Arial" panose="020B0604020202020204" pitchFamily="34" charset="0"/>
            </a:endParaRPr>
          </a:p>
          <a:p>
            <a:pPr marL="266700" lvl="2" indent="0">
              <a:spcBef>
                <a:spcPts val="0"/>
              </a:spcBef>
              <a:buNone/>
              <a:tabLst>
                <a:tab pos="640080" algn="l"/>
              </a:tabLst>
            </a:pPr>
            <a:endParaRPr lang="en-GB" sz="1800" b="1" u="sng" dirty="0">
              <a:solidFill>
                <a:srgbClr val="0070C0"/>
              </a:solidFill>
              <a:latin typeface="Arial" panose="020B0604020202020204" pitchFamily="34" charset="0"/>
              <a:ea typeface="+mj-ea"/>
              <a:cs typeface="Arial" panose="020B0604020202020204" pitchFamily="34" charset="0"/>
            </a:endParaRPr>
          </a:p>
          <a:p>
            <a:pPr marL="266700" lvl="2" indent="0">
              <a:spcBef>
                <a:spcPts val="0"/>
              </a:spcBef>
              <a:buNone/>
              <a:tabLst>
                <a:tab pos="640080" algn="l"/>
              </a:tabLst>
            </a:pPr>
            <a:r>
              <a:rPr lang="en-GB" sz="1800" b="1" u="sng" dirty="0">
                <a:solidFill>
                  <a:srgbClr val="003087"/>
                </a:solidFill>
                <a:latin typeface="Arial" panose="020B0604020202020204" pitchFamily="34" charset="0"/>
                <a:ea typeface="+mj-ea"/>
                <a:cs typeface="Arial" panose="020B0604020202020204" pitchFamily="34" charset="0"/>
                <a:hlinkClick r:id="rId4" action="ppaction://hlinksldjump"/>
              </a:rPr>
              <a:t>2.3 One </a:t>
            </a:r>
            <a:r>
              <a:rPr lang="en-GB" sz="1800" b="1" u="sng" dirty="0">
                <a:solidFill>
                  <a:srgbClr val="0070C0"/>
                </a:solidFill>
                <a:latin typeface="Arial" panose="020B0604020202020204" pitchFamily="34" charset="0"/>
                <a:ea typeface="+mj-ea"/>
                <a:cs typeface="Arial" panose="020B0604020202020204" pitchFamily="34" charset="0"/>
                <a:hlinkClick r:id="rId4" action="ppaction://hlinksldjump"/>
              </a:rPr>
              <a:t>Devon Integrated Care System</a:t>
            </a:r>
            <a:endParaRPr lang="en-GB" sz="1800" b="1" u="sng" dirty="0">
              <a:solidFill>
                <a:srgbClr val="0070C0"/>
              </a:solidFill>
              <a:latin typeface="Arial" panose="020B0604020202020204" pitchFamily="34" charset="0"/>
              <a:ea typeface="+mj-ea"/>
              <a:cs typeface="Arial" panose="020B0604020202020204" pitchFamily="34" charset="0"/>
            </a:endParaRPr>
          </a:p>
          <a:p>
            <a:pPr marL="266700" lvl="2" indent="0">
              <a:spcBef>
                <a:spcPts val="0"/>
              </a:spcBef>
              <a:buNone/>
              <a:tabLst>
                <a:tab pos="640080" algn="l"/>
              </a:tabLst>
            </a:pPr>
            <a:endParaRPr lang="en-GB" sz="1800" b="1" u="sng" dirty="0">
              <a:solidFill>
                <a:srgbClr val="0070C0"/>
              </a:solidFill>
              <a:latin typeface="Arial" panose="020B0604020202020204" pitchFamily="34" charset="0"/>
              <a:ea typeface="+mj-ea"/>
              <a:cs typeface="Arial" panose="020B0604020202020204" pitchFamily="34" charset="0"/>
            </a:endParaRPr>
          </a:p>
          <a:p>
            <a:pPr marL="266700" lvl="2" indent="0">
              <a:spcBef>
                <a:spcPts val="0"/>
              </a:spcBef>
              <a:buNone/>
              <a:tabLst>
                <a:tab pos="640080" algn="l"/>
              </a:tabLst>
            </a:pPr>
            <a:r>
              <a:rPr lang="en-GB" sz="1800" b="1" u="sng" dirty="0">
                <a:solidFill>
                  <a:srgbClr val="0070C0"/>
                </a:solidFill>
                <a:latin typeface="Arial" panose="020B0604020202020204" pitchFamily="34" charset="0"/>
                <a:ea typeface="+mj-ea"/>
                <a:cs typeface="Arial" panose="020B0604020202020204" pitchFamily="34" charset="0"/>
                <a:hlinkClick r:id="rId5" action="ppaction://hlinksldjump">
                  <a:extLst>
                    <a:ext uri="{A12FA001-AC4F-418D-AE19-62706E023703}">
                      <ahyp:hlinkClr xmlns:ahyp="http://schemas.microsoft.com/office/drawing/2018/hyperlinkcolor" val="tx"/>
                    </a:ext>
                  </a:extLst>
                </a:hlinkClick>
              </a:rPr>
              <a:t>2.4 Functions and Decisions Map</a:t>
            </a:r>
            <a:endParaRPr lang="en-GB" sz="1800" b="1" u="sng" dirty="0">
              <a:solidFill>
                <a:srgbClr val="0070C0"/>
              </a:solidFill>
              <a:latin typeface="Arial" panose="020B0604020202020204" pitchFamily="34" charset="0"/>
              <a:ea typeface="+mj-ea"/>
              <a:cs typeface="Arial" panose="020B0604020202020204" pitchFamily="34" charset="0"/>
            </a:endParaRPr>
          </a:p>
          <a:p>
            <a:pPr marL="266700" lvl="2" indent="0">
              <a:spcBef>
                <a:spcPts val="0"/>
              </a:spcBef>
              <a:buNone/>
              <a:tabLst>
                <a:tab pos="640080" algn="l"/>
              </a:tabLst>
            </a:pPr>
            <a:endParaRPr lang="en-GB" sz="1800" b="1" u="sng" dirty="0">
              <a:solidFill>
                <a:srgbClr val="0070C0"/>
              </a:solidFill>
              <a:latin typeface="Arial" panose="020B0604020202020204" pitchFamily="34" charset="0"/>
              <a:ea typeface="+mj-ea"/>
              <a:cs typeface="Arial" panose="020B0604020202020204" pitchFamily="34" charset="0"/>
            </a:endParaRPr>
          </a:p>
          <a:p>
            <a:pPr marL="266700" lvl="2" indent="0">
              <a:spcBef>
                <a:spcPts val="0"/>
              </a:spcBef>
              <a:buNone/>
              <a:tabLst>
                <a:tab pos="640080" algn="l"/>
              </a:tabLst>
            </a:pPr>
            <a:endParaRPr lang="en-GB" sz="1800" dirty="0">
              <a:solidFill>
                <a:srgbClr val="0070C0"/>
              </a:solidFill>
              <a:effectLst/>
              <a:latin typeface="Arial" panose="020B0604020202020204" pitchFamily="34" charset="0"/>
              <a:ea typeface="Trebuchet MS" panose="020B0603020202020204" pitchFamily="34" charset="0"/>
              <a:cs typeface="Times New Roman" panose="02020603050405020304" pitchFamily="18" charset="0"/>
            </a:endParaRPr>
          </a:p>
        </p:txBody>
      </p:sp>
    </p:spTree>
    <p:extLst>
      <p:ext uri="{BB962C8B-B14F-4D97-AF65-F5344CB8AC3E}">
        <p14:creationId xmlns:p14="http://schemas.microsoft.com/office/powerpoint/2010/main" val="42242850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1920FA-708B-0BD7-82EA-580816F6EC39}"/>
            </a:ext>
          </a:extLst>
        </p:cNvPr>
        <p:cNvGrpSpPr/>
        <p:nvPr/>
      </p:nvGrpSpPr>
      <p:grpSpPr>
        <a:xfrm>
          <a:off x="0" y="0"/>
          <a:ext cx="0" cy="0"/>
          <a:chOff x="0" y="0"/>
          <a:chExt cx="0" cy="0"/>
        </a:xfrm>
      </p:grpSpPr>
      <p:pic>
        <p:nvPicPr>
          <p:cNvPr id="2" name="Picture 1" descr="A blue and black sign with white letters&#10;&#10;AI-generated content may be incorrect.">
            <a:extLst>
              <a:ext uri="{FF2B5EF4-FFF2-40B4-BE49-F238E27FC236}">
                <a16:creationId xmlns:a16="http://schemas.microsoft.com/office/drawing/2014/main" id="{00DAF94E-4E7A-29F3-6792-9A8DC802F6A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840743" y="294410"/>
            <a:ext cx="2034269" cy="1464398"/>
          </a:xfrm>
          <a:prstGeom prst="rect">
            <a:avLst/>
          </a:prstGeom>
        </p:spPr>
      </p:pic>
      <p:sp>
        <p:nvSpPr>
          <p:cNvPr id="6" name="Title 1">
            <a:extLst>
              <a:ext uri="{FF2B5EF4-FFF2-40B4-BE49-F238E27FC236}">
                <a16:creationId xmlns:a16="http://schemas.microsoft.com/office/drawing/2014/main" id="{F18AEDE3-F0B9-4C72-9CED-6C0743B8C38E}"/>
              </a:ext>
            </a:extLst>
          </p:cNvPr>
          <p:cNvSpPr txBox="1">
            <a:spLocks/>
          </p:cNvSpPr>
          <p:nvPr/>
        </p:nvSpPr>
        <p:spPr>
          <a:xfrm>
            <a:off x="287016" y="294410"/>
            <a:ext cx="16459200" cy="987128"/>
          </a:xfrm>
          <a:prstGeom prst="rect">
            <a:avLst/>
          </a:prstGeom>
        </p:spPr>
        <p:txBody>
          <a:bodyPr>
            <a:normAutofit/>
          </a:bodyPr>
          <a:lstStyle>
            <a:lvl1pPr algn="l" defTabSz="1828800" rtl="0" eaLnBrk="1" latinLnBrk="0" hangingPunct="1">
              <a:spcBef>
                <a:spcPct val="0"/>
              </a:spcBef>
              <a:buNone/>
              <a:defRPr sz="5000" b="1" kern="1200">
                <a:solidFill>
                  <a:srgbClr val="005EB8"/>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GB" sz="4000" dirty="0"/>
              <a:t>2.1 Statutory Framework for Integrated Care Systems</a:t>
            </a:r>
          </a:p>
        </p:txBody>
      </p:sp>
      <p:sp>
        <p:nvSpPr>
          <p:cNvPr id="7" name="Content Placeholder 3">
            <a:extLst>
              <a:ext uri="{FF2B5EF4-FFF2-40B4-BE49-F238E27FC236}">
                <a16:creationId xmlns:a16="http://schemas.microsoft.com/office/drawing/2014/main" id="{FBEF598A-53E4-A968-E0AA-9BE015708824}"/>
              </a:ext>
            </a:extLst>
          </p:cNvPr>
          <p:cNvSpPr txBox="1">
            <a:spLocks/>
          </p:cNvSpPr>
          <p:nvPr/>
        </p:nvSpPr>
        <p:spPr>
          <a:xfrm>
            <a:off x="893305" y="1999367"/>
            <a:ext cx="16078472" cy="8281987"/>
          </a:xfrm>
          <a:prstGeom prst="rect">
            <a:avLst/>
          </a:prstGeom>
        </p:spPr>
        <p:txBody>
          <a:bodyPr vert="horz" lIns="91440" tIns="45720" rIns="91440" bIns="45720" rtlCol="0">
            <a:noAutofit/>
          </a:bodyPr>
          <a:lstStyle>
            <a:lvl1pPr marL="685800" indent="-685800" algn="l" defTabSz="1828800" rtl="0" eaLnBrk="1" latinLnBrk="0" hangingPunct="1">
              <a:spcBef>
                <a:spcPct val="20000"/>
              </a:spcBef>
              <a:buClr>
                <a:schemeClr val="accent1"/>
              </a:buClr>
              <a:buFont typeface="Wingdings" panose="05000000000000000000" pitchFamily="2" charset="2"/>
              <a:buChar char="§"/>
              <a:defRPr sz="3200" kern="1200">
                <a:solidFill>
                  <a:schemeClr val="tx1"/>
                </a:solidFill>
                <a:latin typeface="+mn-lt"/>
                <a:ea typeface="+mn-ea"/>
                <a:cs typeface="+mn-cs"/>
              </a:defRPr>
            </a:lvl1pPr>
            <a:lvl2pPr marL="1485900" indent="-571500" algn="l" defTabSz="1828800" rtl="0" eaLnBrk="1" latinLnBrk="0" hangingPunct="1">
              <a:spcBef>
                <a:spcPct val="20000"/>
              </a:spcBef>
              <a:buClr>
                <a:srgbClr val="009632"/>
              </a:buClr>
              <a:buFont typeface="Arial" panose="020B0604020202020204" pitchFamily="34" charset="0"/>
              <a:buChar char="•"/>
              <a:defRPr sz="3600" kern="1200">
                <a:solidFill>
                  <a:schemeClr val="tx1"/>
                </a:solidFill>
                <a:latin typeface="+mn-lt"/>
                <a:ea typeface="+mn-ea"/>
                <a:cs typeface="+mn-cs"/>
              </a:defRPr>
            </a:lvl2pPr>
            <a:lvl3pPr marL="2286000" indent="-457200" algn="l" defTabSz="1828800"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3pPr>
            <a:lvl4pPr marL="3200400" indent="-457200" algn="l" defTabSz="1828800"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4pPr>
            <a:lvl5pPr marL="4114800" indent="-457200" algn="l" defTabSz="1828800"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5pPr>
            <a:lvl6pPr marL="5029200" indent="-457200" algn="l" defTabSz="1828800" rtl="0" eaLnBrk="1" latinLnBrk="0" hangingPunct="1">
              <a:spcBef>
                <a:spcPct val="20000"/>
              </a:spcBef>
              <a:buFont typeface="Arial" panose="020B0604020202020204" pitchFamily="34" charset="0"/>
              <a:buChar char="•"/>
              <a:defRPr sz="4000" kern="1200">
                <a:solidFill>
                  <a:schemeClr val="tx1"/>
                </a:solidFill>
                <a:latin typeface="+mn-lt"/>
                <a:ea typeface="+mn-ea"/>
                <a:cs typeface="+mn-cs"/>
              </a:defRPr>
            </a:lvl6pPr>
            <a:lvl7pPr marL="5943600" indent="-457200" algn="l" defTabSz="1828800" rtl="0" eaLnBrk="1" latinLnBrk="0" hangingPunct="1">
              <a:spcBef>
                <a:spcPct val="20000"/>
              </a:spcBef>
              <a:buFont typeface="Arial" panose="020B0604020202020204" pitchFamily="34" charset="0"/>
              <a:buChar char="•"/>
              <a:defRPr sz="4000" kern="1200">
                <a:solidFill>
                  <a:schemeClr val="tx1"/>
                </a:solidFill>
                <a:latin typeface="+mn-lt"/>
                <a:ea typeface="+mn-ea"/>
                <a:cs typeface="+mn-cs"/>
              </a:defRPr>
            </a:lvl7pPr>
            <a:lvl8pPr marL="6858000" indent="-457200" algn="l" defTabSz="1828800" rtl="0" eaLnBrk="1" latinLnBrk="0" hangingPunct="1">
              <a:spcBef>
                <a:spcPct val="20000"/>
              </a:spcBef>
              <a:buFont typeface="Arial" panose="020B0604020202020204" pitchFamily="34" charset="0"/>
              <a:buChar char="•"/>
              <a:defRPr sz="4000" kern="1200">
                <a:solidFill>
                  <a:schemeClr val="tx1"/>
                </a:solidFill>
                <a:latin typeface="+mn-lt"/>
                <a:ea typeface="+mn-ea"/>
                <a:cs typeface="+mn-cs"/>
              </a:defRPr>
            </a:lvl8pPr>
            <a:lvl9pPr marL="7772400" indent="-457200" algn="l" defTabSz="1828800" rtl="0" eaLnBrk="1" latinLnBrk="0" hangingPunct="1">
              <a:spcBef>
                <a:spcPct val="20000"/>
              </a:spcBef>
              <a:buFont typeface="Arial" panose="020B0604020202020204" pitchFamily="34" charset="0"/>
              <a:buChar char="•"/>
              <a:defRPr sz="4000" kern="1200">
                <a:solidFill>
                  <a:schemeClr val="tx1"/>
                </a:solidFill>
                <a:latin typeface="+mn-lt"/>
                <a:ea typeface="+mn-ea"/>
                <a:cs typeface="+mn-cs"/>
              </a:defRPr>
            </a:lvl9pPr>
          </a:lstStyle>
          <a:p>
            <a:pPr marL="0" indent="0" algn="just" fontAlgn="base">
              <a:buFont typeface="Wingdings" panose="05000000000000000000" pitchFamily="2" charset="2"/>
              <a:buNone/>
            </a:pPr>
            <a:r>
              <a:rPr lang="en-GB" sz="2000" dirty="0">
                <a:solidFill>
                  <a:srgbClr val="202A30"/>
                </a:solidFill>
                <a:latin typeface="Arial" panose="020B0604020202020204" pitchFamily="34" charset="0"/>
                <a:cs typeface="Arial" panose="020B0604020202020204" pitchFamily="34" charset="0"/>
              </a:rPr>
              <a:t>Integrated Care Systems (ICSs) are partnerships of organisations that come together to plan and deliver joined-up health and care services, and to improve the lives of people who live and work in their area.  Following the Health and Care Act (2022), 42 ICSs were established across England on a statutory basis on 1 July 2022.</a:t>
            </a:r>
          </a:p>
          <a:p>
            <a:pPr marL="0" indent="0" algn="just" fontAlgn="base">
              <a:buFont typeface="Wingdings" panose="05000000000000000000" pitchFamily="2" charset="2"/>
              <a:buNone/>
            </a:pPr>
            <a:endParaRPr lang="en-GB" sz="2000" dirty="0">
              <a:solidFill>
                <a:srgbClr val="202A30"/>
              </a:solidFill>
              <a:latin typeface="Arial" panose="020B0604020202020204" pitchFamily="34" charset="0"/>
              <a:cs typeface="Arial" panose="020B0604020202020204" pitchFamily="34" charset="0"/>
            </a:endParaRPr>
          </a:p>
          <a:p>
            <a:pPr marL="0" indent="0" algn="just" fontAlgn="base">
              <a:buFont typeface="Wingdings" panose="05000000000000000000" pitchFamily="2" charset="2"/>
              <a:buNone/>
            </a:pPr>
            <a:r>
              <a:rPr lang="en-GB" sz="2000" dirty="0">
                <a:solidFill>
                  <a:srgbClr val="202A30"/>
                </a:solidFill>
                <a:latin typeface="Arial" panose="020B0604020202020204" pitchFamily="34" charset="0"/>
                <a:cs typeface="Arial" panose="020B0604020202020204" pitchFamily="34" charset="0"/>
              </a:rPr>
              <a:t>Each ICS includes:</a:t>
            </a:r>
          </a:p>
          <a:p>
            <a:pPr algn="just" fontAlgn="base">
              <a:buFont typeface="Wingdings" panose="05000000000000000000" pitchFamily="2" charset="2"/>
              <a:buChar char="Ø"/>
            </a:pPr>
            <a:r>
              <a:rPr lang="en-GB" sz="2000" dirty="0">
                <a:solidFill>
                  <a:srgbClr val="202A30"/>
                </a:solidFill>
                <a:latin typeface="Arial" panose="020B0604020202020204" pitchFamily="34" charset="0"/>
                <a:cs typeface="Arial" panose="020B0604020202020204" pitchFamily="34" charset="0"/>
              </a:rPr>
              <a:t>An </a:t>
            </a:r>
            <a:r>
              <a:rPr lang="en-GB" sz="2000" b="1" dirty="0">
                <a:solidFill>
                  <a:srgbClr val="202A30"/>
                </a:solidFill>
                <a:latin typeface="Arial" panose="020B0604020202020204" pitchFamily="34" charset="0"/>
                <a:cs typeface="Arial" panose="020B0604020202020204" pitchFamily="34" charset="0"/>
              </a:rPr>
              <a:t>Integrated Care Partnership (ICP)</a:t>
            </a:r>
            <a:r>
              <a:rPr lang="en-GB" sz="2000" dirty="0">
                <a:solidFill>
                  <a:srgbClr val="202A30"/>
                </a:solidFill>
                <a:latin typeface="Arial" panose="020B0604020202020204" pitchFamily="34" charset="0"/>
                <a:cs typeface="Arial" panose="020B0604020202020204" pitchFamily="34" charset="0"/>
              </a:rPr>
              <a:t> – a statutory committee jointly formed between the NHS Integrated Care Board and all upper-tier local authorities that fall within the ICS area. The ICP brings together a broad alliance of partners concerned with improving the care, health and wellbeing of the population, with membership determined locally. The ICP is responsible for developing an integrated care strategy to meet the health and wellbeing needs of the population in the ICS area.</a:t>
            </a:r>
          </a:p>
          <a:p>
            <a:pPr marL="0" indent="0" algn="just" fontAlgn="base">
              <a:buFont typeface="Wingdings" panose="05000000000000000000" pitchFamily="2" charset="2"/>
              <a:buNone/>
            </a:pPr>
            <a:endParaRPr lang="en-GB" sz="2000" dirty="0">
              <a:solidFill>
                <a:srgbClr val="202A30"/>
              </a:solidFill>
              <a:latin typeface="Arial" panose="020B0604020202020204" pitchFamily="34" charset="0"/>
              <a:cs typeface="Arial" panose="020B0604020202020204" pitchFamily="34" charset="0"/>
            </a:endParaRPr>
          </a:p>
          <a:p>
            <a:pPr algn="just" fontAlgn="base">
              <a:buFont typeface="Wingdings" panose="05000000000000000000" pitchFamily="2" charset="2"/>
              <a:buChar char="Ø"/>
            </a:pPr>
            <a:r>
              <a:rPr lang="en-GB" sz="2000" dirty="0">
                <a:solidFill>
                  <a:srgbClr val="202A30"/>
                </a:solidFill>
                <a:latin typeface="Arial" panose="020B0604020202020204" pitchFamily="34" charset="0"/>
                <a:cs typeface="Arial" panose="020B0604020202020204" pitchFamily="34" charset="0"/>
              </a:rPr>
              <a:t>An </a:t>
            </a:r>
            <a:r>
              <a:rPr lang="en-GB" sz="2000" b="1" dirty="0">
                <a:solidFill>
                  <a:srgbClr val="202A30"/>
                </a:solidFill>
                <a:latin typeface="Arial" panose="020B0604020202020204" pitchFamily="34" charset="0"/>
                <a:cs typeface="Arial" panose="020B0604020202020204" pitchFamily="34" charset="0"/>
              </a:rPr>
              <a:t>Integrated Care Board (ICB)</a:t>
            </a:r>
            <a:r>
              <a:rPr lang="en-GB" sz="2000" dirty="0">
                <a:solidFill>
                  <a:srgbClr val="202A30"/>
                </a:solidFill>
                <a:latin typeface="Arial" panose="020B0604020202020204" pitchFamily="34" charset="0"/>
                <a:cs typeface="Arial" panose="020B0604020202020204" pitchFamily="34" charset="0"/>
              </a:rPr>
              <a:t> – a statutory NHS organisation responsible for developing a plan for meeting the health needs of the population, managing the NHS budget and arranging for the provision of health services in the ICS area. </a:t>
            </a:r>
          </a:p>
          <a:p>
            <a:pPr marL="0" indent="0" algn="just" fontAlgn="base">
              <a:buFont typeface="Wingdings" panose="05000000000000000000" pitchFamily="2" charset="2"/>
              <a:buNone/>
            </a:pPr>
            <a:endParaRPr lang="en-GB" sz="2000" dirty="0">
              <a:solidFill>
                <a:srgbClr val="202A30"/>
              </a:solidFill>
              <a:latin typeface="Arial" panose="020B0604020202020204" pitchFamily="34" charset="0"/>
              <a:cs typeface="Arial" panose="020B0604020202020204" pitchFamily="34" charset="0"/>
            </a:endParaRPr>
          </a:p>
          <a:p>
            <a:pPr algn="just" fontAlgn="base">
              <a:buFont typeface="Wingdings" panose="05000000000000000000" pitchFamily="2" charset="2"/>
              <a:buChar char="Ø"/>
            </a:pPr>
            <a:r>
              <a:rPr lang="en-GB" sz="2000" b="1" dirty="0">
                <a:solidFill>
                  <a:srgbClr val="202A30"/>
                </a:solidFill>
                <a:latin typeface="Arial" panose="020B0604020202020204" pitchFamily="34" charset="0"/>
                <a:cs typeface="Arial" panose="020B0604020202020204" pitchFamily="34" charset="0"/>
              </a:rPr>
              <a:t>local authorities</a:t>
            </a:r>
            <a:r>
              <a:rPr lang="en-GB" sz="2000" dirty="0">
                <a:solidFill>
                  <a:srgbClr val="202A30"/>
                </a:solidFill>
                <a:latin typeface="Arial" panose="020B0604020202020204" pitchFamily="34" charset="0"/>
                <a:cs typeface="Arial" panose="020B0604020202020204" pitchFamily="34" charset="0"/>
              </a:rPr>
              <a:t> in the ICS area, which are responsible for social care and public health functions as well as other vital services for local people and businesses,</a:t>
            </a:r>
          </a:p>
          <a:p>
            <a:pPr marL="0" indent="0" algn="just" fontAlgn="base">
              <a:buFont typeface="Wingdings" panose="05000000000000000000" pitchFamily="2" charset="2"/>
              <a:buNone/>
            </a:pPr>
            <a:endParaRPr lang="en-GB" sz="2000" dirty="0">
              <a:solidFill>
                <a:srgbClr val="202A30"/>
              </a:solidFill>
              <a:latin typeface="Arial" panose="020B0604020202020204" pitchFamily="34" charset="0"/>
              <a:cs typeface="Arial" panose="020B0604020202020204" pitchFamily="34" charset="0"/>
            </a:endParaRPr>
          </a:p>
          <a:p>
            <a:pPr algn="just" fontAlgn="base">
              <a:buFont typeface="Wingdings" panose="05000000000000000000" pitchFamily="2" charset="2"/>
              <a:buChar char="Ø"/>
            </a:pPr>
            <a:r>
              <a:rPr lang="en-GB" sz="2000" b="1" dirty="0">
                <a:solidFill>
                  <a:srgbClr val="202A30"/>
                </a:solidFill>
                <a:latin typeface="Arial" panose="020B0604020202020204" pitchFamily="34" charset="0"/>
                <a:cs typeface="Arial" panose="020B0604020202020204" pitchFamily="34" charset="0"/>
              </a:rPr>
              <a:t>place-based partnerships</a:t>
            </a:r>
            <a:r>
              <a:rPr lang="en-GB" sz="2000" dirty="0">
                <a:solidFill>
                  <a:srgbClr val="202A30"/>
                </a:solidFill>
                <a:latin typeface="Arial" panose="020B0604020202020204" pitchFamily="34" charset="0"/>
                <a:cs typeface="Arial" panose="020B0604020202020204" pitchFamily="34" charset="0"/>
              </a:rPr>
              <a:t> which lead the detailed design and delivery of integrated services across their localities and neighbourhoods. The partnerships involve the NHS, local councils, community and voluntary organisations, local residents, people who use services, their carers, representatives, and other community partners who support the health and wellbeing of the population.</a:t>
            </a:r>
          </a:p>
          <a:p>
            <a:pPr marL="0" indent="0" algn="just" fontAlgn="base">
              <a:buFont typeface="Wingdings" panose="05000000000000000000" pitchFamily="2" charset="2"/>
              <a:buNone/>
            </a:pPr>
            <a:endParaRPr lang="en-GB" sz="2000" dirty="0">
              <a:solidFill>
                <a:srgbClr val="202A30"/>
              </a:solidFill>
              <a:latin typeface="Arial" panose="020B0604020202020204" pitchFamily="34" charset="0"/>
              <a:cs typeface="Arial" panose="020B0604020202020204" pitchFamily="34" charset="0"/>
            </a:endParaRPr>
          </a:p>
          <a:p>
            <a:pPr algn="just" fontAlgn="base">
              <a:buFont typeface="Wingdings" panose="05000000000000000000" pitchFamily="2" charset="2"/>
              <a:buChar char="Ø"/>
            </a:pPr>
            <a:r>
              <a:rPr lang="en-GB" sz="2000" b="1" dirty="0">
                <a:solidFill>
                  <a:srgbClr val="202A30"/>
                </a:solidFill>
                <a:latin typeface="Arial" panose="020B0604020202020204" pitchFamily="34" charset="0"/>
                <a:cs typeface="Arial" panose="020B0604020202020204" pitchFamily="34" charset="0"/>
              </a:rPr>
              <a:t>Provider collaboratives</a:t>
            </a:r>
            <a:r>
              <a:rPr lang="en-GB" sz="2000" dirty="0">
                <a:solidFill>
                  <a:srgbClr val="202A30"/>
                </a:solidFill>
                <a:latin typeface="Arial" panose="020B0604020202020204" pitchFamily="34" charset="0"/>
                <a:cs typeface="Arial" panose="020B0604020202020204" pitchFamily="34" charset="0"/>
              </a:rPr>
              <a:t>, which bring providers together to achieve the benefits of working at scale across multiple places and one or more ICSs, to improve quality, efficiency and outcomes and address unwarranted variation and inequalities in access and experience across different providers</a:t>
            </a:r>
          </a:p>
          <a:p>
            <a:pPr marL="0" indent="0">
              <a:buFont typeface="Wingdings" panose="05000000000000000000" pitchFamily="2" charset="2"/>
              <a:buNone/>
            </a:pPr>
            <a:endParaRPr lang="en-GB" dirty="0"/>
          </a:p>
        </p:txBody>
      </p:sp>
    </p:spTree>
    <p:extLst>
      <p:ext uri="{BB962C8B-B14F-4D97-AF65-F5344CB8AC3E}">
        <p14:creationId xmlns:p14="http://schemas.microsoft.com/office/powerpoint/2010/main" val="14888850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FB2CA3-3D03-3C15-1F53-C5EE188C2991}"/>
            </a:ext>
          </a:extLst>
        </p:cNvPr>
        <p:cNvGrpSpPr/>
        <p:nvPr/>
      </p:nvGrpSpPr>
      <p:grpSpPr>
        <a:xfrm>
          <a:off x="0" y="0"/>
          <a:ext cx="0" cy="0"/>
          <a:chOff x="0" y="0"/>
          <a:chExt cx="0" cy="0"/>
        </a:xfrm>
      </p:grpSpPr>
      <p:pic>
        <p:nvPicPr>
          <p:cNvPr id="2" name="Picture 1" descr="A blue and black sign with white letters&#10;&#10;AI-generated content may be incorrect.">
            <a:extLst>
              <a:ext uri="{FF2B5EF4-FFF2-40B4-BE49-F238E27FC236}">
                <a16:creationId xmlns:a16="http://schemas.microsoft.com/office/drawing/2014/main" id="{33545990-F88D-C6D9-7564-33655F81250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840743" y="294410"/>
            <a:ext cx="2034269" cy="1464398"/>
          </a:xfrm>
          <a:prstGeom prst="rect">
            <a:avLst/>
          </a:prstGeom>
        </p:spPr>
      </p:pic>
      <p:sp>
        <p:nvSpPr>
          <p:cNvPr id="3" name="Title 1">
            <a:extLst>
              <a:ext uri="{FF2B5EF4-FFF2-40B4-BE49-F238E27FC236}">
                <a16:creationId xmlns:a16="http://schemas.microsoft.com/office/drawing/2014/main" id="{F18AEDE3-F0B9-4C72-9CED-6C0743B8C38E}"/>
              </a:ext>
            </a:extLst>
          </p:cNvPr>
          <p:cNvSpPr txBox="1">
            <a:spLocks/>
          </p:cNvSpPr>
          <p:nvPr/>
        </p:nvSpPr>
        <p:spPr>
          <a:xfrm>
            <a:off x="914400" y="411956"/>
            <a:ext cx="16459200" cy="987128"/>
          </a:xfrm>
          <a:prstGeom prst="rect">
            <a:avLst/>
          </a:prstGeom>
        </p:spPr>
        <p:txBody>
          <a:bodyPr>
            <a:normAutofit/>
          </a:bodyPr>
          <a:lstStyle>
            <a:lvl1pPr algn="l" defTabSz="1828800" rtl="0" eaLnBrk="1" latinLnBrk="0" hangingPunct="1">
              <a:spcBef>
                <a:spcPct val="0"/>
              </a:spcBef>
              <a:buNone/>
              <a:defRPr sz="5000" b="1" kern="1200">
                <a:solidFill>
                  <a:srgbClr val="005EB8"/>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GB" sz="4000"/>
              <a:t>2.2  The purpose of Integrated Care Systems</a:t>
            </a:r>
            <a:endParaRPr lang="en-GB" sz="4000" dirty="0"/>
          </a:p>
        </p:txBody>
      </p:sp>
      <p:sp>
        <p:nvSpPr>
          <p:cNvPr id="4" name="Content Placeholder 3">
            <a:extLst>
              <a:ext uri="{FF2B5EF4-FFF2-40B4-BE49-F238E27FC236}">
                <a16:creationId xmlns:a16="http://schemas.microsoft.com/office/drawing/2014/main" id="{FBEF598A-53E4-A968-E0AA-9BE015708824}"/>
              </a:ext>
            </a:extLst>
          </p:cNvPr>
          <p:cNvSpPr txBox="1">
            <a:spLocks/>
          </p:cNvSpPr>
          <p:nvPr/>
        </p:nvSpPr>
        <p:spPr>
          <a:xfrm>
            <a:off x="1079104" y="1614488"/>
            <a:ext cx="15769752" cy="7575550"/>
          </a:xfrm>
          <a:prstGeom prst="rect">
            <a:avLst/>
          </a:prstGeom>
        </p:spPr>
        <p:txBody>
          <a:bodyPr vert="horz" lIns="91440" tIns="45720" rIns="91440" bIns="45720" rtlCol="0">
            <a:noAutofit/>
          </a:bodyPr>
          <a:lstStyle>
            <a:lvl1pPr marL="685800" indent="-685800" algn="l" defTabSz="1828800" rtl="0" eaLnBrk="1" latinLnBrk="0" hangingPunct="1">
              <a:spcBef>
                <a:spcPct val="20000"/>
              </a:spcBef>
              <a:buClr>
                <a:schemeClr val="accent1"/>
              </a:buClr>
              <a:buFont typeface="Wingdings" panose="05000000000000000000" pitchFamily="2" charset="2"/>
              <a:buChar char="§"/>
              <a:defRPr sz="3200" kern="1200">
                <a:solidFill>
                  <a:schemeClr val="tx1"/>
                </a:solidFill>
                <a:latin typeface="+mn-lt"/>
                <a:ea typeface="+mn-ea"/>
                <a:cs typeface="+mn-cs"/>
              </a:defRPr>
            </a:lvl1pPr>
            <a:lvl2pPr marL="1485900" indent="-571500" algn="l" defTabSz="1828800" rtl="0" eaLnBrk="1" latinLnBrk="0" hangingPunct="1">
              <a:spcBef>
                <a:spcPct val="20000"/>
              </a:spcBef>
              <a:buClr>
                <a:srgbClr val="009632"/>
              </a:buClr>
              <a:buFont typeface="Arial" panose="020B0604020202020204" pitchFamily="34" charset="0"/>
              <a:buChar char="•"/>
              <a:defRPr sz="3600" kern="1200">
                <a:solidFill>
                  <a:schemeClr val="tx1"/>
                </a:solidFill>
                <a:latin typeface="+mn-lt"/>
                <a:ea typeface="+mn-ea"/>
                <a:cs typeface="+mn-cs"/>
              </a:defRPr>
            </a:lvl2pPr>
            <a:lvl3pPr marL="2286000" indent="-457200" algn="l" defTabSz="1828800"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3pPr>
            <a:lvl4pPr marL="3200400" indent="-457200" algn="l" defTabSz="1828800"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4pPr>
            <a:lvl5pPr marL="4114800" indent="-457200" algn="l" defTabSz="1828800"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5pPr>
            <a:lvl6pPr marL="5029200" indent="-457200" algn="l" defTabSz="1828800" rtl="0" eaLnBrk="1" latinLnBrk="0" hangingPunct="1">
              <a:spcBef>
                <a:spcPct val="20000"/>
              </a:spcBef>
              <a:buFont typeface="Arial" panose="020B0604020202020204" pitchFamily="34" charset="0"/>
              <a:buChar char="•"/>
              <a:defRPr sz="4000" kern="1200">
                <a:solidFill>
                  <a:schemeClr val="tx1"/>
                </a:solidFill>
                <a:latin typeface="+mn-lt"/>
                <a:ea typeface="+mn-ea"/>
                <a:cs typeface="+mn-cs"/>
              </a:defRPr>
            </a:lvl6pPr>
            <a:lvl7pPr marL="5943600" indent="-457200" algn="l" defTabSz="1828800" rtl="0" eaLnBrk="1" latinLnBrk="0" hangingPunct="1">
              <a:spcBef>
                <a:spcPct val="20000"/>
              </a:spcBef>
              <a:buFont typeface="Arial" panose="020B0604020202020204" pitchFamily="34" charset="0"/>
              <a:buChar char="•"/>
              <a:defRPr sz="4000" kern="1200">
                <a:solidFill>
                  <a:schemeClr val="tx1"/>
                </a:solidFill>
                <a:latin typeface="+mn-lt"/>
                <a:ea typeface="+mn-ea"/>
                <a:cs typeface="+mn-cs"/>
              </a:defRPr>
            </a:lvl7pPr>
            <a:lvl8pPr marL="6858000" indent="-457200" algn="l" defTabSz="1828800" rtl="0" eaLnBrk="1" latinLnBrk="0" hangingPunct="1">
              <a:spcBef>
                <a:spcPct val="20000"/>
              </a:spcBef>
              <a:buFont typeface="Arial" panose="020B0604020202020204" pitchFamily="34" charset="0"/>
              <a:buChar char="•"/>
              <a:defRPr sz="4000" kern="1200">
                <a:solidFill>
                  <a:schemeClr val="tx1"/>
                </a:solidFill>
                <a:latin typeface="+mn-lt"/>
                <a:ea typeface="+mn-ea"/>
                <a:cs typeface="+mn-cs"/>
              </a:defRPr>
            </a:lvl8pPr>
            <a:lvl9pPr marL="7772400" indent="-457200" algn="l" defTabSz="1828800" rtl="0" eaLnBrk="1" latinLnBrk="0" hangingPunct="1">
              <a:spcBef>
                <a:spcPct val="20000"/>
              </a:spcBef>
              <a:buFont typeface="Arial" panose="020B0604020202020204" pitchFamily="34" charset="0"/>
              <a:buChar char="•"/>
              <a:defRPr sz="4000" kern="1200">
                <a:solidFill>
                  <a:schemeClr val="tx1"/>
                </a:solidFill>
                <a:latin typeface="+mn-lt"/>
                <a:ea typeface="+mn-ea"/>
                <a:cs typeface="+mn-cs"/>
              </a:defRPr>
            </a:lvl9pPr>
          </a:lstStyle>
          <a:p>
            <a:pPr marL="0" indent="0" fontAlgn="base">
              <a:buFont typeface="Wingdings" panose="05000000000000000000" pitchFamily="2" charset="2"/>
              <a:buNone/>
            </a:pPr>
            <a:r>
              <a:rPr lang="en-GB" sz="2400">
                <a:solidFill>
                  <a:srgbClr val="202A30"/>
                </a:solidFill>
                <a:latin typeface="Arial" panose="020B0604020202020204" pitchFamily="34" charset="0"/>
                <a:cs typeface="Arial" panose="020B0604020202020204" pitchFamily="34" charset="0"/>
              </a:rPr>
              <a:t>The </a:t>
            </a:r>
            <a:r>
              <a:rPr lang="en-GB" sz="2400" b="1">
                <a:solidFill>
                  <a:srgbClr val="202A30"/>
                </a:solidFill>
                <a:latin typeface="Arial" panose="020B0604020202020204" pitchFamily="34" charset="0"/>
                <a:cs typeface="Arial" panose="020B0604020202020204" pitchFamily="34" charset="0"/>
              </a:rPr>
              <a:t>purpose</a:t>
            </a:r>
            <a:r>
              <a:rPr lang="en-GB" sz="2400">
                <a:solidFill>
                  <a:srgbClr val="202A30"/>
                </a:solidFill>
                <a:latin typeface="Arial" panose="020B0604020202020204" pitchFamily="34" charset="0"/>
                <a:cs typeface="Arial" panose="020B0604020202020204" pitchFamily="34" charset="0"/>
              </a:rPr>
              <a:t> of Integrated Care Systems (ICSs) is to bring partner organisations together to:</a:t>
            </a:r>
            <a:endParaRPr lang="en-GB" sz="2400" b="1">
              <a:solidFill>
                <a:srgbClr val="202A30"/>
              </a:solidFill>
              <a:latin typeface="Arial" panose="020B0604020202020204" pitchFamily="34" charset="0"/>
              <a:cs typeface="Arial" panose="020B0604020202020204" pitchFamily="34" charset="0"/>
            </a:endParaRPr>
          </a:p>
          <a:p>
            <a:pPr fontAlgn="base">
              <a:buFont typeface="Wingdings" panose="05000000000000000000" pitchFamily="2" charset="2"/>
              <a:buChar char="Ø"/>
            </a:pPr>
            <a:endParaRPr lang="en-GB" sz="2400" b="1">
              <a:solidFill>
                <a:srgbClr val="202A30"/>
              </a:solidFill>
              <a:latin typeface="Arial" panose="020B0604020202020204" pitchFamily="34" charset="0"/>
              <a:cs typeface="Arial" panose="020B0604020202020204" pitchFamily="34" charset="0"/>
            </a:endParaRPr>
          </a:p>
          <a:p>
            <a:pPr fontAlgn="base">
              <a:buFont typeface="Wingdings" panose="05000000000000000000" pitchFamily="2" charset="2"/>
              <a:buChar char="Ø"/>
            </a:pPr>
            <a:r>
              <a:rPr lang="en-GB" sz="2400" b="1">
                <a:solidFill>
                  <a:srgbClr val="202A30"/>
                </a:solidFill>
                <a:latin typeface="Arial" panose="020B0604020202020204" pitchFamily="34" charset="0"/>
                <a:cs typeface="Arial" panose="020B0604020202020204" pitchFamily="34" charset="0"/>
              </a:rPr>
              <a:t>improve outcomes </a:t>
            </a:r>
            <a:r>
              <a:rPr lang="en-GB" sz="2400">
                <a:solidFill>
                  <a:srgbClr val="202A30"/>
                </a:solidFill>
                <a:latin typeface="Arial" panose="020B0604020202020204" pitchFamily="34" charset="0"/>
                <a:cs typeface="Arial" panose="020B0604020202020204" pitchFamily="34" charset="0"/>
              </a:rPr>
              <a:t>in population health and healthcare</a:t>
            </a:r>
          </a:p>
          <a:p>
            <a:pPr fontAlgn="base">
              <a:buFont typeface="Wingdings" panose="05000000000000000000" pitchFamily="2" charset="2"/>
              <a:buChar char="Ø"/>
            </a:pPr>
            <a:r>
              <a:rPr lang="en-GB" sz="2400" b="1">
                <a:solidFill>
                  <a:srgbClr val="202A30"/>
                </a:solidFill>
                <a:latin typeface="Arial" panose="020B0604020202020204" pitchFamily="34" charset="0"/>
                <a:cs typeface="Arial" panose="020B0604020202020204" pitchFamily="34" charset="0"/>
              </a:rPr>
              <a:t>tackle inequalities </a:t>
            </a:r>
            <a:r>
              <a:rPr lang="en-GB" sz="2400">
                <a:solidFill>
                  <a:srgbClr val="202A30"/>
                </a:solidFill>
                <a:latin typeface="Arial" panose="020B0604020202020204" pitchFamily="34" charset="0"/>
                <a:cs typeface="Arial" panose="020B0604020202020204" pitchFamily="34" charset="0"/>
              </a:rPr>
              <a:t>in outcomes, experience and access</a:t>
            </a:r>
          </a:p>
          <a:p>
            <a:pPr fontAlgn="base">
              <a:buFont typeface="Wingdings" panose="05000000000000000000" pitchFamily="2" charset="2"/>
              <a:buChar char="Ø"/>
            </a:pPr>
            <a:r>
              <a:rPr lang="en-GB" sz="2400">
                <a:solidFill>
                  <a:srgbClr val="202A30"/>
                </a:solidFill>
                <a:latin typeface="Arial" panose="020B0604020202020204" pitchFamily="34" charset="0"/>
                <a:cs typeface="Arial" panose="020B0604020202020204" pitchFamily="34" charset="0"/>
              </a:rPr>
              <a:t>enhance </a:t>
            </a:r>
            <a:r>
              <a:rPr lang="en-GB" sz="2400" b="1">
                <a:solidFill>
                  <a:srgbClr val="202A30"/>
                </a:solidFill>
                <a:latin typeface="Arial" panose="020B0604020202020204" pitchFamily="34" charset="0"/>
                <a:cs typeface="Arial" panose="020B0604020202020204" pitchFamily="34" charset="0"/>
              </a:rPr>
              <a:t>productivity and value for money</a:t>
            </a:r>
            <a:endParaRPr lang="en-GB" sz="2400">
              <a:solidFill>
                <a:srgbClr val="202A30"/>
              </a:solidFill>
              <a:latin typeface="Arial" panose="020B0604020202020204" pitchFamily="34" charset="0"/>
              <a:cs typeface="Arial" panose="020B0604020202020204" pitchFamily="34" charset="0"/>
            </a:endParaRPr>
          </a:p>
          <a:p>
            <a:pPr fontAlgn="base">
              <a:buFont typeface="Wingdings" panose="05000000000000000000" pitchFamily="2" charset="2"/>
              <a:buChar char="Ø"/>
            </a:pPr>
            <a:r>
              <a:rPr lang="en-GB" sz="2400">
                <a:solidFill>
                  <a:srgbClr val="202A30"/>
                </a:solidFill>
                <a:latin typeface="Arial" panose="020B0604020202020204" pitchFamily="34" charset="0"/>
                <a:cs typeface="Arial" panose="020B0604020202020204" pitchFamily="34" charset="0"/>
              </a:rPr>
              <a:t>help the NHS support broader </a:t>
            </a:r>
            <a:r>
              <a:rPr lang="en-GB" sz="2400" b="1">
                <a:solidFill>
                  <a:srgbClr val="202A30"/>
                </a:solidFill>
                <a:latin typeface="Arial" panose="020B0604020202020204" pitchFamily="34" charset="0"/>
                <a:cs typeface="Arial" panose="020B0604020202020204" pitchFamily="34" charset="0"/>
              </a:rPr>
              <a:t>social and economic development</a:t>
            </a:r>
            <a:r>
              <a:rPr lang="en-GB" sz="2400">
                <a:solidFill>
                  <a:srgbClr val="202A30"/>
                </a:solidFill>
                <a:latin typeface="Arial" panose="020B0604020202020204" pitchFamily="34" charset="0"/>
                <a:cs typeface="Arial" panose="020B0604020202020204" pitchFamily="34" charset="0"/>
              </a:rPr>
              <a:t>.</a:t>
            </a:r>
          </a:p>
          <a:p>
            <a:pPr fontAlgn="base">
              <a:buFont typeface="Arial" panose="020B0604020202020204" pitchFamily="34" charset="0"/>
              <a:buChar char="•"/>
            </a:pPr>
            <a:endParaRPr lang="en-GB" sz="2400">
              <a:solidFill>
                <a:srgbClr val="202A30"/>
              </a:solidFill>
              <a:latin typeface="Arial" panose="020B0604020202020204" pitchFamily="34" charset="0"/>
              <a:cs typeface="Arial" panose="020B0604020202020204" pitchFamily="34" charset="0"/>
            </a:endParaRPr>
          </a:p>
          <a:p>
            <a:pPr marL="0" indent="0" fontAlgn="base">
              <a:buFont typeface="Wingdings" panose="05000000000000000000" pitchFamily="2" charset="2"/>
              <a:buNone/>
            </a:pPr>
            <a:r>
              <a:rPr lang="en-GB" sz="2400">
                <a:solidFill>
                  <a:srgbClr val="202A30"/>
                </a:solidFill>
                <a:latin typeface="Arial" panose="020B0604020202020204" pitchFamily="34" charset="0"/>
                <a:cs typeface="Arial" panose="020B0604020202020204" pitchFamily="34" charset="0"/>
              </a:rPr>
              <a:t>Collaborating as an ICS will help health and care organisations tackle complex challenges, including:</a:t>
            </a:r>
          </a:p>
          <a:p>
            <a:pPr fontAlgn="base">
              <a:buFont typeface="Wingdings" panose="05000000000000000000" pitchFamily="2" charset="2"/>
              <a:buChar char="Ø"/>
            </a:pPr>
            <a:endParaRPr lang="en-GB" sz="2400">
              <a:solidFill>
                <a:srgbClr val="202A30"/>
              </a:solidFill>
              <a:latin typeface="Arial" panose="020B0604020202020204" pitchFamily="34" charset="0"/>
              <a:cs typeface="Arial" panose="020B0604020202020204" pitchFamily="34" charset="0"/>
            </a:endParaRPr>
          </a:p>
          <a:p>
            <a:pPr fontAlgn="base">
              <a:buFont typeface="Wingdings" panose="05000000000000000000" pitchFamily="2" charset="2"/>
              <a:buChar char="Ø"/>
            </a:pPr>
            <a:r>
              <a:rPr lang="en-GB" sz="2400">
                <a:solidFill>
                  <a:srgbClr val="202A30"/>
                </a:solidFill>
                <a:latin typeface="Arial" panose="020B0604020202020204" pitchFamily="34" charset="0"/>
                <a:cs typeface="Arial" panose="020B0604020202020204" pitchFamily="34" charset="0"/>
              </a:rPr>
              <a:t>improving the health of children and young people</a:t>
            </a:r>
          </a:p>
          <a:p>
            <a:pPr fontAlgn="base">
              <a:buFont typeface="Wingdings" panose="05000000000000000000" pitchFamily="2" charset="2"/>
              <a:buChar char="Ø"/>
            </a:pPr>
            <a:r>
              <a:rPr lang="en-GB" sz="2400">
                <a:solidFill>
                  <a:srgbClr val="202A30"/>
                </a:solidFill>
                <a:latin typeface="Arial" panose="020B0604020202020204" pitchFamily="34" charset="0"/>
                <a:cs typeface="Arial" panose="020B0604020202020204" pitchFamily="34" charset="0"/>
              </a:rPr>
              <a:t>supporting people to stay well and independent</a:t>
            </a:r>
          </a:p>
          <a:p>
            <a:pPr fontAlgn="base">
              <a:buFont typeface="Wingdings" panose="05000000000000000000" pitchFamily="2" charset="2"/>
              <a:buChar char="Ø"/>
            </a:pPr>
            <a:r>
              <a:rPr lang="en-GB" sz="2400">
                <a:solidFill>
                  <a:srgbClr val="202A30"/>
                </a:solidFill>
                <a:latin typeface="Arial" panose="020B0604020202020204" pitchFamily="34" charset="0"/>
                <a:cs typeface="Arial" panose="020B0604020202020204" pitchFamily="34" charset="0"/>
              </a:rPr>
              <a:t>acting sooner to help those with preventable conditions</a:t>
            </a:r>
          </a:p>
          <a:p>
            <a:pPr fontAlgn="base">
              <a:buFont typeface="Wingdings" panose="05000000000000000000" pitchFamily="2" charset="2"/>
              <a:buChar char="Ø"/>
            </a:pPr>
            <a:r>
              <a:rPr lang="en-GB" sz="2400">
                <a:solidFill>
                  <a:srgbClr val="202A30"/>
                </a:solidFill>
                <a:latin typeface="Arial" panose="020B0604020202020204" pitchFamily="34" charset="0"/>
                <a:cs typeface="Arial" panose="020B0604020202020204" pitchFamily="34" charset="0"/>
              </a:rPr>
              <a:t>supporting those with long-term conditions or mental health issues</a:t>
            </a:r>
          </a:p>
          <a:p>
            <a:pPr fontAlgn="base">
              <a:buFont typeface="Wingdings" panose="05000000000000000000" pitchFamily="2" charset="2"/>
              <a:buChar char="Ø"/>
            </a:pPr>
            <a:r>
              <a:rPr lang="en-GB" sz="2400">
                <a:solidFill>
                  <a:srgbClr val="202A30"/>
                </a:solidFill>
                <a:latin typeface="Arial" panose="020B0604020202020204" pitchFamily="34" charset="0"/>
                <a:cs typeface="Arial" panose="020B0604020202020204" pitchFamily="34" charset="0"/>
              </a:rPr>
              <a:t>caring for those with multiple needs as populations age</a:t>
            </a:r>
          </a:p>
          <a:p>
            <a:pPr fontAlgn="base">
              <a:buFont typeface="Wingdings" panose="05000000000000000000" pitchFamily="2" charset="2"/>
              <a:buChar char="Ø"/>
            </a:pPr>
            <a:r>
              <a:rPr lang="en-GB" sz="2400">
                <a:solidFill>
                  <a:srgbClr val="202A30"/>
                </a:solidFill>
                <a:latin typeface="Arial" panose="020B0604020202020204" pitchFamily="34" charset="0"/>
                <a:cs typeface="Arial" panose="020B0604020202020204" pitchFamily="34" charset="0"/>
              </a:rPr>
              <a:t>getting the best from collective resources so people get care as quickly as possible.</a:t>
            </a:r>
          </a:p>
          <a:p>
            <a:pPr marL="0" indent="0">
              <a:buFont typeface="Wingdings" panose="05000000000000000000" pitchFamily="2" charset="2"/>
              <a:buNone/>
            </a:pPr>
            <a:endParaRPr lang="en-GB" dirty="0"/>
          </a:p>
        </p:txBody>
      </p:sp>
    </p:spTree>
    <p:extLst>
      <p:ext uri="{BB962C8B-B14F-4D97-AF65-F5344CB8AC3E}">
        <p14:creationId xmlns:p14="http://schemas.microsoft.com/office/powerpoint/2010/main" val="29736184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E0D2F2-845B-4C91-4DFC-D2B5D35A6920}"/>
            </a:ext>
          </a:extLst>
        </p:cNvPr>
        <p:cNvGrpSpPr/>
        <p:nvPr/>
      </p:nvGrpSpPr>
      <p:grpSpPr>
        <a:xfrm>
          <a:off x="0" y="0"/>
          <a:ext cx="0" cy="0"/>
          <a:chOff x="0" y="0"/>
          <a:chExt cx="0" cy="0"/>
        </a:xfrm>
      </p:grpSpPr>
      <p:pic>
        <p:nvPicPr>
          <p:cNvPr id="2" name="Picture 1" descr="A blue and black sign with white letters&#10;&#10;AI-generated content may be incorrect.">
            <a:extLst>
              <a:ext uri="{FF2B5EF4-FFF2-40B4-BE49-F238E27FC236}">
                <a16:creationId xmlns:a16="http://schemas.microsoft.com/office/drawing/2014/main" id="{D66916C1-2289-93F4-832E-3DD1EBE450D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840743" y="294410"/>
            <a:ext cx="2034269" cy="1464398"/>
          </a:xfrm>
          <a:prstGeom prst="rect">
            <a:avLst/>
          </a:prstGeom>
        </p:spPr>
      </p:pic>
      <p:sp>
        <p:nvSpPr>
          <p:cNvPr id="3" name="Title 1">
            <a:extLst>
              <a:ext uri="{FF2B5EF4-FFF2-40B4-BE49-F238E27FC236}">
                <a16:creationId xmlns:a16="http://schemas.microsoft.com/office/drawing/2014/main" id="{F18AEDE3-F0B9-4C72-9CED-6C0743B8C38E}"/>
              </a:ext>
            </a:extLst>
          </p:cNvPr>
          <p:cNvSpPr txBox="1">
            <a:spLocks/>
          </p:cNvSpPr>
          <p:nvPr/>
        </p:nvSpPr>
        <p:spPr>
          <a:xfrm>
            <a:off x="914400" y="411956"/>
            <a:ext cx="16459200" cy="987128"/>
          </a:xfrm>
          <a:prstGeom prst="rect">
            <a:avLst/>
          </a:prstGeom>
        </p:spPr>
        <p:txBody>
          <a:bodyPr>
            <a:normAutofit/>
          </a:bodyPr>
          <a:lstStyle>
            <a:lvl1pPr algn="l" defTabSz="1828800" rtl="0" eaLnBrk="1" latinLnBrk="0" hangingPunct="1">
              <a:spcBef>
                <a:spcPct val="0"/>
              </a:spcBef>
              <a:buNone/>
              <a:defRPr sz="5000" b="1" kern="1200">
                <a:solidFill>
                  <a:srgbClr val="005EB8"/>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GB" sz="4000" dirty="0"/>
              <a:t>2.3 One Devon Integrated Care System (1 of 2)</a:t>
            </a:r>
          </a:p>
        </p:txBody>
      </p:sp>
      <p:sp>
        <p:nvSpPr>
          <p:cNvPr id="4" name="Content Placeholder 3">
            <a:extLst>
              <a:ext uri="{FF2B5EF4-FFF2-40B4-BE49-F238E27FC236}">
                <a16:creationId xmlns:a16="http://schemas.microsoft.com/office/drawing/2014/main" id="{FBEF598A-53E4-A968-E0AA-9BE015708824}"/>
              </a:ext>
            </a:extLst>
          </p:cNvPr>
          <p:cNvSpPr txBox="1">
            <a:spLocks/>
          </p:cNvSpPr>
          <p:nvPr/>
        </p:nvSpPr>
        <p:spPr>
          <a:xfrm>
            <a:off x="1079104" y="1543050"/>
            <a:ext cx="14516496" cy="7646988"/>
          </a:xfrm>
          <a:prstGeom prst="rect">
            <a:avLst/>
          </a:prstGeom>
        </p:spPr>
        <p:txBody>
          <a:bodyPr vert="horz" lIns="91440" tIns="45720" rIns="91440" bIns="45720" rtlCol="0">
            <a:noAutofit/>
          </a:bodyPr>
          <a:lstStyle>
            <a:lvl1pPr marL="685800" indent="-685800" algn="l" defTabSz="1828800" rtl="0" eaLnBrk="1" latinLnBrk="0" hangingPunct="1">
              <a:spcBef>
                <a:spcPct val="20000"/>
              </a:spcBef>
              <a:buClr>
                <a:schemeClr val="accent1"/>
              </a:buClr>
              <a:buFont typeface="Wingdings" panose="05000000000000000000" pitchFamily="2" charset="2"/>
              <a:buChar char="§"/>
              <a:defRPr sz="3200" kern="1200">
                <a:solidFill>
                  <a:schemeClr val="tx1"/>
                </a:solidFill>
                <a:latin typeface="+mn-lt"/>
                <a:ea typeface="+mn-ea"/>
                <a:cs typeface="+mn-cs"/>
              </a:defRPr>
            </a:lvl1pPr>
            <a:lvl2pPr marL="1485900" indent="-571500" algn="l" defTabSz="1828800" rtl="0" eaLnBrk="1" latinLnBrk="0" hangingPunct="1">
              <a:spcBef>
                <a:spcPct val="20000"/>
              </a:spcBef>
              <a:buClr>
                <a:srgbClr val="009632"/>
              </a:buClr>
              <a:buFont typeface="Arial" panose="020B0604020202020204" pitchFamily="34" charset="0"/>
              <a:buChar char="•"/>
              <a:defRPr sz="3600" kern="1200">
                <a:solidFill>
                  <a:schemeClr val="tx1"/>
                </a:solidFill>
                <a:latin typeface="+mn-lt"/>
                <a:ea typeface="+mn-ea"/>
                <a:cs typeface="+mn-cs"/>
              </a:defRPr>
            </a:lvl2pPr>
            <a:lvl3pPr marL="2286000" indent="-457200" algn="l" defTabSz="1828800"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3pPr>
            <a:lvl4pPr marL="3200400" indent="-457200" algn="l" defTabSz="1828800"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4pPr>
            <a:lvl5pPr marL="4114800" indent="-457200" algn="l" defTabSz="1828800"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5pPr>
            <a:lvl6pPr marL="5029200" indent="-457200" algn="l" defTabSz="1828800" rtl="0" eaLnBrk="1" latinLnBrk="0" hangingPunct="1">
              <a:spcBef>
                <a:spcPct val="20000"/>
              </a:spcBef>
              <a:buFont typeface="Arial" panose="020B0604020202020204" pitchFamily="34" charset="0"/>
              <a:buChar char="•"/>
              <a:defRPr sz="4000" kern="1200">
                <a:solidFill>
                  <a:schemeClr val="tx1"/>
                </a:solidFill>
                <a:latin typeface="+mn-lt"/>
                <a:ea typeface="+mn-ea"/>
                <a:cs typeface="+mn-cs"/>
              </a:defRPr>
            </a:lvl6pPr>
            <a:lvl7pPr marL="5943600" indent="-457200" algn="l" defTabSz="1828800" rtl="0" eaLnBrk="1" latinLnBrk="0" hangingPunct="1">
              <a:spcBef>
                <a:spcPct val="20000"/>
              </a:spcBef>
              <a:buFont typeface="Arial" panose="020B0604020202020204" pitchFamily="34" charset="0"/>
              <a:buChar char="•"/>
              <a:defRPr sz="4000" kern="1200">
                <a:solidFill>
                  <a:schemeClr val="tx1"/>
                </a:solidFill>
                <a:latin typeface="+mn-lt"/>
                <a:ea typeface="+mn-ea"/>
                <a:cs typeface="+mn-cs"/>
              </a:defRPr>
            </a:lvl7pPr>
            <a:lvl8pPr marL="6858000" indent="-457200" algn="l" defTabSz="1828800" rtl="0" eaLnBrk="1" latinLnBrk="0" hangingPunct="1">
              <a:spcBef>
                <a:spcPct val="20000"/>
              </a:spcBef>
              <a:buFont typeface="Arial" panose="020B0604020202020204" pitchFamily="34" charset="0"/>
              <a:buChar char="•"/>
              <a:defRPr sz="4000" kern="1200">
                <a:solidFill>
                  <a:schemeClr val="tx1"/>
                </a:solidFill>
                <a:latin typeface="+mn-lt"/>
                <a:ea typeface="+mn-ea"/>
                <a:cs typeface="+mn-cs"/>
              </a:defRPr>
            </a:lvl8pPr>
            <a:lvl9pPr marL="7772400" indent="-457200" algn="l" defTabSz="1828800" rtl="0" eaLnBrk="1" latinLnBrk="0" hangingPunct="1">
              <a:spcBef>
                <a:spcPct val="20000"/>
              </a:spcBef>
              <a:buFont typeface="Arial" panose="020B0604020202020204" pitchFamily="34" charset="0"/>
              <a:buChar char="•"/>
              <a:defRPr sz="4000" kern="1200">
                <a:solidFill>
                  <a:schemeClr val="tx1"/>
                </a:solidFill>
                <a:latin typeface="+mn-lt"/>
                <a:ea typeface="+mn-ea"/>
                <a:cs typeface="+mn-cs"/>
              </a:defRPr>
            </a:lvl9pPr>
          </a:lstStyle>
          <a:p>
            <a:pPr marL="0" indent="0" fontAlgn="base">
              <a:spcBef>
                <a:spcPts val="0"/>
              </a:spcBef>
              <a:buFont typeface="Wingdings" panose="05000000000000000000" pitchFamily="2" charset="2"/>
              <a:buNone/>
            </a:pPr>
            <a:r>
              <a:rPr lang="en-GB" sz="2400">
                <a:latin typeface="Arial" panose="020B0604020202020204" pitchFamily="34" charset="0"/>
                <a:ea typeface="Arial" panose="020B0604020202020204" pitchFamily="34" charset="0"/>
              </a:rPr>
              <a:t>The Devon ICS, or One Devon, covers the geographical footprint of the three local authorities in Devon, Plymouth and Torbay, with a population of 1.6 million people.</a:t>
            </a:r>
          </a:p>
          <a:p>
            <a:pPr marL="0" indent="0" algn="just">
              <a:spcBef>
                <a:spcPts val="0"/>
              </a:spcBef>
              <a:buFont typeface="Wingdings" panose="05000000000000000000" pitchFamily="2" charset="2"/>
              <a:buNone/>
              <a:tabLst>
                <a:tab pos="540385" algn="l"/>
              </a:tabLst>
            </a:pPr>
            <a:endParaRPr lang="en-GB" sz="2400">
              <a:latin typeface="Arial" panose="020B0604020202020204" pitchFamily="34" charset="0"/>
              <a:ea typeface="Calibri" panose="020F0502020204030204" pitchFamily="34" charset="0"/>
              <a:cs typeface="Arial" panose="020B0604020202020204" pitchFamily="34" charset="0"/>
            </a:endParaRPr>
          </a:p>
          <a:p>
            <a:pPr marL="0" indent="0" algn="just">
              <a:spcBef>
                <a:spcPts val="24"/>
              </a:spcBef>
              <a:spcAft>
                <a:spcPts val="24"/>
              </a:spcAft>
              <a:buFont typeface="Wingdings" panose="05000000000000000000" pitchFamily="2" charset="2"/>
              <a:buNone/>
              <a:tabLst>
                <a:tab pos="540385" algn="l"/>
              </a:tabLst>
            </a:pPr>
            <a:r>
              <a:rPr lang="en-GB" sz="2400">
                <a:latin typeface="Arial" panose="020B0604020202020204" pitchFamily="34" charset="0"/>
                <a:ea typeface="Calibri" panose="020F0502020204030204" pitchFamily="34" charset="0"/>
                <a:cs typeface="Arial" panose="020B0604020202020204" pitchFamily="34" charset="0"/>
              </a:rPr>
              <a:t>The four </a:t>
            </a:r>
            <a:r>
              <a:rPr lang="en-GB" sz="2400" b="1">
                <a:latin typeface="Arial" panose="020B0604020202020204" pitchFamily="34" charset="0"/>
                <a:ea typeface="Calibri" panose="020F0502020204030204" pitchFamily="34" charset="0"/>
                <a:cs typeface="Arial" panose="020B0604020202020204" pitchFamily="34" charset="0"/>
              </a:rPr>
              <a:t>Statutory Partners</a:t>
            </a:r>
            <a:r>
              <a:rPr lang="en-GB" sz="2400">
                <a:latin typeface="Arial" panose="020B0604020202020204" pitchFamily="34" charset="0"/>
                <a:ea typeface="Calibri" panose="020F0502020204030204" pitchFamily="34" charset="0"/>
                <a:cs typeface="Arial" panose="020B0604020202020204" pitchFamily="34" charset="0"/>
              </a:rPr>
              <a:t> in the One Devon Integrated Care System:</a:t>
            </a:r>
            <a:endParaRPr lang="en-GB" sz="2400">
              <a:latin typeface="Arial" panose="020B0604020202020204" pitchFamily="34" charset="0"/>
              <a:ea typeface="Calibri" panose="020F0502020204030204" pitchFamily="34" charset="0"/>
              <a:cs typeface="Times New Roman" panose="02020603050405020304" pitchFamily="18" charset="0"/>
            </a:endParaRPr>
          </a:p>
          <a:p>
            <a:pPr algn="just">
              <a:lnSpc>
                <a:spcPct val="150000"/>
              </a:lnSpc>
              <a:spcBef>
                <a:spcPts val="24"/>
              </a:spcBef>
              <a:spcAft>
                <a:spcPts val="24"/>
              </a:spcAft>
              <a:buFont typeface="Wingdings" panose="05000000000000000000" pitchFamily="2" charset="2"/>
              <a:buChar char="Ø"/>
              <a:tabLst>
                <a:tab pos="540385" algn="l"/>
              </a:tabLst>
            </a:pPr>
            <a:r>
              <a:rPr lang="en-GB" sz="2400" u="sng">
                <a:highlight>
                  <a:srgbClr val="FFFFFF"/>
                </a:highlight>
                <a:latin typeface="Arial" panose="020B0604020202020204" pitchFamily="34" charset="0"/>
                <a:ea typeface="Calibri" panose="020F0502020204030204" pitchFamily="34" charset="0"/>
                <a:cs typeface="Arial" panose="020B0604020202020204" pitchFamily="34" charset="0"/>
                <a:hlinkClick r:id="rId3"/>
              </a:rPr>
              <a:t>N</a:t>
            </a:r>
            <a:r>
              <a:rPr lang="en-GB" sz="2400" u="sng">
                <a:solidFill>
                  <a:srgbClr val="0070C0"/>
                </a:solidFill>
                <a:highlight>
                  <a:srgbClr val="FFFFFF"/>
                </a:highlight>
                <a:latin typeface="Arial" panose="020B0604020202020204" pitchFamily="34" charset="0"/>
                <a:ea typeface="Calibri" panose="020F0502020204030204" pitchFamily="34" charset="0"/>
                <a:cs typeface="Arial" panose="020B0604020202020204" pitchFamily="34" charset="0"/>
                <a:hlinkClick r:id="rId3"/>
              </a:rPr>
              <a:t>HS Devon Integrated Care Board</a:t>
            </a:r>
            <a:endParaRPr lang="en-GB" sz="2400" u="sng">
              <a:solidFill>
                <a:srgbClr val="0070C0"/>
              </a:solidFill>
              <a:highlight>
                <a:srgbClr val="FFFFFF"/>
              </a:highlight>
              <a:latin typeface="Arial" panose="020B0604020202020204" pitchFamily="34" charset="0"/>
              <a:ea typeface="Calibri" panose="020F0502020204030204" pitchFamily="34" charset="0"/>
              <a:cs typeface="Times New Roman" panose="02020603050405020304" pitchFamily="18" charset="0"/>
            </a:endParaRPr>
          </a:p>
          <a:p>
            <a:pPr algn="just">
              <a:lnSpc>
                <a:spcPct val="150000"/>
              </a:lnSpc>
              <a:spcBef>
                <a:spcPts val="24"/>
              </a:spcBef>
              <a:spcAft>
                <a:spcPts val="24"/>
              </a:spcAft>
              <a:buFont typeface="Wingdings" panose="05000000000000000000" pitchFamily="2" charset="2"/>
              <a:buChar char="Ø"/>
              <a:tabLst>
                <a:tab pos="540385" algn="l"/>
              </a:tabLst>
            </a:pPr>
            <a:r>
              <a:rPr lang="en-GB" sz="2400">
                <a:latin typeface="Arial" panose="020B0604020202020204" pitchFamily="34" charset="0"/>
                <a:ea typeface="Calibri" panose="020F0502020204030204" pitchFamily="34" charset="0"/>
                <a:cs typeface="Arial" panose="020B0604020202020204" pitchFamily="34" charset="0"/>
                <a:hlinkClick r:id="rId4"/>
              </a:rPr>
              <a:t>Devon County Council</a:t>
            </a:r>
            <a:endParaRPr lang="en-GB" sz="2400">
              <a:latin typeface="Arial" panose="020B0604020202020204" pitchFamily="34" charset="0"/>
              <a:ea typeface="Calibri" panose="020F0502020204030204" pitchFamily="34" charset="0"/>
              <a:cs typeface="Times New Roman" panose="02020603050405020304" pitchFamily="18" charset="0"/>
            </a:endParaRPr>
          </a:p>
          <a:p>
            <a:pPr algn="just">
              <a:lnSpc>
                <a:spcPct val="150000"/>
              </a:lnSpc>
              <a:spcBef>
                <a:spcPts val="24"/>
              </a:spcBef>
              <a:spcAft>
                <a:spcPts val="24"/>
              </a:spcAft>
              <a:buFont typeface="Wingdings" panose="05000000000000000000" pitchFamily="2" charset="2"/>
              <a:buChar char="Ø"/>
              <a:tabLst>
                <a:tab pos="540385" algn="l"/>
              </a:tabLst>
            </a:pPr>
            <a:r>
              <a:rPr lang="en-GB" sz="2400">
                <a:latin typeface="Arial" panose="020B0604020202020204" pitchFamily="34" charset="0"/>
                <a:ea typeface="Calibri" panose="020F0502020204030204" pitchFamily="34" charset="0"/>
                <a:cs typeface="Arial" panose="020B0604020202020204" pitchFamily="34" charset="0"/>
                <a:hlinkClick r:id="rId5"/>
              </a:rPr>
              <a:t>Plymouth City Council</a:t>
            </a:r>
            <a:endParaRPr lang="en-GB" sz="2400">
              <a:latin typeface="Arial" panose="020B0604020202020204" pitchFamily="34" charset="0"/>
              <a:ea typeface="Calibri" panose="020F0502020204030204" pitchFamily="34" charset="0"/>
              <a:cs typeface="Times New Roman" panose="02020603050405020304" pitchFamily="18" charset="0"/>
            </a:endParaRPr>
          </a:p>
          <a:p>
            <a:pPr algn="just">
              <a:lnSpc>
                <a:spcPct val="150000"/>
              </a:lnSpc>
              <a:spcBef>
                <a:spcPts val="24"/>
              </a:spcBef>
              <a:spcAft>
                <a:spcPts val="24"/>
              </a:spcAft>
              <a:buFont typeface="Wingdings" panose="05000000000000000000" pitchFamily="2" charset="2"/>
              <a:buChar char="Ø"/>
              <a:tabLst>
                <a:tab pos="540385" algn="l"/>
              </a:tabLst>
            </a:pPr>
            <a:r>
              <a:rPr lang="en-GB" sz="2400">
                <a:latin typeface="Arial" panose="020B0604020202020204" pitchFamily="34" charset="0"/>
                <a:ea typeface="Calibri" panose="020F0502020204030204" pitchFamily="34" charset="0"/>
                <a:cs typeface="Arial" panose="020B0604020202020204" pitchFamily="34" charset="0"/>
                <a:hlinkClick r:id="rId6"/>
              </a:rPr>
              <a:t>Torbay Council</a:t>
            </a:r>
            <a:endParaRPr lang="en-GB" sz="2400">
              <a:latin typeface="Arial" panose="020B0604020202020204" pitchFamily="34" charset="0"/>
              <a:ea typeface="Calibri" panose="020F0502020204030204" pitchFamily="34" charset="0"/>
              <a:cs typeface="Times New Roman" panose="02020603050405020304" pitchFamily="18" charset="0"/>
            </a:endParaRPr>
          </a:p>
          <a:p>
            <a:pPr algn="just">
              <a:spcBef>
                <a:spcPts val="24"/>
              </a:spcBef>
              <a:spcAft>
                <a:spcPts val="24"/>
              </a:spcAft>
              <a:tabLst>
                <a:tab pos="540385" algn="l"/>
              </a:tabLst>
            </a:pPr>
            <a:endParaRPr lang="en-GB" sz="2400">
              <a:latin typeface="Arial" panose="020B0604020202020204" pitchFamily="34" charset="0"/>
              <a:ea typeface="Arial" panose="020B0604020202020204" pitchFamily="34" charset="0"/>
            </a:endParaRPr>
          </a:p>
          <a:p>
            <a:pPr marL="0" indent="0" algn="just">
              <a:spcBef>
                <a:spcPts val="24"/>
              </a:spcBef>
              <a:spcAft>
                <a:spcPts val="24"/>
              </a:spcAft>
              <a:buFont typeface="Wingdings" panose="05000000000000000000" pitchFamily="2" charset="2"/>
              <a:buNone/>
              <a:tabLst>
                <a:tab pos="540385" algn="l"/>
              </a:tabLst>
            </a:pPr>
            <a:r>
              <a:rPr lang="en-GB" sz="2400">
                <a:latin typeface="Arial" panose="020B0604020202020204" pitchFamily="34" charset="0"/>
                <a:ea typeface="Calibri" panose="020F0502020204030204" pitchFamily="34" charset="0"/>
                <a:cs typeface="Arial" panose="020B0604020202020204" pitchFamily="34" charset="0"/>
              </a:rPr>
              <a:t>The six </a:t>
            </a:r>
            <a:r>
              <a:rPr lang="en-GB" sz="2400" b="1">
                <a:latin typeface="Arial" panose="020B0604020202020204" pitchFamily="34" charset="0"/>
                <a:ea typeface="Calibri" panose="020F0502020204030204" pitchFamily="34" charset="0"/>
                <a:cs typeface="Arial" panose="020B0604020202020204" pitchFamily="34" charset="0"/>
              </a:rPr>
              <a:t>NHS Provider Partners</a:t>
            </a:r>
            <a:r>
              <a:rPr lang="en-GB" sz="2400">
                <a:latin typeface="Arial" panose="020B0604020202020204" pitchFamily="34" charset="0"/>
                <a:ea typeface="Calibri" panose="020F0502020204030204" pitchFamily="34" charset="0"/>
                <a:cs typeface="Arial" panose="020B0604020202020204" pitchFamily="34" charset="0"/>
              </a:rPr>
              <a:t> in the One Devon Integrated Care System are:</a:t>
            </a:r>
            <a:endParaRPr lang="en-GB" sz="2400">
              <a:latin typeface="Arial" panose="020B0604020202020204" pitchFamily="34" charset="0"/>
              <a:ea typeface="Calibri" panose="020F0502020204030204" pitchFamily="34" charset="0"/>
              <a:cs typeface="Times New Roman" panose="02020603050405020304" pitchFamily="18" charset="0"/>
            </a:endParaRPr>
          </a:p>
          <a:p>
            <a:pPr algn="just">
              <a:lnSpc>
                <a:spcPct val="150000"/>
              </a:lnSpc>
              <a:spcBef>
                <a:spcPts val="24"/>
              </a:spcBef>
              <a:spcAft>
                <a:spcPts val="24"/>
              </a:spcAft>
              <a:buFont typeface="Wingdings" panose="05000000000000000000" pitchFamily="2" charset="2"/>
              <a:buChar char="Ø"/>
              <a:tabLst>
                <a:tab pos="540385" algn="l"/>
              </a:tabLst>
            </a:pPr>
            <a:r>
              <a:rPr lang="en-GB" sz="2400">
                <a:latin typeface="Arial" panose="020B0604020202020204" pitchFamily="34" charset="0"/>
                <a:ea typeface="Calibri" panose="020F0502020204030204" pitchFamily="34" charset="0"/>
                <a:cs typeface="Arial" panose="020B0604020202020204" pitchFamily="34" charset="0"/>
                <a:hlinkClick r:id="rId7"/>
              </a:rPr>
              <a:t>Devon Partnership NHS Trust</a:t>
            </a:r>
            <a:endParaRPr lang="en-GB" sz="2400">
              <a:latin typeface="Arial" panose="020B0604020202020204" pitchFamily="34" charset="0"/>
              <a:ea typeface="Calibri" panose="020F0502020204030204" pitchFamily="34" charset="0"/>
              <a:cs typeface="Arial" panose="020B0604020202020204" pitchFamily="34" charset="0"/>
              <a:hlinkClick r:id="rId8"/>
            </a:endParaRPr>
          </a:p>
          <a:p>
            <a:pPr algn="just">
              <a:lnSpc>
                <a:spcPct val="150000"/>
              </a:lnSpc>
              <a:spcBef>
                <a:spcPts val="24"/>
              </a:spcBef>
              <a:spcAft>
                <a:spcPts val="24"/>
              </a:spcAft>
              <a:buFont typeface="Wingdings" panose="05000000000000000000" pitchFamily="2" charset="2"/>
              <a:buChar char="Ø"/>
              <a:tabLst>
                <a:tab pos="540385" algn="l"/>
              </a:tabLst>
            </a:pPr>
            <a:r>
              <a:rPr lang="en-GB" sz="2400">
                <a:latin typeface="Arial" panose="020B0604020202020204" pitchFamily="34" charset="0"/>
                <a:ea typeface="Calibri" panose="020F0502020204030204" pitchFamily="34" charset="0"/>
                <a:cs typeface="Arial" panose="020B0604020202020204" pitchFamily="34" charset="0"/>
                <a:hlinkClick r:id="rId8"/>
              </a:rPr>
              <a:t>Royal Devon University Healthcare NHS Foundation Trust</a:t>
            </a:r>
            <a:endParaRPr lang="en-GB" sz="2400">
              <a:latin typeface="Arial" panose="020B0604020202020204" pitchFamily="34" charset="0"/>
              <a:ea typeface="Calibri" panose="020F0502020204030204" pitchFamily="34" charset="0"/>
              <a:cs typeface="Times New Roman" panose="02020603050405020304" pitchFamily="18" charset="0"/>
            </a:endParaRPr>
          </a:p>
          <a:p>
            <a:pPr algn="just">
              <a:lnSpc>
                <a:spcPct val="150000"/>
              </a:lnSpc>
              <a:spcBef>
                <a:spcPts val="24"/>
              </a:spcBef>
              <a:spcAft>
                <a:spcPts val="24"/>
              </a:spcAft>
              <a:buFont typeface="Wingdings" panose="05000000000000000000" pitchFamily="2" charset="2"/>
              <a:buChar char="Ø"/>
              <a:tabLst>
                <a:tab pos="540385" algn="l"/>
              </a:tabLst>
            </a:pPr>
            <a:r>
              <a:rPr lang="en-GB" sz="2400">
                <a:latin typeface="Arial" panose="020B0604020202020204" pitchFamily="34" charset="0"/>
                <a:ea typeface="Calibri" panose="020F0502020204030204" pitchFamily="34" charset="0"/>
                <a:cs typeface="Arial" panose="020B0604020202020204" pitchFamily="34" charset="0"/>
                <a:hlinkClick r:id="rId9"/>
              </a:rPr>
              <a:t>Torbay and South Devon NHS Foundation Trust</a:t>
            </a:r>
            <a:endParaRPr lang="en-GB" sz="2400">
              <a:latin typeface="Arial" panose="020B0604020202020204" pitchFamily="34" charset="0"/>
              <a:ea typeface="Calibri" panose="020F0502020204030204" pitchFamily="34" charset="0"/>
              <a:cs typeface="Arial" panose="020B0604020202020204" pitchFamily="34" charset="0"/>
            </a:endParaRPr>
          </a:p>
          <a:p>
            <a:pPr algn="just">
              <a:lnSpc>
                <a:spcPct val="150000"/>
              </a:lnSpc>
              <a:spcBef>
                <a:spcPts val="24"/>
              </a:spcBef>
              <a:spcAft>
                <a:spcPts val="24"/>
              </a:spcAft>
              <a:buFont typeface="Wingdings" panose="05000000000000000000" pitchFamily="2" charset="2"/>
              <a:buChar char="Ø"/>
              <a:tabLst>
                <a:tab pos="540385" algn="l"/>
              </a:tabLst>
            </a:pPr>
            <a:r>
              <a:rPr lang="en-GB" sz="2400">
                <a:latin typeface="Arial" panose="020B0604020202020204" pitchFamily="34" charset="0"/>
                <a:ea typeface="Calibri" panose="020F0502020204030204" pitchFamily="34" charset="0"/>
                <a:cs typeface="Arial" panose="020B0604020202020204" pitchFamily="34" charset="0"/>
                <a:hlinkClick r:id="rId10"/>
              </a:rPr>
              <a:t>University Hospitals Plymouth NHS Trust</a:t>
            </a:r>
            <a:endParaRPr lang="en-GB" sz="2400">
              <a:latin typeface="Arial" panose="020B0604020202020204" pitchFamily="34" charset="0"/>
              <a:ea typeface="Calibri" panose="020F0502020204030204" pitchFamily="34" charset="0"/>
              <a:cs typeface="Arial" panose="020B0604020202020204" pitchFamily="34" charset="0"/>
            </a:endParaRPr>
          </a:p>
          <a:p>
            <a:pPr algn="just">
              <a:lnSpc>
                <a:spcPct val="150000"/>
              </a:lnSpc>
              <a:spcBef>
                <a:spcPts val="24"/>
              </a:spcBef>
              <a:spcAft>
                <a:spcPts val="24"/>
              </a:spcAft>
              <a:buFont typeface="Wingdings" panose="05000000000000000000" pitchFamily="2" charset="2"/>
              <a:buChar char="Ø"/>
              <a:tabLst>
                <a:tab pos="540385" algn="l"/>
              </a:tabLst>
            </a:pPr>
            <a:r>
              <a:rPr lang="en-GB" sz="2400">
                <a:latin typeface="Arial" panose="020B0604020202020204" pitchFamily="34" charset="0"/>
                <a:ea typeface="Calibri" panose="020F0502020204030204" pitchFamily="34" charset="0"/>
                <a:cs typeface="Arial" panose="020B0604020202020204" pitchFamily="34" charset="0"/>
                <a:hlinkClick r:id="rId11"/>
              </a:rPr>
              <a:t>South Western Ambulance Service NHS Foundation Trust</a:t>
            </a:r>
            <a:endParaRPr lang="en-GB" sz="2400">
              <a:latin typeface="Arial" panose="020B0604020202020204" pitchFamily="34" charset="0"/>
              <a:ea typeface="Calibri" panose="020F0502020204030204" pitchFamily="34" charset="0"/>
              <a:cs typeface="Times New Roman" panose="02020603050405020304" pitchFamily="18" charset="0"/>
            </a:endParaRPr>
          </a:p>
          <a:p>
            <a:pPr algn="just">
              <a:lnSpc>
                <a:spcPct val="150000"/>
              </a:lnSpc>
              <a:spcBef>
                <a:spcPts val="24"/>
              </a:spcBef>
              <a:spcAft>
                <a:spcPts val="24"/>
              </a:spcAft>
              <a:buFont typeface="Wingdings" panose="05000000000000000000" pitchFamily="2" charset="2"/>
              <a:buChar char="Ø"/>
              <a:tabLst>
                <a:tab pos="540385" algn="l"/>
              </a:tabLst>
            </a:pPr>
            <a:r>
              <a:rPr lang="en-GB" sz="2400">
                <a:latin typeface="Arial" panose="020B0604020202020204" pitchFamily="34" charset="0"/>
                <a:ea typeface="Calibri" panose="020F0502020204030204" pitchFamily="34" charset="0"/>
                <a:cs typeface="Arial" panose="020B0604020202020204" pitchFamily="34" charset="0"/>
                <a:hlinkClick r:id="rId12"/>
              </a:rPr>
              <a:t>Livewell Southwest</a:t>
            </a:r>
            <a:endParaRPr lang="en-GB" sz="2400">
              <a:latin typeface="Arial" panose="020B0604020202020204" pitchFamily="34" charset="0"/>
              <a:ea typeface="Calibri" panose="020F0502020204030204" pitchFamily="34" charset="0"/>
              <a:cs typeface="Times New Roman" panose="02020603050405020304" pitchFamily="18" charset="0"/>
            </a:endParaRPr>
          </a:p>
          <a:p>
            <a:pPr marL="0" indent="0">
              <a:buFont typeface="Wingdings" panose="05000000000000000000" pitchFamily="2" charset="2"/>
              <a:buNone/>
            </a:pPr>
            <a:endParaRPr lang="en-GB" dirty="0"/>
          </a:p>
        </p:txBody>
      </p:sp>
    </p:spTree>
    <p:extLst>
      <p:ext uri="{BB962C8B-B14F-4D97-AF65-F5344CB8AC3E}">
        <p14:creationId xmlns:p14="http://schemas.microsoft.com/office/powerpoint/2010/main" val="34937574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E2BE8D-0FEB-77C0-6CE8-EC4D14546DFF}"/>
            </a:ext>
          </a:extLst>
        </p:cNvPr>
        <p:cNvGrpSpPr/>
        <p:nvPr/>
      </p:nvGrpSpPr>
      <p:grpSpPr>
        <a:xfrm>
          <a:off x="0" y="0"/>
          <a:ext cx="0" cy="0"/>
          <a:chOff x="0" y="0"/>
          <a:chExt cx="0" cy="0"/>
        </a:xfrm>
      </p:grpSpPr>
      <p:pic>
        <p:nvPicPr>
          <p:cNvPr id="2" name="Picture 1" descr="A blue and black sign with white letters&#10;&#10;AI-generated content may be incorrect.">
            <a:extLst>
              <a:ext uri="{FF2B5EF4-FFF2-40B4-BE49-F238E27FC236}">
                <a16:creationId xmlns:a16="http://schemas.microsoft.com/office/drawing/2014/main" id="{FE45D62F-9697-E8ED-23DD-EA19235400F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840743" y="294410"/>
            <a:ext cx="2034269" cy="1464398"/>
          </a:xfrm>
          <a:prstGeom prst="rect">
            <a:avLst/>
          </a:prstGeom>
        </p:spPr>
      </p:pic>
      <p:sp>
        <p:nvSpPr>
          <p:cNvPr id="7" name="Title 1">
            <a:extLst>
              <a:ext uri="{FF2B5EF4-FFF2-40B4-BE49-F238E27FC236}">
                <a16:creationId xmlns:a16="http://schemas.microsoft.com/office/drawing/2014/main" id="{F18AEDE3-F0B9-4C72-9CED-6C0743B8C38E}"/>
              </a:ext>
            </a:extLst>
          </p:cNvPr>
          <p:cNvSpPr txBox="1">
            <a:spLocks/>
          </p:cNvSpPr>
          <p:nvPr/>
        </p:nvSpPr>
        <p:spPr>
          <a:xfrm>
            <a:off x="914400" y="411956"/>
            <a:ext cx="16459200" cy="987128"/>
          </a:xfrm>
          <a:prstGeom prst="rect">
            <a:avLst/>
          </a:prstGeom>
        </p:spPr>
        <p:txBody>
          <a:bodyPr>
            <a:normAutofit/>
          </a:bodyPr>
          <a:lstStyle>
            <a:lvl1pPr algn="l" defTabSz="1828800" rtl="0" eaLnBrk="1" latinLnBrk="0" hangingPunct="1">
              <a:spcBef>
                <a:spcPct val="0"/>
              </a:spcBef>
              <a:buNone/>
              <a:defRPr sz="5000" b="1" kern="1200">
                <a:solidFill>
                  <a:srgbClr val="005EB8"/>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GB" sz="4000"/>
              <a:t>2.3 One Devon (2 of 2)</a:t>
            </a:r>
            <a:endParaRPr lang="en-GB" sz="4000" dirty="0"/>
          </a:p>
        </p:txBody>
      </p:sp>
      <p:sp>
        <p:nvSpPr>
          <p:cNvPr id="8" name="Content Placeholder 3">
            <a:extLst>
              <a:ext uri="{FF2B5EF4-FFF2-40B4-BE49-F238E27FC236}">
                <a16:creationId xmlns:a16="http://schemas.microsoft.com/office/drawing/2014/main" id="{FBEF598A-53E4-A968-E0AA-9BE015708824}"/>
              </a:ext>
            </a:extLst>
          </p:cNvPr>
          <p:cNvSpPr txBox="1">
            <a:spLocks/>
          </p:cNvSpPr>
          <p:nvPr/>
        </p:nvSpPr>
        <p:spPr>
          <a:xfrm>
            <a:off x="914400" y="1830388"/>
            <a:ext cx="15790440" cy="7359650"/>
          </a:xfrm>
          <a:prstGeom prst="rect">
            <a:avLst/>
          </a:prstGeom>
        </p:spPr>
        <p:txBody>
          <a:bodyPr vert="horz" lIns="91440" tIns="45720" rIns="91440" bIns="45720" rtlCol="0">
            <a:noAutofit/>
          </a:bodyPr>
          <a:lstStyle>
            <a:lvl1pPr marL="685800" indent="-685800" algn="l" defTabSz="1828800" rtl="0" eaLnBrk="1" latinLnBrk="0" hangingPunct="1">
              <a:spcBef>
                <a:spcPct val="20000"/>
              </a:spcBef>
              <a:buClr>
                <a:schemeClr val="accent1"/>
              </a:buClr>
              <a:buFont typeface="Wingdings" panose="05000000000000000000" pitchFamily="2" charset="2"/>
              <a:buChar char="§"/>
              <a:defRPr sz="3200" kern="1200">
                <a:solidFill>
                  <a:schemeClr val="tx1"/>
                </a:solidFill>
                <a:latin typeface="+mn-lt"/>
                <a:ea typeface="+mn-ea"/>
                <a:cs typeface="+mn-cs"/>
              </a:defRPr>
            </a:lvl1pPr>
            <a:lvl2pPr marL="1485900" indent="-571500" algn="l" defTabSz="1828800" rtl="0" eaLnBrk="1" latinLnBrk="0" hangingPunct="1">
              <a:spcBef>
                <a:spcPct val="20000"/>
              </a:spcBef>
              <a:buClr>
                <a:srgbClr val="009632"/>
              </a:buClr>
              <a:buFont typeface="Arial" panose="020B0604020202020204" pitchFamily="34" charset="0"/>
              <a:buChar char="•"/>
              <a:defRPr sz="3600" kern="1200">
                <a:solidFill>
                  <a:schemeClr val="tx1"/>
                </a:solidFill>
                <a:latin typeface="+mn-lt"/>
                <a:ea typeface="+mn-ea"/>
                <a:cs typeface="+mn-cs"/>
              </a:defRPr>
            </a:lvl2pPr>
            <a:lvl3pPr marL="2286000" indent="-457200" algn="l" defTabSz="1828800"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3pPr>
            <a:lvl4pPr marL="3200400" indent="-457200" algn="l" defTabSz="1828800"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4pPr>
            <a:lvl5pPr marL="4114800" indent="-457200" algn="l" defTabSz="1828800"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5pPr>
            <a:lvl6pPr marL="5029200" indent="-457200" algn="l" defTabSz="1828800" rtl="0" eaLnBrk="1" latinLnBrk="0" hangingPunct="1">
              <a:spcBef>
                <a:spcPct val="20000"/>
              </a:spcBef>
              <a:buFont typeface="Arial" panose="020B0604020202020204" pitchFamily="34" charset="0"/>
              <a:buChar char="•"/>
              <a:defRPr sz="4000" kern="1200">
                <a:solidFill>
                  <a:schemeClr val="tx1"/>
                </a:solidFill>
                <a:latin typeface="+mn-lt"/>
                <a:ea typeface="+mn-ea"/>
                <a:cs typeface="+mn-cs"/>
              </a:defRPr>
            </a:lvl6pPr>
            <a:lvl7pPr marL="5943600" indent="-457200" algn="l" defTabSz="1828800" rtl="0" eaLnBrk="1" latinLnBrk="0" hangingPunct="1">
              <a:spcBef>
                <a:spcPct val="20000"/>
              </a:spcBef>
              <a:buFont typeface="Arial" panose="020B0604020202020204" pitchFamily="34" charset="0"/>
              <a:buChar char="•"/>
              <a:defRPr sz="4000" kern="1200">
                <a:solidFill>
                  <a:schemeClr val="tx1"/>
                </a:solidFill>
                <a:latin typeface="+mn-lt"/>
                <a:ea typeface="+mn-ea"/>
                <a:cs typeface="+mn-cs"/>
              </a:defRPr>
            </a:lvl7pPr>
            <a:lvl8pPr marL="6858000" indent="-457200" algn="l" defTabSz="1828800" rtl="0" eaLnBrk="1" latinLnBrk="0" hangingPunct="1">
              <a:spcBef>
                <a:spcPct val="20000"/>
              </a:spcBef>
              <a:buFont typeface="Arial" panose="020B0604020202020204" pitchFamily="34" charset="0"/>
              <a:buChar char="•"/>
              <a:defRPr sz="4000" kern="1200">
                <a:solidFill>
                  <a:schemeClr val="tx1"/>
                </a:solidFill>
                <a:latin typeface="+mn-lt"/>
                <a:ea typeface="+mn-ea"/>
                <a:cs typeface="+mn-cs"/>
              </a:defRPr>
            </a:lvl8pPr>
            <a:lvl9pPr marL="7772400" indent="-457200" algn="l" defTabSz="1828800" rtl="0" eaLnBrk="1" latinLnBrk="0" hangingPunct="1">
              <a:spcBef>
                <a:spcPct val="20000"/>
              </a:spcBef>
              <a:buFont typeface="Arial" panose="020B0604020202020204" pitchFamily="34" charset="0"/>
              <a:buChar char="•"/>
              <a:defRPr sz="4000" kern="1200">
                <a:solidFill>
                  <a:schemeClr val="tx1"/>
                </a:solidFill>
                <a:latin typeface="+mn-lt"/>
                <a:ea typeface="+mn-ea"/>
                <a:cs typeface="+mn-cs"/>
              </a:defRPr>
            </a:lvl9pPr>
          </a:lstStyle>
          <a:p>
            <a:pPr marL="0" indent="0" algn="just">
              <a:lnSpc>
                <a:spcPct val="115000"/>
              </a:lnSpc>
              <a:buFont typeface="Wingdings" panose="05000000000000000000" pitchFamily="2" charset="2"/>
              <a:buNone/>
              <a:tabLst>
                <a:tab pos="540385" algn="l"/>
              </a:tabLst>
            </a:pPr>
            <a:r>
              <a:rPr lang="en-GB" sz="2400">
                <a:latin typeface="Arial" panose="020B0604020202020204" pitchFamily="34" charset="0"/>
                <a:ea typeface="Calibri" panose="020F0502020204030204" pitchFamily="34" charset="0"/>
                <a:cs typeface="Arial" panose="020B0604020202020204" pitchFamily="34" charset="0"/>
              </a:rPr>
              <a:t>The </a:t>
            </a:r>
            <a:r>
              <a:rPr lang="en-GB" sz="2400" b="1">
                <a:latin typeface="Arial" panose="020B0604020202020204" pitchFamily="34" charset="0"/>
                <a:ea typeface="Calibri" panose="020F0502020204030204" pitchFamily="34" charset="0"/>
                <a:cs typeface="Arial" panose="020B0604020202020204" pitchFamily="34" charset="0"/>
              </a:rPr>
              <a:t>Primary Care Partners</a:t>
            </a:r>
            <a:r>
              <a:rPr lang="en-GB" sz="2400">
                <a:latin typeface="Arial" panose="020B0604020202020204" pitchFamily="34" charset="0"/>
                <a:ea typeface="Calibri" panose="020F0502020204030204" pitchFamily="34" charset="0"/>
                <a:cs typeface="Arial" panose="020B0604020202020204" pitchFamily="34" charset="0"/>
              </a:rPr>
              <a:t> in the One Devon Integrated Care System are:</a:t>
            </a:r>
          </a:p>
          <a:p>
            <a:pPr algn="just">
              <a:lnSpc>
                <a:spcPct val="115000"/>
              </a:lnSpc>
              <a:buFont typeface="Wingdings" panose="05000000000000000000" pitchFamily="2" charset="2"/>
              <a:buChar char="Ø"/>
              <a:tabLst>
                <a:tab pos="270510" algn="l"/>
              </a:tabLst>
            </a:pPr>
            <a:r>
              <a:rPr lang="en-GB" sz="2400">
                <a:latin typeface="Arial" panose="020B0604020202020204" pitchFamily="34" charset="0"/>
                <a:ea typeface="Calibri" panose="020F0502020204030204" pitchFamily="34" charset="0"/>
                <a:cs typeface="Arial" panose="020B0604020202020204" pitchFamily="34" charset="0"/>
              </a:rPr>
              <a:t>116 GP Practices in 31 Primary Care Networks and 190 Pharmacies in Devon</a:t>
            </a:r>
            <a:endParaRPr lang="en-GB" sz="2400">
              <a:latin typeface="Arial" panose="020B0604020202020204" pitchFamily="34" charset="0"/>
              <a:ea typeface="Calibri" panose="020F0502020204030204" pitchFamily="34" charset="0"/>
              <a:cs typeface="Times New Roman" panose="02020603050405020304" pitchFamily="18" charset="0"/>
            </a:endParaRPr>
          </a:p>
          <a:p>
            <a:pPr algn="just">
              <a:lnSpc>
                <a:spcPct val="115000"/>
              </a:lnSpc>
              <a:buFont typeface="Wingdings" panose="05000000000000000000" pitchFamily="2" charset="2"/>
              <a:buChar char="Ø"/>
              <a:tabLst>
                <a:tab pos="270510" algn="l"/>
              </a:tabLst>
            </a:pPr>
            <a:r>
              <a:rPr lang="en-GB" sz="2400">
                <a:latin typeface="Arial" panose="020B0604020202020204" pitchFamily="34" charset="0"/>
                <a:ea typeface="Calibri" panose="020F0502020204030204" pitchFamily="34" charset="0"/>
                <a:cs typeface="Arial" panose="020B0604020202020204" pitchFamily="34" charset="0"/>
              </a:rPr>
              <a:t>23 GP Practices in 6 Primary Care Networks and 46 Pharmacies in Plymouth</a:t>
            </a:r>
            <a:endParaRPr lang="en-GB" sz="2400">
              <a:latin typeface="Arial" panose="020B0604020202020204" pitchFamily="34" charset="0"/>
              <a:ea typeface="Calibri" panose="020F0502020204030204" pitchFamily="34" charset="0"/>
              <a:cs typeface="Times New Roman" panose="02020603050405020304" pitchFamily="18" charset="0"/>
            </a:endParaRPr>
          </a:p>
          <a:p>
            <a:pPr algn="just">
              <a:lnSpc>
                <a:spcPct val="115000"/>
              </a:lnSpc>
              <a:buFont typeface="Wingdings" panose="05000000000000000000" pitchFamily="2" charset="2"/>
              <a:buChar char="Ø"/>
              <a:tabLst>
                <a:tab pos="270510" algn="l"/>
              </a:tabLst>
            </a:pPr>
            <a:r>
              <a:rPr lang="en-GB" sz="2400">
                <a:latin typeface="Arial" panose="020B0604020202020204" pitchFamily="34" charset="0"/>
                <a:ea typeface="Calibri" panose="020F0502020204030204" pitchFamily="34" charset="0"/>
                <a:cs typeface="Arial" panose="020B0604020202020204" pitchFamily="34" charset="0"/>
              </a:rPr>
              <a:t>10 GP Practices in 3 Primary Care Networks and 28 Pharmacies in Torbay</a:t>
            </a:r>
            <a:endParaRPr lang="en-GB" sz="2400">
              <a:latin typeface="Arial" panose="020B0604020202020204" pitchFamily="34" charset="0"/>
              <a:ea typeface="Calibri" panose="020F0502020204030204" pitchFamily="34" charset="0"/>
              <a:cs typeface="Times New Roman" panose="02020603050405020304" pitchFamily="18" charset="0"/>
            </a:endParaRPr>
          </a:p>
          <a:p>
            <a:pPr marL="464194" indent="0" algn="just">
              <a:lnSpc>
                <a:spcPct val="115000"/>
              </a:lnSpc>
              <a:buFont typeface="Wingdings" panose="05000000000000000000" pitchFamily="2" charset="2"/>
              <a:buNone/>
              <a:tabLst>
                <a:tab pos="270510" algn="l"/>
              </a:tabLst>
            </a:pPr>
            <a:r>
              <a:rPr lang="en-GB" sz="2400">
                <a:latin typeface="Arial" panose="020B0604020202020204" pitchFamily="34" charset="0"/>
                <a:ea typeface="Calibri" panose="020F0502020204030204" pitchFamily="34" charset="0"/>
                <a:cs typeface="Arial" panose="020B0604020202020204" pitchFamily="34" charset="0"/>
              </a:rPr>
              <a:t> </a:t>
            </a:r>
            <a:endParaRPr lang="en-GB" sz="2400">
              <a:latin typeface="Arial" panose="020B0604020202020204" pitchFamily="34" charset="0"/>
              <a:ea typeface="Calibri" panose="020F0502020204030204" pitchFamily="34" charset="0"/>
              <a:cs typeface="Times New Roman" panose="02020603050405020304" pitchFamily="18" charset="0"/>
            </a:endParaRPr>
          </a:p>
          <a:p>
            <a:pPr marL="0" indent="0">
              <a:lnSpc>
                <a:spcPct val="115000"/>
              </a:lnSpc>
              <a:buFont typeface="Wingdings" panose="05000000000000000000" pitchFamily="2" charset="2"/>
              <a:buNone/>
              <a:tabLst>
                <a:tab pos="270510" algn="l"/>
              </a:tabLst>
            </a:pPr>
            <a:r>
              <a:rPr lang="en-GB" sz="2400">
                <a:latin typeface="Arial" panose="020B0604020202020204" pitchFamily="34" charset="0"/>
                <a:ea typeface="Calibri" panose="020F0502020204030204" pitchFamily="34" charset="0"/>
                <a:cs typeface="Times New Roman" panose="02020603050405020304" pitchFamily="18" charset="0"/>
              </a:rPr>
              <a:t>A wide range of other </a:t>
            </a:r>
            <a:r>
              <a:rPr lang="en-GB" sz="2400" b="1">
                <a:latin typeface="Arial" panose="020B0604020202020204" pitchFamily="34" charset="0"/>
                <a:ea typeface="Calibri" panose="020F0502020204030204" pitchFamily="34" charset="0"/>
                <a:cs typeface="Times New Roman" panose="02020603050405020304" pitchFamily="18" charset="0"/>
              </a:rPr>
              <a:t>Voluntary, Community and Social Enterprise Partners</a:t>
            </a:r>
            <a:r>
              <a:rPr lang="en-GB" sz="2400">
                <a:latin typeface="Arial" panose="020B0604020202020204" pitchFamily="34" charset="0"/>
                <a:ea typeface="Calibri" panose="020F0502020204030204" pitchFamily="34" charset="0"/>
                <a:cs typeface="Times New Roman" panose="02020603050405020304" pitchFamily="18" charset="0"/>
              </a:rPr>
              <a:t> also provide health and care services in Devon.</a:t>
            </a:r>
          </a:p>
          <a:p>
            <a:pPr marL="228600" algn="just">
              <a:lnSpc>
                <a:spcPct val="115000"/>
              </a:lnSpc>
              <a:tabLst>
                <a:tab pos="270510" algn="l"/>
              </a:tabLst>
            </a:pPr>
            <a:endParaRPr lang="en-GB" sz="2400">
              <a:latin typeface="Arial" panose="020B0604020202020204" pitchFamily="34" charset="0"/>
              <a:ea typeface="Calibri" panose="020F0502020204030204" pitchFamily="34" charset="0"/>
              <a:cs typeface="Times New Roman" panose="02020603050405020304" pitchFamily="18" charset="0"/>
            </a:endParaRPr>
          </a:p>
          <a:p>
            <a:pPr marL="0" indent="0" algn="just">
              <a:lnSpc>
                <a:spcPct val="115000"/>
              </a:lnSpc>
              <a:buFont typeface="Wingdings" panose="05000000000000000000" pitchFamily="2" charset="2"/>
              <a:buNone/>
              <a:tabLst>
                <a:tab pos="270510" algn="l"/>
              </a:tabLst>
            </a:pPr>
            <a:r>
              <a:rPr lang="en-GB" sz="2400">
                <a:latin typeface="Arial" panose="020B0604020202020204" pitchFamily="34" charset="0"/>
                <a:ea typeface="Calibri" panose="020F0502020204030204" pitchFamily="34" charset="0"/>
                <a:cs typeface="Times New Roman" panose="02020603050405020304" pitchFamily="18" charset="0"/>
              </a:rPr>
              <a:t>In Devon, a conscious decision has been taken to replace the three letter acronyms in the Health &amp; Care Act with names that are more descriptive of the purpose of each component part of the governance arrangements in Devon:</a:t>
            </a:r>
            <a:endParaRPr lang="en-GB" sz="2400">
              <a:latin typeface="Arial" panose="020B0604020202020204" pitchFamily="34" charset="0"/>
              <a:ea typeface="Calibri" panose="020F0502020204030204" pitchFamily="34" charset="0"/>
              <a:cs typeface="Arial" panose="020B0604020202020204" pitchFamily="34" charset="0"/>
            </a:endParaRPr>
          </a:p>
          <a:p>
            <a:pPr algn="just">
              <a:lnSpc>
                <a:spcPct val="115000"/>
              </a:lnSpc>
              <a:buFont typeface="Wingdings" panose="05000000000000000000" pitchFamily="2" charset="2"/>
              <a:buChar char="Ø"/>
              <a:tabLst>
                <a:tab pos="270510" algn="l"/>
              </a:tabLst>
            </a:pPr>
            <a:r>
              <a:rPr lang="en-GB" sz="2400">
                <a:latin typeface="Arial" panose="020B0604020202020204" pitchFamily="34" charset="0"/>
                <a:ea typeface="Calibri" panose="020F0502020204030204" pitchFamily="34" charset="0"/>
                <a:cs typeface="Arial" panose="020B0604020202020204" pitchFamily="34" charset="0"/>
              </a:rPr>
              <a:t>The ICS is known as </a:t>
            </a:r>
            <a:r>
              <a:rPr lang="en-GB" sz="2400" b="1">
                <a:latin typeface="Arial" panose="020B0604020202020204" pitchFamily="34" charset="0"/>
                <a:ea typeface="Calibri" panose="020F0502020204030204" pitchFamily="34" charset="0"/>
                <a:cs typeface="Arial" panose="020B0604020202020204" pitchFamily="34" charset="0"/>
              </a:rPr>
              <a:t>One Devon, the One Devon Integrated Care System</a:t>
            </a:r>
            <a:r>
              <a:rPr lang="en-GB" sz="2400">
                <a:latin typeface="Arial" panose="020B0604020202020204" pitchFamily="34" charset="0"/>
                <a:ea typeface="Calibri" panose="020F0502020204030204" pitchFamily="34" charset="0"/>
                <a:cs typeface="Arial" panose="020B0604020202020204" pitchFamily="34" charset="0"/>
              </a:rPr>
              <a:t> or ‘the system’</a:t>
            </a:r>
            <a:endParaRPr lang="en-GB" sz="2400">
              <a:latin typeface="Arial" panose="020B0604020202020204" pitchFamily="34" charset="0"/>
              <a:ea typeface="Calibri" panose="020F0502020204030204" pitchFamily="34" charset="0"/>
              <a:cs typeface="Times New Roman" panose="02020603050405020304" pitchFamily="18" charset="0"/>
            </a:endParaRPr>
          </a:p>
          <a:p>
            <a:pPr algn="just">
              <a:lnSpc>
                <a:spcPct val="115000"/>
              </a:lnSpc>
              <a:buFont typeface="Wingdings" panose="05000000000000000000" pitchFamily="2" charset="2"/>
              <a:buChar char="Ø"/>
              <a:tabLst>
                <a:tab pos="270510" algn="l"/>
              </a:tabLst>
            </a:pPr>
            <a:r>
              <a:rPr lang="en-GB" sz="2400">
                <a:latin typeface="Arial" panose="020B0604020202020204" pitchFamily="34" charset="0"/>
                <a:ea typeface="Calibri" panose="020F0502020204030204" pitchFamily="34" charset="0"/>
                <a:cs typeface="Arial" panose="020B0604020202020204" pitchFamily="34" charset="0"/>
              </a:rPr>
              <a:t>The ICP is known as the </a:t>
            </a:r>
            <a:r>
              <a:rPr lang="en-GB" sz="2400" b="1">
                <a:latin typeface="Arial" panose="020B0604020202020204" pitchFamily="34" charset="0"/>
                <a:ea typeface="Calibri" panose="020F0502020204030204" pitchFamily="34" charset="0"/>
                <a:cs typeface="Arial" panose="020B0604020202020204" pitchFamily="34" charset="0"/>
              </a:rPr>
              <a:t>One Devon Integrated Care Partnership</a:t>
            </a:r>
            <a:r>
              <a:rPr lang="en-GB" sz="2400" b="1">
                <a:latin typeface="Arial" panose="020B0604020202020204" pitchFamily="34" charset="0"/>
                <a:ea typeface="Calibri" panose="020F0502020204030204" pitchFamily="34" charset="0"/>
                <a:cs typeface="Arial" panose="020B0604020202020204" pitchFamily="34" charset="0"/>
                <a:hlinkClick r:id="" action="ppaction://noaction"/>
              </a:rPr>
              <a:t> </a:t>
            </a:r>
            <a:endParaRPr lang="en-GB" sz="2400" b="1">
              <a:latin typeface="Arial" panose="020B0604020202020204" pitchFamily="34" charset="0"/>
              <a:ea typeface="Calibri" panose="020F0502020204030204" pitchFamily="34" charset="0"/>
              <a:cs typeface="Times New Roman" panose="02020603050405020304" pitchFamily="18" charset="0"/>
            </a:endParaRPr>
          </a:p>
          <a:p>
            <a:pPr algn="just">
              <a:lnSpc>
                <a:spcPct val="115000"/>
              </a:lnSpc>
              <a:spcAft>
                <a:spcPts val="800"/>
              </a:spcAft>
              <a:buFont typeface="Wingdings" panose="05000000000000000000" pitchFamily="2" charset="2"/>
              <a:buChar char="Ø"/>
              <a:tabLst>
                <a:tab pos="270510" algn="l"/>
              </a:tabLst>
            </a:pPr>
            <a:r>
              <a:rPr lang="en-GB" sz="2400">
                <a:latin typeface="Arial" panose="020B0604020202020204" pitchFamily="34" charset="0"/>
                <a:ea typeface="Calibri" panose="020F0502020204030204" pitchFamily="34" charset="0"/>
                <a:cs typeface="Arial" panose="020B0604020202020204" pitchFamily="34" charset="0"/>
              </a:rPr>
              <a:t>The ICB is known as </a:t>
            </a:r>
            <a:r>
              <a:rPr lang="en-GB" sz="2400" b="1">
                <a:latin typeface="Arial" panose="020B0604020202020204" pitchFamily="34" charset="0"/>
                <a:ea typeface="Calibri" panose="020F0502020204030204" pitchFamily="34" charset="0"/>
                <a:cs typeface="Arial" panose="020B0604020202020204" pitchFamily="34" charset="0"/>
              </a:rPr>
              <a:t>NHS Devon</a:t>
            </a:r>
            <a:endParaRPr lang="en-GB" sz="2400" b="1">
              <a:solidFill>
                <a:srgbClr val="202A30"/>
              </a:solidFill>
              <a:latin typeface="Arial" panose="020B0604020202020204" pitchFamily="34" charset="0"/>
              <a:cs typeface="Arial" panose="020B0604020202020204" pitchFamily="34" charset="0"/>
            </a:endParaRPr>
          </a:p>
          <a:p>
            <a:pPr marL="0" indent="0">
              <a:buFont typeface="Wingdings" panose="05000000000000000000" pitchFamily="2" charset="2"/>
              <a:buNone/>
            </a:pPr>
            <a:endParaRPr lang="en-GB" dirty="0"/>
          </a:p>
        </p:txBody>
      </p:sp>
    </p:spTree>
    <p:extLst>
      <p:ext uri="{BB962C8B-B14F-4D97-AF65-F5344CB8AC3E}">
        <p14:creationId xmlns:p14="http://schemas.microsoft.com/office/powerpoint/2010/main" val="8071287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Rectangle: Rounded Corners 33">
            <a:extLst>
              <a:ext uri="{FF2B5EF4-FFF2-40B4-BE49-F238E27FC236}">
                <a16:creationId xmlns:a16="http://schemas.microsoft.com/office/drawing/2014/main" id="{14D5A214-B6FD-C750-1CB4-EBED7BA7148A}"/>
              </a:ext>
            </a:extLst>
          </p:cNvPr>
          <p:cNvSpPr/>
          <p:nvPr/>
        </p:nvSpPr>
        <p:spPr>
          <a:xfrm>
            <a:off x="7012324" y="7303740"/>
            <a:ext cx="5022491" cy="1756549"/>
          </a:xfrm>
          <a:prstGeom prst="roundRect">
            <a:avLst>
              <a:gd name="adj" fmla="val 28922"/>
            </a:avLst>
          </a:prstGeom>
          <a:solidFill>
            <a:srgbClr val="CCECFF"/>
          </a:solidFill>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en-GB" sz="1800" dirty="0">
              <a:solidFill>
                <a:schemeClr val="accent2"/>
              </a:solidFill>
            </a:endParaRPr>
          </a:p>
        </p:txBody>
      </p:sp>
      <p:sp>
        <p:nvSpPr>
          <p:cNvPr id="33" name="Rectangle: Rounded Corners 32">
            <a:extLst>
              <a:ext uri="{FF2B5EF4-FFF2-40B4-BE49-F238E27FC236}">
                <a16:creationId xmlns:a16="http://schemas.microsoft.com/office/drawing/2014/main" id="{A7DCDBDB-DF2B-BE1A-F616-DF756E1DA666}"/>
              </a:ext>
            </a:extLst>
          </p:cNvPr>
          <p:cNvSpPr/>
          <p:nvPr/>
        </p:nvSpPr>
        <p:spPr>
          <a:xfrm>
            <a:off x="5051556" y="1488971"/>
            <a:ext cx="5569380" cy="2500265"/>
          </a:xfrm>
          <a:prstGeom prst="roundRect">
            <a:avLst/>
          </a:prstGeom>
          <a:solidFill>
            <a:schemeClr val="bg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1">
                  <a:lumMod val="20000"/>
                  <a:lumOff val="80000"/>
                </a:schemeClr>
              </a:solidFill>
            </a:endParaRPr>
          </a:p>
        </p:txBody>
      </p:sp>
      <p:sp>
        <p:nvSpPr>
          <p:cNvPr id="31" name="Rectangle: Rounded Corners 30">
            <a:extLst>
              <a:ext uri="{FF2B5EF4-FFF2-40B4-BE49-F238E27FC236}">
                <a16:creationId xmlns:a16="http://schemas.microsoft.com/office/drawing/2014/main" id="{FD40FEFF-E604-32D7-DF0F-3065F34615CC}"/>
              </a:ext>
            </a:extLst>
          </p:cNvPr>
          <p:cNvSpPr/>
          <p:nvPr/>
        </p:nvSpPr>
        <p:spPr>
          <a:xfrm>
            <a:off x="1171015" y="4401734"/>
            <a:ext cx="3500715" cy="3026316"/>
          </a:xfrm>
          <a:prstGeom prst="round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Rounded Corners 23">
            <a:extLst>
              <a:ext uri="{FF2B5EF4-FFF2-40B4-BE49-F238E27FC236}">
                <a16:creationId xmlns:a16="http://schemas.microsoft.com/office/drawing/2014/main" id="{460E21F4-D37F-D738-CAAF-06701E1C6759}"/>
              </a:ext>
            </a:extLst>
          </p:cNvPr>
          <p:cNvSpPr/>
          <p:nvPr/>
        </p:nvSpPr>
        <p:spPr>
          <a:xfrm>
            <a:off x="10224120" y="4495428"/>
            <a:ext cx="7848872" cy="1892319"/>
          </a:xfrm>
          <a:prstGeom prst="roundRect">
            <a:avLst/>
          </a:prstGeom>
          <a:solidFill>
            <a:schemeClr val="accent4">
              <a:lumMod val="20000"/>
              <a:lumOff val="80000"/>
              <a:alpha val="49804"/>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69118603-610F-EE1F-CAA1-C3F3A5EB8F3B}"/>
              </a:ext>
            </a:extLst>
          </p:cNvPr>
          <p:cNvSpPr>
            <a:spLocks noGrp="1"/>
          </p:cNvSpPr>
          <p:nvPr>
            <p:ph type="title" idx="4294967295"/>
          </p:nvPr>
        </p:nvSpPr>
        <p:spPr>
          <a:xfrm>
            <a:off x="1007096" y="411163"/>
            <a:ext cx="15452104" cy="987425"/>
          </a:xfrm>
        </p:spPr>
        <p:txBody>
          <a:bodyPr/>
          <a:lstStyle/>
          <a:p>
            <a:r>
              <a:rPr lang="en-GB" dirty="0"/>
              <a:t>2.4 Functions and Decisions Map </a:t>
            </a:r>
          </a:p>
        </p:txBody>
      </p:sp>
      <p:grpSp>
        <p:nvGrpSpPr>
          <p:cNvPr id="10" name="Group 9">
            <a:extLst>
              <a:ext uri="{FF2B5EF4-FFF2-40B4-BE49-F238E27FC236}">
                <a16:creationId xmlns:a16="http://schemas.microsoft.com/office/drawing/2014/main" id="{880EDC49-FCB8-C137-6A1B-A346625382D5}"/>
              </a:ext>
            </a:extLst>
          </p:cNvPr>
          <p:cNvGrpSpPr/>
          <p:nvPr/>
        </p:nvGrpSpPr>
        <p:grpSpPr>
          <a:xfrm>
            <a:off x="10384982" y="5009010"/>
            <a:ext cx="7554594" cy="1191641"/>
            <a:chOff x="10614302" y="4562872"/>
            <a:chExt cx="7554594" cy="1191641"/>
          </a:xfrm>
          <a:solidFill>
            <a:schemeClr val="accent4">
              <a:lumMod val="60000"/>
              <a:lumOff val="40000"/>
            </a:schemeClr>
          </a:solidFill>
        </p:grpSpPr>
        <p:sp>
          <p:nvSpPr>
            <p:cNvPr id="6" name="Rectangle: Rounded Corners 5">
              <a:extLst>
                <a:ext uri="{FF2B5EF4-FFF2-40B4-BE49-F238E27FC236}">
                  <a16:creationId xmlns:a16="http://schemas.microsoft.com/office/drawing/2014/main" id="{09CB0D31-53F8-D4FC-41C9-3D5375558988}"/>
                </a:ext>
              </a:extLst>
            </p:cNvPr>
            <p:cNvSpPr/>
            <p:nvPr/>
          </p:nvSpPr>
          <p:spPr>
            <a:xfrm>
              <a:off x="10614302" y="4602385"/>
              <a:ext cx="2448272" cy="1152128"/>
            </a:xfrm>
            <a:prstGeom prst="roundRect">
              <a:avLst/>
            </a:prstGeom>
            <a:grpFill/>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en-GB" sz="1600" dirty="0">
                  <a:solidFill>
                    <a:schemeClr val="accent1"/>
                  </a:solidFill>
                </a:rPr>
                <a:t>Devon County Council Health and Wellbeing Board</a:t>
              </a:r>
            </a:p>
          </p:txBody>
        </p:sp>
        <p:sp>
          <p:nvSpPr>
            <p:cNvPr id="7" name="Rectangle: Rounded Corners 6">
              <a:extLst>
                <a:ext uri="{FF2B5EF4-FFF2-40B4-BE49-F238E27FC236}">
                  <a16:creationId xmlns:a16="http://schemas.microsoft.com/office/drawing/2014/main" id="{F72F4274-7E47-5D71-EB4C-0CAE0EAE1997}"/>
                </a:ext>
              </a:extLst>
            </p:cNvPr>
            <p:cNvSpPr/>
            <p:nvPr/>
          </p:nvSpPr>
          <p:spPr>
            <a:xfrm>
              <a:off x="13193509" y="4562872"/>
              <a:ext cx="2448272" cy="1152128"/>
            </a:xfrm>
            <a:prstGeom prst="roundRect">
              <a:avLst/>
            </a:prstGeom>
            <a:grpFill/>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en-GB" sz="1600" dirty="0">
                  <a:solidFill>
                    <a:schemeClr val="accent1"/>
                  </a:solidFill>
                </a:rPr>
                <a:t>Plymouth City Council Health and Wellbeing Board</a:t>
              </a:r>
            </a:p>
          </p:txBody>
        </p:sp>
        <p:sp>
          <p:nvSpPr>
            <p:cNvPr id="8" name="Rectangle: Rounded Corners 7">
              <a:extLst>
                <a:ext uri="{FF2B5EF4-FFF2-40B4-BE49-F238E27FC236}">
                  <a16:creationId xmlns:a16="http://schemas.microsoft.com/office/drawing/2014/main" id="{8266F698-EE2E-1609-8D82-AE0113467A82}"/>
                </a:ext>
              </a:extLst>
            </p:cNvPr>
            <p:cNvSpPr/>
            <p:nvPr/>
          </p:nvSpPr>
          <p:spPr>
            <a:xfrm>
              <a:off x="15720624" y="4567436"/>
              <a:ext cx="2448272" cy="1152128"/>
            </a:xfrm>
            <a:prstGeom prst="roundRect">
              <a:avLst/>
            </a:prstGeom>
            <a:grpFill/>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en-GB" sz="1600" dirty="0">
                  <a:solidFill>
                    <a:schemeClr val="accent1"/>
                  </a:solidFill>
                </a:rPr>
                <a:t>Torbay Council Health and Wellbeing Board</a:t>
              </a:r>
            </a:p>
          </p:txBody>
        </p:sp>
      </p:grpSp>
      <p:sp>
        <p:nvSpPr>
          <p:cNvPr id="9" name="Rectangle: Rounded Corners 8">
            <a:extLst>
              <a:ext uri="{FF2B5EF4-FFF2-40B4-BE49-F238E27FC236}">
                <a16:creationId xmlns:a16="http://schemas.microsoft.com/office/drawing/2014/main" id="{BB20D8DD-F54F-0311-94A5-ABBCEDA31735}"/>
              </a:ext>
            </a:extLst>
          </p:cNvPr>
          <p:cNvSpPr/>
          <p:nvPr/>
        </p:nvSpPr>
        <p:spPr>
          <a:xfrm>
            <a:off x="7271792" y="8080935"/>
            <a:ext cx="4472662" cy="767821"/>
          </a:xfrm>
          <a:prstGeom prst="roundRect">
            <a:avLst/>
          </a:prstGeom>
          <a:solidFill>
            <a:srgbClr val="CCCCFF"/>
          </a:solidFill>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r>
              <a:rPr lang="en-GB" sz="1800" dirty="0">
                <a:solidFill>
                  <a:schemeClr val="accent2"/>
                </a:solidFill>
              </a:rPr>
              <a:t>Locality Care Partnerships</a:t>
            </a:r>
          </a:p>
        </p:txBody>
      </p:sp>
      <p:sp>
        <p:nvSpPr>
          <p:cNvPr id="16" name="TextBox 15">
            <a:extLst>
              <a:ext uri="{FF2B5EF4-FFF2-40B4-BE49-F238E27FC236}">
                <a16:creationId xmlns:a16="http://schemas.microsoft.com/office/drawing/2014/main" id="{9D089418-6965-45B8-9D99-AEEDC832B12C}"/>
              </a:ext>
            </a:extLst>
          </p:cNvPr>
          <p:cNvSpPr txBox="1"/>
          <p:nvPr/>
        </p:nvSpPr>
        <p:spPr>
          <a:xfrm>
            <a:off x="13976446" y="1955079"/>
            <a:ext cx="2229253" cy="1200329"/>
          </a:xfrm>
          <a:prstGeom prst="rect">
            <a:avLst/>
          </a:prstGeom>
          <a:noFill/>
        </p:spPr>
        <p:txBody>
          <a:bodyPr wrap="square" rtlCol="0">
            <a:spAutoFit/>
          </a:bodyPr>
          <a:lstStyle>
            <a:defPPr>
              <a:defRPr lang="en-US"/>
            </a:defPPr>
            <a:lvl1pPr>
              <a:defRPr sz="2400" b="1"/>
            </a:lvl1pPr>
          </a:lstStyle>
          <a:p>
            <a:r>
              <a:rPr lang="en-GB" dirty="0"/>
              <a:t>Health and wellbeing strategies</a:t>
            </a:r>
          </a:p>
        </p:txBody>
      </p:sp>
      <p:sp>
        <p:nvSpPr>
          <p:cNvPr id="17" name="TextBox 16">
            <a:extLst>
              <a:ext uri="{FF2B5EF4-FFF2-40B4-BE49-F238E27FC236}">
                <a16:creationId xmlns:a16="http://schemas.microsoft.com/office/drawing/2014/main" id="{E7E8E594-162D-3C82-9F79-3067A76E455B}"/>
              </a:ext>
            </a:extLst>
          </p:cNvPr>
          <p:cNvSpPr txBox="1"/>
          <p:nvPr/>
        </p:nvSpPr>
        <p:spPr>
          <a:xfrm>
            <a:off x="1563401" y="1957095"/>
            <a:ext cx="2160240" cy="1200329"/>
          </a:xfrm>
          <a:prstGeom prst="rect">
            <a:avLst/>
          </a:prstGeom>
          <a:noFill/>
        </p:spPr>
        <p:txBody>
          <a:bodyPr wrap="square" rtlCol="0">
            <a:spAutoFit/>
          </a:bodyPr>
          <a:lstStyle>
            <a:defPPr>
              <a:defRPr lang="en-US"/>
            </a:defPPr>
            <a:lvl1pPr>
              <a:defRPr sz="2400" b="1"/>
            </a:lvl1pPr>
          </a:lstStyle>
          <a:p>
            <a:r>
              <a:rPr lang="en-GB" dirty="0"/>
              <a:t>Integrated Care Strategy</a:t>
            </a:r>
          </a:p>
        </p:txBody>
      </p:sp>
      <p:sp>
        <p:nvSpPr>
          <p:cNvPr id="18" name="TextBox 17">
            <a:extLst>
              <a:ext uri="{FF2B5EF4-FFF2-40B4-BE49-F238E27FC236}">
                <a16:creationId xmlns:a16="http://schemas.microsoft.com/office/drawing/2014/main" id="{8313A144-50C0-33AD-79C9-E9DB82829D38}"/>
              </a:ext>
            </a:extLst>
          </p:cNvPr>
          <p:cNvSpPr txBox="1"/>
          <p:nvPr/>
        </p:nvSpPr>
        <p:spPr>
          <a:xfrm>
            <a:off x="1597091" y="7803122"/>
            <a:ext cx="2160240" cy="1200329"/>
          </a:xfrm>
          <a:prstGeom prst="rect">
            <a:avLst/>
          </a:prstGeom>
          <a:noFill/>
        </p:spPr>
        <p:txBody>
          <a:bodyPr wrap="square" rtlCol="0">
            <a:spAutoFit/>
          </a:bodyPr>
          <a:lstStyle>
            <a:defPPr>
              <a:defRPr lang="en-US"/>
            </a:defPPr>
            <a:lvl1pPr>
              <a:defRPr sz="2400" b="1"/>
            </a:lvl1pPr>
          </a:lstStyle>
          <a:p>
            <a:r>
              <a:rPr lang="en-GB" dirty="0"/>
              <a:t>Delegation of NHS functions</a:t>
            </a:r>
          </a:p>
        </p:txBody>
      </p:sp>
      <p:sp>
        <p:nvSpPr>
          <p:cNvPr id="19" name="TextBox 18">
            <a:extLst>
              <a:ext uri="{FF2B5EF4-FFF2-40B4-BE49-F238E27FC236}">
                <a16:creationId xmlns:a16="http://schemas.microsoft.com/office/drawing/2014/main" id="{B6AE0B1D-E1CC-5BA0-B3BF-509D91F832E1}"/>
              </a:ext>
            </a:extLst>
          </p:cNvPr>
          <p:cNvSpPr txBox="1"/>
          <p:nvPr/>
        </p:nvSpPr>
        <p:spPr>
          <a:xfrm>
            <a:off x="13915578" y="7535681"/>
            <a:ext cx="2160240" cy="1200329"/>
          </a:xfrm>
          <a:prstGeom prst="rect">
            <a:avLst/>
          </a:prstGeom>
          <a:noFill/>
        </p:spPr>
        <p:txBody>
          <a:bodyPr wrap="square" rtlCol="0">
            <a:spAutoFit/>
          </a:bodyPr>
          <a:lstStyle/>
          <a:p>
            <a:r>
              <a:rPr lang="en-GB" sz="2400" b="1" dirty="0"/>
              <a:t>Local strategies and priorities</a:t>
            </a:r>
          </a:p>
        </p:txBody>
      </p:sp>
      <p:sp>
        <p:nvSpPr>
          <p:cNvPr id="20" name="TextBox 19">
            <a:extLst>
              <a:ext uri="{FF2B5EF4-FFF2-40B4-BE49-F238E27FC236}">
                <a16:creationId xmlns:a16="http://schemas.microsoft.com/office/drawing/2014/main" id="{252E4CB6-A987-B48C-8844-8EFB9D0738FE}"/>
              </a:ext>
            </a:extLst>
          </p:cNvPr>
          <p:cNvSpPr txBox="1"/>
          <p:nvPr/>
        </p:nvSpPr>
        <p:spPr>
          <a:xfrm>
            <a:off x="10365145" y="4621328"/>
            <a:ext cx="7520899" cy="307777"/>
          </a:xfrm>
          <a:prstGeom prst="rect">
            <a:avLst/>
          </a:prstGeom>
          <a:noFill/>
        </p:spPr>
        <p:txBody>
          <a:bodyPr wrap="square" rtlCol="0">
            <a:spAutoFit/>
          </a:bodyPr>
          <a:lstStyle/>
          <a:p>
            <a:r>
              <a:rPr lang="en-GB" sz="1400" b="1" dirty="0">
                <a:solidFill>
                  <a:schemeClr val="accent1"/>
                </a:solidFill>
              </a:rPr>
              <a:t>Agrees health and wellbeing strategies for populations of Devon, Plymouth and Torbay</a:t>
            </a:r>
          </a:p>
        </p:txBody>
      </p:sp>
      <p:sp>
        <p:nvSpPr>
          <p:cNvPr id="21" name="TextBox 20">
            <a:extLst>
              <a:ext uri="{FF2B5EF4-FFF2-40B4-BE49-F238E27FC236}">
                <a16:creationId xmlns:a16="http://schemas.microsoft.com/office/drawing/2014/main" id="{186BBB6C-E9D4-F384-4CB7-F7FECB471AD6}"/>
              </a:ext>
            </a:extLst>
          </p:cNvPr>
          <p:cNvSpPr txBox="1"/>
          <p:nvPr/>
        </p:nvSpPr>
        <p:spPr>
          <a:xfrm>
            <a:off x="7239507" y="7466157"/>
            <a:ext cx="4608512" cy="523220"/>
          </a:xfrm>
          <a:prstGeom prst="rect">
            <a:avLst/>
          </a:prstGeom>
          <a:noFill/>
        </p:spPr>
        <p:txBody>
          <a:bodyPr wrap="square" rtlCol="0">
            <a:spAutoFit/>
          </a:bodyPr>
          <a:lstStyle>
            <a:defPPr>
              <a:defRPr lang="en-US"/>
            </a:defPPr>
            <a:lvl1pPr>
              <a:defRPr sz="1400" b="1">
                <a:solidFill>
                  <a:schemeClr val="accent1"/>
                </a:solidFill>
              </a:defRPr>
            </a:lvl1pPr>
          </a:lstStyle>
          <a:p>
            <a:r>
              <a:rPr lang="en-GB" dirty="0"/>
              <a:t>Develops and delivers improved and joined-up health care across Devon, Plymouth and Torbay</a:t>
            </a:r>
          </a:p>
        </p:txBody>
      </p:sp>
      <p:sp>
        <p:nvSpPr>
          <p:cNvPr id="22" name="TextBox 21">
            <a:extLst>
              <a:ext uri="{FF2B5EF4-FFF2-40B4-BE49-F238E27FC236}">
                <a16:creationId xmlns:a16="http://schemas.microsoft.com/office/drawing/2014/main" id="{57B46BF1-1A8E-7440-5DDE-F88D1AAAEC5C}"/>
              </a:ext>
            </a:extLst>
          </p:cNvPr>
          <p:cNvSpPr txBox="1"/>
          <p:nvPr/>
        </p:nvSpPr>
        <p:spPr>
          <a:xfrm>
            <a:off x="5364352" y="1547151"/>
            <a:ext cx="4999016" cy="523220"/>
          </a:xfrm>
          <a:prstGeom prst="rect">
            <a:avLst/>
          </a:prstGeom>
          <a:noFill/>
        </p:spPr>
        <p:txBody>
          <a:bodyPr wrap="square" rtlCol="0">
            <a:spAutoFit/>
          </a:bodyPr>
          <a:lstStyle>
            <a:defPPr>
              <a:defRPr lang="en-US"/>
            </a:defPPr>
            <a:lvl1pPr>
              <a:defRPr sz="1400" b="1">
                <a:solidFill>
                  <a:schemeClr val="accent1"/>
                </a:solidFill>
              </a:defRPr>
            </a:lvl1pPr>
          </a:lstStyle>
          <a:p>
            <a:r>
              <a:rPr lang="en-GB" dirty="0"/>
              <a:t>Agrees strategy to improve health and care for all of Devon’s population</a:t>
            </a:r>
          </a:p>
        </p:txBody>
      </p:sp>
      <p:sp>
        <p:nvSpPr>
          <p:cNvPr id="23" name="TextBox 22">
            <a:extLst>
              <a:ext uri="{FF2B5EF4-FFF2-40B4-BE49-F238E27FC236}">
                <a16:creationId xmlns:a16="http://schemas.microsoft.com/office/drawing/2014/main" id="{3FC5D0B0-2E46-20C9-CEFF-D21B3A89E3DB}"/>
              </a:ext>
            </a:extLst>
          </p:cNvPr>
          <p:cNvSpPr txBox="1"/>
          <p:nvPr/>
        </p:nvSpPr>
        <p:spPr>
          <a:xfrm>
            <a:off x="1433288" y="4495428"/>
            <a:ext cx="3002315" cy="1169551"/>
          </a:xfrm>
          <a:prstGeom prst="rect">
            <a:avLst/>
          </a:prstGeom>
          <a:noFill/>
        </p:spPr>
        <p:txBody>
          <a:bodyPr wrap="square" rtlCol="0">
            <a:spAutoFit/>
          </a:bodyPr>
          <a:lstStyle>
            <a:defPPr>
              <a:defRPr lang="en-US"/>
            </a:defPPr>
            <a:lvl1pPr>
              <a:defRPr sz="1400" b="1">
                <a:solidFill>
                  <a:schemeClr val="accent1"/>
                </a:solidFill>
              </a:defRPr>
            </a:lvl1pPr>
          </a:lstStyle>
          <a:p>
            <a:r>
              <a:rPr lang="en-GB" dirty="0"/>
              <a:t>Supports delivery of Integrated Care Strategy, </a:t>
            </a:r>
          </a:p>
          <a:p>
            <a:r>
              <a:rPr lang="en-GB" dirty="0"/>
              <a:t>Allocates NHS resources, Oversees NHS performance, delivery and transformation</a:t>
            </a:r>
          </a:p>
        </p:txBody>
      </p:sp>
      <p:sp>
        <p:nvSpPr>
          <p:cNvPr id="26" name="Arrow: Left-Up 25">
            <a:extLst>
              <a:ext uri="{FF2B5EF4-FFF2-40B4-BE49-F238E27FC236}">
                <a16:creationId xmlns:a16="http://schemas.microsoft.com/office/drawing/2014/main" id="{B33EE82F-EA1E-4DDE-100A-BB00983C2B4E}"/>
              </a:ext>
            </a:extLst>
          </p:cNvPr>
          <p:cNvSpPr/>
          <p:nvPr/>
        </p:nvSpPr>
        <p:spPr>
          <a:xfrm rot="16200000">
            <a:off x="11790993" y="1827706"/>
            <a:ext cx="1421212" cy="2880320"/>
          </a:xfrm>
          <a:prstGeom prst="leftUpArrow">
            <a:avLst>
              <a:gd name="adj1" fmla="val 13970"/>
              <a:gd name="adj2" fmla="val 25000"/>
              <a:gd name="adj3" fmla="val 25000"/>
            </a:avLst>
          </a:prstGeom>
          <a:solidFill>
            <a:srgbClr val="0070C0"/>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Arrow: Left-Up 26">
            <a:extLst>
              <a:ext uri="{FF2B5EF4-FFF2-40B4-BE49-F238E27FC236}">
                <a16:creationId xmlns:a16="http://schemas.microsoft.com/office/drawing/2014/main" id="{60487FDC-0CB4-124B-5855-6873A1170AF6}"/>
              </a:ext>
            </a:extLst>
          </p:cNvPr>
          <p:cNvSpPr/>
          <p:nvPr/>
        </p:nvSpPr>
        <p:spPr>
          <a:xfrm rot="5400000">
            <a:off x="4608806" y="6768733"/>
            <a:ext cx="1421212" cy="2880320"/>
          </a:xfrm>
          <a:prstGeom prst="leftUpArrow">
            <a:avLst>
              <a:gd name="adj1" fmla="val 13970"/>
              <a:gd name="adj2" fmla="val 25000"/>
              <a:gd name="adj3" fmla="val 25000"/>
            </a:avLst>
          </a:prstGeom>
          <a:solidFill>
            <a:srgbClr val="0070C0"/>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Arrow: Left-Up 27">
            <a:extLst>
              <a:ext uri="{FF2B5EF4-FFF2-40B4-BE49-F238E27FC236}">
                <a16:creationId xmlns:a16="http://schemas.microsoft.com/office/drawing/2014/main" id="{D7F78ECB-9E7D-7133-5535-C6F20186A3FA}"/>
              </a:ext>
            </a:extLst>
          </p:cNvPr>
          <p:cNvSpPr/>
          <p:nvPr/>
        </p:nvSpPr>
        <p:spPr>
          <a:xfrm>
            <a:off x="12325177" y="6686746"/>
            <a:ext cx="1468480" cy="2232753"/>
          </a:xfrm>
          <a:prstGeom prst="leftUpArrow">
            <a:avLst>
              <a:gd name="adj1" fmla="val 11233"/>
              <a:gd name="adj2" fmla="val 27689"/>
              <a:gd name="adj3" fmla="val 25000"/>
            </a:avLst>
          </a:prstGeom>
          <a:solidFill>
            <a:srgbClr val="0070C0"/>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Arrow: Left-Up 28">
            <a:extLst>
              <a:ext uri="{FF2B5EF4-FFF2-40B4-BE49-F238E27FC236}">
                <a16:creationId xmlns:a16="http://schemas.microsoft.com/office/drawing/2014/main" id="{86D7F298-669D-E873-F3A4-4429C46F5C4D}"/>
              </a:ext>
            </a:extLst>
          </p:cNvPr>
          <p:cNvSpPr/>
          <p:nvPr/>
        </p:nvSpPr>
        <p:spPr>
          <a:xfrm rot="10800000">
            <a:off x="3142573" y="2039031"/>
            <a:ext cx="1468480" cy="2232753"/>
          </a:xfrm>
          <a:prstGeom prst="leftUpArrow">
            <a:avLst>
              <a:gd name="adj1" fmla="val 11233"/>
              <a:gd name="adj2" fmla="val 27689"/>
              <a:gd name="adj3" fmla="val 25000"/>
            </a:avLst>
          </a:prstGeom>
          <a:solidFill>
            <a:srgbClr val="0070C0"/>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Rounded Corners 29">
            <a:extLst>
              <a:ext uri="{FF2B5EF4-FFF2-40B4-BE49-F238E27FC236}">
                <a16:creationId xmlns:a16="http://schemas.microsoft.com/office/drawing/2014/main" id="{15495232-71CE-76EC-CB96-FC66AAFF7FEF}"/>
              </a:ext>
            </a:extLst>
          </p:cNvPr>
          <p:cNvSpPr/>
          <p:nvPr/>
        </p:nvSpPr>
        <p:spPr>
          <a:xfrm>
            <a:off x="1354316" y="5709675"/>
            <a:ext cx="3160261" cy="1508367"/>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3200" dirty="0"/>
              <a:t>NHS Devon Integrated Care Board</a:t>
            </a:r>
          </a:p>
        </p:txBody>
      </p:sp>
      <p:sp>
        <p:nvSpPr>
          <p:cNvPr id="32" name="Rectangle: Rounded Corners 31">
            <a:extLst>
              <a:ext uri="{FF2B5EF4-FFF2-40B4-BE49-F238E27FC236}">
                <a16:creationId xmlns:a16="http://schemas.microsoft.com/office/drawing/2014/main" id="{D72AA9D0-39D2-7DA7-053E-9FC03F5728FF}"/>
              </a:ext>
            </a:extLst>
          </p:cNvPr>
          <p:cNvSpPr/>
          <p:nvPr/>
        </p:nvSpPr>
        <p:spPr>
          <a:xfrm>
            <a:off x="5364352" y="2131332"/>
            <a:ext cx="4921926" cy="1649839"/>
          </a:xfrm>
          <a:prstGeom prst="roundRect">
            <a:avLst/>
          </a:prstGeom>
          <a:solidFill>
            <a:schemeClr val="tx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3200" dirty="0"/>
              <a:t>One Devon Integrated Care Partnership</a:t>
            </a:r>
          </a:p>
        </p:txBody>
      </p:sp>
      <p:pic>
        <p:nvPicPr>
          <p:cNvPr id="3" name="Picture 2" descr="A blue and black sign with white letters&#10;&#10;AI-generated content may be incorrect.">
            <a:extLst>
              <a:ext uri="{FF2B5EF4-FFF2-40B4-BE49-F238E27FC236}">
                <a16:creationId xmlns:a16="http://schemas.microsoft.com/office/drawing/2014/main" id="{2B5AAC1E-BBFD-69D0-664E-8786E8B1DDD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840743" y="294410"/>
            <a:ext cx="2034269" cy="1464398"/>
          </a:xfrm>
          <a:prstGeom prst="rect">
            <a:avLst/>
          </a:prstGeom>
        </p:spPr>
      </p:pic>
    </p:spTree>
    <p:extLst>
      <p:ext uri="{BB962C8B-B14F-4D97-AF65-F5344CB8AC3E}">
        <p14:creationId xmlns:p14="http://schemas.microsoft.com/office/powerpoint/2010/main" val="392691368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0E30FF-6E8C-ABA5-26AE-7D489B46F5DD}"/>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7CAAE1ED-39FD-FE12-1B22-F9A7375CBEF8}"/>
              </a:ext>
            </a:extLst>
          </p:cNvPr>
          <p:cNvSpPr>
            <a:spLocks noGrp="1"/>
          </p:cNvSpPr>
          <p:nvPr>
            <p:ph type="ctrTitle"/>
          </p:nvPr>
        </p:nvSpPr>
        <p:spPr>
          <a:xfrm>
            <a:off x="1371600" y="2622550"/>
            <a:ext cx="15544800" cy="2205038"/>
          </a:xfrm>
        </p:spPr>
        <p:txBody>
          <a:bodyPr>
            <a:normAutofit/>
          </a:bodyPr>
          <a:lstStyle/>
          <a:p>
            <a:r>
              <a:rPr lang="en-GB" sz="4000" dirty="0"/>
              <a:t>Section 3 – The One Devon Integrated Care Partnership</a:t>
            </a:r>
          </a:p>
        </p:txBody>
      </p:sp>
    </p:spTree>
    <p:extLst>
      <p:ext uri="{BB962C8B-B14F-4D97-AF65-F5344CB8AC3E}">
        <p14:creationId xmlns:p14="http://schemas.microsoft.com/office/powerpoint/2010/main" val="214125723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EFC0EA-A0DB-315A-2CB4-86EB7CF3AB47}"/>
            </a:ext>
          </a:extLst>
        </p:cNvPr>
        <p:cNvGrpSpPr/>
        <p:nvPr/>
      </p:nvGrpSpPr>
      <p:grpSpPr>
        <a:xfrm>
          <a:off x="0" y="0"/>
          <a:ext cx="0" cy="0"/>
          <a:chOff x="0" y="0"/>
          <a:chExt cx="0" cy="0"/>
        </a:xfrm>
      </p:grpSpPr>
      <p:sp>
        <p:nvSpPr>
          <p:cNvPr id="3" name="Content Placeholder 1">
            <a:extLst>
              <a:ext uri="{FF2B5EF4-FFF2-40B4-BE49-F238E27FC236}">
                <a16:creationId xmlns:a16="http://schemas.microsoft.com/office/drawing/2014/main" id="{4C2B02AB-57E7-59F6-189C-734C7A8ECE89}"/>
              </a:ext>
            </a:extLst>
          </p:cNvPr>
          <p:cNvSpPr txBox="1">
            <a:spLocks/>
          </p:cNvSpPr>
          <p:nvPr/>
        </p:nvSpPr>
        <p:spPr>
          <a:xfrm>
            <a:off x="1079104" y="3703340"/>
            <a:ext cx="13681520" cy="2376264"/>
          </a:xfrm>
          <a:prstGeom prst="rect">
            <a:avLst/>
          </a:prstGeom>
        </p:spPr>
        <p:txBody>
          <a:bodyPr/>
          <a:lstStyle>
            <a:lvl1pPr marL="342891" indent="-342891"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1pPr>
            <a:lvl2pPr marL="742932" indent="-285744" algn="l" defTabSz="914377"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2pPr>
            <a:lvl3pPr marL="1142971" indent="-228594" algn="l" defTabSz="914377"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3pPr>
            <a:lvl4pPr marL="1600160" indent="-228594" algn="l" defTabSz="914377" rtl="0" eaLnBrk="1" latinLnBrk="0" hangingPunct="1">
              <a:spcBef>
                <a:spcPct val="20000"/>
              </a:spcBef>
              <a:buFont typeface="Arial" panose="020B0604020202020204" pitchFamily="34" charset="0"/>
              <a:buChar char="–"/>
              <a:defRPr sz="1400" kern="1200">
                <a:solidFill>
                  <a:schemeClr val="tx1"/>
                </a:solidFill>
                <a:latin typeface="+mn-lt"/>
                <a:ea typeface="+mn-ea"/>
                <a:cs typeface="+mn-cs"/>
              </a:defRPr>
            </a:lvl4pPr>
            <a:lvl5pPr marL="2057349" indent="-228594" algn="l" defTabSz="914377" rtl="0" eaLnBrk="1" latinLnBrk="0" hangingPunct="1">
              <a:spcBef>
                <a:spcPct val="20000"/>
              </a:spcBef>
              <a:buFont typeface="Arial" panose="020B0604020202020204" pitchFamily="34" charset="0"/>
              <a:buChar char="»"/>
              <a:defRPr sz="1400" kern="1200">
                <a:solidFill>
                  <a:schemeClr val="tx1"/>
                </a:solidFill>
                <a:latin typeface="+mn-lt"/>
                <a:ea typeface="+mn-ea"/>
                <a:cs typeface="+mn-cs"/>
              </a:defRPr>
            </a:lvl5pPr>
            <a:lvl6pPr marL="2514537" indent="-228594" algn="l" defTabSz="914377"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266700" lvl="2" indent="0">
              <a:spcBef>
                <a:spcPts val="0"/>
              </a:spcBef>
              <a:buNone/>
              <a:tabLst>
                <a:tab pos="640080" algn="l"/>
              </a:tabLst>
            </a:pPr>
            <a:endParaRPr lang="en-GB" sz="1800" b="1" u="sng" dirty="0">
              <a:solidFill>
                <a:srgbClr val="0070C0"/>
              </a:solidFill>
              <a:latin typeface="Arial" panose="020B0604020202020204" pitchFamily="34" charset="0"/>
              <a:ea typeface="+mj-ea"/>
              <a:cs typeface="Arial" panose="020B0604020202020204" pitchFamily="34" charset="0"/>
            </a:endParaRPr>
          </a:p>
          <a:p>
            <a:pPr marL="266700" lvl="2" indent="0">
              <a:spcBef>
                <a:spcPts val="0"/>
              </a:spcBef>
              <a:buNone/>
              <a:tabLst>
                <a:tab pos="640080" algn="l"/>
              </a:tabLst>
            </a:pPr>
            <a:r>
              <a:rPr lang="en-GB" sz="1800" b="1" u="sng" dirty="0">
                <a:solidFill>
                  <a:srgbClr val="0070C0"/>
                </a:solidFill>
                <a:latin typeface="Arial" panose="020B0604020202020204" pitchFamily="34" charset="0"/>
                <a:ea typeface="+mj-ea"/>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3.1 One Devon Integrated Care Partnership – core purpose</a:t>
            </a:r>
            <a:endParaRPr lang="en-GB" sz="1800" b="1" u="sng" dirty="0">
              <a:solidFill>
                <a:srgbClr val="0070C0"/>
              </a:solidFill>
              <a:latin typeface="Arial" panose="020B0604020202020204" pitchFamily="34" charset="0"/>
              <a:ea typeface="+mj-ea"/>
              <a:cs typeface="Arial" panose="020B0604020202020204" pitchFamily="34" charset="0"/>
            </a:endParaRPr>
          </a:p>
          <a:p>
            <a:pPr marL="266700" lvl="2" indent="0">
              <a:spcBef>
                <a:spcPts val="0"/>
              </a:spcBef>
              <a:buNone/>
              <a:tabLst>
                <a:tab pos="640080" algn="l"/>
              </a:tabLst>
            </a:pPr>
            <a:endParaRPr lang="en-GB" sz="1800" b="1" u="sng" dirty="0">
              <a:solidFill>
                <a:srgbClr val="0070C0"/>
              </a:solidFill>
              <a:latin typeface="Arial" panose="020B0604020202020204" pitchFamily="34" charset="0"/>
              <a:ea typeface="+mj-ea"/>
              <a:cs typeface="Arial" panose="020B0604020202020204" pitchFamily="34" charset="0"/>
            </a:endParaRPr>
          </a:p>
          <a:p>
            <a:pPr marL="266700" lvl="2" indent="0">
              <a:spcBef>
                <a:spcPts val="0"/>
              </a:spcBef>
              <a:buNone/>
              <a:tabLst>
                <a:tab pos="640080" algn="l"/>
              </a:tabLst>
            </a:pPr>
            <a:r>
              <a:rPr lang="en-GB" sz="1800" b="1" u="sng" dirty="0">
                <a:solidFill>
                  <a:srgbClr val="0070C0"/>
                </a:solidFill>
                <a:latin typeface="Arial" panose="020B0604020202020204" pitchFamily="34" charset="0"/>
                <a:ea typeface="+mj-ea"/>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3.2 One Devon Integrated Care Partnership – membership</a:t>
            </a:r>
            <a:endParaRPr lang="en-GB" sz="1800" b="1" u="sng" dirty="0">
              <a:solidFill>
                <a:srgbClr val="0070C0"/>
              </a:solidFill>
              <a:latin typeface="Arial" panose="020B0604020202020204" pitchFamily="34" charset="0"/>
              <a:ea typeface="+mj-ea"/>
              <a:cs typeface="Arial" panose="020B0604020202020204" pitchFamily="34" charset="0"/>
            </a:endParaRPr>
          </a:p>
          <a:p>
            <a:pPr marL="266700" lvl="2" indent="0">
              <a:spcBef>
                <a:spcPts val="0"/>
              </a:spcBef>
              <a:buNone/>
              <a:tabLst>
                <a:tab pos="640080" algn="l"/>
              </a:tabLst>
            </a:pPr>
            <a:endParaRPr lang="en-GB" sz="1800" b="1" u="sng" dirty="0">
              <a:solidFill>
                <a:srgbClr val="0070C0"/>
              </a:solidFill>
              <a:latin typeface="Arial" panose="020B0604020202020204" pitchFamily="34" charset="0"/>
              <a:ea typeface="+mj-ea"/>
              <a:cs typeface="Arial" panose="020B0604020202020204" pitchFamily="34" charset="0"/>
            </a:endParaRPr>
          </a:p>
          <a:p>
            <a:pPr marL="266700" lvl="2" indent="0">
              <a:spcBef>
                <a:spcPts val="0"/>
              </a:spcBef>
              <a:buNone/>
              <a:tabLst>
                <a:tab pos="640080" algn="l"/>
              </a:tabLst>
            </a:pPr>
            <a:r>
              <a:rPr lang="en-GB" sz="1800" b="1" u="sng" dirty="0">
                <a:solidFill>
                  <a:srgbClr val="0070C0"/>
                </a:solidFill>
                <a:latin typeface="Arial" panose="020B0604020202020204" pitchFamily="34" charset="0"/>
                <a:ea typeface="+mj-ea"/>
                <a:cs typeface="Arial" panose="020B0604020202020204" pitchFamily="34" charset="0"/>
                <a:hlinkClick r:id="rId4" action="ppaction://hlinksldjump">
                  <a:extLst>
                    <a:ext uri="{A12FA001-AC4F-418D-AE19-62706E023703}">
                      <ahyp:hlinkClr xmlns:ahyp="http://schemas.microsoft.com/office/drawing/2018/hyperlinkcolor" val="tx"/>
                    </a:ext>
                  </a:extLst>
                </a:hlinkClick>
              </a:rPr>
              <a:t>3.3 One Devon Integrated Care Strategy</a:t>
            </a:r>
            <a:endParaRPr lang="en-GB" sz="1800" b="1" u="sng" dirty="0">
              <a:solidFill>
                <a:srgbClr val="0070C0"/>
              </a:solidFill>
              <a:latin typeface="Arial" panose="020B0604020202020204" pitchFamily="34" charset="0"/>
              <a:ea typeface="+mj-ea"/>
              <a:cs typeface="Arial" panose="020B0604020202020204" pitchFamily="34" charset="0"/>
            </a:endParaRPr>
          </a:p>
          <a:p>
            <a:pPr marL="266700" lvl="2" indent="0">
              <a:spcBef>
                <a:spcPts val="0"/>
              </a:spcBef>
              <a:buNone/>
              <a:tabLst>
                <a:tab pos="640080" algn="l"/>
              </a:tabLst>
            </a:pPr>
            <a:endParaRPr lang="en-GB" sz="1800" b="1" u="sng" dirty="0">
              <a:solidFill>
                <a:srgbClr val="0070C0"/>
              </a:solidFill>
              <a:latin typeface="Arial" panose="020B0604020202020204" pitchFamily="34" charset="0"/>
              <a:ea typeface="+mj-ea"/>
              <a:cs typeface="Arial" panose="020B0604020202020204" pitchFamily="34" charset="0"/>
            </a:endParaRPr>
          </a:p>
          <a:p>
            <a:pPr marL="266700" lvl="2" indent="0">
              <a:spcBef>
                <a:spcPts val="0"/>
              </a:spcBef>
              <a:buNone/>
              <a:tabLst>
                <a:tab pos="640080" algn="l"/>
              </a:tabLst>
            </a:pPr>
            <a:endParaRPr lang="en-GB" sz="1800" dirty="0">
              <a:solidFill>
                <a:srgbClr val="0070C0"/>
              </a:solidFill>
              <a:effectLst/>
              <a:latin typeface="Arial" panose="020B0604020202020204" pitchFamily="34" charset="0"/>
              <a:ea typeface="Trebuchet MS" panose="020B0603020202020204" pitchFamily="34" charset="0"/>
              <a:cs typeface="Times New Roman" panose="02020603050405020304" pitchFamily="18" charset="0"/>
            </a:endParaRPr>
          </a:p>
        </p:txBody>
      </p:sp>
    </p:spTree>
    <p:extLst>
      <p:ext uri="{BB962C8B-B14F-4D97-AF65-F5344CB8AC3E}">
        <p14:creationId xmlns:p14="http://schemas.microsoft.com/office/powerpoint/2010/main" val="303041156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4D4488-0C27-2343-ACE3-272DD937FB9F}"/>
            </a:ext>
          </a:extLst>
        </p:cNvPr>
        <p:cNvGrpSpPr/>
        <p:nvPr/>
      </p:nvGrpSpPr>
      <p:grpSpPr>
        <a:xfrm>
          <a:off x="0" y="0"/>
          <a:ext cx="0" cy="0"/>
          <a:chOff x="0" y="0"/>
          <a:chExt cx="0" cy="0"/>
        </a:xfrm>
      </p:grpSpPr>
      <p:pic>
        <p:nvPicPr>
          <p:cNvPr id="2" name="Picture 1" descr="A blue and black sign with white letters&#10;&#10;AI-generated content may be incorrect.">
            <a:extLst>
              <a:ext uri="{FF2B5EF4-FFF2-40B4-BE49-F238E27FC236}">
                <a16:creationId xmlns:a16="http://schemas.microsoft.com/office/drawing/2014/main" id="{2FBE0D4E-D4DB-9860-532E-BD8CFE25C08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840743" y="294410"/>
            <a:ext cx="2034269" cy="1464398"/>
          </a:xfrm>
          <a:prstGeom prst="rect">
            <a:avLst/>
          </a:prstGeom>
        </p:spPr>
      </p:pic>
      <p:sp>
        <p:nvSpPr>
          <p:cNvPr id="3" name="Title 1">
            <a:extLst>
              <a:ext uri="{FF2B5EF4-FFF2-40B4-BE49-F238E27FC236}">
                <a16:creationId xmlns:a16="http://schemas.microsoft.com/office/drawing/2014/main" id="{10856675-9FE3-36B9-489A-FFF42B66A54F}"/>
              </a:ext>
            </a:extLst>
          </p:cNvPr>
          <p:cNvSpPr txBox="1">
            <a:spLocks/>
          </p:cNvSpPr>
          <p:nvPr/>
        </p:nvSpPr>
        <p:spPr>
          <a:xfrm>
            <a:off x="914400" y="411956"/>
            <a:ext cx="16459200" cy="987128"/>
          </a:xfrm>
          <a:prstGeom prst="rect">
            <a:avLst/>
          </a:prstGeom>
        </p:spPr>
        <p:txBody>
          <a:bodyPr>
            <a:normAutofit/>
          </a:bodyPr>
          <a:lstStyle>
            <a:lvl1pPr algn="l" defTabSz="1828800" rtl="0" eaLnBrk="1" latinLnBrk="0" hangingPunct="1">
              <a:spcBef>
                <a:spcPct val="0"/>
              </a:spcBef>
              <a:buNone/>
              <a:defRPr sz="5000" b="1" kern="1200">
                <a:solidFill>
                  <a:srgbClr val="005EB8"/>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GB" sz="4000"/>
              <a:t>3.1  One Devon Integrated Care Partnership – core purpose</a:t>
            </a:r>
            <a:endParaRPr lang="en-GB" sz="4000" dirty="0"/>
          </a:p>
        </p:txBody>
      </p:sp>
      <p:sp>
        <p:nvSpPr>
          <p:cNvPr id="4" name="Content Placeholder 3">
            <a:extLst>
              <a:ext uri="{FF2B5EF4-FFF2-40B4-BE49-F238E27FC236}">
                <a16:creationId xmlns:a16="http://schemas.microsoft.com/office/drawing/2014/main" id="{C6DD4608-9DFA-D415-9858-2B7D53F28AA0}"/>
              </a:ext>
            </a:extLst>
          </p:cNvPr>
          <p:cNvSpPr txBox="1">
            <a:spLocks/>
          </p:cNvSpPr>
          <p:nvPr/>
        </p:nvSpPr>
        <p:spPr>
          <a:xfrm>
            <a:off x="851413" y="2377954"/>
            <a:ext cx="16006464" cy="7646988"/>
          </a:xfrm>
          <a:prstGeom prst="rect">
            <a:avLst/>
          </a:prstGeom>
        </p:spPr>
        <p:txBody>
          <a:bodyPr vert="horz" lIns="91440" tIns="45720" rIns="91440" bIns="45720" rtlCol="0">
            <a:noAutofit/>
          </a:bodyPr>
          <a:lstStyle>
            <a:lvl1pPr marL="685800" indent="-685800" algn="l" defTabSz="1828800" rtl="0" eaLnBrk="1" latinLnBrk="0" hangingPunct="1">
              <a:spcBef>
                <a:spcPct val="20000"/>
              </a:spcBef>
              <a:buClr>
                <a:schemeClr val="accent1"/>
              </a:buClr>
              <a:buFont typeface="Wingdings" panose="05000000000000000000" pitchFamily="2" charset="2"/>
              <a:buChar char="§"/>
              <a:defRPr sz="3200" kern="1200">
                <a:solidFill>
                  <a:schemeClr val="tx1"/>
                </a:solidFill>
                <a:latin typeface="+mn-lt"/>
                <a:ea typeface="+mn-ea"/>
                <a:cs typeface="+mn-cs"/>
              </a:defRPr>
            </a:lvl1pPr>
            <a:lvl2pPr marL="1485900" indent="-571500" algn="l" defTabSz="1828800" rtl="0" eaLnBrk="1" latinLnBrk="0" hangingPunct="1">
              <a:spcBef>
                <a:spcPct val="20000"/>
              </a:spcBef>
              <a:buClr>
                <a:srgbClr val="009632"/>
              </a:buClr>
              <a:buFont typeface="Arial" panose="020B0604020202020204" pitchFamily="34" charset="0"/>
              <a:buChar char="•"/>
              <a:defRPr sz="3600" kern="1200">
                <a:solidFill>
                  <a:schemeClr val="tx1"/>
                </a:solidFill>
                <a:latin typeface="+mn-lt"/>
                <a:ea typeface="+mn-ea"/>
                <a:cs typeface="+mn-cs"/>
              </a:defRPr>
            </a:lvl2pPr>
            <a:lvl3pPr marL="2286000" indent="-457200" algn="l" defTabSz="1828800"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3pPr>
            <a:lvl4pPr marL="3200400" indent="-457200" algn="l" defTabSz="1828800"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4pPr>
            <a:lvl5pPr marL="4114800" indent="-457200" algn="l" defTabSz="1828800"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5pPr>
            <a:lvl6pPr marL="5029200" indent="-457200" algn="l" defTabSz="1828800" rtl="0" eaLnBrk="1" latinLnBrk="0" hangingPunct="1">
              <a:spcBef>
                <a:spcPct val="20000"/>
              </a:spcBef>
              <a:buFont typeface="Arial" panose="020B0604020202020204" pitchFamily="34" charset="0"/>
              <a:buChar char="•"/>
              <a:defRPr sz="4000" kern="1200">
                <a:solidFill>
                  <a:schemeClr val="tx1"/>
                </a:solidFill>
                <a:latin typeface="+mn-lt"/>
                <a:ea typeface="+mn-ea"/>
                <a:cs typeface="+mn-cs"/>
              </a:defRPr>
            </a:lvl6pPr>
            <a:lvl7pPr marL="5943600" indent="-457200" algn="l" defTabSz="1828800" rtl="0" eaLnBrk="1" latinLnBrk="0" hangingPunct="1">
              <a:spcBef>
                <a:spcPct val="20000"/>
              </a:spcBef>
              <a:buFont typeface="Arial" panose="020B0604020202020204" pitchFamily="34" charset="0"/>
              <a:buChar char="•"/>
              <a:defRPr sz="4000" kern="1200">
                <a:solidFill>
                  <a:schemeClr val="tx1"/>
                </a:solidFill>
                <a:latin typeface="+mn-lt"/>
                <a:ea typeface="+mn-ea"/>
                <a:cs typeface="+mn-cs"/>
              </a:defRPr>
            </a:lvl7pPr>
            <a:lvl8pPr marL="6858000" indent="-457200" algn="l" defTabSz="1828800" rtl="0" eaLnBrk="1" latinLnBrk="0" hangingPunct="1">
              <a:spcBef>
                <a:spcPct val="20000"/>
              </a:spcBef>
              <a:buFont typeface="Arial" panose="020B0604020202020204" pitchFamily="34" charset="0"/>
              <a:buChar char="•"/>
              <a:defRPr sz="4000" kern="1200">
                <a:solidFill>
                  <a:schemeClr val="tx1"/>
                </a:solidFill>
                <a:latin typeface="+mn-lt"/>
                <a:ea typeface="+mn-ea"/>
                <a:cs typeface="+mn-cs"/>
              </a:defRPr>
            </a:lvl8pPr>
            <a:lvl9pPr marL="7772400" indent="-457200" algn="l" defTabSz="1828800" rtl="0" eaLnBrk="1" latinLnBrk="0" hangingPunct="1">
              <a:spcBef>
                <a:spcPct val="20000"/>
              </a:spcBef>
              <a:buFont typeface="Arial" panose="020B0604020202020204" pitchFamily="34" charset="0"/>
              <a:buChar char="•"/>
              <a:defRPr sz="4000" kern="1200">
                <a:solidFill>
                  <a:schemeClr val="tx1"/>
                </a:solidFill>
                <a:latin typeface="+mn-lt"/>
                <a:ea typeface="+mn-ea"/>
                <a:cs typeface="+mn-cs"/>
              </a:defRPr>
            </a:lvl9pPr>
          </a:lstStyle>
          <a:p>
            <a:pPr marL="0" indent="0" algn="just">
              <a:spcBef>
                <a:spcPts val="0"/>
              </a:spcBef>
              <a:buFont typeface="Wingdings" panose="05000000000000000000" pitchFamily="2" charset="2"/>
              <a:buNone/>
            </a:pPr>
            <a:r>
              <a:rPr lang="en-GB" sz="2400" dirty="0">
                <a:latin typeface="Arial" panose="020B0604020202020204" pitchFamily="34" charset="0"/>
                <a:ea typeface="Calibri" panose="020F0502020204030204" pitchFamily="34" charset="0"/>
                <a:cs typeface="Times New Roman" panose="02020603050405020304" pitchFamily="18" charset="0"/>
              </a:rPr>
              <a:t>The One Devon Integrated Care Partnership has been jointly established by NHS Devon, Devon County Council, Plymouth City Council and Torbay Council as a Joint Committee in accordance with the Constitutions of each statutory organisation.  </a:t>
            </a:r>
          </a:p>
          <a:p>
            <a:pPr marL="0" indent="0" algn="just">
              <a:spcBef>
                <a:spcPts val="0"/>
              </a:spcBef>
              <a:buFont typeface="Wingdings" panose="05000000000000000000" pitchFamily="2" charset="2"/>
              <a:buNone/>
            </a:pPr>
            <a:endParaRPr lang="en-GB" sz="2400" b="1" dirty="0">
              <a:latin typeface="Arial" panose="020B0604020202020204" pitchFamily="34" charset="0"/>
              <a:ea typeface="Calibri" panose="020F0502020204030204" pitchFamily="34" charset="0"/>
              <a:cs typeface="Arial" panose="020B0604020202020204" pitchFamily="34" charset="0"/>
            </a:endParaRPr>
          </a:p>
          <a:p>
            <a:pPr marL="0" indent="0" algn="just">
              <a:spcBef>
                <a:spcPts val="0"/>
              </a:spcBef>
              <a:buFont typeface="Wingdings" panose="05000000000000000000" pitchFamily="2" charset="2"/>
              <a:buNone/>
              <a:tabLst>
                <a:tab pos="540385" algn="l"/>
              </a:tabLst>
            </a:pPr>
            <a:r>
              <a:rPr lang="en-GB" sz="2400" dirty="0">
                <a:latin typeface="Arial" panose="020B0604020202020204" pitchFamily="34" charset="0"/>
                <a:ea typeface="Times New Roman" panose="02020603050405020304" pitchFamily="18" charset="0"/>
              </a:rPr>
              <a:t>The core purpose of the One Devon Integrated Care Partnership is to generate an integrated care strategy to reduce health and care inequalities, improve wellbeing, health and care access outcomes and service experiences for people across Devon.  </a:t>
            </a:r>
          </a:p>
          <a:p>
            <a:pPr marL="0" indent="0" algn="just">
              <a:spcBef>
                <a:spcPts val="0"/>
              </a:spcBef>
              <a:buFont typeface="Wingdings" panose="05000000000000000000" pitchFamily="2" charset="2"/>
              <a:buNone/>
              <a:tabLst>
                <a:tab pos="540385" algn="l"/>
              </a:tabLst>
            </a:pPr>
            <a:endParaRPr lang="en-GB" sz="2400" dirty="0">
              <a:latin typeface="Arial" panose="020B0604020202020204" pitchFamily="34" charset="0"/>
              <a:ea typeface="Times New Roman" panose="02020603050405020304" pitchFamily="18" charset="0"/>
            </a:endParaRPr>
          </a:p>
          <a:p>
            <a:pPr marL="0" indent="0" algn="just">
              <a:spcBef>
                <a:spcPts val="0"/>
              </a:spcBef>
              <a:buFont typeface="Wingdings" panose="05000000000000000000" pitchFamily="2" charset="2"/>
              <a:buNone/>
              <a:tabLst>
                <a:tab pos="540385" algn="l"/>
              </a:tabLst>
            </a:pPr>
            <a:r>
              <a:rPr lang="en-GB" sz="2400" dirty="0">
                <a:latin typeface="Arial" panose="020B0604020202020204" pitchFamily="34" charset="0"/>
                <a:ea typeface="Times New Roman" panose="02020603050405020304" pitchFamily="18" charset="0"/>
              </a:rPr>
              <a:t>All One Devon partners are jointly accountable for making progress and delivering this strategy. </a:t>
            </a:r>
            <a:endParaRPr lang="en-GB" sz="2400" dirty="0">
              <a:latin typeface="Arial" panose="020B0604020202020204" pitchFamily="34" charset="0"/>
              <a:ea typeface="Calibri" panose="020F0502020204030204" pitchFamily="34" charset="0"/>
              <a:cs typeface="Times New Roman" panose="02020603050405020304" pitchFamily="18" charset="0"/>
            </a:endParaRPr>
          </a:p>
          <a:p>
            <a:pPr marL="0" indent="0" algn="just">
              <a:spcBef>
                <a:spcPts val="0"/>
              </a:spcBef>
              <a:buFont typeface="Wingdings" panose="05000000000000000000" pitchFamily="2" charset="2"/>
              <a:buNone/>
              <a:tabLst>
                <a:tab pos="540385" algn="l"/>
              </a:tabLst>
            </a:pPr>
            <a:endParaRPr lang="en-GB" sz="2400" dirty="0">
              <a:latin typeface="Arial" panose="020B0604020202020204" pitchFamily="34" charset="0"/>
              <a:ea typeface="Calibri" panose="020F0502020204030204" pitchFamily="34" charset="0"/>
              <a:cs typeface="Times New Roman" panose="02020603050405020304" pitchFamily="18" charset="0"/>
            </a:endParaRPr>
          </a:p>
          <a:p>
            <a:pPr marL="0" indent="0" algn="just">
              <a:spcBef>
                <a:spcPts val="0"/>
              </a:spcBef>
              <a:buFont typeface="Wingdings" panose="05000000000000000000" pitchFamily="2" charset="2"/>
              <a:buNone/>
              <a:tabLst>
                <a:tab pos="540385" algn="l"/>
              </a:tabLst>
            </a:pPr>
            <a:r>
              <a:rPr lang="en-GB" sz="2400" dirty="0">
                <a:latin typeface="Arial" panose="020B0604020202020204" pitchFamily="34" charset="0"/>
                <a:ea typeface="Calibri" panose="020F0502020204030204" pitchFamily="34" charset="0"/>
                <a:cs typeface="Times New Roman" panose="02020603050405020304" pitchFamily="18" charset="0"/>
              </a:rPr>
              <a:t>The One Devon Integrated Care Partnership will meet in public at least four times per year and is chaired by a member of the Partnership who has been approved by all members.</a:t>
            </a:r>
          </a:p>
          <a:p>
            <a:pPr marL="0" indent="0" algn="just">
              <a:spcBef>
                <a:spcPts val="0"/>
              </a:spcBef>
              <a:buFont typeface="Wingdings" panose="05000000000000000000" pitchFamily="2" charset="2"/>
              <a:buNone/>
              <a:tabLst>
                <a:tab pos="540385" algn="l"/>
              </a:tabLst>
            </a:pPr>
            <a:endParaRPr lang="en-GB" sz="2400" dirty="0">
              <a:latin typeface="Arial" panose="020B0604020202020204" pitchFamily="34" charset="0"/>
              <a:ea typeface="Calibri" panose="020F0502020204030204" pitchFamily="34" charset="0"/>
              <a:cs typeface="Arial" panose="020B0604020202020204" pitchFamily="34" charset="0"/>
            </a:endParaRPr>
          </a:p>
          <a:p>
            <a:pPr marL="0" indent="0" algn="just">
              <a:spcBef>
                <a:spcPts val="0"/>
              </a:spcBef>
              <a:buFont typeface="Wingdings" panose="05000000000000000000" pitchFamily="2" charset="2"/>
              <a:buNone/>
              <a:tabLst>
                <a:tab pos="540385" algn="l"/>
              </a:tabLst>
            </a:pPr>
            <a:r>
              <a:rPr lang="en-GB" sz="2400" dirty="0">
                <a:latin typeface="Arial" panose="020B0604020202020204" pitchFamily="34" charset="0"/>
                <a:ea typeface="Calibri" panose="020F0502020204030204" pitchFamily="34" charset="0"/>
                <a:cs typeface="Times New Roman" panose="02020603050405020304" pitchFamily="18" charset="0"/>
              </a:rPr>
              <a:t>The conclusions from each meeting of the One Devon Integrated Care Partnership are reported to NHS Devon. </a:t>
            </a:r>
            <a:endParaRPr lang="en-GB" sz="2400" dirty="0">
              <a:highlight>
                <a:srgbClr val="FFFF00"/>
              </a:highlight>
              <a:latin typeface="Arial" panose="020B0604020202020204" pitchFamily="34" charset="0"/>
              <a:ea typeface="Calibri" panose="020F0502020204030204" pitchFamily="34" charset="0"/>
              <a:cs typeface="Times New Roman" panose="02020603050405020304" pitchFamily="18" charset="0"/>
            </a:endParaRPr>
          </a:p>
          <a:p>
            <a:pPr marL="0" indent="0" algn="just">
              <a:spcBef>
                <a:spcPts val="0"/>
              </a:spcBef>
              <a:buFont typeface="Wingdings" panose="05000000000000000000" pitchFamily="2" charset="2"/>
              <a:buNone/>
              <a:tabLst>
                <a:tab pos="540385" algn="l"/>
              </a:tabLst>
            </a:pPr>
            <a:endParaRPr lang="en-GB" sz="2400" dirty="0">
              <a:latin typeface="Arial" panose="020B0604020202020204" pitchFamily="34" charset="0"/>
              <a:ea typeface="Calibri" panose="020F0502020204030204" pitchFamily="34" charset="0"/>
              <a:cs typeface="Times New Roman" panose="02020603050405020304" pitchFamily="18" charset="0"/>
            </a:endParaRPr>
          </a:p>
          <a:p>
            <a:pPr marL="0" indent="0" algn="just">
              <a:spcBef>
                <a:spcPts val="0"/>
              </a:spcBef>
              <a:buFont typeface="Wingdings" panose="05000000000000000000" pitchFamily="2" charset="2"/>
              <a:buNone/>
              <a:tabLst>
                <a:tab pos="540385" algn="l"/>
              </a:tabLst>
            </a:pPr>
            <a:r>
              <a:rPr lang="en-GB" sz="2400" dirty="0">
                <a:highlight>
                  <a:srgbClr val="FFFFFF"/>
                </a:highlight>
                <a:latin typeface="Arial" panose="020B0604020202020204" pitchFamily="34" charset="0"/>
                <a:ea typeface="Calibri" panose="020F0502020204030204" pitchFamily="34" charset="0"/>
                <a:cs typeface="Times New Roman" panose="02020603050405020304" pitchFamily="18" charset="0"/>
                <a:hlinkClick r:id="rId3"/>
              </a:rPr>
              <a:t>Terms of reference for the One Devon Integrated Care Partnership</a:t>
            </a:r>
            <a:endParaRPr lang="en-GB" sz="2400" dirty="0">
              <a:highlight>
                <a:srgbClr val="FFFFFF"/>
              </a:highlight>
              <a:latin typeface="Arial" panose="020B0604020202020204" pitchFamily="34" charset="0"/>
              <a:ea typeface="Calibri" panose="020F0502020204030204" pitchFamily="34" charset="0"/>
              <a:cs typeface="Times New Roman" panose="02020603050405020304" pitchFamily="18" charset="0"/>
            </a:endParaRPr>
          </a:p>
          <a:p>
            <a:pPr marL="0" indent="0">
              <a:buFont typeface="Wingdings" panose="05000000000000000000" pitchFamily="2" charset="2"/>
              <a:buNone/>
            </a:pPr>
            <a:endParaRPr lang="en-GB" dirty="0"/>
          </a:p>
        </p:txBody>
      </p:sp>
    </p:spTree>
    <p:extLst>
      <p:ext uri="{BB962C8B-B14F-4D97-AF65-F5344CB8AC3E}">
        <p14:creationId xmlns:p14="http://schemas.microsoft.com/office/powerpoint/2010/main" val="100786208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F30BC6-FE8D-C2B9-186C-7387EA213A6E}"/>
            </a:ext>
          </a:extLst>
        </p:cNvPr>
        <p:cNvGrpSpPr/>
        <p:nvPr/>
      </p:nvGrpSpPr>
      <p:grpSpPr>
        <a:xfrm>
          <a:off x="0" y="0"/>
          <a:ext cx="0" cy="0"/>
          <a:chOff x="0" y="0"/>
          <a:chExt cx="0" cy="0"/>
        </a:xfrm>
      </p:grpSpPr>
      <p:pic>
        <p:nvPicPr>
          <p:cNvPr id="2" name="Picture 1" descr="A blue and black sign with white letters&#10;&#10;AI-generated content may be incorrect.">
            <a:extLst>
              <a:ext uri="{FF2B5EF4-FFF2-40B4-BE49-F238E27FC236}">
                <a16:creationId xmlns:a16="http://schemas.microsoft.com/office/drawing/2014/main" id="{B24E5226-F421-11DE-9687-0BB4EDC07B6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840743" y="294410"/>
            <a:ext cx="2034269" cy="1464398"/>
          </a:xfrm>
          <a:prstGeom prst="rect">
            <a:avLst/>
          </a:prstGeom>
        </p:spPr>
      </p:pic>
      <p:sp>
        <p:nvSpPr>
          <p:cNvPr id="3" name="Title 1">
            <a:extLst>
              <a:ext uri="{FF2B5EF4-FFF2-40B4-BE49-F238E27FC236}">
                <a16:creationId xmlns:a16="http://schemas.microsoft.com/office/drawing/2014/main" id="{F18AEDE3-F0B9-4C72-9CED-6C0743B8C38E}"/>
              </a:ext>
            </a:extLst>
          </p:cNvPr>
          <p:cNvSpPr txBox="1">
            <a:spLocks/>
          </p:cNvSpPr>
          <p:nvPr/>
        </p:nvSpPr>
        <p:spPr>
          <a:xfrm>
            <a:off x="914400" y="411956"/>
            <a:ext cx="16459200" cy="987128"/>
          </a:xfrm>
          <a:prstGeom prst="rect">
            <a:avLst/>
          </a:prstGeom>
        </p:spPr>
        <p:txBody>
          <a:bodyPr>
            <a:normAutofit/>
          </a:bodyPr>
          <a:lstStyle>
            <a:lvl1pPr algn="l" defTabSz="1828800" rtl="0" eaLnBrk="1" latinLnBrk="0" hangingPunct="1">
              <a:spcBef>
                <a:spcPct val="0"/>
              </a:spcBef>
              <a:buNone/>
              <a:defRPr sz="5000" b="1" kern="1200">
                <a:solidFill>
                  <a:srgbClr val="005EB8"/>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GB" sz="4000"/>
              <a:t>3.2  One Devon Integrated Care Partnership - membership</a:t>
            </a:r>
            <a:endParaRPr lang="en-GB" sz="4000" dirty="0"/>
          </a:p>
        </p:txBody>
      </p:sp>
      <p:graphicFrame>
        <p:nvGraphicFramePr>
          <p:cNvPr id="4" name="Content Placeholder 2">
            <a:extLst>
              <a:ext uri="{FF2B5EF4-FFF2-40B4-BE49-F238E27FC236}">
                <a16:creationId xmlns:a16="http://schemas.microsoft.com/office/drawing/2014/main" id="{85247501-EA5B-35D7-D772-5986702726E6}"/>
              </a:ext>
            </a:extLst>
          </p:cNvPr>
          <p:cNvGraphicFramePr>
            <a:graphicFrameLocks/>
          </p:cNvGraphicFramePr>
          <p:nvPr>
            <p:extLst>
              <p:ext uri="{D42A27DB-BD31-4B8C-83A1-F6EECF244321}">
                <p14:modId xmlns:p14="http://schemas.microsoft.com/office/powerpoint/2010/main" val="822744858"/>
              </p:ext>
            </p:extLst>
          </p:nvPr>
        </p:nvGraphicFramePr>
        <p:xfrm>
          <a:off x="1079104" y="1422400"/>
          <a:ext cx="14689632" cy="8153400"/>
        </p:xfrm>
        <a:graphic>
          <a:graphicData uri="http://schemas.openxmlformats.org/drawingml/2006/table">
            <a:tbl>
              <a:tblPr firstRow="1" bandRow="1">
                <a:tableStyleId>{5C22544A-7EE6-4342-B048-85BDC9FD1C3A}</a:tableStyleId>
              </a:tblPr>
              <a:tblGrid>
                <a:gridCol w="3617374">
                  <a:extLst>
                    <a:ext uri="{9D8B030D-6E8A-4147-A177-3AD203B41FA5}">
                      <a16:colId xmlns:a16="http://schemas.microsoft.com/office/drawing/2014/main" val="3146190518"/>
                    </a:ext>
                  </a:extLst>
                </a:gridCol>
                <a:gridCol w="11072258">
                  <a:extLst>
                    <a:ext uri="{9D8B030D-6E8A-4147-A177-3AD203B41FA5}">
                      <a16:colId xmlns:a16="http://schemas.microsoft.com/office/drawing/2014/main" val="2176436174"/>
                    </a:ext>
                  </a:extLst>
                </a:gridCol>
              </a:tblGrid>
              <a:tr h="370840">
                <a:tc>
                  <a:txBody>
                    <a:bodyPr/>
                    <a:lstStyle/>
                    <a:p>
                      <a:r>
                        <a:rPr lang="en-GB" sz="2800" dirty="0"/>
                        <a:t>Sector</a:t>
                      </a:r>
                    </a:p>
                  </a:txBody>
                  <a:tcPr/>
                </a:tc>
                <a:tc>
                  <a:txBody>
                    <a:bodyPr/>
                    <a:lstStyle/>
                    <a:p>
                      <a:r>
                        <a:rPr lang="en-GB" sz="2800" dirty="0"/>
                        <a:t>Role</a:t>
                      </a:r>
                    </a:p>
                  </a:txBody>
                  <a:tcPr/>
                </a:tc>
                <a:extLst>
                  <a:ext uri="{0D108BD9-81ED-4DB2-BD59-A6C34878D82A}">
                    <a16:rowId xmlns:a16="http://schemas.microsoft.com/office/drawing/2014/main" val="2969918267"/>
                  </a:ext>
                </a:extLst>
              </a:tr>
              <a:tr h="370840">
                <a:tc>
                  <a:txBody>
                    <a:bodyPr/>
                    <a:lstStyle/>
                    <a:p>
                      <a:r>
                        <a:rPr lang="en-GB" sz="2100" dirty="0"/>
                        <a:t>NHS Devon (ICB)</a:t>
                      </a:r>
                    </a:p>
                  </a:txBody>
                  <a:tcPr/>
                </a:tc>
                <a:tc>
                  <a:txBody>
                    <a:bodyPr/>
                    <a:lstStyle/>
                    <a:p>
                      <a:pPr marL="342900" indent="-342900">
                        <a:buFont typeface="Arial" panose="020B0604020202020204" pitchFamily="34" charset="0"/>
                        <a:buChar char="•"/>
                      </a:pPr>
                      <a:r>
                        <a:rPr lang="en-GB" sz="2100" dirty="0"/>
                        <a:t>Chair, NHS Devon</a:t>
                      </a:r>
                    </a:p>
                    <a:p>
                      <a:pPr marL="342900" indent="-342900">
                        <a:buFont typeface="Arial" panose="020B0604020202020204" pitchFamily="34" charset="0"/>
                        <a:buChar char="•"/>
                      </a:pPr>
                      <a:r>
                        <a:rPr lang="en-GB" sz="2100" dirty="0"/>
                        <a:t>Chief Executive Officer, NHS Devon </a:t>
                      </a:r>
                    </a:p>
                    <a:p>
                      <a:pPr marL="342900" indent="-342900">
                        <a:buFont typeface="Arial" panose="020B0604020202020204" pitchFamily="34" charset="0"/>
                        <a:buChar char="•"/>
                      </a:pPr>
                      <a:r>
                        <a:rPr lang="en-GB" sz="2100" dirty="0"/>
                        <a:t>Non-Executive Member</a:t>
                      </a:r>
                    </a:p>
                  </a:txBody>
                  <a:tcPr/>
                </a:tc>
                <a:extLst>
                  <a:ext uri="{0D108BD9-81ED-4DB2-BD59-A6C34878D82A}">
                    <a16:rowId xmlns:a16="http://schemas.microsoft.com/office/drawing/2014/main" val="1195046822"/>
                  </a:ext>
                </a:extLst>
              </a:tr>
              <a:tr h="370840">
                <a:tc>
                  <a:txBody>
                    <a:bodyPr/>
                    <a:lstStyle/>
                    <a:p>
                      <a:r>
                        <a:rPr lang="en-GB" sz="2100" dirty="0"/>
                        <a:t>Health and Wellbeing Boards</a:t>
                      </a:r>
                    </a:p>
                  </a:txBody>
                  <a:tcPr/>
                </a:tc>
                <a:tc>
                  <a:txBody>
                    <a:bodyPr/>
                    <a:lstStyle/>
                    <a:p>
                      <a:pPr marL="342900" indent="-342900">
                        <a:buFont typeface="Arial" panose="020B0604020202020204" pitchFamily="34" charset="0"/>
                        <a:buChar char="•"/>
                      </a:pPr>
                      <a:r>
                        <a:rPr lang="en-GB" sz="2100" dirty="0"/>
                        <a:t>Chair, Devon Health and Wellbeing Board</a:t>
                      </a:r>
                    </a:p>
                    <a:p>
                      <a:pPr marL="342900" indent="-342900">
                        <a:buFont typeface="Arial" panose="020B0604020202020204" pitchFamily="34" charset="0"/>
                        <a:buChar char="•"/>
                      </a:pPr>
                      <a:r>
                        <a:rPr lang="en-GB" sz="2100" dirty="0"/>
                        <a:t>Chair, Plymouth Health and Wellbeing Board</a:t>
                      </a:r>
                    </a:p>
                    <a:p>
                      <a:pPr marL="342900" indent="-342900">
                        <a:buFont typeface="Arial" panose="020B0604020202020204" pitchFamily="34" charset="0"/>
                        <a:buChar char="•"/>
                      </a:pPr>
                      <a:r>
                        <a:rPr lang="en-GB" sz="2100" dirty="0"/>
                        <a:t>Chair, Torbay Health and Wellbeing Board</a:t>
                      </a:r>
                    </a:p>
                  </a:txBody>
                  <a:tcPr/>
                </a:tc>
                <a:extLst>
                  <a:ext uri="{0D108BD9-81ED-4DB2-BD59-A6C34878D82A}">
                    <a16:rowId xmlns:a16="http://schemas.microsoft.com/office/drawing/2014/main" val="3632327989"/>
                  </a:ext>
                </a:extLst>
              </a:tr>
              <a:tr h="370840">
                <a:tc>
                  <a:txBody>
                    <a:bodyPr/>
                    <a:lstStyle/>
                    <a:p>
                      <a:r>
                        <a:rPr lang="en-GB" sz="2100" dirty="0"/>
                        <a:t>Provider Collaboratives</a:t>
                      </a:r>
                    </a:p>
                  </a:txBody>
                  <a:tcPr/>
                </a:tc>
                <a:tc>
                  <a:txBody>
                    <a:bodyPr/>
                    <a:lstStyle/>
                    <a:p>
                      <a:pPr marL="342900" indent="-342900">
                        <a:buFont typeface="Arial" panose="020B0604020202020204" pitchFamily="34" charset="0"/>
                        <a:buChar char="•"/>
                      </a:pPr>
                      <a:r>
                        <a:rPr lang="en-GB" sz="2100" dirty="0"/>
                        <a:t>Director, NHS Acute Provider Collaborative</a:t>
                      </a:r>
                    </a:p>
                    <a:p>
                      <a:pPr marL="342900" indent="-342900">
                        <a:buFont typeface="Arial" panose="020B0604020202020204" pitchFamily="34" charset="0"/>
                        <a:buChar char="•"/>
                      </a:pPr>
                      <a:r>
                        <a:rPr lang="en-GB" sz="2100" dirty="0"/>
                        <a:t>Director, Mental Health Learning Difficulties Neurodiversity Collaborative</a:t>
                      </a:r>
                    </a:p>
                  </a:txBody>
                  <a:tcPr/>
                </a:tc>
                <a:extLst>
                  <a:ext uri="{0D108BD9-81ED-4DB2-BD59-A6C34878D82A}">
                    <a16:rowId xmlns:a16="http://schemas.microsoft.com/office/drawing/2014/main" val="820186588"/>
                  </a:ext>
                </a:extLst>
              </a:tr>
              <a:tr h="370840">
                <a:tc>
                  <a:txBody>
                    <a:bodyPr/>
                    <a:lstStyle/>
                    <a:p>
                      <a:r>
                        <a:rPr lang="en-GB" sz="2100" dirty="0"/>
                        <a:t>Integrated Care System</a:t>
                      </a:r>
                    </a:p>
                  </a:txBody>
                  <a:tcPr/>
                </a:tc>
                <a:tc>
                  <a:txBody>
                    <a:bodyPr/>
                    <a:lstStyle/>
                    <a:p>
                      <a:pPr marL="342900" indent="-342900">
                        <a:buFont typeface="Arial" panose="020B0604020202020204" pitchFamily="34" charset="0"/>
                        <a:buChar char="•"/>
                      </a:pPr>
                      <a:r>
                        <a:rPr lang="en-GB" sz="2100" dirty="0"/>
                        <a:t>Chair, Clinical and Professional Cabinet and Clinical Senate</a:t>
                      </a:r>
                    </a:p>
                  </a:txBody>
                  <a:tcPr/>
                </a:tc>
                <a:extLst>
                  <a:ext uri="{0D108BD9-81ED-4DB2-BD59-A6C34878D82A}">
                    <a16:rowId xmlns:a16="http://schemas.microsoft.com/office/drawing/2014/main" val="1071012635"/>
                  </a:ext>
                </a:extLst>
              </a:tr>
              <a:tr h="370840">
                <a:tc>
                  <a:txBody>
                    <a:bodyPr/>
                    <a:lstStyle/>
                    <a:p>
                      <a:r>
                        <a:rPr lang="en-GB" sz="2100" dirty="0"/>
                        <a:t>Local Care Partnerships</a:t>
                      </a:r>
                    </a:p>
                  </a:txBody>
                  <a:tcPr/>
                </a:tc>
                <a:tc>
                  <a:txBody>
                    <a:bodyPr/>
                    <a:lstStyle/>
                    <a:p>
                      <a:pPr marL="342900" indent="-342900">
                        <a:buFont typeface="Arial" panose="020B0604020202020204" pitchFamily="34" charset="0"/>
                        <a:buChar char="•"/>
                      </a:pPr>
                      <a:r>
                        <a:rPr lang="en-GB" sz="2100" dirty="0"/>
                        <a:t>Representative, Local Care Partnership North</a:t>
                      </a:r>
                    </a:p>
                    <a:p>
                      <a:pPr marL="342900" indent="-342900">
                        <a:buFont typeface="Arial" panose="020B0604020202020204" pitchFamily="34" charset="0"/>
                        <a:buChar char="•"/>
                      </a:pPr>
                      <a:r>
                        <a:rPr lang="en-GB" sz="2100" dirty="0"/>
                        <a:t>Representative, Local Care Partnership East</a:t>
                      </a:r>
                    </a:p>
                    <a:p>
                      <a:pPr marL="342900" indent="-342900">
                        <a:buFont typeface="Arial" panose="020B0604020202020204" pitchFamily="34" charset="0"/>
                        <a:buChar char="•"/>
                      </a:pPr>
                      <a:r>
                        <a:rPr lang="en-GB" sz="2100" dirty="0"/>
                        <a:t>Representative, Local Care Partnership West</a:t>
                      </a:r>
                    </a:p>
                    <a:p>
                      <a:pPr marL="342900" indent="-342900">
                        <a:buFont typeface="Arial" panose="020B0604020202020204" pitchFamily="34" charset="0"/>
                        <a:buChar char="•"/>
                      </a:pPr>
                      <a:r>
                        <a:rPr lang="en-GB" sz="2100" dirty="0"/>
                        <a:t>Representative, Local Care Partnership South</a:t>
                      </a:r>
                    </a:p>
                    <a:p>
                      <a:pPr marL="342900" indent="-342900">
                        <a:buFont typeface="Arial" panose="020B0604020202020204" pitchFamily="34" charset="0"/>
                        <a:buChar char="•"/>
                      </a:pPr>
                      <a:r>
                        <a:rPr lang="en-GB" sz="2100" dirty="0"/>
                        <a:t>Representative, Local Care Partnership Plymouth</a:t>
                      </a:r>
                    </a:p>
                  </a:txBody>
                  <a:tcPr/>
                </a:tc>
                <a:extLst>
                  <a:ext uri="{0D108BD9-81ED-4DB2-BD59-A6C34878D82A}">
                    <a16:rowId xmlns:a16="http://schemas.microsoft.com/office/drawing/2014/main" val="3574876821"/>
                  </a:ext>
                </a:extLst>
              </a:tr>
              <a:tr h="370840">
                <a:tc>
                  <a:txBody>
                    <a:bodyPr/>
                    <a:lstStyle/>
                    <a:p>
                      <a:r>
                        <a:rPr lang="en-GB" sz="2100" dirty="0"/>
                        <a:t>Local Authorities</a:t>
                      </a:r>
                    </a:p>
                  </a:txBody>
                  <a:tcPr/>
                </a:tc>
                <a:tc>
                  <a:txBody>
                    <a:bodyPr/>
                    <a:lstStyle/>
                    <a:p>
                      <a:pPr marL="342900" indent="-342900">
                        <a:buFont typeface="Arial" panose="020B0604020202020204" pitchFamily="34" charset="0"/>
                        <a:buChar char="•"/>
                      </a:pPr>
                      <a:r>
                        <a:rPr lang="en-GB" sz="2100" dirty="0"/>
                        <a:t>Director of Adult Services</a:t>
                      </a:r>
                    </a:p>
                    <a:p>
                      <a:pPr marL="342900" indent="-342900">
                        <a:buFont typeface="Arial" panose="020B0604020202020204" pitchFamily="34" charset="0"/>
                        <a:buChar char="•"/>
                      </a:pPr>
                      <a:r>
                        <a:rPr lang="en-GB" sz="2100" dirty="0"/>
                        <a:t>Director of Children’s Services</a:t>
                      </a:r>
                    </a:p>
                    <a:p>
                      <a:pPr marL="342900" indent="-342900">
                        <a:buFont typeface="Arial" panose="020B0604020202020204" pitchFamily="34" charset="0"/>
                        <a:buChar char="•"/>
                      </a:pPr>
                      <a:r>
                        <a:rPr lang="en-GB" sz="2100" dirty="0"/>
                        <a:t>District Council Representative</a:t>
                      </a:r>
                    </a:p>
                  </a:txBody>
                  <a:tcPr/>
                </a:tc>
                <a:extLst>
                  <a:ext uri="{0D108BD9-81ED-4DB2-BD59-A6C34878D82A}">
                    <a16:rowId xmlns:a16="http://schemas.microsoft.com/office/drawing/2014/main" val="721575617"/>
                  </a:ext>
                </a:extLst>
              </a:tr>
              <a:tr h="370840">
                <a:tc>
                  <a:txBody>
                    <a:bodyPr/>
                    <a:lstStyle/>
                    <a:p>
                      <a:r>
                        <a:rPr lang="en-GB" sz="2100" dirty="0"/>
                        <a:t>Voluntary Sector</a:t>
                      </a:r>
                    </a:p>
                  </a:txBody>
                  <a:tcPr/>
                </a:tc>
                <a:tc>
                  <a:txBody>
                    <a:bodyPr/>
                    <a:lstStyle/>
                    <a:p>
                      <a:pPr marL="342900" indent="-342900">
                        <a:buFont typeface="Arial" panose="020B0604020202020204" pitchFamily="34" charset="0"/>
                        <a:buChar char="•"/>
                      </a:pPr>
                      <a:r>
                        <a:rPr lang="en-GB" sz="2100" dirty="0"/>
                        <a:t>3 x Representative, Voluntary, Community and Social Enterprise</a:t>
                      </a:r>
                    </a:p>
                  </a:txBody>
                  <a:tcPr/>
                </a:tc>
                <a:extLst>
                  <a:ext uri="{0D108BD9-81ED-4DB2-BD59-A6C34878D82A}">
                    <a16:rowId xmlns:a16="http://schemas.microsoft.com/office/drawing/2014/main" val="489912087"/>
                  </a:ext>
                </a:extLst>
              </a:tr>
              <a:tr h="370840">
                <a:tc>
                  <a:txBody>
                    <a:bodyPr/>
                    <a:lstStyle/>
                    <a:p>
                      <a:r>
                        <a:rPr lang="en-GB" sz="2100" dirty="0"/>
                        <a:t>Healthwatch</a:t>
                      </a:r>
                    </a:p>
                  </a:txBody>
                  <a:tcPr/>
                </a:tc>
                <a:tc>
                  <a:txBody>
                    <a:bodyPr/>
                    <a:lstStyle/>
                    <a:p>
                      <a:pPr marL="342900" indent="-342900">
                        <a:buFont typeface="Arial" panose="020B0604020202020204" pitchFamily="34" charset="0"/>
                        <a:buChar char="•"/>
                      </a:pPr>
                      <a:r>
                        <a:rPr lang="en-GB" sz="2100" dirty="0"/>
                        <a:t>Representative, Healthwatch Devon, Plymouth and Torbay</a:t>
                      </a:r>
                    </a:p>
                  </a:txBody>
                  <a:tcPr/>
                </a:tc>
                <a:extLst>
                  <a:ext uri="{0D108BD9-81ED-4DB2-BD59-A6C34878D82A}">
                    <a16:rowId xmlns:a16="http://schemas.microsoft.com/office/drawing/2014/main" val="2472870652"/>
                  </a:ext>
                </a:extLst>
              </a:tr>
              <a:tr h="370840">
                <a:tc>
                  <a:txBody>
                    <a:bodyPr/>
                    <a:lstStyle/>
                    <a:p>
                      <a:r>
                        <a:rPr lang="en-GB" sz="2100" dirty="0"/>
                        <a:t>Health Inequalities</a:t>
                      </a:r>
                    </a:p>
                  </a:txBody>
                  <a:tcPr/>
                </a:tc>
                <a:tc>
                  <a:txBody>
                    <a:bodyPr/>
                    <a:lstStyle/>
                    <a:p>
                      <a:pPr marL="342900" indent="-342900">
                        <a:buFont typeface="Arial" panose="020B0604020202020204" pitchFamily="34" charset="0"/>
                        <a:buChar char="•"/>
                      </a:pPr>
                      <a:r>
                        <a:rPr lang="en-GB" sz="2100" dirty="0"/>
                        <a:t>System Senior Responsible Officer, Health Inequalities</a:t>
                      </a:r>
                    </a:p>
                  </a:txBody>
                  <a:tcPr/>
                </a:tc>
                <a:extLst>
                  <a:ext uri="{0D108BD9-81ED-4DB2-BD59-A6C34878D82A}">
                    <a16:rowId xmlns:a16="http://schemas.microsoft.com/office/drawing/2014/main" val="1477834736"/>
                  </a:ext>
                </a:extLst>
              </a:tr>
              <a:tr h="370840">
                <a:tc>
                  <a:txBody>
                    <a:bodyPr/>
                    <a:lstStyle/>
                    <a:p>
                      <a:r>
                        <a:rPr lang="en-GB" sz="2100" dirty="0"/>
                        <a:t>Primary Care</a:t>
                      </a:r>
                    </a:p>
                  </a:txBody>
                  <a:tcPr/>
                </a:tc>
                <a:tc>
                  <a:txBody>
                    <a:bodyPr/>
                    <a:lstStyle/>
                    <a:p>
                      <a:pPr marL="342900" indent="-342900">
                        <a:buFont typeface="Arial" panose="020B0604020202020204" pitchFamily="34" charset="0"/>
                        <a:buChar char="•"/>
                      </a:pPr>
                      <a:r>
                        <a:rPr lang="en-GB" sz="2100" dirty="0"/>
                        <a:t>Representative, Primary Care</a:t>
                      </a:r>
                    </a:p>
                  </a:txBody>
                  <a:tcPr/>
                </a:tc>
                <a:extLst>
                  <a:ext uri="{0D108BD9-81ED-4DB2-BD59-A6C34878D82A}">
                    <a16:rowId xmlns:a16="http://schemas.microsoft.com/office/drawing/2014/main" val="758545840"/>
                  </a:ext>
                </a:extLst>
              </a:tr>
            </a:tbl>
          </a:graphicData>
        </a:graphic>
      </p:graphicFrame>
    </p:spTree>
    <p:extLst>
      <p:ext uri="{BB962C8B-B14F-4D97-AF65-F5344CB8AC3E}">
        <p14:creationId xmlns:p14="http://schemas.microsoft.com/office/powerpoint/2010/main" val="3844156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1">
            <a:extLst>
              <a:ext uri="{FF2B5EF4-FFF2-40B4-BE49-F238E27FC236}">
                <a16:creationId xmlns:a16="http://schemas.microsoft.com/office/drawing/2014/main" id="{5092B2D8-19B3-11F4-9CF6-9404E3A6156D}"/>
              </a:ext>
            </a:extLst>
          </p:cNvPr>
          <p:cNvSpPr txBox="1">
            <a:spLocks/>
          </p:cNvSpPr>
          <p:nvPr/>
        </p:nvSpPr>
        <p:spPr>
          <a:xfrm>
            <a:off x="1151112" y="1325335"/>
            <a:ext cx="13681520" cy="6768752"/>
          </a:xfrm>
          <a:prstGeom prst="rect">
            <a:avLst/>
          </a:prstGeom>
        </p:spPr>
        <p:txBody>
          <a:bodyPr/>
          <a:lstStyle>
            <a:lvl1pPr marL="342891" indent="-342891"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1pPr>
            <a:lvl2pPr marL="742932" indent="-285744" algn="l" defTabSz="914377"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2pPr>
            <a:lvl3pPr marL="1142971" indent="-228594" algn="l" defTabSz="914377"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3pPr>
            <a:lvl4pPr marL="1600160" indent="-228594" algn="l" defTabSz="914377" rtl="0" eaLnBrk="1" latinLnBrk="0" hangingPunct="1">
              <a:spcBef>
                <a:spcPct val="20000"/>
              </a:spcBef>
              <a:buFont typeface="Arial" panose="020B0604020202020204" pitchFamily="34" charset="0"/>
              <a:buChar char="–"/>
              <a:defRPr sz="1400" kern="1200">
                <a:solidFill>
                  <a:schemeClr val="tx1"/>
                </a:solidFill>
                <a:latin typeface="+mn-lt"/>
                <a:ea typeface="+mn-ea"/>
                <a:cs typeface="+mn-cs"/>
              </a:defRPr>
            </a:lvl4pPr>
            <a:lvl5pPr marL="2057349" indent="-228594" algn="l" defTabSz="914377" rtl="0" eaLnBrk="1" latinLnBrk="0" hangingPunct="1">
              <a:spcBef>
                <a:spcPct val="20000"/>
              </a:spcBef>
              <a:buFont typeface="Arial" panose="020B0604020202020204" pitchFamily="34" charset="0"/>
              <a:buChar char="»"/>
              <a:defRPr sz="1400" kern="1200">
                <a:solidFill>
                  <a:schemeClr val="tx1"/>
                </a:solidFill>
                <a:latin typeface="+mn-lt"/>
                <a:ea typeface="+mn-ea"/>
                <a:cs typeface="+mn-cs"/>
              </a:defRPr>
            </a:lvl5pPr>
            <a:lvl6pPr marL="2514537" indent="-228594" algn="l" defTabSz="914377"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266700" lvl="2" indent="0">
              <a:spcBef>
                <a:spcPts val="0"/>
              </a:spcBef>
              <a:buNone/>
              <a:tabLst>
                <a:tab pos="640080" algn="l"/>
              </a:tabLst>
            </a:pPr>
            <a:r>
              <a:rPr lang="en-GB" sz="2000" b="1" u="sng" dirty="0">
                <a:solidFill>
                  <a:srgbClr val="0070C0"/>
                </a:solidFill>
                <a:latin typeface="Arial" panose="020B0604020202020204" pitchFamily="34" charset="0"/>
                <a:ea typeface="+mj-ea"/>
                <a:cs typeface="Arial" panose="020B0604020202020204" pitchFamily="34" charset="0"/>
                <a:hlinkClick r:id="rId2" action="ppaction://hlinksldjump"/>
              </a:rPr>
              <a:t>Section 1 – Introduction and Overview</a:t>
            </a:r>
            <a:endParaRPr lang="en-GB" sz="2000" b="1" u="sng" dirty="0">
              <a:solidFill>
                <a:srgbClr val="0070C0"/>
              </a:solidFill>
              <a:latin typeface="Arial" panose="020B0604020202020204" pitchFamily="34" charset="0"/>
              <a:ea typeface="+mj-ea"/>
              <a:cs typeface="Arial" panose="020B0604020202020204" pitchFamily="34" charset="0"/>
            </a:endParaRPr>
          </a:p>
          <a:p>
            <a:pPr marL="266700" lvl="2" indent="0">
              <a:spcBef>
                <a:spcPts val="0"/>
              </a:spcBef>
              <a:buNone/>
              <a:tabLst>
                <a:tab pos="640080" algn="l"/>
              </a:tabLst>
            </a:pPr>
            <a:endParaRPr lang="en-GB" sz="2000" b="1" u="sng" dirty="0">
              <a:solidFill>
                <a:srgbClr val="0070C0"/>
              </a:solidFill>
              <a:latin typeface="Arial" panose="020B0604020202020204" pitchFamily="34" charset="0"/>
              <a:ea typeface="+mj-ea"/>
              <a:cs typeface="Arial" panose="020B0604020202020204" pitchFamily="34" charset="0"/>
            </a:endParaRPr>
          </a:p>
          <a:p>
            <a:pPr marL="266700" lvl="2" indent="0">
              <a:spcBef>
                <a:spcPts val="0"/>
              </a:spcBef>
              <a:buNone/>
              <a:tabLst>
                <a:tab pos="640080" algn="l"/>
              </a:tabLst>
            </a:pPr>
            <a:r>
              <a:rPr lang="en-GB" sz="2000" b="1" u="sng" dirty="0">
                <a:solidFill>
                  <a:srgbClr val="0070C0"/>
                </a:solidFill>
                <a:latin typeface="Arial" panose="020B0604020202020204" pitchFamily="34" charset="0"/>
                <a:ea typeface="+mj-ea"/>
                <a:cs typeface="Arial" panose="020B0604020202020204" pitchFamily="34" charset="0"/>
                <a:hlinkClick r:id="rId3" action="ppaction://hlinksldjump"/>
              </a:rPr>
              <a:t>Section 2 – ICS Governance Framework</a:t>
            </a:r>
            <a:endParaRPr lang="en-GB" sz="2000" b="1" u="sng" dirty="0">
              <a:solidFill>
                <a:srgbClr val="0070C0"/>
              </a:solidFill>
              <a:latin typeface="Arial" panose="020B0604020202020204" pitchFamily="34" charset="0"/>
              <a:ea typeface="+mj-ea"/>
              <a:cs typeface="Arial" panose="020B0604020202020204" pitchFamily="34" charset="0"/>
            </a:endParaRPr>
          </a:p>
          <a:p>
            <a:pPr marL="266700" lvl="2" indent="0">
              <a:spcBef>
                <a:spcPts val="0"/>
              </a:spcBef>
              <a:buNone/>
              <a:tabLst>
                <a:tab pos="640080" algn="l"/>
              </a:tabLst>
            </a:pPr>
            <a:endParaRPr lang="en-GB" sz="2000" b="1" u="sng" dirty="0">
              <a:solidFill>
                <a:srgbClr val="0070C0"/>
              </a:solidFill>
              <a:latin typeface="Arial" panose="020B0604020202020204" pitchFamily="34" charset="0"/>
              <a:ea typeface="+mj-ea"/>
              <a:cs typeface="Arial" panose="020B0604020202020204" pitchFamily="34" charset="0"/>
            </a:endParaRPr>
          </a:p>
          <a:p>
            <a:pPr marL="266700" lvl="1" indent="0">
              <a:spcBef>
                <a:spcPts val="0"/>
              </a:spcBef>
              <a:buNone/>
            </a:pPr>
            <a:r>
              <a:rPr lang="en-GB" sz="2000" b="1" u="sng" dirty="0">
                <a:solidFill>
                  <a:srgbClr val="0070C0"/>
                </a:solidFill>
                <a:latin typeface="Arial" panose="020B0604020202020204" pitchFamily="34" charset="0"/>
                <a:ea typeface="+mj-ea"/>
                <a:cs typeface="Arial" panose="020B0604020202020204" pitchFamily="34" charset="0"/>
                <a:hlinkClick r:id="rId4" action="ppaction://hlinksldjump"/>
              </a:rPr>
              <a:t>Section 3 - The Integrated Care Partnership – One Devon Integrated Care Partnership</a:t>
            </a:r>
            <a:endParaRPr lang="en-GB" sz="2000" b="1" u="sng" dirty="0">
              <a:solidFill>
                <a:srgbClr val="0070C0"/>
              </a:solidFill>
              <a:latin typeface="Arial" panose="020B0604020202020204" pitchFamily="34" charset="0"/>
              <a:ea typeface="+mj-ea"/>
              <a:cs typeface="Arial" panose="020B0604020202020204" pitchFamily="34" charset="0"/>
            </a:endParaRPr>
          </a:p>
          <a:p>
            <a:pPr marL="266700" lvl="1" indent="0">
              <a:spcBef>
                <a:spcPts val="0"/>
              </a:spcBef>
              <a:buNone/>
            </a:pPr>
            <a:endParaRPr lang="en-GB" sz="2000" b="1" u="sng" dirty="0">
              <a:solidFill>
                <a:srgbClr val="0070C0"/>
              </a:solidFill>
              <a:latin typeface="Arial" panose="020B0604020202020204" pitchFamily="34" charset="0"/>
              <a:ea typeface="+mj-ea"/>
              <a:cs typeface="Arial" panose="020B0604020202020204" pitchFamily="34" charset="0"/>
            </a:endParaRPr>
          </a:p>
          <a:p>
            <a:pPr marL="266700" lvl="1" indent="0">
              <a:spcBef>
                <a:spcPts val="0"/>
              </a:spcBef>
              <a:buNone/>
            </a:pPr>
            <a:r>
              <a:rPr lang="en-GB" sz="2000" b="1" u="sng" dirty="0">
                <a:solidFill>
                  <a:srgbClr val="0070C0"/>
                </a:solidFill>
                <a:latin typeface="Arial" panose="020B0604020202020204" pitchFamily="34" charset="0"/>
                <a:ea typeface="+mj-ea"/>
                <a:cs typeface="Arial" panose="020B0604020202020204" pitchFamily="34" charset="0"/>
                <a:hlinkClick r:id="rId5" action="ppaction://hlinksldjump"/>
              </a:rPr>
              <a:t>Section 4 - The Integrated Care Board – NHS Devon</a:t>
            </a:r>
            <a:endParaRPr lang="en-GB" sz="2000" b="1" u="sng" dirty="0">
              <a:solidFill>
                <a:srgbClr val="0070C0"/>
              </a:solidFill>
              <a:latin typeface="Arial" panose="020B0604020202020204" pitchFamily="34" charset="0"/>
              <a:ea typeface="+mj-ea"/>
              <a:cs typeface="Arial" panose="020B0604020202020204" pitchFamily="34" charset="0"/>
            </a:endParaRPr>
          </a:p>
          <a:p>
            <a:pPr marL="266700" lvl="1" indent="0">
              <a:spcBef>
                <a:spcPts val="0"/>
              </a:spcBef>
              <a:buNone/>
            </a:pPr>
            <a:endParaRPr lang="en-GB" sz="2000" b="1" u="sng" dirty="0">
              <a:solidFill>
                <a:srgbClr val="0070C0"/>
              </a:solidFill>
              <a:latin typeface="Arial" panose="020B0604020202020204" pitchFamily="34" charset="0"/>
              <a:ea typeface="+mj-ea"/>
              <a:cs typeface="Arial" panose="020B0604020202020204" pitchFamily="34" charset="0"/>
            </a:endParaRPr>
          </a:p>
          <a:p>
            <a:pPr marL="266700" lvl="1" indent="0">
              <a:spcBef>
                <a:spcPts val="0"/>
              </a:spcBef>
              <a:buNone/>
            </a:pPr>
            <a:r>
              <a:rPr lang="en-GB" sz="2000" b="1" u="sng" dirty="0">
                <a:solidFill>
                  <a:srgbClr val="0070C0"/>
                </a:solidFill>
                <a:latin typeface="Arial" panose="020B0604020202020204" pitchFamily="34" charset="0"/>
                <a:ea typeface="+mj-ea"/>
                <a:cs typeface="Arial" panose="020B0604020202020204" pitchFamily="34" charset="0"/>
                <a:hlinkClick r:id="rId6" action="ppaction://hlinksldjump"/>
              </a:rPr>
              <a:t>Section 5 – Board Assurance Committees</a:t>
            </a:r>
            <a:endParaRPr lang="en-GB" sz="2000" b="1" u="sng" dirty="0">
              <a:solidFill>
                <a:srgbClr val="0070C0"/>
              </a:solidFill>
              <a:latin typeface="Arial" panose="020B0604020202020204" pitchFamily="34" charset="0"/>
              <a:ea typeface="+mj-ea"/>
              <a:cs typeface="Arial" panose="020B0604020202020204" pitchFamily="34" charset="0"/>
            </a:endParaRPr>
          </a:p>
          <a:p>
            <a:pPr marL="266700" lvl="1" indent="0">
              <a:spcBef>
                <a:spcPts val="0"/>
              </a:spcBef>
              <a:buNone/>
            </a:pPr>
            <a:endParaRPr lang="en-GB" sz="2000" b="1" u="sng" dirty="0">
              <a:solidFill>
                <a:srgbClr val="0070C0"/>
              </a:solidFill>
              <a:latin typeface="Arial" panose="020B0604020202020204" pitchFamily="34" charset="0"/>
              <a:ea typeface="+mj-ea"/>
              <a:cs typeface="Arial" panose="020B0604020202020204" pitchFamily="34" charset="0"/>
            </a:endParaRPr>
          </a:p>
          <a:p>
            <a:pPr marL="266700" lvl="1" indent="0">
              <a:spcBef>
                <a:spcPts val="0"/>
              </a:spcBef>
              <a:buNone/>
            </a:pPr>
            <a:r>
              <a:rPr lang="en-GB" sz="2000" b="1" u="sng" dirty="0">
                <a:solidFill>
                  <a:srgbClr val="0070C0"/>
                </a:solidFill>
                <a:latin typeface="Arial" panose="020B0604020202020204" pitchFamily="34" charset="0"/>
                <a:ea typeface="+mj-ea"/>
                <a:cs typeface="Arial" panose="020B0604020202020204" pitchFamily="34" charset="0"/>
                <a:hlinkClick r:id="rId7" action="ppaction://hlinksldjump"/>
              </a:rPr>
              <a:t>Section 6 –</a:t>
            </a:r>
            <a:r>
              <a:rPr lang="en-GB" sz="2000" b="1" u="sng" dirty="0">
                <a:solidFill>
                  <a:srgbClr val="0070C0"/>
                </a:solidFill>
                <a:latin typeface="Arial" panose="020B0604020202020204" pitchFamily="34" charset="0"/>
                <a:ea typeface="+mj-ea"/>
                <a:cs typeface="Arial" panose="020B0604020202020204" pitchFamily="34" charset="0"/>
              </a:rPr>
              <a:t> </a:t>
            </a:r>
            <a:r>
              <a:rPr lang="en-GB" sz="2000" b="1" u="sng" dirty="0">
                <a:solidFill>
                  <a:schemeClr val="accent2"/>
                </a:solidFill>
                <a:latin typeface="Arial" panose="020B0604020202020204" pitchFamily="34" charset="0"/>
                <a:ea typeface="+mj-ea"/>
                <a:cs typeface="Arial" panose="020B0604020202020204" pitchFamily="34" charset="0"/>
              </a:rPr>
              <a:t>NHS </a:t>
            </a:r>
            <a:r>
              <a:rPr lang="en-GB" sz="2000" b="1" u="sng" dirty="0">
                <a:solidFill>
                  <a:schemeClr val="accent2"/>
                </a:solidFill>
                <a:latin typeface="Arial" panose="020B0604020202020204" pitchFamily="34" charset="0"/>
                <a:ea typeface="+mj-ea"/>
                <a:cs typeface="Arial" panose="020B0604020202020204" pitchFamily="34" charset="0"/>
                <a:hlinkClick r:id="rId7" action="ppaction://hlinksldjump"/>
              </a:rPr>
              <a:t>Cornwall</a:t>
            </a:r>
            <a:r>
              <a:rPr lang="en-GB" sz="2000" b="1" u="sng" dirty="0">
                <a:solidFill>
                  <a:schemeClr val="accent2"/>
                </a:solidFill>
                <a:latin typeface="Arial" panose="020B0604020202020204" pitchFamily="34" charset="0"/>
                <a:ea typeface="+mj-ea"/>
                <a:cs typeface="Arial" panose="020B0604020202020204" pitchFamily="34" charset="0"/>
              </a:rPr>
              <a:t> and Isles and Scilly and NHS Devon Cluster</a:t>
            </a:r>
            <a:endParaRPr lang="en-GB" sz="2000" b="1" u="sng" dirty="0">
              <a:solidFill>
                <a:schemeClr val="accent2"/>
              </a:solidFill>
              <a:latin typeface="Arial" panose="020B0604020202020204" pitchFamily="34" charset="0"/>
              <a:ea typeface="+mj-ea"/>
              <a:cs typeface="Arial" panose="020B0604020202020204" pitchFamily="34" charset="0"/>
              <a:hlinkClick r:id="rId8" action="ppaction://hlinksldjump"/>
            </a:endParaRPr>
          </a:p>
          <a:p>
            <a:pPr marL="266700" lvl="1" indent="0">
              <a:spcBef>
                <a:spcPts val="0"/>
              </a:spcBef>
              <a:buNone/>
            </a:pPr>
            <a:endParaRPr lang="en-GB" sz="2000" b="1" u="sng" dirty="0">
              <a:solidFill>
                <a:srgbClr val="0070C0"/>
              </a:solidFill>
              <a:latin typeface="Arial" panose="020B0604020202020204" pitchFamily="34" charset="0"/>
              <a:ea typeface="+mj-ea"/>
              <a:cs typeface="Arial" panose="020B0604020202020204" pitchFamily="34" charset="0"/>
              <a:hlinkClick r:id="rId8" action="ppaction://hlinksldjump"/>
            </a:endParaRPr>
          </a:p>
          <a:p>
            <a:pPr marL="266700" lvl="1" indent="0">
              <a:spcBef>
                <a:spcPts val="0"/>
              </a:spcBef>
              <a:buNone/>
            </a:pPr>
            <a:r>
              <a:rPr lang="en-GB" sz="2000" b="1" u="sng" dirty="0">
                <a:solidFill>
                  <a:srgbClr val="0070C0"/>
                </a:solidFill>
                <a:latin typeface="Arial" panose="020B0604020202020204" pitchFamily="34" charset="0"/>
                <a:ea typeface="+mj-ea"/>
                <a:cs typeface="Arial" panose="020B0604020202020204" pitchFamily="34" charset="0"/>
                <a:hlinkClick r:id="rId8" action="ppaction://hlinksldjump"/>
              </a:rPr>
              <a:t>Section 7 – One Devon System Governance Arrangements</a:t>
            </a:r>
            <a:endParaRPr lang="en-GB" sz="2000" b="1" u="sng" dirty="0">
              <a:solidFill>
                <a:srgbClr val="0070C0"/>
              </a:solidFill>
              <a:latin typeface="Arial" panose="020B0604020202020204" pitchFamily="34" charset="0"/>
              <a:ea typeface="+mj-ea"/>
              <a:cs typeface="Arial" panose="020B0604020202020204" pitchFamily="34" charset="0"/>
            </a:endParaRPr>
          </a:p>
          <a:p>
            <a:pPr marL="266700" lvl="2" indent="0">
              <a:spcBef>
                <a:spcPts val="0"/>
              </a:spcBef>
              <a:buNone/>
              <a:tabLst>
                <a:tab pos="640080" algn="l"/>
              </a:tabLst>
            </a:pPr>
            <a:endParaRPr lang="en-GB" sz="2000" b="1" u="sng" dirty="0">
              <a:solidFill>
                <a:srgbClr val="0070C0"/>
              </a:solidFill>
              <a:latin typeface="Arial" panose="020B0604020202020204" pitchFamily="34" charset="0"/>
              <a:ea typeface="+mj-ea"/>
              <a:cs typeface="Arial" panose="020B0604020202020204" pitchFamily="34" charset="0"/>
            </a:endParaRPr>
          </a:p>
          <a:p>
            <a:pPr marL="266700" lvl="2" indent="0">
              <a:spcBef>
                <a:spcPts val="0"/>
              </a:spcBef>
              <a:buNone/>
              <a:tabLst>
                <a:tab pos="640080" algn="l"/>
              </a:tabLst>
            </a:pPr>
            <a:r>
              <a:rPr lang="en-GB" sz="2000" b="1" u="sng" dirty="0">
                <a:solidFill>
                  <a:srgbClr val="0070C0"/>
                </a:solidFill>
                <a:latin typeface="Arial" panose="020B0604020202020204" pitchFamily="34" charset="0"/>
                <a:ea typeface="+mj-ea"/>
                <a:cs typeface="Arial" panose="020B0604020202020204" pitchFamily="34" charset="0"/>
                <a:hlinkClick r:id="rId9" action="ppaction://hlinksldjump"/>
              </a:rPr>
              <a:t>Section</a:t>
            </a:r>
            <a:r>
              <a:rPr lang="en-GB" sz="2000" b="1" u="sng" dirty="0">
                <a:solidFill>
                  <a:srgbClr val="0070C0"/>
                </a:solidFill>
                <a:latin typeface="Arial" panose="020B0604020202020204" pitchFamily="34" charset="0"/>
                <a:ea typeface="+mj-ea"/>
                <a:cs typeface="Arial" panose="020B0604020202020204" pitchFamily="34" charset="0"/>
              </a:rPr>
              <a:t> 8 – </a:t>
            </a:r>
            <a:r>
              <a:rPr lang="en-GB" sz="2000" b="1" u="sng" dirty="0">
                <a:solidFill>
                  <a:srgbClr val="0070C0"/>
                </a:solidFill>
                <a:latin typeface="Arial" panose="020B0604020202020204" pitchFamily="34" charset="0"/>
                <a:ea typeface="+mj-ea"/>
                <a:cs typeface="Arial" panose="020B0604020202020204" pitchFamily="34" charset="0"/>
                <a:hlinkClick r:id="rId10" action="ppaction://hlinksldjump"/>
              </a:rPr>
              <a:t> Primary medical services and other commissioning responsibilities delegated to NHS Devon</a:t>
            </a:r>
            <a:endParaRPr lang="en-GB" sz="2000" b="1" u="sng" dirty="0">
              <a:solidFill>
                <a:srgbClr val="0070C0"/>
              </a:solidFill>
              <a:latin typeface="Arial" panose="020B0604020202020204" pitchFamily="34" charset="0"/>
              <a:ea typeface="+mj-ea"/>
              <a:cs typeface="Arial" panose="020B0604020202020204" pitchFamily="34" charset="0"/>
            </a:endParaRPr>
          </a:p>
          <a:p>
            <a:pPr marL="266700" lvl="2" indent="0">
              <a:spcBef>
                <a:spcPts val="0"/>
              </a:spcBef>
              <a:buNone/>
              <a:tabLst>
                <a:tab pos="640080" algn="l"/>
              </a:tabLst>
            </a:pPr>
            <a:endParaRPr lang="en-GB" sz="2000" dirty="0">
              <a:effectLst/>
              <a:latin typeface="Arial" panose="020B0604020202020204" pitchFamily="34" charset="0"/>
              <a:ea typeface="Trebuchet MS" panose="020B0603020202020204" pitchFamily="34" charset="0"/>
              <a:cs typeface="Times New Roman" panose="02020603050405020304" pitchFamily="18" charset="0"/>
            </a:endParaRPr>
          </a:p>
        </p:txBody>
      </p:sp>
      <p:sp>
        <p:nvSpPr>
          <p:cNvPr id="5" name="TextBox 4">
            <a:extLst>
              <a:ext uri="{FF2B5EF4-FFF2-40B4-BE49-F238E27FC236}">
                <a16:creationId xmlns:a16="http://schemas.microsoft.com/office/drawing/2014/main" id="{AF8DF950-C74A-134A-2FA5-62FDE752081A}"/>
              </a:ext>
            </a:extLst>
          </p:cNvPr>
          <p:cNvSpPr txBox="1"/>
          <p:nvPr/>
        </p:nvSpPr>
        <p:spPr>
          <a:xfrm>
            <a:off x="1439144" y="534988"/>
            <a:ext cx="10297144" cy="646331"/>
          </a:xfrm>
          <a:prstGeom prst="rect">
            <a:avLst/>
          </a:prstGeom>
          <a:noFill/>
        </p:spPr>
        <p:txBody>
          <a:bodyPr wrap="square" rtlCol="0">
            <a:spAutoFit/>
          </a:bodyPr>
          <a:lstStyle/>
          <a:p>
            <a:r>
              <a:rPr lang="en-GB" b="1" dirty="0">
                <a:solidFill>
                  <a:srgbClr val="005EB8"/>
                </a:solidFill>
              </a:rPr>
              <a:t>Contents</a:t>
            </a:r>
          </a:p>
        </p:txBody>
      </p:sp>
    </p:spTree>
    <p:extLst>
      <p:ext uri="{BB962C8B-B14F-4D97-AF65-F5344CB8AC3E}">
        <p14:creationId xmlns:p14="http://schemas.microsoft.com/office/powerpoint/2010/main" val="119088147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19E177-01E5-D4E5-79B3-79D042047CC9}"/>
            </a:ext>
          </a:extLst>
        </p:cNvPr>
        <p:cNvGrpSpPr/>
        <p:nvPr/>
      </p:nvGrpSpPr>
      <p:grpSpPr>
        <a:xfrm>
          <a:off x="0" y="0"/>
          <a:ext cx="0" cy="0"/>
          <a:chOff x="0" y="0"/>
          <a:chExt cx="0" cy="0"/>
        </a:xfrm>
      </p:grpSpPr>
      <p:pic>
        <p:nvPicPr>
          <p:cNvPr id="2" name="Picture 1" descr="A blue and black sign with white letters&#10;&#10;AI-generated content may be incorrect.">
            <a:extLst>
              <a:ext uri="{FF2B5EF4-FFF2-40B4-BE49-F238E27FC236}">
                <a16:creationId xmlns:a16="http://schemas.microsoft.com/office/drawing/2014/main" id="{4B77569A-F6FC-98C5-D62E-840C05C0846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840743" y="294410"/>
            <a:ext cx="2034269" cy="1464398"/>
          </a:xfrm>
          <a:prstGeom prst="rect">
            <a:avLst/>
          </a:prstGeom>
        </p:spPr>
      </p:pic>
      <p:sp>
        <p:nvSpPr>
          <p:cNvPr id="3" name="Title 1">
            <a:extLst>
              <a:ext uri="{FF2B5EF4-FFF2-40B4-BE49-F238E27FC236}">
                <a16:creationId xmlns:a16="http://schemas.microsoft.com/office/drawing/2014/main" id="{F4C3C744-345D-0CDA-54B0-2D7F9DB13411}"/>
              </a:ext>
            </a:extLst>
          </p:cNvPr>
          <p:cNvSpPr txBox="1">
            <a:spLocks/>
          </p:cNvSpPr>
          <p:nvPr/>
        </p:nvSpPr>
        <p:spPr>
          <a:xfrm>
            <a:off x="914400" y="411956"/>
            <a:ext cx="16459200" cy="987128"/>
          </a:xfrm>
          <a:prstGeom prst="rect">
            <a:avLst/>
          </a:prstGeom>
        </p:spPr>
        <p:txBody>
          <a:bodyPr>
            <a:normAutofit/>
          </a:bodyPr>
          <a:lstStyle>
            <a:lvl1pPr algn="l" defTabSz="1828800" rtl="0" eaLnBrk="1" latinLnBrk="0" hangingPunct="1">
              <a:spcBef>
                <a:spcPct val="0"/>
              </a:spcBef>
              <a:buNone/>
              <a:defRPr sz="5000" b="1" kern="1200">
                <a:solidFill>
                  <a:srgbClr val="005EB8"/>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GB" sz="4000"/>
              <a:t>3.3  One Devon Integrated Care Strategy</a:t>
            </a:r>
            <a:endParaRPr lang="en-GB" sz="4000" dirty="0"/>
          </a:p>
        </p:txBody>
      </p:sp>
      <p:sp>
        <p:nvSpPr>
          <p:cNvPr id="4" name="Content Placeholder 3">
            <a:extLst>
              <a:ext uri="{FF2B5EF4-FFF2-40B4-BE49-F238E27FC236}">
                <a16:creationId xmlns:a16="http://schemas.microsoft.com/office/drawing/2014/main" id="{36E36F22-4D23-354A-E209-5EA393C7E3FF}"/>
              </a:ext>
            </a:extLst>
          </p:cNvPr>
          <p:cNvSpPr txBox="1">
            <a:spLocks/>
          </p:cNvSpPr>
          <p:nvPr/>
        </p:nvSpPr>
        <p:spPr>
          <a:xfrm>
            <a:off x="1016117" y="2119164"/>
            <a:ext cx="15841760" cy="7070725"/>
          </a:xfrm>
          <a:prstGeom prst="rect">
            <a:avLst/>
          </a:prstGeom>
        </p:spPr>
        <p:txBody>
          <a:bodyPr vert="horz" lIns="91440" tIns="45720" rIns="91440" bIns="45720" rtlCol="0">
            <a:noAutofit/>
          </a:bodyPr>
          <a:lstStyle>
            <a:lvl1pPr marL="685800" indent="-685800" algn="l" defTabSz="1828800" rtl="0" eaLnBrk="1" latinLnBrk="0" hangingPunct="1">
              <a:spcBef>
                <a:spcPct val="20000"/>
              </a:spcBef>
              <a:buClr>
                <a:schemeClr val="accent1"/>
              </a:buClr>
              <a:buFont typeface="Wingdings" panose="05000000000000000000" pitchFamily="2" charset="2"/>
              <a:buChar char="§"/>
              <a:defRPr sz="3200" kern="1200">
                <a:solidFill>
                  <a:schemeClr val="tx1"/>
                </a:solidFill>
                <a:latin typeface="+mn-lt"/>
                <a:ea typeface="+mn-ea"/>
                <a:cs typeface="+mn-cs"/>
              </a:defRPr>
            </a:lvl1pPr>
            <a:lvl2pPr marL="1485900" indent="-571500" algn="l" defTabSz="1828800" rtl="0" eaLnBrk="1" latinLnBrk="0" hangingPunct="1">
              <a:spcBef>
                <a:spcPct val="20000"/>
              </a:spcBef>
              <a:buClr>
                <a:srgbClr val="009632"/>
              </a:buClr>
              <a:buFont typeface="Arial" panose="020B0604020202020204" pitchFamily="34" charset="0"/>
              <a:buChar char="•"/>
              <a:defRPr sz="3600" kern="1200">
                <a:solidFill>
                  <a:schemeClr val="tx1"/>
                </a:solidFill>
                <a:latin typeface="+mn-lt"/>
                <a:ea typeface="+mn-ea"/>
                <a:cs typeface="+mn-cs"/>
              </a:defRPr>
            </a:lvl2pPr>
            <a:lvl3pPr marL="2286000" indent="-457200" algn="l" defTabSz="1828800"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3pPr>
            <a:lvl4pPr marL="3200400" indent="-457200" algn="l" defTabSz="1828800"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4pPr>
            <a:lvl5pPr marL="4114800" indent="-457200" algn="l" defTabSz="1828800"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5pPr>
            <a:lvl6pPr marL="5029200" indent="-457200" algn="l" defTabSz="1828800" rtl="0" eaLnBrk="1" latinLnBrk="0" hangingPunct="1">
              <a:spcBef>
                <a:spcPct val="20000"/>
              </a:spcBef>
              <a:buFont typeface="Arial" panose="020B0604020202020204" pitchFamily="34" charset="0"/>
              <a:buChar char="•"/>
              <a:defRPr sz="4000" kern="1200">
                <a:solidFill>
                  <a:schemeClr val="tx1"/>
                </a:solidFill>
                <a:latin typeface="+mn-lt"/>
                <a:ea typeface="+mn-ea"/>
                <a:cs typeface="+mn-cs"/>
              </a:defRPr>
            </a:lvl6pPr>
            <a:lvl7pPr marL="5943600" indent="-457200" algn="l" defTabSz="1828800" rtl="0" eaLnBrk="1" latinLnBrk="0" hangingPunct="1">
              <a:spcBef>
                <a:spcPct val="20000"/>
              </a:spcBef>
              <a:buFont typeface="Arial" panose="020B0604020202020204" pitchFamily="34" charset="0"/>
              <a:buChar char="•"/>
              <a:defRPr sz="4000" kern="1200">
                <a:solidFill>
                  <a:schemeClr val="tx1"/>
                </a:solidFill>
                <a:latin typeface="+mn-lt"/>
                <a:ea typeface="+mn-ea"/>
                <a:cs typeface="+mn-cs"/>
              </a:defRPr>
            </a:lvl7pPr>
            <a:lvl8pPr marL="6858000" indent="-457200" algn="l" defTabSz="1828800" rtl="0" eaLnBrk="1" latinLnBrk="0" hangingPunct="1">
              <a:spcBef>
                <a:spcPct val="20000"/>
              </a:spcBef>
              <a:buFont typeface="Arial" panose="020B0604020202020204" pitchFamily="34" charset="0"/>
              <a:buChar char="•"/>
              <a:defRPr sz="4000" kern="1200">
                <a:solidFill>
                  <a:schemeClr val="tx1"/>
                </a:solidFill>
                <a:latin typeface="+mn-lt"/>
                <a:ea typeface="+mn-ea"/>
                <a:cs typeface="+mn-cs"/>
              </a:defRPr>
            </a:lvl8pPr>
            <a:lvl9pPr marL="7772400" indent="-457200" algn="l" defTabSz="1828800" rtl="0" eaLnBrk="1" latinLnBrk="0" hangingPunct="1">
              <a:spcBef>
                <a:spcPct val="20000"/>
              </a:spcBef>
              <a:buFont typeface="Arial" panose="020B0604020202020204" pitchFamily="34" charset="0"/>
              <a:buChar char="•"/>
              <a:defRPr sz="4000" kern="1200">
                <a:solidFill>
                  <a:schemeClr val="tx1"/>
                </a:solidFill>
                <a:latin typeface="+mn-lt"/>
                <a:ea typeface="+mn-ea"/>
                <a:cs typeface="+mn-cs"/>
              </a:defRPr>
            </a:lvl9pPr>
          </a:lstStyle>
          <a:p>
            <a:pPr marL="0" indent="0" algn="just">
              <a:spcBef>
                <a:spcPts val="0"/>
              </a:spcBef>
              <a:buFont typeface="Wingdings" panose="05000000000000000000" pitchFamily="2" charset="2"/>
              <a:buNone/>
            </a:pPr>
            <a:r>
              <a:rPr lang="en-GB" sz="2400" dirty="0">
                <a:latin typeface="Arial" panose="020B0604020202020204" pitchFamily="34" charset="0"/>
                <a:cs typeface="Arial" panose="020B0604020202020204" pitchFamily="34" charset="0"/>
              </a:rPr>
              <a:t>Section 116ZB of the Health &amp; Care Act confers a responsibility upon the One Devon Integrated Care Partnership to develop an integrated care strategy for the Devon population using best available evidence and data, covering health and social care (both children’s and adults’ social care), and addressing the wider determinants of health and wellbeing. </a:t>
            </a:r>
          </a:p>
          <a:p>
            <a:pPr marL="0" indent="0" algn="just">
              <a:spcBef>
                <a:spcPts val="0"/>
              </a:spcBef>
              <a:buFont typeface="Wingdings" panose="05000000000000000000" pitchFamily="2" charset="2"/>
              <a:buNone/>
            </a:pPr>
            <a:endParaRPr lang="en-GB" sz="2400" dirty="0">
              <a:latin typeface="Arial" panose="020B0604020202020204" pitchFamily="34" charset="0"/>
              <a:cs typeface="Arial" panose="020B0604020202020204" pitchFamily="34" charset="0"/>
            </a:endParaRPr>
          </a:p>
          <a:p>
            <a:pPr marL="0" indent="0" algn="just">
              <a:spcBef>
                <a:spcPts val="0"/>
              </a:spcBef>
              <a:buFont typeface="Wingdings" panose="05000000000000000000" pitchFamily="2" charset="2"/>
              <a:buNone/>
            </a:pPr>
            <a:r>
              <a:rPr lang="en-GB" sz="2400" dirty="0">
                <a:latin typeface="Arial" panose="020B0604020202020204" pitchFamily="34" charset="0"/>
                <a:cs typeface="Arial" panose="020B0604020202020204" pitchFamily="34" charset="0"/>
              </a:rPr>
              <a:t>The strategy sets out how the assessed needs of our population are to be met by the exercise of functions of NHS Devon, NHS England, or the responsible local authorities whose areas coincide with or fall wholly or partly within its area.</a:t>
            </a:r>
          </a:p>
          <a:p>
            <a:pPr marL="0" indent="0" algn="just">
              <a:spcAft>
                <a:spcPts val="600"/>
              </a:spcAft>
              <a:buFont typeface="Wingdings" panose="05000000000000000000" pitchFamily="2" charset="2"/>
              <a:buNone/>
            </a:pPr>
            <a:endParaRPr lang="en-GB" sz="2400" dirty="0">
              <a:latin typeface="Arial" panose="020B0604020202020204" pitchFamily="34" charset="0"/>
              <a:cs typeface="Arial" panose="020B0604020202020204" pitchFamily="34" charset="0"/>
            </a:endParaRPr>
          </a:p>
          <a:p>
            <a:pPr marL="0" indent="0" algn="just">
              <a:spcAft>
                <a:spcPts val="600"/>
              </a:spcAft>
              <a:buFont typeface="Wingdings" panose="05000000000000000000" pitchFamily="2" charset="2"/>
              <a:buNone/>
            </a:pPr>
            <a:r>
              <a:rPr lang="en-GB" sz="2400" dirty="0">
                <a:latin typeface="Arial" panose="020B0604020202020204" pitchFamily="34" charset="0"/>
                <a:cs typeface="Arial" panose="020B0604020202020204" pitchFamily="34" charset="0"/>
              </a:rPr>
              <a:t>The </a:t>
            </a:r>
            <a:r>
              <a:rPr lang="en-GB" sz="2400" dirty="0">
                <a:latin typeface="Arial" panose="020B0604020202020204" pitchFamily="34" charset="0"/>
                <a:cs typeface="Arial" panose="020B0604020202020204" pitchFamily="34" charset="0"/>
                <a:hlinkClick r:id="rId3"/>
              </a:rPr>
              <a:t>One Devon Five-year Integrated Care Strategy </a:t>
            </a:r>
            <a:r>
              <a:rPr lang="en-GB" sz="2400" dirty="0">
                <a:latin typeface="Arial" panose="020B0604020202020204" pitchFamily="34" charset="0"/>
                <a:cs typeface="Arial" panose="020B0604020202020204" pitchFamily="34" charset="0"/>
              </a:rPr>
              <a:t>is focused on</a:t>
            </a:r>
            <a:r>
              <a:rPr lang="en-GB" sz="2400">
                <a:latin typeface="Arial" panose="020B0604020202020204" pitchFamily="34" charset="0"/>
                <a:cs typeface="Arial" panose="020B0604020202020204" pitchFamily="34" charset="0"/>
              </a:rPr>
              <a:t>: </a:t>
            </a:r>
            <a:endParaRPr lang="en-GB" sz="2400" dirty="0">
              <a:solidFill>
                <a:prstClr val="black"/>
              </a:solidFill>
              <a:latin typeface="Arial" panose="020B0604020202020204" pitchFamily="34" charset="0"/>
              <a:cs typeface="Arial" panose="020B0604020202020204" pitchFamily="34" charset="0"/>
            </a:endParaRPr>
          </a:p>
          <a:p>
            <a:pPr marL="342900" lvl="1" indent="-342900" algn="just" defTabSz="914400">
              <a:spcBef>
                <a:spcPts val="0"/>
              </a:spcBef>
              <a:spcAft>
                <a:spcPts val="1200"/>
              </a:spcAft>
              <a:buClr>
                <a:schemeClr val="accent1"/>
              </a:buClr>
              <a:buFont typeface="Wingdings" panose="05000000000000000000" pitchFamily="2" charset="2"/>
              <a:buChar char="Ø"/>
              <a:defRPr/>
            </a:pPr>
            <a:r>
              <a:rPr lang="en-GB" sz="2400" dirty="0">
                <a:solidFill>
                  <a:prstClr val="black"/>
                </a:solidFill>
                <a:latin typeface="Arial" panose="020B0604020202020204" pitchFamily="34" charset="0"/>
                <a:cs typeface="Arial" panose="020B0604020202020204" pitchFamily="34" charset="0"/>
              </a:rPr>
              <a:t>Improving outcomes in population health and healthcare</a:t>
            </a:r>
          </a:p>
          <a:p>
            <a:pPr marL="342900" lvl="1" indent="-342900" algn="just" defTabSz="914400">
              <a:spcBef>
                <a:spcPts val="0"/>
              </a:spcBef>
              <a:spcAft>
                <a:spcPts val="1200"/>
              </a:spcAft>
              <a:buClr>
                <a:schemeClr val="accent1"/>
              </a:buClr>
              <a:buFont typeface="Wingdings" panose="05000000000000000000" pitchFamily="2" charset="2"/>
              <a:buChar char="Ø"/>
              <a:defRPr/>
            </a:pPr>
            <a:r>
              <a:rPr lang="en-GB" sz="2400" dirty="0">
                <a:solidFill>
                  <a:prstClr val="black"/>
                </a:solidFill>
                <a:latin typeface="Arial" panose="020B0604020202020204" pitchFamily="34" charset="0"/>
                <a:cs typeface="Arial" panose="020B0604020202020204" pitchFamily="34" charset="0"/>
              </a:rPr>
              <a:t>Tackling inequalities in outcomes, experience and access</a:t>
            </a:r>
          </a:p>
          <a:p>
            <a:pPr marL="342900" lvl="1" indent="-342900" algn="just" defTabSz="914400">
              <a:spcBef>
                <a:spcPts val="0"/>
              </a:spcBef>
              <a:spcAft>
                <a:spcPts val="1200"/>
              </a:spcAft>
              <a:buClr>
                <a:schemeClr val="accent1"/>
              </a:buClr>
              <a:buFont typeface="Wingdings" panose="05000000000000000000" pitchFamily="2" charset="2"/>
              <a:buChar char="Ø"/>
              <a:defRPr/>
            </a:pPr>
            <a:r>
              <a:rPr lang="en-GB" sz="2400" dirty="0">
                <a:solidFill>
                  <a:prstClr val="black"/>
                </a:solidFill>
                <a:latin typeface="Arial" panose="020B0604020202020204" pitchFamily="34" charset="0"/>
                <a:cs typeface="Arial" panose="020B0604020202020204" pitchFamily="34" charset="0"/>
              </a:rPr>
              <a:t>Enhancing productivity and value for money</a:t>
            </a:r>
          </a:p>
          <a:p>
            <a:pPr marL="342900" lvl="1" indent="-342900" algn="just" defTabSz="914400">
              <a:spcBef>
                <a:spcPts val="0"/>
              </a:spcBef>
              <a:spcAft>
                <a:spcPts val="1200"/>
              </a:spcAft>
              <a:buClr>
                <a:schemeClr val="accent1"/>
              </a:buClr>
              <a:buFont typeface="Wingdings" panose="05000000000000000000" pitchFamily="2" charset="2"/>
              <a:buChar char="Ø"/>
              <a:defRPr/>
            </a:pPr>
            <a:r>
              <a:rPr lang="en-GB" sz="2400" dirty="0">
                <a:solidFill>
                  <a:prstClr val="black"/>
                </a:solidFill>
                <a:latin typeface="Arial" panose="020B0604020202020204" pitchFamily="34" charset="0"/>
                <a:cs typeface="Arial" panose="020B0604020202020204" pitchFamily="34" charset="0"/>
              </a:rPr>
              <a:t>Helping the NHS support broader social and economic development</a:t>
            </a:r>
          </a:p>
          <a:p>
            <a:pPr marL="0" lvl="1" indent="0" defTabSz="914400">
              <a:spcBef>
                <a:spcPts val="0"/>
              </a:spcBef>
              <a:spcAft>
                <a:spcPts val="1200"/>
              </a:spcAft>
              <a:buClrTx/>
              <a:buFont typeface="Arial" panose="020B0604020202020204" pitchFamily="34" charset="0"/>
              <a:buNone/>
              <a:defRPr/>
            </a:pPr>
            <a:r>
              <a:rPr lang="en-GB" sz="2300" dirty="0">
                <a:solidFill>
                  <a:prstClr val="black"/>
                </a:solidFill>
                <a:latin typeface="Arial" panose="020B0604020202020204" pitchFamily="34" charset="0"/>
                <a:cs typeface="Arial" panose="020B0604020202020204" pitchFamily="34" charset="0"/>
              </a:rPr>
              <a:t> </a:t>
            </a:r>
          </a:p>
          <a:p>
            <a:pPr marL="0" indent="0">
              <a:buFont typeface="Wingdings" panose="05000000000000000000" pitchFamily="2" charset="2"/>
              <a:buNone/>
            </a:pPr>
            <a:endParaRPr lang="en-GB" dirty="0"/>
          </a:p>
        </p:txBody>
      </p:sp>
    </p:spTree>
    <p:extLst>
      <p:ext uri="{BB962C8B-B14F-4D97-AF65-F5344CB8AC3E}">
        <p14:creationId xmlns:p14="http://schemas.microsoft.com/office/powerpoint/2010/main" val="18651962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1EB319-4810-93FC-742E-C6A54E17B069}"/>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C968537E-4465-7605-5E99-A777D7CD7091}"/>
              </a:ext>
            </a:extLst>
          </p:cNvPr>
          <p:cNvSpPr>
            <a:spLocks noGrp="1"/>
          </p:cNvSpPr>
          <p:nvPr>
            <p:ph type="ctrTitle"/>
          </p:nvPr>
        </p:nvSpPr>
        <p:spPr>
          <a:xfrm>
            <a:off x="1371600" y="2622550"/>
            <a:ext cx="15544800" cy="2205038"/>
          </a:xfrm>
        </p:spPr>
        <p:txBody>
          <a:bodyPr>
            <a:normAutofit/>
          </a:bodyPr>
          <a:lstStyle/>
          <a:p>
            <a:r>
              <a:rPr lang="en-GB" sz="4000" dirty="0"/>
              <a:t>Section 4 – The Integrated Care Board: NHS Devon</a:t>
            </a:r>
          </a:p>
        </p:txBody>
      </p:sp>
    </p:spTree>
    <p:extLst>
      <p:ext uri="{BB962C8B-B14F-4D97-AF65-F5344CB8AC3E}">
        <p14:creationId xmlns:p14="http://schemas.microsoft.com/office/powerpoint/2010/main" val="139643845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F6DE42-7A6D-8DE4-04FD-810E36035234}"/>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1A7710F-4BF5-F1D4-41D9-5DF8018AF3BC}"/>
              </a:ext>
            </a:extLst>
          </p:cNvPr>
          <p:cNvSpPr txBox="1">
            <a:spLocks/>
          </p:cNvSpPr>
          <p:nvPr/>
        </p:nvSpPr>
        <p:spPr>
          <a:xfrm>
            <a:off x="1032756" y="1903140"/>
            <a:ext cx="16222488" cy="6768752"/>
          </a:xfrm>
          <a:prstGeom prst="rect">
            <a:avLst/>
          </a:prstGeom>
        </p:spPr>
        <p:txBody>
          <a:bodyPr/>
          <a:lstStyle>
            <a:lvl1pPr marL="342891" indent="-342891"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1pPr>
            <a:lvl2pPr marL="742932" indent="-285744" algn="l" defTabSz="914377"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2pPr>
            <a:lvl3pPr marL="1142971" indent="-228594" algn="l" defTabSz="914377"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3pPr>
            <a:lvl4pPr marL="1600160" indent="-228594" algn="l" defTabSz="914377" rtl="0" eaLnBrk="1" latinLnBrk="0" hangingPunct="1">
              <a:spcBef>
                <a:spcPct val="20000"/>
              </a:spcBef>
              <a:buFont typeface="Arial" panose="020B0604020202020204" pitchFamily="34" charset="0"/>
              <a:buChar char="–"/>
              <a:defRPr sz="1400" kern="1200">
                <a:solidFill>
                  <a:schemeClr val="tx1"/>
                </a:solidFill>
                <a:latin typeface="+mn-lt"/>
                <a:ea typeface="+mn-ea"/>
                <a:cs typeface="+mn-cs"/>
              </a:defRPr>
            </a:lvl4pPr>
            <a:lvl5pPr marL="2057349" indent="-228594" algn="l" defTabSz="914377" rtl="0" eaLnBrk="1" latinLnBrk="0" hangingPunct="1">
              <a:spcBef>
                <a:spcPct val="20000"/>
              </a:spcBef>
              <a:buFont typeface="Arial" panose="020B0604020202020204" pitchFamily="34" charset="0"/>
              <a:buChar char="»"/>
              <a:defRPr sz="1400" kern="1200">
                <a:solidFill>
                  <a:schemeClr val="tx1"/>
                </a:solidFill>
                <a:latin typeface="+mn-lt"/>
                <a:ea typeface="+mn-ea"/>
                <a:cs typeface="+mn-cs"/>
              </a:defRPr>
            </a:lvl5pPr>
            <a:lvl6pPr marL="2514537" indent="-228594" algn="l" defTabSz="914377"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266700" lvl="2" indent="0">
              <a:spcBef>
                <a:spcPts val="0"/>
              </a:spcBef>
              <a:buNone/>
              <a:tabLst>
                <a:tab pos="640080" algn="l"/>
              </a:tabLst>
            </a:pPr>
            <a:r>
              <a:rPr lang="en-GB" sz="2000" b="1" u="sng" dirty="0">
                <a:solidFill>
                  <a:srgbClr val="0070C0"/>
                </a:solidFill>
                <a:latin typeface="Arial" panose="020B0604020202020204" pitchFamily="34" charset="0"/>
                <a:ea typeface="+mj-ea"/>
                <a:cs typeface="Arial" panose="020B0604020202020204" pitchFamily="34" charset="0"/>
                <a:hlinkClick r:id="rId2" action="ppaction://hlinksldjump"/>
              </a:rPr>
              <a:t>4.1 NHS Devon Integrated Care Board – core purpose</a:t>
            </a:r>
            <a:endParaRPr lang="en-GB" sz="2000" b="1" u="sng" dirty="0">
              <a:solidFill>
                <a:srgbClr val="0070C0"/>
              </a:solidFill>
              <a:latin typeface="Arial" panose="020B0604020202020204" pitchFamily="34" charset="0"/>
              <a:ea typeface="+mj-ea"/>
              <a:cs typeface="Arial" panose="020B0604020202020204" pitchFamily="34" charset="0"/>
            </a:endParaRPr>
          </a:p>
          <a:p>
            <a:pPr marL="266700" lvl="2" indent="0">
              <a:spcBef>
                <a:spcPts val="0"/>
              </a:spcBef>
              <a:buNone/>
              <a:tabLst>
                <a:tab pos="640080" algn="l"/>
              </a:tabLst>
            </a:pPr>
            <a:endParaRPr lang="en-GB" sz="2000" b="1" u="sng" dirty="0">
              <a:solidFill>
                <a:srgbClr val="0070C0"/>
              </a:solidFill>
              <a:latin typeface="Arial" panose="020B0604020202020204" pitchFamily="34" charset="0"/>
              <a:ea typeface="+mj-ea"/>
              <a:cs typeface="Arial" panose="020B0604020202020204" pitchFamily="34" charset="0"/>
              <a:hlinkClick r:id="rId3" action="ppaction://hlinksldjump"/>
            </a:endParaRPr>
          </a:p>
          <a:p>
            <a:pPr marL="266700" lvl="2" indent="0">
              <a:spcBef>
                <a:spcPts val="0"/>
              </a:spcBef>
              <a:buNone/>
              <a:tabLst>
                <a:tab pos="640080" algn="l"/>
              </a:tabLst>
            </a:pPr>
            <a:r>
              <a:rPr lang="en-GB" sz="2000" b="1" u="sng" dirty="0">
                <a:solidFill>
                  <a:srgbClr val="0070C0"/>
                </a:solidFill>
                <a:latin typeface="Arial" panose="020B0604020202020204" pitchFamily="34" charset="0"/>
                <a:ea typeface="+mj-ea"/>
                <a:cs typeface="Arial" panose="020B0604020202020204" pitchFamily="34" charset="0"/>
                <a:hlinkClick r:id="rId3" action="ppaction://hlinksldjump"/>
              </a:rPr>
              <a:t>4.2 NHS Devon </a:t>
            </a:r>
            <a:r>
              <a:rPr lang="en-GB" sz="2000" b="1" u="sng" dirty="0">
                <a:solidFill>
                  <a:srgbClr val="0070C0"/>
                </a:solidFill>
                <a:latin typeface="Arial" panose="020B0604020202020204" pitchFamily="34" charset="0"/>
                <a:cs typeface="Arial" panose="020B0604020202020204" pitchFamily="34" charset="0"/>
                <a:hlinkClick r:id="rId3" action="ppaction://hlinksldjump"/>
              </a:rPr>
              <a:t>Integrated Care Board </a:t>
            </a:r>
            <a:r>
              <a:rPr lang="en-GB" sz="2000" b="1" u="sng" dirty="0">
                <a:solidFill>
                  <a:srgbClr val="0070C0"/>
                </a:solidFill>
                <a:latin typeface="Arial" panose="020B0604020202020204" pitchFamily="34" charset="0"/>
                <a:ea typeface="+mj-ea"/>
                <a:cs typeface="Arial" panose="020B0604020202020204" pitchFamily="34" charset="0"/>
                <a:hlinkClick r:id="rId3" action="ppaction://hlinksldjump"/>
              </a:rPr>
              <a:t>– membership and meetings</a:t>
            </a:r>
            <a:endParaRPr lang="en-GB" sz="2000" b="1" u="sng" dirty="0">
              <a:solidFill>
                <a:srgbClr val="0070C0"/>
              </a:solidFill>
              <a:latin typeface="Arial" panose="020B0604020202020204" pitchFamily="34" charset="0"/>
              <a:ea typeface="+mj-ea"/>
              <a:cs typeface="Arial" panose="020B0604020202020204" pitchFamily="34" charset="0"/>
            </a:endParaRPr>
          </a:p>
          <a:p>
            <a:pPr marL="266700" lvl="2" indent="0">
              <a:spcBef>
                <a:spcPts val="0"/>
              </a:spcBef>
              <a:buNone/>
              <a:tabLst>
                <a:tab pos="640080" algn="l"/>
              </a:tabLst>
            </a:pPr>
            <a:endParaRPr lang="en-GB" sz="2000" b="1" u="sng" dirty="0">
              <a:solidFill>
                <a:srgbClr val="0070C0"/>
              </a:solidFill>
              <a:latin typeface="Arial" panose="020B0604020202020204" pitchFamily="34" charset="0"/>
              <a:ea typeface="+mj-ea"/>
              <a:cs typeface="Arial" panose="020B0604020202020204" pitchFamily="34" charset="0"/>
              <a:hlinkClick r:id="rId4" action="ppaction://hlinksldjump"/>
            </a:endParaRPr>
          </a:p>
          <a:p>
            <a:pPr marL="266700" lvl="2" indent="0">
              <a:spcBef>
                <a:spcPts val="0"/>
              </a:spcBef>
              <a:buNone/>
              <a:tabLst>
                <a:tab pos="640080" algn="l"/>
              </a:tabLst>
            </a:pPr>
            <a:r>
              <a:rPr lang="en-GB" sz="2000" b="1" u="sng" dirty="0">
                <a:solidFill>
                  <a:srgbClr val="0070C0"/>
                </a:solidFill>
                <a:latin typeface="Arial" panose="020B0604020202020204" pitchFamily="34" charset="0"/>
                <a:ea typeface="+mj-ea"/>
                <a:cs typeface="Arial" panose="020B0604020202020204" pitchFamily="34" charset="0"/>
                <a:hlinkClick r:id="rId5" action="ppaction://hlinksldjump"/>
              </a:rPr>
              <a:t>4.3 NHS Devon </a:t>
            </a:r>
            <a:r>
              <a:rPr lang="en-GB" sz="2000" b="1" u="sng" dirty="0">
                <a:solidFill>
                  <a:srgbClr val="0070C0"/>
                </a:solidFill>
                <a:latin typeface="Arial" panose="020B0604020202020204" pitchFamily="34" charset="0"/>
                <a:cs typeface="Arial" panose="020B0604020202020204" pitchFamily="34" charset="0"/>
                <a:hlinkClick r:id="rId5" action="ppaction://hlinksldjump"/>
              </a:rPr>
              <a:t>Integrated Care Board </a:t>
            </a:r>
            <a:r>
              <a:rPr lang="en-GB" sz="2000" b="1" u="sng" dirty="0">
                <a:solidFill>
                  <a:srgbClr val="0070C0"/>
                </a:solidFill>
                <a:latin typeface="Arial" panose="020B0604020202020204" pitchFamily="34" charset="0"/>
                <a:ea typeface="+mj-ea"/>
                <a:cs typeface="Arial" panose="020B0604020202020204" pitchFamily="34" charset="0"/>
                <a:hlinkClick r:id="rId5" action="ppaction://hlinksldjump"/>
              </a:rPr>
              <a:t>– statutory duties</a:t>
            </a:r>
            <a:endParaRPr lang="en-GB" sz="2000" b="1" u="sng" dirty="0">
              <a:solidFill>
                <a:srgbClr val="0070C0"/>
              </a:solidFill>
              <a:latin typeface="Arial" panose="020B0604020202020204" pitchFamily="34" charset="0"/>
              <a:ea typeface="+mj-ea"/>
              <a:cs typeface="Arial" panose="020B0604020202020204" pitchFamily="34" charset="0"/>
            </a:endParaRPr>
          </a:p>
          <a:p>
            <a:pPr marL="266700" lvl="2" indent="0">
              <a:spcBef>
                <a:spcPts val="0"/>
              </a:spcBef>
              <a:buNone/>
              <a:tabLst>
                <a:tab pos="640080" algn="l"/>
              </a:tabLst>
            </a:pPr>
            <a:endParaRPr lang="en-GB" sz="2000" b="1" u="sng" dirty="0">
              <a:solidFill>
                <a:srgbClr val="0070C0"/>
              </a:solidFill>
              <a:latin typeface="Arial" panose="020B0604020202020204" pitchFamily="34" charset="0"/>
              <a:ea typeface="+mj-ea"/>
              <a:cs typeface="Arial" panose="020B0604020202020204" pitchFamily="34" charset="0"/>
              <a:hlinkClick r:id="rId2" action="ppaction://hlinksldjump"/>
            </a:endParaRPr>
          </a:p>
          <a:p>
            <a:pPr marL="266700" lvl="2" indent="0">
              <a:spcBef>
                <a:spcPts val="0"/>
              </a:spcBef>
              <a:buNone/>
              <a:tabLst>
                <a:tab pos="640080" algn="l"/>
              </a:tabLst>
            </a:pPr>
            <a:r>
              <a:rPr lang="en-GB" sz="2000" b="1" u="sng" dirty="0">
                <a:solidFill>
                  <a:srgbClr val="0070C0"/>
                </a:solidFill>
                <a:latin typeface="Arial" panose="020B0604020202020204" pitchFamily="34" charset="0"/>
                <a:ea typeface="+mj-ea"/>
                <a:cs typeface="Arial" panose="020B0604020202020204" pitchFamily="34" charset="0"/>
                <a:hlinkClick r:id="rId6" action="ppaction://hlinksldjump"/>
              </a:rPr>
              <a:t>4.4 NHS Devon </a:t>
            </a:r>
            <a:r>
              <a:rPr lang="en-GB" sz="2000" b="1" u="sng" dirty="0">
                <a:solidFill>
                  <a:srgbClr val="0070C0"/>
                </a:solidFill>
                <a:latin typeface="Arial" panose="020B0604020202020204" pitchFamily="34" charset="0"/>
                <a:cs typeface="Arial" panose="020B0604020202020204" pitchFamily="34" charset="0"/>
                <a:hlinkClick r:id="rId6" action="ppaction://hlinksldjump"/>
              </a:rPr>
              <a:t>Integrated Care Board </a:t>
            </a:r>
            <a:r>
              <a:rPr lang="en-GB" sz="2000" b="1" u="sng" dirty="0">
                <a:solidFill>
                  <a:srgbClr val="0070C0"/>
                </a:solidFill>
                <a:latin typeface="Arial" panose="020B0604020202020204" pitchFamily="34" charset="0"/>
                <a:ea typeface="+mj-ea"/>
                <a:cs typeface="Arial" panose="020B0604020202020204" pitchFamily="34" charset="0"/>
                <a:hlinkClick r:id="rId6" action="ppaction://hlinksldjump"/>
              </a:rPr>
              <a:t>– statutory functions</a:t>
            </a:r>
            <a:endParaRPr lang="en-GB" sz="2000" b="1" u="sng" dirty="0">
              <a:solidFill>
                <a:srgbClr val="0070C0"/>
              </a:solidFill>
              <a:latin typeface="Arial" panose="020B0604020202020204" pitchFamily="34" charset="0"/>
              <a:ea typeface="+mj-ea"/>
              <a:cs typeface="Arial" panose="020B0604020202020204" pitchFamily="34" charset="0"/>
            </a:endParaRPr>
          </a:p>
          <a:p>
            <a:pPr marL="266700" lvl="2" indent="0">
              <a:spcBef>
                <a:spcPts val="0"/>
              </a:spcBef>
              <a:buNone/>
              <a:tabLst>
                <a:tab pos="640080" algn="l"/>
              </a:tabLst>
            </a:pPr>
            <a:endParaRPr lang="en-GB" sz="2000" b="1" u="sng" dirty="0">
              <a:solidFill>
                <a:srgbClr val="0070C0"/>
              </a:solidFill>
              <a:latin typeface="Arial" panose="020B0604020202020204" pitchFamily="34" charset="0"/>
              <a:ea typeface="+mj-ea"/>
              <a:cs typeface="Arial" panose="020B0604020202020204" pitchFamily="34" charset="0"/>
              <a:hlinkClick r:id="rId2" action="ppaction://hlinksldjump"/>
            </a:endParaRPr>
          </a:p>
          <a:p>
            <a:pPr marL="266700" lvl="2" indent="0">
              <a:spcBef>
                <a:spcPts val="0"/>
              </a:spcBef>
              <a:buNone/>
              <a:tabLst>
                <a:tab pos="640080" algn="l"/>
              </a:tabLst>
            </a:pPr>
            <a:r>
              <a:rPr lang="en-GB" sz="2000" b="1" u="sng" dirty="0">
                <a:solidFill>
                  <a:srgbClr val="0070C0"/>
                </a:solidFill>
                <a:latin typeface="Arial" panose="020B0604020202020204" pitchFamily="34" charset="0"/>
                <a:ea typeface="+mj-ea"/>
                <a:cs typeface="Arial" panose="020B0604020202020204" pitchFamily="34" charset="0"/>
                <a:hlinkClick r:id="rId7" action="ppaction://hlinksldjump"/>
              </a:rPr>
              <a:t>4.5 Delegated direct commissioning functions</a:t>
            </a:r>
            <a:endParaRPr lang="en-GB" sz="2000" b="1" u="sng" dirty="0">
              <a:solidFill>
                <a:srgbClr val="0070C0"/>
              </a:solidFill>
              <a:latin typeface="Arial" panose="020B0604020202020204" pitchFamily="34" charset="0"/>
              <a:ea typeface="+mj-ea"/>
              <a:cs typeface="Arial" panose="020B0604020202020204" pitchFamily="34" charset="0"/>
            </a:endParaRPr>
          </a:p>
          <a:p>
            <a:pPr marL="266700" lvl="2" indent="0">
              <a:spcBef>
                <a:spcPts val="0"/>
              </a:spcBef>
              <a:buNone/>
              <a:tabLst>
                <a:tab pos="640080" algn="l"/>
              </a:tabLst>
            </a:pPr>
            <a:endParaRPr lang="en-GB" sz="2000" b="1" u="sng" dirty="0">
              <a:solidFill>
                <a:srgbClr val="0070C0"/>
              </a:solidFill>
              <a:latin typeface="Arial" panose="020B0604020202020204" pitchFamily="34" charset="0"/>
              <a:ea typeface="+mj-ea"/>
              <a:cs typeface="Arial" panose="020B0604020202020204" pitchFamily="34" charset="0"/>
              <a:hlinkClick r:id="rId8" action="ppaction://hlinksldjump"/>
            </a:endParaRPr>
          </a:p>
          <a:p>
            <a:pPr marL="266700" lvl="2" indent="0">
              <a:spcBef>
                <a:spcPts val="0"/>
              </a:spcBef>
              <a:buNone/>
              <a:tabLst>
                <a:tab pos="640080" algn="l"/>
              </a:tabLst>
            </a:pPr>
            <a:r>
              <a:rPr lang="en-GB" sz="2000" b="1" u="sng" dirty="0">
                <a:solidFill>
                  <a:srgbClr val="0070C0"/>
                </a:solidFill>
                <a:latin typeface="Arial" panose="020B0604020202020204" pitchFamily="34" charset="0"/>
                <a:ea typeface="+mj-ea"/>
                <a:cs typeface="Arial" panose="020B0604020202020204" pitchFamily="34" charset="0"/>
                <a:hlinkClick r:id="rId9" action="ppaction://hlinksldjump"/>
              </a:rPr>
              <a:t>4.6 Supra ICS governance arrangements</a:t>
            </a:r>
            <a:endParaRPr lang="en-GB" sz="2000" b="1" u="sng" dirty="0">
              <a:solidFill>
                <a:srgbClr val="0070C0"/>
              </a:solidFill>
              <a:latin typeface="Arial" panose="020B0604020202020204" pitchFamily="34" charset="0"/>
              <a:ea typeface="+mj-ea"/>
              <a:cs typeface="Arial" panose="020B0604020202020204" pitchFamily="34" charset="0"/>
            </a:endParaRPr>
          </a:p>
          <a:p>
            <a:pPr marL="266700" lvl="2" indent="0">
              <a:spcBef>
                <a:spcPts val="0"/>
              </a:spcBef>
              <a:buNone/>
              <a:tabLst>
                <a:tab pos="640080" algn="l"/>
              </a:tabLst>
            </a:pPr>
            <a:endParaRPr lang="en-GB" sz="2000" b="1" u="sng" dirty="0">
              <a:solidFill>
                <a:srgbClr val="0070C0"/>
              </a:solidFill>
              <a:latin typeface="Arial" panose="020B0604020202020204" pitchFamily="34" charset="0"/>
              <a:ea typeface="+mj-ea"/>
              <a:cs typeface="Arial" panose="020B0604020202020204" pitchFamily="34" charset="0"/>
              <a:hlinkClick r:id="rId5" action="ppaction://hlinksldjump"/>
            </a:endParaRPr>
          </a:p>
          <a:p>
            <a:pPr marL="266700" lvl="2" indent="0">
              <a:spcBef>
                <a:spcPts val="0"/>
              </a:spcBef>
              <a:buNone/>
              <a:tabLst>
                <a:tab pos="640080" algn="l"/>
              </a:tabLst>
            </a:pPr>
            <a:r>
              <a:rPr lang="en-GB" sz="2000" b="1" u="sng" dirty="0">
                <a:solidFill>
                  <a:srgbClr val="0070C0"/>
                </a:solidFill>
                <a:latin typeface="Arial" panose="020B0604020202020204" pitchFamily="34" charset="0"/>
                <a:ea typeface="+mj-ea"/>
                <a:cs typeface="Arial" panose="020B0604020202020204" pitchFamily="34" charset="0"/>
                <a:hlinkClick r:id="rId10" action="ppaction://hlinksldjump"/>
              </a:rPr>
              <a:t>4.7 Constitution and Standing Orders, Scheme of Reservation &amp; Delegation, Standing Financial Instructions and key policy documents</a:t>
            </a:r>
            <a:endParaRPr lang="en-GB" sz="2000" b="1" u="sng" dirty="0">
              <a:solidFill>
                <a:srgbClr val="0070C0"/>
              </a:solidFill>
              <a:latin typeface="Arial" panose="020B0604020202020204" pitchFamily="34" charset="0"/>
              <a:ea typeface="+mj-ea"/>
              <a:cs typeface="Arial" panose="020B0604020202020204" pitchFamily="34" charset="0"/>
            </a:endParaRPr>
          </a:p>
          <a:p>
            <a:pPr marL="266700" lvl="2" indent="0">
              <a:spcBef>
                <a:spcPts val="0"/>
              </a:spcBef>
              <a:buNone/>
              <a:tabLst>
                <a:tab pos="640080" algn="l"/>
              </a:tabLst>
            </a:pPr>
            <a:endParaRPr lang="en-GB" sz="2000" b="1" u="sng" dirty="0">
              <a:solidFill>
                <a:srgbClr val="0070C0"/>
              </a:solidFill>
              <a:latin typeface="Arial" panose="020B0604020202020204" pitchFamily="34" charset="0"/>
              <a:ea typeface="+mj-ea"/>
              <a:cs typeface="Arial" panose="020B0604020202020204" pitchFamily="34" charset="0"/>
              <a:hlinkClick r:id="rId11" action="ppaction://hlinksldjump"/>
            </a:endParaRPr>
          </a:p>
          <a:p>
            <a:pPr marL="266700" lvl="2" indent="0">
              <a:spcBef>
                <a:spcPts val="0"/>
              </a:spcBef>
              <a:buNone/>
              <a:tabLst>
                <a:tab pos="640080" algn="l"/>
              </a:tabLst>
            </a:pPr>
            <a:r>
              <a:rPr lang="en-GB" sz="2000" b="1" u="sng" dirty="0">
                <a:solidFill>
                  <a:srgbClr val="0070C0"/>
                </a:solidFill>
                <a:latin typeface="Arial" panose="020B0604020202020204" pitchFamily="34" charset="0"/>
                <a:ea typeface="+mj-ea"/>
                <a:cs typeface="Arial" panose="020B0604020202020204" pitchFamily="34" charset="0"/>
                <a:hlinkClick r:id="rId12" action="ppaction://hlinksldjump"/>
              </a:rPr>
              <a:t>4.8 NHS Devon – key roles and responsibilities</a:t>
            </a:r>
            <a:endParaRPr lang="en-GB" sz="2000" b="1" u="sng" dirty="0">
              <a:solidFill>
                <a:srgbClr val="0070C0"/>
              </a:solidFill>
              <a:latin typeface="Arial" panose="020B0604020202020204" pitchFamily="34" charset="0"/>
              <a:ea typeface="+mj-ea"/>
              <a:cs typeface="Arial" panose="020B0604020202020204" pitchFamily="34" charset="0"/>
            </a:endParaRPr>
          </a:p>
          <a:p>
            <a:pPr marL="266700" lvl="2" indent="0">
              <a:spcBef>
                <a:spcPts val="0"/>
              </a:spcBef>
              <a:buNone/>
              <a:tabLst>
                <a:tab pos="640080" algn="l"/>
              </a:tabLst>
            </a:pPr>
            <a:endParaRPr lang="en-GB" sz="2000" b="1" u="sng" dirty="0">
              <a:solidFill>
                <a:srgbClr val="0070C0"/>
              </a:solidFill>
              <a:latin typeface="Arial" panose="020B0604020202020204" pitchFamily="34" charset="0"/>
              <a:ea typeface="+mj-ea"/>
              <a:cs typeface="Arial" panose="020B0604020202020204" pitchFamily="34" charset="0"/>
            </a:endParaRPr>
          </a:p>
          <a:p>
            <a:pPr marL="266700" lvl="2" indent="0">
              <a:spcBef>
                <a:spcPts val="0"/>
              </a:spcBef>
              <a:buNone/>
              <a:tabLst>
                <a:tab pos="640080" algn="l"/>
              </a:tabLst>
            </a:pPr>
            <a:r>
              <a:rPr lang="en-GB" sz="2000" b="1" u="sng" dirty="0">
                <a:solidFill>
                  <a:srgbClr val="0070C0"/>
                </a:solidFill>
                <a:latin typeface="Arial" panose="020B0604020202020204" pitchFamily="34" charset="0"/>
                <a:ea typeface="+mj-ea"/>
                <a:cs typeface="Arial" panose="020B0604020202020204" pitchFamily="34" charset="0"/>
                <a:hlinkClick r:id="rId13" action="ppaction://hlinksldjump"/>
              </a:rPr>
              <a:t>4.9 Risk Management</a:t>
            </a:r>
            <a:endParaRPr lang="en-GB" sz="2000" b="1" u="sng" dirty="0">
              <a:solidFill>
                <a:srgbClr val="0070C0"/>
              </a:solidFill>
              <a:latin typeface="Arial" panose="020B0604020202020204" pitchFamily="34" charset="0"/>
              <a:ea typeface="+mj-ea"/>
              <a:cs typeface="Arial" panose="020B0604020202020204" pitchFamily="34" charset="0"/>
            </a:endParaRPr>
          </a:p>
          <a:p>
            <a:pPr marL="266700" lvl="2" indent="0">
              <a:spcBef>
                <a:spcPts val="0"/>
              </a:spcBef>
              <a:buNone/>
              <a:tabLst>
                <a:tab pos="640080" algn="l"/>
              </a:tabLst>
            </a:pPr>
            <a:endParaRPr lang="en-GB" sz="2000" b="1" u="sng" dirty="0">
              <a:solidFill>
                <a:srgbClr val="0070C0"/>
              </a:solidFill>
              <a:latin typeface="Arial" panose="020B0604020202020204" pitchFamily="34" charset="0"/>
              <a:ea typeface="+mj-ea"/>
              <a:cs typeface="Arial" panose="020B0604020202020204" pitchFamily="34" charset="0"/>
            </a:endParaRPr>
          </a:p>
          <a:p>
            <a:pPr marL="266700" lvl="2" indent="0">
              <a:spcBef>
                <a:spcPts val="0"/>
              </a:spcBef>
              <a:buNone/>
              <a:tabLst>
                <a:tab pos="640080" algn="l"/>
              </a:tabLst>
            </a:pPr>
            <a:r>
              <a:rPr lang="en-GB" sz="2000" b="1" u="sng" dirty="0">
                <a:solidFill>
                  <a:srgbClr val="0070C0"/>
                </a:solidFill>
                <a:latin typeface="Arial" panose="020B0604020202020204" pitchFamily="34" charset="0"/>
                <a:ea typeface="+mj-ea"/>
                <a:cs typeface="Arial" panose="020B0604020202020204" pitchFamily="34" charset="0"/>
                <a:hlinkClick r:id="rId14" action="ppaction://hlinksldjump"/>
              </a:rPr>
              <a:t>4.10 Risk Management Policy and Board Assurance Framework</a:t>
            </a:r>
            <a:endParaRPr lang="en-GB" sz="2000" b="1" u="sng" dirty="0">
              <a:solidFill>
                <a:srgbClr val="0070C0"/>
              </a:solidFill>
              <a:latin typeface="Arial" panose="020B0604020202020204" pitchFamily="34" charset="0"/>
              <a:ea typeface="+mj-ea"/>
              <a:cs typeface="Arial" panose="020B0604020202020204" pitchFamily="34" charset="0"/>
            </a:endParaRPr>
          </a:p>
          <a:p>
            <a:pPr marL="266700" lvl="2" indent="0">
              <a:spcBef>
                <a:spcPts val="0"/>
              </a:spcBef>
              <a:buNone/>
              <a:tabLst>
                <a:tab pos="640080" algn="l"/>
              </a:tabLst>
            </a:pPr>
            <a:endParaRPr lang="en-GB" sz="2000" b="1" u="sng" dirty="0">
              <a:solidFill>
                <a:srgbClr val="0070C0"/>
              </a:solidFill>
              <a:latin typeface="Arial" panose="020B0604020202020204" pitchFamily="34" charset="0"/>
              <a:ea typeface="+mj-ea"/>
              <a:cs typeface="Arial" panose="020B0604020202020204" pitchFamily="34" charset="0"/>
            </a:endParaRPr>
          </a:p>
          <a:p>
            <a:pPr marL="266700" lvl="2" indent="0">
              <a:spcBef>
                <a:spcPts val="0"/>
              </a:spcBef>
              <a:buNone/>
              <a:tabLst>
                <a:tab pos="640080" algn="l"/>
              </a:tabLst>
            </a:pPr>
            <a:endParaRPr lang="en-GB" sz="2000" dirty="0">
              <a:effectLst/>
              <a:latin typeface="Arial" panose="020B0604020202020204" pitchFamily="34" charset="0"/>
              <a:ea typeface="Trebuchet MS" panose="020B0603020202020204" pitchFamily="34" charset="0"/>
              <a:cs typeface="Times New Roman" panose="02020603050405020304" pitchFamily="18" charset="0"/>
            </a:endParaRPr>
          </a:p>
        </p:txBody>
      </p:sp>
    </p:spTree>
    <p:extLst>
      <p:ext uri="{BB962C8B-B14F-4D97-AF65-F5344CB8AC3E}">
        <p14:creationId xmlns:p14="http://schemas.microsoft.com/office/powerpoint/2010/main" val="319397520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C2CAFE-5286-9AE2-54E8-8BE4D5A0EA27}"/>
            </a:ext>
          </a:extLst>
        </p:cNvPr>
        <p:cNvGrpSpPr/>
        <p:nvPr/>
      </p:nvGrpSpPr>
      <p:grpSpPr>
        <a:xfrm>
          <a:off x="0" y="0"/>
          <a:ext cx="0" cy="0"/>
          <a:chOff x="0" y="0"/>
          <a:chExt cx="0" cy="0"/>
        </a:xfrm>
      </p:grpSpPr>
      <p:pic>
        <p:nvPicPr>
          <p:cNvPr id="2" name="Picture 1" descr="A blue and black sign with white letters&#10;&#10;AI-generated content may be incorrect.">
            <a:extLst>
              <a:ext uri="{FF2B5EF4-FFF2-40B4-BE49-F238E27FC236}">
                <a16:creationId xmlns:a16="http://schemas.microsoft.com/office/drawing/2014/main" id="{EA39A19A-CC02-061D-4A3B-951FD17BF4D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840743" y="294410"/>
            <a:ext cx="2034269" cy="1464398"/>
          </a:xfrm>
          <a:prstGeom prst="rect">
            <a:avLst/>
          </a:prstGeom>
        </p:spPr>
      </p:pic>
      <p:sp>
        <p:nvSpPr>
          <p:cNvPr id="3" name="Title 1">
            <a:extLst>
              <a:ext uri="{FF2B5EF4-FFF2-40B4-BE49-F238E27FC236}">
                <a16:creationId xmlns:a16="http://schemas.microsoft.com/office/drawing/2014/main" id="{B3BA39DE-EC09-2905-E8FF-B00672441E09}"/>
              </a:ext>
            </a:extLst>
          </p:cNvPr>
          <p:cNvSpPr txBox="1">
            <a:spLocks/>
          </p:cNvSpPr>
          <p:nvPr/>
        </p:nvSpPr>
        <p:spPr>
          <a:xfrm>
            <a:off x="215008" y="340692"/>
            <a:ext cx="16459200" cy="987128"/>
          </a:xfrm>
          <a:prstGeom prst="rect">
            <a:avLst/>
          </a:prstGeom>
        </p:spPr>
        <p:txBody>
          <a:bodyPr>
            <a:normAutofit/>
          </a:bodyPr>
          <a:lstStyle>
            <a:lvl1pPr algn="l" defTabSz="1828800" rtl="0" eaLnBrk="1" latinLnBrk="0" hangingPunct="1">
              <a:spcBef>
                <a:spcPct val="0"/>
              </a:spcBef>
              <a:buNone/>
              <a:defRPr sz="5000" b="1" kern="1200">
                <a:solidFill>
                  <a:srgbClr val="005EB8"/>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GB" sz="4000" dirty="0"/>
              <a:t>4.1  NHS Devon Integrated Care Board – core purpose</a:t>
            </a:r>
          </a:p>
        </p:txBody>
      </p:sp>
      <p:sp>
        <p:nvSpPr>
          <p:cNvPr id="5" name="Content Placeholder 3">
            <a:extLst>
              <a:ext uri="{FF2B5EF4-FFF2-40B4-BE49-F238E27FC236}">
                <a16:creationId xmlns:a16="http://schemas.microsoft.com/office/drawing/2014/main" id="{E625CAFC-467A-7DD9-3DD5-478EC244BD5D}"/>
              </a:ext>
            </a:extLst>
          </p:cNvPr>
          <p:cNvSpPr txBox="1">
            <a:spLocks/>
          </p:cNvSpPr>
          <p:nvPr/>
        </p:nvSpPr>
        <p:spPr bwMode="auto">
          <a:xfrm>
            <a:off x="611052" y="1969737"/>
            <a:ext cx="17065896" cy="80228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lr>
                <a:srgbClr val="005EB8"/>
              </a:buClr>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lr>
                <a:srgbClr val="006747"/>
              </a:buClr>
              <a:buChar char="–"/>
              <a:defRPr sz="2800">
                <a:solidFill>
                  <a:schemeClr val="tx1"/>
                </a:solidFill>
                <a:latin typeface="+mn-lt"/>
              </a:defRPr>
            </a:lvl2pPr>
            <a:lvl3pPr marL="1143000" indent="-228600" algn="l" rtl="0" eaLnBrk="1" fontAlgn="base" hangingPunct="1">
              <a:spcBef>
                <a:spcPct val="20000"/>
              </a:spcBef>
              <a:spcAft>
                <a:spcPct val="0"/>
              </a:spcAft>
              <a:buClr>
                <a:srgbClr val="005EB8"/>
              </a:buClr>
              <a:buChar char="•"/>
              <a:defRPr sz="2400">
                <a:solidFill>
                  <a:schemeClr val="tx1"/>
                </a:solidFill>
                <a:latin typeface="+mn-lt"/>
              </a:defRPr>
            </a:lvl3pPr>
            <a:lvl4pPr marL="1600200" indent="-228600" algn="l" rtl="0" eaLnBrk="1" fontAlgn="base" hangingPunct="1">
              <a:spcBef>
                <a:spcPct val="20000"/>
              </a:spcBef>
              <a:spcAft>
                <a:spcPct val="0"/>
              </a:spcAft>
              <a:buClr>
                <a:srgbClr val="006747"/>
              </a:buClr>
              <a:buChar char="–"/>
              <a:defRPr sz="2000">
                <a:solidFill>
                  <a:schemeClr val="tx1"/>
                </a:solidFill>
                <a:latin typeface="+mn-lt"/>
              </a:defRPr>
            </a:lvl4pPr>
            <a:lvl5pPr marL="2057400" indent="-228600" algn="l" rtl="0" eaLnBrk="1" fontAlgn="base" hangingPunct="1">
              <a:spcBef>
                <a:spcPct val="20000"/>
              </a:spcBef>
              <a:spcAft>
                <a:spcPct val="0"/>
              </a:spcAft>
              <a:buClr>
                <a:srgbClr val="005EB8"/>
              </a:buClr>
              <a:buChar char="»"/>
              <a:defRPr sz="2000">
                <a:solidFill>
                  <a:schemeClr val="tx1"/>
                </a:solidFill>
                <a:latin typeface="+mn-lt"/>
              </a:defRPr>
            </a:lvl5pPr>
            <a:lvl6pPr marL="2514600" indent="-228600" algn="l" rtl="0" eaLnBrk="1" fontAlgn="base" hangingPunct="1">
              <a:spcBef>
                <a:spcPct val="20000"/>
              </a:spcBef>
              <a:spcAft>
                <a:spcPct val="0"/>
              </a:spcAft>
              <a:buClr>
                <a:schemeClr val="hlink"/>
              </a:buClr>
              <a:buChar char="»"/>
              <a:defRPr sz="2000">
                <a:solidFill>
                  <a:schemeClr val="accent2"/>
                </a:solidFill>
                <a:latin typeface="+mn-lt"/>
              </a:defRPr>
            </a:lvl6pPr>
            <a:lvl7pPr marL="2971800" indent="-228600" algn="l" rtl="0" eaLnBrk="1" fontAlgn="base" hangingPunct="1">
              <a:spcBef>
                <a:spcPct val="20000"/>
              </a:spcBef>
              <a:spcAft>
                <a:spcPct val="0"/>
              </a:spcAft>
              <a:buClr>
                <a:schemeClr val="hlink"/>
              </a:buClr>
              <a:buChar char="»"/>
              <a:defRPr sz="2000">
                <a:solidFill>
                  <a:schemeClr val="accent2"/>
                </a:solidFill>
                <a:latin typeface="+mn-lt"/>
              </a:defRPr>
            </a:lvl7pPr>
            <a:lvl8pPr marL="3429000" indent="-228600" algn="l" rtl="0" eaLnBrk="1" fontAlgn="base" hangingPunct="1">
              <a:spcBef>
                <a:spcPct val="20000"/>
              </a:spcBef>
              <a:spcAft>
                <a:spcPct val="0"/>
              </a:spcAft>
              <a:buClr>
                <a:schemeClr val="hlink"/>
              </a:buClr>
              <a:buChar char="»"/>
              <a:defRPr sz="2000">
                <a:solidFill>
                  <a:schemeClr val="accent2"/>
                </a:solidFill>
                <a:latin typeface="+mn-lt"/>
              </a:defRPr>
            </a:lvl8pPr>
            <a:lvl9pPr marL="3886200" indent="-228600" algn="l" rtl="0" eaLnBrk="1" fontAlgn="base" hangingPunct="1">
              <a:spcBef>
                <a:spcPct val="20000"/>
              </a:spcBef>
              <a:spcAft>
                <a:spcPct val="0"/>
              </a:spcAft>
              <a:buClr>
                <a:schemeClr val="hlink"/>
              </a:buClr>
              <a:buChar char="»"/>
              <a:defRPr sz="2000">
                <a:solidFill>
                  <a:schemeClr val="accent2"/>
                </a:solidFill>
                <a:latin typeface="+mn-lt"/>
              </a:defRPr>
            </a:lvl9pPr>
          </a:lstStyle>
          <a:p>
            <a:pPr marL="0" indent="0" algn="just">
              <a:spcBef>
                <a:spcPts val="0"/>
              </a:spcBef>
              <a:buNone/>
            </a:pPr>
            <a:r>
              <a:rPr lang="en-GB" sz="1800" dirty="0">
                <a:latin typeface="Arial" panose="020B0604020202020204" pitchFamily="34" charset="0"/>
                <a:ea typeface="Calibri" panose="020F0502020204030204" pitchFamily="34" charset="0"/>
                <a:cs typeface="Arial" panose="020B0604020202020204" pitchFamily="34" charset="0"/>
              </a:rPr>
              <a:t>NHS Devon took on the functions of NHS Devon Clinical Commissioning Group (CCG) on 1 July 2022, as well as broader strategic oversight of joined-up health and care delivery across Devon.</a:t>
            </a:r>
          </a:p>
          <a:p>
            <a:pPr marL="0" indent="0" algn="just">
              <a:spcBef>
                <a:spcPts val="0"/>
              </a:spcBef>
              <a:buFontTx/>
              <a:buNone/>
            </a:pPr>
            <a:endParaRPr lang="en-GB" sz="1800" b="1" kern="0" dirty="0">
              <a:latin typeface="Arial" panose="020B0604020202020204" pitchFamily="34" charset="0"/>
              <a:ea typeface="Calibri" panose="020F0502020204030204" pitchFamily="34" charset="0"/>
              <a:cs typeface="Arial" panose="020B0604020202020204" pitchFamily="34" charset="0"/>
            </a:endParaRPr>
          </a:p>
          <a:p>
            <a:pPr marL="0" indent="0" algn="just">
              <a:spcBef>
                <a:spcPts val="0"/>
              </a:spcBef>
              <a:buFontTx/>
              <a:buNone/>
            </a:pPr>
            <a:r>
              <a:rPr lang="en-GB" sz="1800" b="1" kern="0" dirty="0">
                <a:latin typeface="Arial" panose="020B0604020202020204" pitchFamily="34" charset="0"/>
                <a:ea typeface="Calibri" panose="020F0502020204030204" pitchFamily="34" charset="0"/>
                <a:cs typeface="Arial" panose="020B0604020202020204" pitchFamily="34" charset="0"/>
              </a:rPr>
              <a:t>Core purpose: to agree the strategic priorities and resource allocation for all NHS organisations in Devon</a:t>
            </a:r>
            <a:r>
              <a:rPr lang="en-GB" sz="1800" kern="0" dirty="0">
                <a:latin typeface="Arial" panose="020B0604020202020204" pitchFamily="34" charset="0"/>
                <a:ea typeface="Calibri" panose="020F0502020204030204" pitchFamily="34" charset="0"/>
                <a:cs typeface="Arial" panose="020B0604020202020204" pitchFamily="34" charset="0"/>
              </a:rPr>
              <a:t> and then lead the improvement and integration of high-quality health and care services for all communities across Cornwall &amp; Isles of Scilly. </a:t>
            </a:r>
          </a:p>
          <a:p>
            <a:pPr marL="0" indent="0" algn="just">
              <a:spcBef>
                <a:spcPts val="0"/>
              </a:spcBef>
              <a:buFontTx/>
              <a:buNone/>
              <a:tabLst>
                <a:tab pos="360275" algn="l"/>
              </a:tabLst>
            </a:pPr>
            <a:endParaRPr lang="en-GB" sz="1800" b="1" kern="0" dirty="0">
              <a:latin typeface="Arial" panose="020B0604020202020204" pitchFamily="34" charset="0"/>
              <a:ea typeface="Calibri" panose="020F0502020204030204" pitchFamily="34" charset="0"/>
              <a:cs typeface="Arial" panose="020B0604020202020204" pitchFamily="34" charset="0"/>
            </a:endParaRPr>
          </a:p>
          <a:p>
            <a:pPr marL="0" indent="0" algn="just">
              <a:spcBef>
                <a:spcPts val="0"/>
              </a:spcBef>
              <a:buFontTx/>
              <a:buNone/>
              <a:tabLst>
                <a:tab pos="360275" algn="l"/>
              </a:tabLst>
            </a:pPr>
            <a:r>
              <a:rPr lang="en-GB" sz="1800" b="1" kern="0" dirty="0">
                <a:latin typeface="Arial" panose="020B0604020202020204" pitchFamily="34" charset="0"/>
                <a:ea typeface="Calibri" panose="020F0502020204030204" pitchFamily="34" charset="0"/>
                <a:cs typeface="Arial" panose="020B0604020202020204" pitchFamily="34" charset="0"/>
              </a:rPr>
              <a:t>Key decisions</a:t>
            </a:r>
            <a:r>
              <a:rPr lang="en-GB" sz="1800" kern="0" dirty="0">
                <a:latin typeface="Arial" panose="020B0604020202020204" pitchFamily="34" charset="0"/>
                <a:ea typeface="Calibri" panose="020F0502020204030204" pitchFamily="34" charset="0"/>
                <a:cs typeface="Arial" panose="020B0604020202020204" pitchFamily="34" charset="0"/>
              </a:rPr>
              <a:t> made by NHS Devon include:</a:t>
            </a:r>
            <a:endParaRPr lang="en-GB" sz="1800" kern="0" dirty="0">
              <a:latin typeface="Arial" panose="020B0604020202020204" pitchFamily="34" charset="0"/>
              <a:ea typeface="Calibri" panose="020F0502020204030204" pitchFamily="34" charset="0"/>
              <a:cs typeface="Times New Roman" panose="02020603050405020304" pitchFamily="18" charset="0"/>
            </a:endParaRPr>
          </a:p>
          <a:p>
            <a:pPr algn="just">
              <a:spcBef>
                <a:spcPts val="0"/>
              </a:spcBef>
              <a:buFont typeface="Wingdings" panose="05000000000000000000" pitchFamily="2" charset="2"/>
              <a:buChar char="Ø"/>
              <a:tabLst>
                <a:tab pos="360275" algn="l"/>
              </a:tabLst>
            </a:pPr>
            <a:r>
              <a:rPr lang="en-GB" sz="1800" kern="0" dirty="0">
                <a:latin typeface="Arial" panose="020B0604020202020204" pitchFamily="34" charset="0"/>
                <a:ea typeface="Calibri" panose="020F0502020204030204" pitchFamily="34" charset="0"/>
                <a:cs typeface="Arial" panose="020B0604020202020204" pitchFamily="34" charset="0"/>
              </a:rPr>
              <a:t>approval of the NHS Devon </a:t>
            </a:r>
            <a:r>
              <a:rPr lang="en-GB" sz="1800" u="sng" kern="0" dirty="0">
                <a:latin typeface="Arial" panose="020B0604020202020204" pitchFamily="34" charset="0"/>
                <a:ea typeface="Calibri" panose="020F0502020204030204" pitchFamily="34" charset="0"/>
                <a:cs typeface="Arial" panose="020B0604020202020204" pitchFamily="34" charset="0"/>
              </a:rPr>
              <a:t>five-year delivery plan</a:t>
            </a:r>
            <a:r>
              <a:rPr lang="en-GB" sz="1800" kern="0" dirty="0">
                <a:latin typeface="Arial" panose="020B0604020202020204" pitchFamily="34" charset="0"/>
                <a:ea typeface="Calibri" panose="020F0502020204030204" pitchFamily="34" charset="0"/>
                <a:cs typeface="Arial" panose="020B0604020202020204" pitchFamily="34" charset="0"/>
              </a:rPr>
              <a:t> (known as the Joint Forward Plan (JFP)) to address the prioritised health needs and </a:t>
            </a:r>
            <a:r>
              <a:rPr lang="en-GB" sz="1800" u="sng" kern="0" dirty="0">
                <a:latin typeface="Arial" panose="020B0604020202020204" pitchFamily="34" charset="0"/>
                <a:ea typeface="Calibri" panose="020F0502020204030204" pitchFamily="34" charset="0"/>
                <a:cs typeface="Arial" panose="020B0604020202020204" pitchFamily="34" charset="0"/>
              </a:rPr>
              <a:t>integrated care strategy</a:t>
            </a:r>
            <a:r>
              <a:rPr lang="en-GB" sz="1800" kern="0" dirty="0">
                <a:latin typeface="Arial" panose="020B0604020202020204" pitchFamily="34" charset="0"/>
                <a:ea typeface="Calibri" panose="020F0502020204030204" pitchFamily="34" charset="0"/>
                <a:cs typeface="Arial" panose="020B0604020202020204" pitchFamily="34" charset="0"/>
              </a:rPr>
              <a:t> agreed by the Integrated Care Partnership</a:t>
            </a:r>
          </a:p>
          <a:p>
            <a:pPr algn="just">
              <a:spcBef>
                <a:spcPts val="0"/>
              </a:spcBef>
              <a:buFont typeface="Wingdings" panose="05000000000000000000" pitchFamily="2" charset="2"/>
              <a:buChar char="Ø"/>
              <a:tabLst>
                <a:tab pos="360275" algn="l"/>
              </a:tabLst>
            </a:pPr>
            <a:r>
              <a:rPr lang="en-GB" sz="1800" kern="0" dirty="0">
                <a:latin typeface="Arial" panose="020B0604020202020204" pitchFamily="34" charset="0"/>
                <a:ea typeface="Calibri" panose="020F0502020204030204" pitchFamily="34" charset="0"/>
                <a:cs typeface="Arial" panose="020B0604020202020204" pitchFamily="34" charset="0"/>
              </a:rPr>
              <a:t>approval of the strategic </a:t>
            </a:r>
            <a:r>
              <a:rPr lang="en-GB" sz="1800" u="sng" kern="0" dirty="0">
                <a:latin typeface="Arial" panose="020B0604020202020204" pitchFamily="34" charset="0"/>
                <a:ea typeface="Calibri" panose="020F0502020204030204" pitchFamily="34" charset="0"/>
                <a:cs typeface="Arial" panose="020B0604020202020204" pitchFamily="34" charset="0"/>
              </a:rPr>
              <a:t>commissioning arrangements </a:t>
            </a:r>
            <a:r>
              <a:rPr lang="en-GB" sz="1800" kern="0" dirty="0">
                <a:latin typeface="Arial" panose="020B0604020202020204" pitchFamily="34" charset="0"/>
                <a:ea typeface="Calibri" panose="020F0502020204030204" pitchFamily="34" charset="0"/>
                <a:cs typeface="Arial" panose="020B0604020202020204" pitchFamily="34" charset="0"/>
              </a:rPr>
              <a:t>for acute, community health, mental health, primary care and urgent care services Devon. </a:t>
            </a:r>
          </a:p>
          <a:p>
            <a:pPr algn="just">
              <a:spcBef>
                <a:spcPts val="0"/>
              </a:spcBef>
              <a:buFont typeface="Wingdings" panose="05000000000000000000" pitchFamily="2" charset="2"/>
              <a:buChar char="Ø"/>
              <a:tabLst>
                <a:tab pos="360275" algn="l"/>
              </a:tabLst>
            </a:pPr>
            <a:r>
              <a:rPr lang="en-GB" sz="1800" kern="0" dirty="0">
                <a:latin typeface="Arial" panose="020B0604020202020204" pitchFamily="34" charset="0"/>
                <a:ea typeface="Calibri" panose="020F0502020204030204" pitchFamily="34" charset="0"/>
                <a:cs typeface="Arial" panose="020B0604020202020204" pitchFamily="34" charset="0"/>
              </a:rPr>
              <a:t>approval of the </a:t>
            </a:r>
            <a:r>
              <a:rPr lang="en-GB" sz="1800" u="sng" kern="0" dirty="0">
                <a:latin typeface="Arial" panose="020B0604020202020204" pitchFamily="34" charset="0"/>
                <a:ea typeface="Calibri" panose="020F0502020204030204" pitchFamily="34" charset="0"/>
                <a:cs typeface="Arial" panose="020B0604020202020204" pitchFamily="34" charset="0"/>
              </a:rPr>
              <a:t>resource allocation </a:t>
            </a:r>
            <a:r>
              <a:rPr lang="en-GB" sz="1800" kern="0" dirty="0">
                <a:latin typeface="Arial" panose="020B0604020202020204" pitchFamily="34" charset="0"/>
                <a:ea typeface="Calibri" panose="020F0502020204030204" pitchFamily="34" charset="0"/>
                <a:cs typeface="Arial" panose="020B0604020202020204" pitchFamily="34" charset="0"/>
              </a:rPr>
              <a:t>for each NHS provider of acute, community health, mental health, primary care and urgent care services in Devon. </a:t>
            </a:r>
          </a:p>
          <a:p>
            <a:pPr algn="just">
              <a:spcBef>
                <a:spcPts val="0"/>
              </a:spcBef>
              <a:buFont typeface="Wingdings" panose="05000000000000000000" pitchFamily="2" charset="2"/>
              <a:buChar char="Ø"/>
              <a:tabLst>
                <a:tab pos="360275" algn="l"/>
              </a:tabLst>
            </a:pPr>
            <a:r>
              <a:rPr lang="en-GB" sz="1800" kern="0" dirty="0">
                <a:latin typeface="Arial" panose="020B0604020202020204" pitchFamily="34" charset="0"/>
                <a:ea typeface="Calibri" panose="020F0502020204030204" pitchFamily="34" charset="0"/>
                <a:cs typeface="Arial" panose="020B0604020202020204" pitchFamily="34" charset="0"/>
              </a:rPr>
              <a:t>approval of major </a:t>
            </a:r>
            <a:r>
              <a:rPr lang="en-GB" sz="1800" u="sng" kern="0" dirty="0">
                <a:latin typeface="Arial" panose="020B0604020202020204" pitchFamily="34" charset="0"/>
                <a:ea typeface="Calibri" panose="020F0502020204030204" pitchFamily="34" charset="0"/>
                <a:cs typeface="Arial" panose="020B0604020202020204" pitchFamily="34" charset="0"/>
              </a:rPr>
              <a:t>system-wide investment programmes </a:t>
            </a:r>
            <a:r>
              <a:rPr lang="en-GB" sz="1800" kern="0" dirty="0">
                <a:latin typeface="Arial" panose="020B0604020202020204" pitchFamily="34" charset="0"/>
                <a:ea typeface="Calibri" panose="020F0502020204030204" pitchFamily="34" charset="0"/>
                <a:cs typeface="Arial" panose="020B0604020202020204" pitchFamily="34" charset="0"/>
              </a:rPr>
              <a:t>to integrate and transform health and care services across the region. </a:t>
            </a:r>
          </a:p>
          <a:p>
            <a:pPr algn="just">
              <a:spcBef>
                <a:spcPts val="0"/>
              </a:spcBef>
              <a:buFont typeface="Wingdings" panose="05000000000000000000" pitchFamily="2" charset="2"/>
              <a:buChar char="Ø"/>
              <a:tabLst>
                <a:tab pos="360275" algn="l"/>
              </a:tabLst>
            </a:pPr>
            <a:r>
              <a:rPr lang="en-GB" sz="1800" kern="0" dirty="0">
                <a:latin typeface="Arial" panose="020B0604020202020204" pitchFamily="34" charset="0"/>
                <a:ea typeface="Calibri" panose="020F0502020204030204" pitchFamily="34" charset="0"/>
                <a:cs typeface="Arial" panose="020B0604020202020204" pitchFamily="34" charset="0"/>
              </a:rPr>
              <a:t>constructive support and challenge of the NHS Devon Chief Executive Officer and Executive on the actions being taken to </a:t>
            </a:r>
            <a:r>
              <a:rPr lang="en-GB" sz="1800" u="sng" kern="0" dirty="0">
                <a:latin typeface="Arial" panose="020B0604020202020204" pitchFamily="34" charset="0"/>
                <a:ea typeface="Calibri" panose="020F0502020204030204" pitchFamily="34" charset="0"/>
                <a:cs typeface="Arial" panose="020B0604020202020204" pitchFamily="34" charset="0"/>
              </a:rPr>
              <a:t>deliver the strategic objectives and financial performance of NHS Devon </a:t>
            </a:r>
          </a:p>
          <a:p>
            <a:pPr marL="0" indent="0" algn="just">
              <a:spcBef>
                <a:spcPts val="0"/>
              </a:spcBef>
              <a:buFontTx/>
              <a:buNone/>
              <a:tabLst>
                <a:tab pos="360275" algn="l"/>
              </a:tabLst>
            </a:pPr>
            <a:endParaRPr lang="en-GB" sz="1800" kern="0" dirty="0">
              <a:latin typeface="Arial" panose="020B0604020202020204" pitchFamily="34" charset="0"/>
              <a:ea typeface="Calibri" panose="020F0502020204030204" pitchFamily="34" charset="0"/>
              <a:cs typeface="Times New Roman" panose="02020603050405020304" pitchFamily="18" charset="0"/>
            </a:endParaRPr>
          </a:p>
          <a:p>
            <a:pPr marL="0" indent="0" algn="just">
              <a:spcBef>
                <a:spcPts val="0"/>
              </a:spcBef>
              <a:buFontTx/>
              <a:buNone/>
              <a:tabLst>
                <a:tab pos="360275" algn="l"/>
              </a:tabLst>
            </a:pPr>
            <a:r>
              <a:rPr lang="en-GB" sz="1800" kern="0" dirty="0">
                <a:latin typeface="Arial" panose="020B0604020202020204" pitchFamily="34" charset="0"/>
                <a:ea typeface="Calibri" panose="020F0502020204030204" pitchFamily="34" charset="0"/>
                <a:cs typeface="Times New Roman" panose="02020603050405020304" pitchFamily="18" charset="0"/>
              </a:rPr>
              <a:t>NHS Devon holds public meetings at least twice a year, chaired by the Chair of NHS Devon.  </a:t>
            </a:r>
          </a:p>
          <a:p>
            <a:pPr marL="0" indent="0" algn="just">
              <a:spcBef>
                <a:spcPts val="0"/>
              </a:spcBef>
              <a:buFontTx/>
              <a:buNone/>
              <a:tabLst>
                <a:tab pos="360275" algn="l"/>
              </a:tabLst>
            </a:pPr>
            <a:endParaRPr lang="en-GB" sz="1800" kern="0" dirty="0">
              <a:latin typeface="Arial" panose="020B0604020202020204" pitchFamily="34" charset="0"/>
              <a:ea typeface="Calibri" panose="020F0502020204030204" pitchFamily="34" charset="0"/>
              <a:cs typeface="Times New Roman" panose="02020603050405020304" pitchFamily="18" charset="0"/>
            </a:endParaRPr>
          </a:p>
          <a:p>
            <a:pPr marL="0" indent="0">
              <a:spcAft>
                <a:spcPts val="1800"/>
              </a:spcAft>
              <a:buNone/>
            </a:pPr>
            <a:r>
              <a:rPr lang="en-GB" sz="1800" kern="0" dirty="0">
                <a:latin typeface="Arial" panose="020B0604020202020204" pitchFamily="34" charset="0"/>
                <a:ea typeface="Calibri" panose="020F0502020204030204" pitchFamily="34" charset="0"/>
                <a:cs typeface="Times New Roman" panose="02020603050405020304" pitchFamily="18" charset="0"/>
              </a:rPr>
              <a:t>NHS Cornwall and Isles of Scilly and NHS Devon established joint working arrangements in September 2025, as part of national NHS reforms which required some ICBs with smaller populations, including NHS Cornwall and Isles of Scilly and NHS Devon, to work more closely with other ICBs in a ‘Cluster’.   ‘Clustering’ means that, although both individual ICBs continue to exist, they work as one – with a single Board, leadership team and staffing structure. Both organisations will continue to be individual sovereign legal entities until the point of formal merger (expected April 2027).</a:t>
            </a:r>
          </a:p>
          <a:p>
            <a:pPr marL="0" indent="0">
              <a:spcAft>
                <a:spcPts val="1800"/>
              </a:spcAft>
              <a:buNone/>
            </a:pPr>
            <a:r>
              <a:rPr lang="en-GB" sz="1800" kern="0" dirty="0">
                <a:latin typeface="Arial" panose="020B0604020202020204" pitchFamily="34" charset="0"/>
                <a:ea typeface="Calibri" panose="020F0502020204030204" pitchFamily="34" charset="0"/>
                <a:cs typeface="Times New Roman" panose="02020603050405020304" pitchFamily="18" charset="0"/>
              </a:rPr>
              <a:t>To ensure effective and cohesive governance oversight of the Cluster arrangements, both organisations have delegated their current Board’s responsibilities into a joint committee arrangement – the South West Peninsula Board. The cluster Board is chaired by John Govett and includes executive and non-executive members from across both counties.</a:t>
            </a:r>
          </a:p>
          <a:p>
            <a:pPr marL="0" indent="0">
              <a:buFontTx/>
              <a:buNone/>
            </a:pPr>
            <a:endParaRPr lang="en-GB" sz="1800" kern="0" dirty="0"/>
          </a:p>
        </p:txBody>
      </p:sp>
    </p:spTree>
    <p:extLst>
      <p:ext uri="{BB962C8B-B14F-4D97-AF65-F5344CB8AC3E}">
        <p14:creationId xmlns:p14="http://schemas.microsoft.com/office/powerpoint/2010/main" val="365955683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0D3D0A44-1F3D-B454-1B34-3988250E684F}"/>
              </a:ext>
            </a:extLst>
          </p:cNvPr>
          <p:cNvSpPr txBox="1">
            <a:spLocks/>
          </p:cNvSpPr>
          <p:nvPr/>
        </p:nvSpPr>
        <p:spPr>
          <a:xfrm>
            <a:off x="264814" y="317334"/>
            <a:ext cx="15071873" cy="720725"/>
          </a:xfrm>
          <a:prstGeom prst="rect">
            <a:avLst/>
          </a:prstGeom>
        </p:spPr>
        <p:txBody>
          <a:bodyPr>
            <a:noAutofit/>
          </a:bodyPr>
          <a:lstStyle>
            <a:lvl1pPr algn="l" defTabSz="1828800" rtl="0" eaLnBrk="1" latinLnBrk="0" hangingPunct="1">
              <a:spcBef>
                <a:spcPct val="0"/>
              </a:spcBef>
              <a:buNone/>
              <a:defRPr sz="5000" b="1" kern="1200">
                <a:solidFill>
                  <a:srgbClr val="005EB8"/>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GB" sz="4000" dirty="0"/>
              <a:t>4.2 NHS Devon Integrated Care Board - membership and meetings (1of 2)</a:t>
            </a:r>
          </a:p>
        </p:txBody>
      </p:sp>
      <p:sp>
        <p:nvSpPr>
          <p:cNvPr id="5" name="Content Placeholder 2">
            <a:extLst>
              <a:ext uri="{FF2B5EF4-FFF2-40B4-BE49-F238E27FC236}">
                <a16:creationId xmlns:a16="http://schemas.microsoft.com/office/drawing/2014/main" id="{57A8D693-5C79-2E66-89A7-6879340A4965}"/>
              </a:ext>
            </a:extLst>
          </p:cNvPr>
          <p:cNvSpPr txBox="1">
            <a:spLocks/>
          </p:cNvSpPr>
          <p:nvPr/>
        </p:nvSpPr>
        <p:spPr>
          <a:xfrm>
            <a:off x="239323" y="2047156"/>
            <a:ext cx="17299964" cy="7416824"/>
          </a:xfrm>
          <a:prstGeom prst="rect">
            <a:avLst/>
          </a:prstGeom>
        </p:spPr>
        <p:txBody>
          <a:bodyPr>
            <a:noAutofit/>
          </a:bodyPr>
          <a:lstStyle>
            <a:lvl1pPr marL="342900" indent="-342900" algn="l" rtl="0" eaLnBrk="1" fontAlgn="base" hangingPunct="1">
              <a:spcBef>
                <a:spcPct val="20000"/>
              </a:spcBef>
              <a:spcAft>
                <a:spcPct val="0"/>
              </a:spcAft>
              <a:buClr>
                <a:srgbClr val="005EB8"/>
              </a:buClr>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lr>
                <a:srgbClr val="006747"/>
              </a:buClr>
              <a:buChar char="–"/>
              <a:defRPr sz="2800">
                <a:solidFill>
                  <a:schemeClr val="tx1"/>
                </a:solidFill>
                <a:latin typeface="+mn-lt"/>
              </a:defRPr>
            </a:lvl2pPr>
            <a:lvl3pPr marL="1143000" indent="-228600" algn="l" rtl="0" eaLnBrk="1" fontAlgn="base" hangingPunct="1">
              <a:spcBef>
                <a:spcPct val="20000"/>
              </a:spcBef>
              <a:spcAft>
                <a:spcPct val="0"/>
              </a:spcAft>
              <a:buClr>
                <a:srgbClr val="005EB8"/>
              </a:buClr>
              <a:buChar char="•"/>
              <a:defRPr sz="2400">
                <a:solidFill>
                  <a:schemeClr val="tx1"/>
                </a:solidFill>
                <a:latin typeface="+mn-lt"/>
              </a:defRPr>
            </a:lvl3pPr>
            <a:lvl4pPr marL="1600200" indent="-228600" algn="l" rtl="0" eaLnBrk="1" fontAlgn="base" hangingPunct="1">
              <a:spcBef>
                <a:spcPct val="20000"/>
              </a:spcBef>
              <a:spcAft>
                <a:spcPct val="0"/>
              </a:spcAft>
              <a:buClr>
                <a:srgbClr val="006747"/>
              </a:buClr>
              <a:buChar char="–"/>
              <a:defRPr sz="2000">
                <a:solidFill>
                  <a:schemeClr val="tx1"/>
                </a:solidFill>
                <a:latin typeface="+mn-lt"/>
              </a:defRPr>
            </a:lvl4pPr>
            <a:lvl5pPr marL="2057400" indent="-228600" algn="l" rtl="0" eaLnBrk="1" fontAlgn="base" hangingPunct="1">
              <a:spcBef>
                <a:spcPct val="20000"/>
              </a:spcBef>
              <a:spcAft>
                <a:spcPct val="0"/>
              </a:spcAft>
              <a:buClr>
                <a:srgbClr val="005EB8"/>
              </a:buClr>
              <a:buChar char="»"/>
              <a:defRPr sz="2000">
                <a:solidFill>
                  <a:schemeClr val="tx1"/>
                </a:solidFill>
                <a:latin typeface="+mn-lt"/>
              </a:defRPr>
            </a:lvl5pPr>
            <a:lvl6pPr marL="2514600" indent="-228600" algn="l" rtl="0" eaLnBrk="1" fontAlgn="base" hangingPunct="1">
              <a:spcBef>
                <a:spcPct val="20000"/>
              </a:spcBef>
              <a:spcAft>
                <a:spcPct val="0"/>
              </a:spcAft>
              <a:buClr>
                <a:schemeClr val="hlink"/>
              </a:buClr>
              <a:buChar char="»"/>
              <a:defRPr sz="2000">
                <a:solidFill>
                  <a:schemeClr val="accent2"/>
                </a:solidFill>
                <a:latin typeface="+mn-lt"/>
              </a:defRPr>
            </a:lvl6pPr>
            <a:lvl7pPr marL="2971800" indent="-228600" algn="l" rtl="0" eaLnBrk="1" fontAlgn="base" hangingPunct="1">
              <a:spcBef>
                <a:spcPct val="20000"/>
              </a:spcBef>
              <a:spcAft>
                <a:spcPct val="0"/>
              </a:spcAft>
              <a:buClr>
                <a:schemeClr val="hlink"/>
              </a:buClr>
              <a:buChar char="»"/>
              <a:defRPr sz="2000">
                <a:solidFill>
                  <a:schemeClr val="accent2"/>
                </a:solidFill>
                <a:latin typeface="+mn-lt"/>
              </a:defRPr>
            </a:lvl7pPr>
            <a:lvl8pPr marL="3429000" indent="-228600" algn="l" rtl="0" eaLnBrk="1" fontAlgn="base" hangingPunct="1">
              <a:spcBef>
                <a:spcPct val="20000"/>
              </a:spcBef>
              <a:spcAft>
                <a:spcPct val="0"/>
              </a:spcAft>
              <a:buClr>
                <a:schemeClr val="hlink"/>
              </a:buClr>
              <a:buChar char="»"/>
              <a:defRPr sz="2000">
                <a:solidFill>
                  <a:schemeClr val="accent2"/>
                </a:solidFill>
                <a:latin typeface="+mn-lt"/>
              </a:defRPr>
            </a:lvl8pPr>
            <a:lvl9pPr marL="3886200" indent="-228600" algn="l" rtl="0" eaLnBrk="1" fontAlgn="base" hangingPunct="1">
              <a:spcBef>
                <a:spcPct val="20000"/>
              </a:spcBef>
              <a:spcAft>
                <a:spcPct val="0"/>
              </a:spcAft>
              <a:buClr>
                <a:schemeClr val="hlink"/>
              </a:buClr>
              <a:buChar char="»"/>
              <a:defRPr sz="2000">
                <a:solidFill>
                  <a:schemeClr val="accent2"/>
                </a:solidFill>
                <a:latin typeface="+mn-lt"/>
              </a:defRPr>
            </a:lvl9pPr>
          </a:lstStyle>
          <a:p>
            <a:pPr marL="0" indent="0">
              <a:buFontTx/>
              <a:buNone/>
            </a:pPr>
            <a:r>
              <a:rPr lang="en-GB" sz="2000" kern="0" dirty="0"/>
              <a:t>Integrated Care Boards (ICBs) are statutory organisations (established 1 July 2022) that bring the NHS together locally to improve population health and establish shared strategic priorities within the NHS, connecting to partnerships across the ICS.</a:t>
            </a:r>
          </a:p>
          <a:p>
            <a:pPr marL="0" indent="0">
              <a:buFontTx/>
              <a:buNone/>
            </a:pPr>
            <a:endParaRPr lang="en-GB" sz="2000" kern="0" dirty="0"/>
          </a:p>
          <a:p>
            <a:pPr marL="0" indent="0">
              <a:buNone/>
            </a:pPr>
            <a:r>
              <a:rPr lang="en-GB" sz="2000" kern="0" dirty="0"/>
              <a:t>The membership of the ICB for Devon is set out in the ICB’s </a:t>
            </a:r>
            <a:r>
              <a:rPr lang="en-GB" sz="2000" kern="0" dirty="0">
                <a:hlinkClick r:id="rId2"/>
              </a:rPr>
              <a:t>Constitution</a:t>
            </a:r>
            <a:r>
              <a:rPr lang="en-GB" sz="2000" kern="0" dirty="0"/>
              <a:t> and comprises the following roles:</a:t>
            </a:r>
          </a:p>
          <a:p>
            <a:pPr lvl="1">
              <a:buFont typeface="Arial" panose="020B0604020202020204" pitchFamily="34" charset="0"/>
              <a:buChar char="•"/>
            </a:pPr>
            <a:r>
              <a:rPr lang="en-GB" sz="2000" kern="0" dirty="0"/>
              <a:t>Chair</a:t>
            </a:r>
          </a:p>
          <a:p>
            <a:pPr lvl="1">
              <a:buFont typeface="Arial" panose="020B0604020202020204" pitchFamily="34" charset="0"/>
              <a:buChar char="•"/>
            </a:pPr>
            <a:r>
              <a:rPr lang="en-GB" sz="2000" kern="0" dirty="0"/>
              <a:t>Chief Executive</a:t>
            </a:r>
          </a:p>
          <a:p>
            <a:pPr lvl="1">
              <a:buFont typeface="Arial" panose="020B0604020202020204" pitchFamily="34" charset="0"/>
              <a:buChar char="•"/>
            </a:pPr>
            <a:r>
              <a:rPr lang="en-GB" sz="2000" kern="0" dirty="0"/>
              <a:t>Four Partner Members comprising:</a:t>
            </a:r>
          </a:p>
          <a:p>
            <a:pPr lvl="2">
              <a:buFont typeface="Arial" panose="020B0604020202020204" pitchFamily="34" charset="0"/>
              <a:buChar char="•"/>
            </a:pPr>
            <a:r>
              <a:rPr lang="en-GB" sz="2000" kern="0" dirty="0"/>
              <a:t>One Partner Members for NHS Trusts and Foundations Trusts </a:t>
            </a:r>
          </a:p>
          <a:p>
            <a:pPr lvl="2">
              <a:buFont typeface="Arial" panose="020B0604020202020204" pitchFamily="34" charset="0"/>
              <a:buChar char="•"/>
            </a:pPr>
            <a:r>
              <a:rPr lang="en-GB" sz="2000" kern="0" dirty="0"/>
              <a:t>One Partner Member for primary medical services</a:t>
            </a:r>
          </a:p>
          <a:p>
            <a:pPr lvl="2">
              <a:buFont typeface="Arial" panose="020B0604020202020204" pitchFamily="34" charset="0"/>
              <a:buChar char="•"/>
            </a:pPr>
            <a:r>
              <a:rPr lang="en-GB" sz="2000" kern="0" dirty="0"/>
              <a:t>One Partner Member for local authorities</a:t>
            </a:r>
          </a:p>
          <a:p>
            <a:pPr lvl="2">
              <a:buFont typeface="Arial" panose="020B0604020202020204" pitchFamily="34" charset="0"/>
              <a:buChar char="•"/>
            </a:pPr>
            <a:r>
              <a:rPr lang="en-GB" sz="2000" kern="0" dirty="0"/>
              <a:t>One Partner Member for mental health</a:t>
            </a:r>
          </a:p>
          <a:p>
            <a:pPr lvl="1">
              <a:buFont typeface="Arial" panose="020B0604020202020204" pitchFamily="34" charset="0"/>
              <a:buChar char="•"/>
            </a:pPr>
            <a:r>
              <a:rPr lang="en-GB" sz="2000" kern="0" dirty="0"/>
              <a:t>At least five and up to six Non-Executive Members</a:t>
            </a:r>
          </a:p>
          <a:p>
            <a:pPr lvl="1">
              <a:buFont typeface="Arial" panose="020B0604020202020204" pitchFamily="34" charset="0"/>
              <a:buChar char="•"/>
            </a:pPr>
            <a:r>
              <a:rPr lang="en-GB" sz="2000" kern="0" dirty="0"/>
              <a:t>Six Executive Members:</a:t>
            </a:r>
          </a:p>
          <a:p>
            <a:pPr lvl="2">
              <a:buFont typeface="Arial" panose="020B0604020202020204" pitchFamily="34" charset="0"/>
              <a:buChar char="•"/>
            </a:pPr>
            <a:r>
              <a:rPr lang="en-GB" sz="2000" kern="0" dirty="0"/>
              <a:t>Chief Finance Officer</a:t>
            </a:r>
          </a:p>
          <a:p>
            <a:pPr lvl="2">
              <a:buFont typeface="Arial" panose="020B0604020202020204" pitchFamily="34" charset="0"/>
              <a:buChar char="•"/>
            </a:pPr>
            <a:r>
              <a:rPr lang="en-GB" sz="2000" kern="0" dirty="0"/>
              <a:t>Chief Strategic Planning and Commissioning Officer</a:t>
            </a:r>
          </a:p>
          <a:p>
            <a:pPr lvl="2">
              <a:buFont typeface="Arial" panose="020B0604020202020204" pitchFamily="34" charset="0"/>
              <a:buChar char="•"/>
            </a:pPr>
            <a:r>
              <a:rPr lang="en-GB" sz="2000" kern="0" dirty="0"/>
              <a:t>Chief Clinical Officer (Chief Nursing Officer)</a:t>
            </a:r>
          </a:p>
          <a:p>
            <a:pPr lvl="2">
              <a:buFont typeface="Arial" panose="020B0604020202020204" pitchFamily="34" charset="0"/>
              <a:buChar char="•"/>
            </a:pPr>
            <a:r>
              <a:rPr lang="en-GB" sz="2000" kern="0" dirty="0"/>
              <a:t>Chief Place and Transformation Officer (Chief Medical Officer)</a:t>
            </a:r>
          </a:p>
          <a:p>
            <a:pPr lvl="2">
              <a:buFont typeface="Arial" panose="020B0604020202020204" pitchFamily="34" charset="0"/>
              <a:buChar char="•"/>
            </a:pPr>
            <a:r>
              <a:rPr lang="en-GB" sz="2000" kern="0" dirty="0"/>
              <a:t>Chief Population Health Officer</a:t>
            </a:r>
          </a:p>
          <a:p>
            <a:pPr lvl="2">
              <a:buFont typeface="Arial" panose="020B0604020202020204" pitchFamily="34" charset="0"/>
              <a:buChar char="•"/>
            </a:pPr>
            <a:r>
              <a:rPr lang="en-GB" sz="2000" kern="0" dirty="0"/>
              <a:t>Chief People Officer</a:t>
            </a:r>
          </a:p>
          <a:p>
            <a:pPr marL="0" indent="0">
              <a:buNone/>
            </a:pPr>
            <a:endParaRPr lang="en-GB" sz="2000" kern="0" dirty="0"/>
          </a:p>
          <a:p>
            <a:pPr marL="0" indent="0">
              <a:buNone/>
            </a:pPr>
            <a:r>
              <a:rPr lang="en-GB" sz="2000" kern="0" dirty="0"/>
              <a:t>The Board has also invited a number of participants and attendees to take part in its meetings. </a:t>
            </a:r>
          </a:p>
          <a:p>
            <a:pPr marL="0" indent="0">
              <a:buNone/>
            </a:pPr>
            <a:endParaRPr lang="en-GB" sz="2000" kern="0" dirty="0"/>
          </a:p>
          <a:p>
            <a:pPr>
              <a:buFontTx/>
              <a:buChar char="-"/>
            </a:pPr>
            <a:endParaRPr lang="en-GB" sz="2000" kern="0" dirty="0"/>
          </a:p>
          <a:p>
            <a:pPr marL="0" indent="0">
              <a:buNone/>
            </a:pPr>
            <a:endParaRPr lang="en-GB" sz="2000" kern="0" dirty="0"/>
          </a:p>
          <a:p>
            <a:pPr marL="0" indent="0">
              <a:buNone/>
            </a:pPr>
            <a:endParaRPr lang="en-GB" sz="2000" kern="0" dirty="0"/>
          </a:p>
        </p:txBody>
      </p:sp>
      <p:pic>
        <p:nvPicPr>
          <p:cNvPr id="6" name="Picture 5" descr="A blue and black sign with white letters&#10;&#10;AI-generated content may be incorrect.">
            <a:extLst>
              <a:ext uri="{FF2B5EF4-FFF2-40B4-BE49-F238E27FC236}">
                <a16:creationId xmlns:a16="http://schemas.microsoft.com/office/drawing/2014/main" id="{2FA1C95B-4170-9471-510F-A843DA4798D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840743" y="294410"/>
            <a:ext cx="2034269" cy="1464398"/>
          </a:xfrm>
          <a:prstGeom prst="rect">
            <a:avLst/>
          </a:prstGeom>
        </p:spPr>
      </p:pic>
    </p:spTree>
    <p:extLst>
      <p:ext uri="{BB962C8B-B14F-4D97-AF65-F5344CB8AC3E}">
        <p14:creationId xmlns:p14="http://schemas.microsoft.com/office/powerpoint/2010/main" val="75443536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64DA35-3F6E-E399-92A9-4347095070FA}"/>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64D3189E-9070-9BCF-BBD9-10164F9713AD}"/>
              </a:ext>
            </a:extLst>
          </p:cNvPr>
          <p:cNvSpPr>
            <a:spLocks noGrp="1" noRot="1" noMove="1" noResize="1" noEditPoints="1" noAdjustHandles="1" noChangeArrowheads="1" noChangeShapeType="1"/>
          </p:cNvSpPr>
          <p:nvPr/>
        </p:nvSpPr>
        <p:spPr>
          <a:xfrm>
            <a:off x="0" y="9854952"/>
            <a:ext cx="18288000" cy="43204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828892"/>
            <a:endParaRPr lang="en-GB">
              <a:solidFill>
                <a:prstClr val="white"/>
              </a:solidFill>
              <a:latin typeface="Arial"/>
            </a:endParaRPr>
          </a:p>
        </p:txBody>
      </p:sp>
      <p:grpSp>
        <p:nvGrpSpPr>
          <p:cNvPr id="3" name="Group 2">
            <a:extLst>
              <a:ext uri="{FF2B5EF4-FFF2-40B4-BE49-F238E27FC236}">
                <a16:creationId xmlns:a16="http://schemas.microsoft.com/office/drawing/2014/main" id="{01246FE2-FF82-D9C9-D9FB-5F019AAFD7F5}"/>
              </a:ext>
            </a:extLst>
          </p:cNvPr>
          <p:cNvGrpSpPr/>
          <p:nvPr/>
        </p:nvGrpSpPr>
        <p:grpSpPr>
          <a:xfrm>
            <a:off x="392148" y="7561543"/>
            <a:ext cx="2160000" cy="2448290"/>
            <a:chOff x="15912992" y="7639632"/>
            <a:chExt cx="2160000" cy="2448289"/>
          </a:xfrm>
        </p:grpSpPr>
        <p:sp>
          <p:nvSpPr>
            <p:cNvPr id="4" name="Rectangle 3">
              <a:extLst>
                <a:ext uri="{FF2B5EF4-FFF2-40B4-BE49-F238E27FC236}">
                  <a16:creationId xmlns:a16="http://schemas.microsoft.com/office/drawing/2014/main" id="{37CE1613-F485-E939-FEFB-A7ACA6B42B50}"/>
                </a:ext>
              </a:extLst>
            </p:cNvPr>
            <p:cNvSpPr/>
            <p:nvPr/>
          </p:nvSpPr>
          <p:spPr>
            <a:xfrm>
              <a:off x="15912992" y="8193846"/>
              <a:ext cx="2160000" cy="553997"/>
            </a:xfrm>
            <a:prstGeom prst="rect">
              <a:avLst/>
            </a:prstGeom>
            <a:solidFill>
              <a:schemeClr val="accent2"/>
            </a:solidFill>
            <a:ln w="25400" cap="flat" cmpd="sng" algn="ctr">
              <a:noFill/>
              <a:prstDash val="solid"/>
            </a:ln>
            <a:effectLst/>
          </p:spPr>
          <p:txBody>
            <a:bodyPr rtlCol="0" anchor="ctr"/>
            <a:lstStyle/>
            <a:p>
              <a:pPr algn="ctr" defTabSz="1371669">
                <a:defRPr/>
              </a:pPr>
              <a:r>
                <a:rPr lang="en-US" sz="1800" kern="0" dirty="0">
                  <a:solidFill>
                    <a:prstClr val="white"/>
                  </a:solidFill>
                  <a:latin typeface="Arial"/>
                  <a:cs typeface="Calibri" panose="020F0502020204030204" pitchFamily="34" charset="0"/>
                </a:rPr>
                <a:t>Board Ordinary Members</a:t>
              </a:r>
            </a:p>
          </p:txBody>
        </p:sp>
        <p:sp>
          <p:nvSpPr>
            <p:cNvPr id="5" name="Rectangle 4">
              <a:extLst>
                <a:ext uri="{FF2B5EF4-FFF2-40B4-BE49-F238E27FC236}">
                  <a16:creationId xmlns:a16="http://schemas.microsoft.com/office/drawing/2014/main" id="{15558CED-5259-8EE1-2EAF-CCB12696D466}"/>
                </a:ext>
              </a:extLst>
            </p:cNvPr>
            <p:cNvSpPr/>
            <p:nvPr/>
          </p:nvSpPr>
          <p:spPr>
            <a:xfrm>
              <a:off x="15912992" y="8827214"/>
              <a:ext cx="2160000" cy="611666"/>
            </a:xfrm>
            <a:prstGeom prst="rect">
              <a:avLst/>
            </a:prstGeom>
            <a:solidFill>
              <a:schemeClr val="tx2"/>
            </a:solidFill>
            <a:ln w="25400" cap="flat" cmpd="sng" algn="ctr">
              <a:noFill/>
              <a:prstDash val="solid"/>
            </a:ln>
            <a:effectLst/>
          </p:spPr>
          <p:txBody>
            <a:bodyPr rtlCol="0" anchor="ctr"/>
            <a:lstStyle/>
            <a:p>
              <a:pPr algn="ctr" defTabSz="1371669">
                <a:defRPr/>
              </a:pPr>
              <a:r>
                <a:rPr lang="en-US" sz="1800" kern="0" dirty="0">
                  <a:solidFill>
                    <a:prstClr val="white"/>
                  </a:solidFill>
                  <a:latin typeface="Arial"/>
                  <a:cs typeface="Calibri" panose="020F0502020204030204" pitchFamily="34" charset="0"/>
                </a:rPr>
                <a:t>Board Participants</a:t>
              </a:r>
            </a:p>
          </p:txBody>
        </p:sp>
        <p:sp>
          <p:nvSpPr>
            <p:cNvPr id="6" name="Rectangle 5">
              <a:extLst>
                <a:ext uri="{FF2B5EF4-FFF2-40B4-BE49-F238E27FC236}">
                  <a16:creationId xmlns:a16="http://schemas.microsoft.com/office/drawing/2014/main" id="{B76802A9-F6A7-589C-8EA4-52D0943EAE7E}"/>
                </a:ext>
              </a:extLst>
            </p:cNvPr>
            <p:cNvSpPr/>
            <p:nvPr/>
          </p:nvSpPr>
          <p:spPr>
            <a:xfrm>
              <a:off x="15912992" y="9535379"/>
              <a:ext cx="2160000" cy="552542"/>
            </a:xfrm>
            <a:prstGeom prst="rect">
              <a:avLst/>
            </a:prstGeom>
            <a:solidFill>
              <a:schemeClr val="accent5"/>
            </a:solidFill>
            <a:ln w="25400" cap="flat" cmpd="sng" algn="ctr">
              <a:noFill/>
              <a:prstDash val="solid"/>
            </a:ln>
            <a:effectLst/>
          </p:spPr>
          <p:txBody>
            <a:bodyPr rtlCol="0" anchor="ctr"/>
            <a:lstStyle/>
            <a:p>
              <a:pPr algn="ctr" defTabSz="1371669">
                <a:defRPr/>
              </a:pPr>
              <a:r>
                <a:rPr lang="en-US" sz="1800" kern="0" dirty="0">
                  <a:solidFill>
                    <a:prstClr val="white"/>
                  </a:solidFill>
                  <a:latin typeface="Arial"/>
                  <a:cs typeface="Calibri" panose="020F0502020204030204" pitchFamily="34" charset="0"/>
                </a:rPr>
                <a:t>Board Attendees</a:t>
              </a:r>
            </a:p>
          </p:txBody>
        </p:sp>
        <p:sp>
          <p:nvSpPr>
            <p:cNvPr id="7" name="TextBox 6">
              <a:extLst>
                <a:ext uri="{FF2B5EF4-FFF2-40B4-BE49-F238E27FC236}">
                  <a16:creationId xmlns:a16="http://schemas.microsoft.com/office/drawing/2014/main" id="{60A02D2C-4BD0-C977-5526-1D4EECE963B3}"/>
                </a:ext>
              </a:extLst>
            </p:cNvPr>
            <p:cNvSpPr txBox="1"/>
            <p:nvPr/>
          </p:nvSpPr>
          <p:spPr>
            <a:xfrm>
              <a:off x="16633958" y="7639632"/>
              <a:ext cx="870318" cy="461665"/>
            </a:xfrm>
            <a:prstGeom prst="rect">
              <a:avLst/>
            </a:prstGeom>
            <a:noFill/>
          </p:spPr>
          <p:txBody>
            <a:bodyPr wrap="square" rtlCol="0">
              <a:spAutoFit/>
            </a:bodyPr>
            <a:lstStyle/>
            <a:p>
              <a:pPr defTabSz="1371669">
                <a:defRPr/>
              </a:pPr>
              <a:r>
                <a:rPr lang="en-US" sz="2400" dirty="0">
                  <a:solidFill>
                    <a:srgbClr val="425563"/>
                  </a:solidFill>
                  <a:latin typeface="Arial"/>
                  <a:cs typeface="Calibri" panose="020F0502020204030204" pitchFamily="34" charset="0"/>
                </a:rPr>
                <a:t>Key:</a:t>
              </a:r>
            </a:p>
          </p:txBody>
        </p:sp>
      </p:grpSp>
      <p:sp>
        <p:nvSpPr>
          <p:cNvPr id="8" name="Rectangle: Rounded Corners 44">
            <a:extLst>
              <a:ext uri="{FF2B5EF4-FFF2-40B4-BE49-F238E27FC236}">
                <a16:creationId xmlns:a16="http://schemas.microsoft.com/office/drawing/2014/main" id="{FBA34645-6576-B311-A434-50CE94B405DF}"/>
              </a:ext>
            </a:extLst>
          </p:cNvPr>
          <p:cNvSpPr/>
          <p:nvPr/>
        </p:nvSpPr>
        <p:spPr>
          <a:xfrm>
            <a:off x="914400" y="2599285"/>
            <a:ext cx="4680000" cy="455984"/>
          </a:xfrm>
          <a:prstGeom prst="roundRect">
            <a:avLst>
              <a:gd name="adj" fmla="val 0"/>
            </a:avLst>
          </a:prstGeom>
          <a:noFill/>
          <a:ln w="25400" cap="flat" cmpd="sng" algn="ctr">
            <a:noFill/>
            <a:prstDash val="solid"/>
          </a:ln>
          <a:effectLst/>
        </p:spPr>
        <p:txBody>
          <a:bodyPr rtlCol="0" anchor="ctr"/>
          <a:lstStyle/>
          <a:p>
            <a:pPr algn="ctr" defTabSz="1371669">
              <a:defRPr/>
            </a:pPr>
            <a:r>
              <a:rPr lang="en-GB" sz="2400" b="1" kern="0" dirty="0">
                <a:solidFill>
                  <a:srgbClr val="954F72"/>
                </a:solidFill>
                <a:latin typeface="Arial"/>
                <a:cs typeface="Calibri" panose="020F0502020204030204" pitchFamily="34" charset="0"/>
              </a:rPr>
              <a:t>Non-Executive Members</a:t>
            </a:r>
            <a:endParaRPr lang="en-GB" sz="1350" b="1" kern="0" dirty="0">
              <a:solidFill>
                <a:srgbClr val="954F72"/>
              </a:solidFill>
              <a:latin typeface="Arial"/>
              <a:cs typeface="Calibri" panose="020F0502020204030204" pitchFamily="34" charset="0"/>
            </a:endParaRPr>
          </a:p>
        </p:txBody>
      </p:sp>
      <p:sp>
        <p:nvSpPr>
          <p:cNvPr id="9" name="Rectangle: Rounded Corners 44">
            <a:extLst>
              <a:ext uri="{FF2B5EF4-FFF2-40B4-BE49-F238E27FC236}">
                <a16:creationId xmlns:a16="http://schemas.microsoft.com/office/drawing/2014/main" id="{DBACEAA2-8E3B-0CF5-EF5B-D94537D2F728}"/>
              </a:ext>
            </a:extLst>
          </p:cNvPr>
          <p:cNvSpPr/>
          <p:nvPr/>
        </p:nvSpPr>
        <p:spPr>
          <a:xfrm>
            <a:off x="12693600" y="2615515"/>
            <a:ext cx="4680000" cy="423524"/>
          </a:xfrm>
          <a:prstGeom prst="roundRect">
            <a:avLst>
              <a:gd name="adj" fmla="val 0"/>
            </a:avLst>
          </a:prstGeom>
          <a:noFill/>
          <a:ln w="25400" cap="flat" cmpd="sng" algn="ctr">
            <a:noFill/>
            <a:prstDash val="solid"/>
          </a:ln>
          <a:effectLst/>
        </p:spPr>
        <p:txBody>
          <a:bodyPr lIns="137160" tIns="68580" rIns="137160" bIns="68580" rtlCol="0" anchor="ctr"/>
          <a:lstStyle/>
          <a:p>
            <a:pPr algn="ctr" defTabSz="1371669">
              <a:defRPr/>
            </a:pPr>
            <a:r>
              <a:rPr lang="en-GB" sz="2400" b="1" kern="0" dirty="0">
                <a:solidFill>
                  <a:srgbClr val="954F72"/>
                </a:solidFill>
                <a:latin typeface="Arial"/>
                <a:cs typeface="Calibri"/>
              </a:rPr>
              <a:t>Partner Members</a:t>
            </a:r>
          </a:p>
        </p:txBody>
      </p:sp>
      <p:sp>
        <p:nvSpPr>
          <p:cNvPr id="10" name="Rectangle: Rounded Corners 44">
            <a:extLst>
              <a:ext uri="{FF2B5EF4-FFF2-40B4-BE49-F238E27FC236}">
                <a16:creationId xmlns:a16="http://schemas.microsoft.com/office/drawing/2014/main" id="{EF256A63-95B6-5CFA-D954-7CA467503478}"/>
              </a:ext>
            </a:extLst>
          </p:cNvPr>
          <p:cNvSpPr/>
          <p:nvPr/>
        </p:nvSpPr>
        <p:spPr>
          <a:xfrm>
            <a:off x="6804000" y="2607093"/>
            <a:ext cx="4680000" cy="440367"/>
          </a:xfrm>
          <a:prstGeom prst="roundRect">
            <a:avLst>
              <a:gd name="adj" fmla="val 0"/>
            </a:avLst>
          </a:prstGeom>
          <a:noFill/>
          <a:ln w="25400" cap="flat" cmpd="sng" algn="ctr">
            <a:noFill/>
            <a:prstDash val="solid"/>
          </a:ln>
          <a:effectLst/>
        </p:spPr>
        <p:txBody>
          <a:bodyPr rtlCol="0" anchor="ctr"/>
          <a:lstStyle/>
          <a:p>
            <a:pPr algn="ctr" defTabSz="1371669">
              <a:defRPr/>
            </a:pPr>
            <a:r>
              <a:rPr lang="en-GB" sz="2400" b="1" kern="0" dirty="0">
                <a:solidFill>
                  <a:srgbClr val="954F72"/>
                </a:solidFill>
                <a:latin typeface="Arial"/>
                <a:cs typeface="Calibri" panose="020F0502020204030204" pitchFamily="34" charset="0"/>
              </a:rPr>
              <a:t>Executives</a:t>
            </a:r>
            <a:endParaRPr lang="en-GB" sz="1350" b="1" kern="0" dirty="0">
              <a:solidFill>
                <a:srgbClr val="954F72"/>
              </a:solidFill>
              <a:latin typeface="Arial"/>
              <a:cs typeface="Calibri" panose="020F0502020204030204" pitchFamily="34" charset="0"/>
            </a:endParaRPr>
          </a:p>
        </p:txBody>
      </p:sp>
      <p:sp>
        <p:nvSpPr>
          <p:cNvPr id="11" name="Rectangle 10">
            <a:extLst>
              <a:ext uri="{FF2B5EF4-FFF2-40B4-BE49-F238E27FC236}">
                <a16:creationId xmlns:a16="http://schemas.microsoft.com/office/drawing/2014/main" id="{2BBE28A4-7633-0515-5208-3949A96B7E95}"/>
              </a:ext>
            </a:extLst>
          </p:cNvPr>
          <p:cNvSpPr/>
          <p:nvPr/>
        </p:nvSpPr>
        <p:spPr>
          <a:xfrm>
            <a:off x="11448720" y="163731"/>
            <a:ext cx="2638839" cy="123645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69">
              <a:defRPr/>
            </a:pPr>
            <a:endParaRPr lang="en-US" sz="5400">
              <a:solidFill>
                <a:srgbClr val="FFFFFF"/>
              </a:solidFill>
              <a:latin typeface="Arial"/>
            </a:endParaRPr>
          </a:p>
        </p:txBody>
      </p:sp>
      <p:sp>
        <p:nvSpPr>
          <p:cNvPr id="12" name="Rectangle: Rounded Corners 44">
            <a:extLst>
              <a:ext uri="{FF2B5EF4-FFF2-40B4-BE49-F238E27FC236}">
                <a16:creationId xmlns:a16="http://schemas.microsoft.com/office/drawing/2014/main" id="{F58706A3-FC23-BB3C-7CAB-3B6895C9BA74}"/>
              </a:ext>
            </a:extLst>
          </p:cNvPr>
          <p:cNvSpPr/>
          <p:nvPr/>
        </p:nvSpPr>
        <p:spPr>
          <a:xfrm>
            <a:off x="6804000" y="1530079"/>
            <a:ext cx="4680000" cy="912053"/>
          </a:xfrm>
          <a:prstGeom prst="roundRect">
            <a:avLst>
              <a:gd name="adj" fmla="val 0"/>
            </a:avLst>
          </a:prstGeom>
          <a:solidFill>
            <a:schemeClr val="accent2"/>
          </a:solidFill>
          <a:ln w="25400" cap="flat" cmpd="sng" algn="ctr">
            <a:noFill/>
            <a:prstDash val="solid"/>
          </a:ln>
          <a:effectLst/>
        </p:spPr>
        <p:txBody>
          <a:bodyPr rtlCol="0" anchor="ctr"/>
          <a:lstStyle/>
          <a:p>
            <a:pPr algn="ctr" defTabSz="1371669">
              <a:defRPr/>
            </a:pPr>
            <a:r>
              <a:rPr lang="en-GB" sz="2100" kern="0" dirty="0">
                <a:solidFill>
                  <a:prstClr val="white"/>
                </a:solidFill>
                <a:latin typeface="Arial"/>
                <a:cs typeface="Calibri" panose="020F0502020204030204" pitchFamily="34" charset="0"/>
              </a:rPr>
              <a:t>John </a:t>
            </a:r>
            <a:r>
              <a:rPr lang="en-GB" sz="2100" kern="0" dirty="0" err="1">
                <a:solidFill>
                  <a:prstClr val="white"/>
                </a:solidFill>
                <a:latin typeface="Arial"/>
                <a:cs typeface="Calibri" panose="020F0502020204030204" pitchFamily="34" charset="0"/>
              </a:rPr>
              <a:t>Govett</a:t>
            </a:r>
            <a:r>
              <a:rPr lang="en-GB" sz="2100" kern="0" dirty="0">
                <a:solidFill>
                  <a:prstClr val="white"/>
                </a:solidFill>
                <a:latin typeface="Arial"/>
                <a:cs typeface="Calibri" panose="020F0502020204030204" pitchFamily="34" charset="0"/>
              </a:rPr>
              <a:t> - Chair (Non-Executive)</a:t>
            </a:r>
          </a:p>
        </p:txBody>
      </p:sp>
      <p:sp>
        <p:nvSpPr>
          <p:cNvPr id="13" name="Rectangle 12">
            <a:extLst>
              <a:ext uri="{FF2B5EF4-FFF2-40B4-BE49-F238E27FC236}">
                <a16:creationId xmlns:a16="http://schemas.microsoft.com/office/drawing/2014/main" id="{D563A0F2-15D5-6618-9EC5-45D6831AC830}"/>
              </a:ext>
            </a:extLst>
          </p:cNvPr>
          <p:cNvSpPr/>
          <p:nvPr/>
        </p:nvSpPr>
        <p:spPr>
          <a:xfrm>
            <a:off x="4391473" y="9289830"/>
            <a:ext cx="9361040" cy="720000"/>
          </a:xfrm>
          <a:prstGeom prst="rect">
            <a:avLst/>
          </a:prstGeom>
          <a:solidFill>
            <a:schemeClr val="accent5"/>
          </a:solidFill>
          <a:ln w="25400" cap="flat" cmpd="sng" algn="ctr">
            <a:noFill/>
            <a:prstDash val="solid"/>
          </a:ln>
          <a:effectLst/>
        </p:spPr>
        <p:txBody>
          <a:bodyPr rtlCol="0" anchor="ctr"/>
          <a:lstStyle/>
          <a:p>
            <a:pPr algn="ctr" defTabSz="1371669">
              <a:defRPr/>
            </a:pPr>
            <a:r>
              <a:rPr lang="en-US" sz="1800" kern="0" dirty="0">
                <a:solidFill>
                  <a:prstClr val="white"/>
                </a:solidFill>
                <a:latin typeface="Arial"/>
                <a:cs typeface="Calibri" panose="020F0502020204030204" pitchFamily="34" charset="0"/>
              </a:rPr>
              <a:t>NHS England South West (and others at Chair’s discretion)</a:t>
            </a:r>
          </a:p>
        </p:txBody>
      </p:sp>
      <p:sp>
        <p:nvSpPr>
          <p:cNvPr id="14" name="Rectangle 13">
            <a:extLst>
              <a:ext uri="{FF2B5EF4-FFF2-40B4-BE49-F238E27FC236}">
                <a16:creationId xmlns:a16="http://schemas.microsoft.com/office/drawing/2014/main" id="{63429F0F-3EB1-924A-C9C7-77F6E7A64CFA}"/>
              </a:ext>
            </a:extLst>
          </p:cNvPr>
          <p:cNvSpPr/>
          <p:nvPr/>
        </p:nvSpPr>
        <p:spPr>
          <a:xfrm>
            <a:off x="2267139" y="5996525"/>
            <a:ext cx="2160000" cy="1440000"/>
          </a:xfrm>
          <a:prstGeom prst="rect">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828892"/>
            <a:r>
              <a:rPr lang="en-US" sz="2000" dirty="0">
                <a:solidFill>
                  <a:prstClr val="black"/>
                </a:solidFill>
                <a:latin typeface="Arial" panose="020B0604020202020204" pitchFamily="34" charset="0"/>
                <a:cs typeface="Arial" panose="020B0604020202020204" pitchFamily="34" charset="0"/>
              </a:rPr>
              <a:t>Board meets twice a year minimum</a:t>
            </a:r>
          </a:p>
        </p:txBody>
      </p:sp>
      <p:sp>
        <p:nvSpPr>
          <p:cNvPr id="15" name="Rectangle: Rounded Corners 44">
            <a:extLst>
              <a:ext uri="{FF2B5EF4-FFF2-40B4-BE49-F238E27FC236}">
                <a16:creationId xmlns:a16="http://schemas.microsoft.com/office/drawing/2014/main" id="{AF4BBB64-3FE9-7A6E-6518-87E6D1F7566F}"/>
              </a:ext>
            </a:extLst>
          </p:cNvPr>
          <p:cNvSpPr/>
          <p:nvPr/>
        </p:nvSpPr>
        <p:spPr>
          <a:xfrm>
            <a:off x="914401" y="3247034"/>
            <a:ext cx="4141694" cy="2392179"/>
          </a:xfrm>
          <a:prstGeom prst="roundRect">
            <a:avLst>
              <a:gd name="adj" fmla="val 0"/>
            </a:avLst>
          </a:prstGeom>
          <a:solidFill>
            <a:schemeClr val="accent2"/>
          </a:solidFill>
          <a:ln w="25400" cap="flat" cmpd="sng" algn="ctr">
            <a:noFill/>
            <a:prstDash val="solid"/>
          </a:ln>
          <a:effectLst/>
        </p:spPr>
        <p:txBody>
          <a:bodyPr rtlCol="0" anchor="ctr"/>
          <a:lstStyle/>
          <a:p>
            <a:pPr algn="ctr" defTabSz="1371669">
              <a:defRPr/>
            </a:pPr>
            <a:r>
              <a:rPr lang="en-GB" sz="2000" b="1" kern="0" dirty="0">
                <a:solidFill>
                  <a:srgbClr val="FFFFFF"/>
                </a:solidFill>
                <a:latin typeface="Arial"/>
                <a:cs typeface="Calibri" panose="020F0502020204030204" pitchFamily="34" charset="0"/>
              </a:rPr>
              <a:t>Graham Clarke</a:t>
            </a:r>
          </a:p>
          <a:p>
            <a:pPr algn="ctr" defTabSz="1371669">
              <a:defRPr/>
            </a:pPr>
            <a:r>
              <a:rPr lang="en-GB" sz="2000" b="1" kern="0" dirty="0">
                <a:solidFill>
                  <a:srgbClr val="FFFFFF"/>
                </a:solidFill>
                <a:latin typeface="Arial"/>
                <a:cs typeface="Calibri" panose="020F0502020204030204" pitchFamily="34" charset="0"/>
              </a:rPr>
              <a:t>Tarn Lamb</a:t>
            </a:r>
          </a:p>
          <a:p>
            <a:pPr algn="ctr" defTabSz="1371669">
              <a:defRPr/>
            </a:pPr>
            <a:r>
              <a:rPr lang="en-GB" sz="2000" b="1" kern="0" dirty="0">
                <a:solidFill>
                  <a:srgbClr val="FFFFFF"/>
                </a:solidFill>
                <a:latin typeface="Arial"/>
                <a:cs typeface="Calibri" panose="020F0502020204030204" pitchFamily="34" charset="0"/>
              </a:rPr>
              <a:t>Lopa Patel</a:t>
            </a:r>
          </a:p>
          <a:p>
            <a:pPr algn="ctr" defTabSz="1371669">
              <a:defRPr/>
            </a:pPr>
            <a:r>
              <a:rPr lang="en-GB" sz="2000" b="1" kern="0" dirty="0">
                <a:solidFill>
                  <a:srgbClr val="FFFFFF"/>
                </a:solidFill>
                <a:latin typeface="Arial"/>
                <a:cs typeface="Calibri" panose="020F0502020204030204" pitchFamily="34" charset="0"/>
              </a:rPr>
              <a:t>Martin Sykes</a:t>
            </a:r>
          </a:p>
          <a:p>
            <a:pPr algn="ctr" defTabSz="1371669">
              <a:defRPr/>
            </a:pPr>
            <a:r>
              <a:rPr lang="en-GB" sz="2000" b="1" kern="0" dirty="0">
                <a:solidFill>
                  <a:srgbClr val="FFFFFF"/>
                </a:solidFill>
                <a:latin typeface="Arial"/>
                <a:cs typeface="Calibri" panose="020F0502020204030204" pitchFamily="34" charset="0"/>
              </a:rPr>
              <a:t>Neil Walden</a:t>
            </a:r>
          </a:p>
          <a:p>
            <a:pPr algn="ctr" defTabSz="1371669">
              <a:defRPr/>
            </a:pPr>
            <a:r>
              <a:rPr lang="en-GB" sz="2000" b="1" kern="0" dirty="0">
                <a:solidFill>
                  <a:srgbClr val="FFFFFF"/>
                </a:solidFill>
                <a:latin typeface="Arial"/>
                <a:cs typeface="Calibri" panose="020F0502020204030204" pitchFamily="34" charset="0"/>
              </a:rPr>
              <a:t>Robert Williams </a:t>
            </a:r>
            <a:endParaRPr lang="en-GB" sz="2000" kern="0" dirty="0">
              <a:solidFill>
                <a:srgbClr val="FFFFFF"/>
              </a:solidFill>
              <a:latin typeface="Arial"/>
              <a:cs typeface="Calibri" panose="020F0502020204030204" pitchFamily="34" charset="0"/>
            </a:endParaRPr>
          </a:p>
        </p:txBody>
      </p:sp>
      <p:sp>
        <p:nvSpPr>
          <p:cNvPr id="16" name="Rectangle: Rounded Corners 44">
            <a:extLst>
              <a:ext uri="{FF2B5EF4-FFF2-40B4-BE49-F238E27FC236}">
                <a16:creationId xmlns:a16="http://schemas.microsoft.com/office/drawing/2014/main" id="{E3D84FB1-62D2-9B76-575C-2D180558C1CB}"/>
              </a:ext>
            </a:extLst>
          </p:cNvPr>
          <p:cNvSpPr/>
          <p:nvPr/>
        </p:nvSpPr>
        <p:spPr>
          <a:xfrm>
            <a:off x="5594400" y="3043839"/>
            <a:ext cx="5889600" cy="737100"/>
          </a:xfrm>
          <a:prstGeom prst="roundRect">
            <a:avLst>
              <a:gd name="adj" fmla="val 0"/>
            </a:avLst>
          </a:prstGeom>
          <a:solidFill>
            <a:schemeClr val="accent2"/>
          </a:solidFill>
          <a:ln w="25400" cap="flat" cmpd="sng" algn="ctr">
            <a:noFill/>
            <a:prstDash val="solid"/>
          </a:ln>
          <a:effectLst/>
        </p:spPr>
        <p:txBody>
          <a:bodyPr rtlCol="0" anchor="ctr"/>
          <a:lstStyle/>
          <a:p>
            <a:pPr algn="ctr" defTabSz="1371669">
              <a:defRPr/>
            </a:pPr>
            <a:r>
              <a:rPr lang="en-GB" sz="2000" kern="0" dirty="0">
                <a:solidFill>
                  <a:srgbClr val="FFFFFF"/>
                </a:solidFill>
                <a:latin typeface="Arial"/>
                <a:cs typeface="Calibri" panose="020F0502020204030204" pitchFamily="34" charset="0"/>
              </a:rPr>
              <a:t>Mark Hackett - Chief Executive </a:t>
            </a:r>
            <a:br>
              <a:rPr lang="en-GB" sz="2000" kern="0" dirty="0">
                <a:solidFill>
                  <a:srgbClr val="FFFFFF"/>
                </a:solidFill>
                <a:latin typeface="Arial"/>
                <a:cs typeface="Calibri" panose="020F0502020204030204" pitchFamily="34" charset="0"/>
              </a:rPr>
            </a:br>
            <a:r>
              <a:rPr lang="en-GB" sz="2000" kern="0" dirty="0">
                <a:solidFill>
                  <a:srgbClr val="FFFFFF"/>
                </a:solidFill>
                <a:latin typeface="Arial"/>
                <a:cs typeface="Calibri" panose="020F0502020204030204" pitchFamily="34" charset="0"/>
              </a:rPr>
              <a:t>(and Accountable Officer) </a:t>
            </a:r>
          </a:p>
        </p:txBody>
      </p:sp>
      <p:sp>
        <p:nvSpPr>
          <p:cNvPr id="17" name="Rectangle: Rounded Corners 44">
            <a:extLst>
              <a:ext uri="{FF2B5EF4-FFF2-40B4-BE49-F238E27FC236}">
                <a16:creationId xmlns:a16="http://schemas.microsoft.com/office/drawing/2014/main" id="{6BE7729D-5BD4-959E-B726-18F67E13D66D}"/>
              </a:ext>
            </a:extLst>
          </p:cNvPr>
          <p:cNvSpPr/>
          <p:nvPr/>
        </p:nvSpPr>
        <p:spPr>
          <a:xfrm>
            <a:off x="5594400" y="5245682"/>
            <a:ext cx="5889600" cy="521954"/>
          </a:xfrm>
          <a:prstGeom prst="roundRect">
            <a:avLst>
              <a:gd name="adj" fmla="val 0"/>
            </a:avLst>
          </a:prstGeom>
          <a:solidFill>
            <a:schemeClr val="accent2"/>
          </a:solidFill>
          <a:ln w="25400" cap="flat" cmpd="sng" algn="ctr">
            <a:noFill/>
            <a:prstDash val="solid"/>
          </a:ln>
          <a:effectLst/>
        </p:spPr>
        <p:txBody>
          <a:bodyPr rtlCol="0" anchor="ctr"/>
          <a:lstStyle/>
          <a:p>
            <a:pPr algn="ctr" defTabSz="1371669">
              <a:defRPr/>
            </a:pPr>
            <a:r>
              <a:rPr lang="en-GB" sz="2000" kern="0" dirty="0">
                <a:solidFill>
                  <a:srgbClr val="FFFFFF"/>
                </a:solidFill>
                <a:latin typeface="Arial"/>
                <a:cs typeface="Calibri" panose="020F0502020204030204" pitchFamily="34" charset="0"/>
              </a:rPr>
              <a:t>Simon </a:t>
            </a:r>
            <a:r>
              <a:rPr lang="en-GB" sz="2000" kern="0" dirty="0" err="1">
                <a:solidFill>
                  <a:srgbClr val="FFFFFF"/>
                </a:solidFill>
                <a:latin typeface="Arial"/>
                <a:cs typeface="Calibri" panose="020F0502020204030204" pitchFamily="34" charset="0"/>
              </a:rPr>
              <a:t>Gittoes-Davies</a:t>
            </a:r>
            <a:r>
              <a:rPr lang="en-GB" sz="2000" kern="0" dirty="0">
                <a:solidFill>
                  <a:srgbClr val="FFFFFF"/>
                </a:solidFill>
                <a:latin typeface="Arial"/>
                <a:cs typeface="Calibri" panose="020F0502020204030204" pitchFamily="34" charset="0"/>
              </a:rPr>
              <a:t> - Chief Finance Officer</a:t>
            </a:r>
          </a:p>
        </p:txBody>
      </p:sp>
      <p:sp>
        <p:nvSpPr>
          <p:cNvPr id="18" name="Rectangle: Rounded Corners 44">
            <a:extLst>
              <a:ext uri="{FF2B5EF4-FFF2-40B4-BE49-F238E27FC236}">
                <a16:creationId xmlns:a16="http://schemas.microsoft.com/office/drawing/2014/main" id="{AA773709-3259-54E2-F5A1-22E8B8040D1D}"/>
              </a:ext>
            </a:extLst>
          </p:cNvPr>
          <p:cNvSpPr/>
          <p:nvPr/>
        </p:nvSpPr>
        <p:spPr>
          <a:xfrm>
            <a:off x="5594400" y="3959000"/>
            <a:ext cx="5889600" cy="517370"/>
          </a:xfrm>
          <a:prstGeom prst="roundRect">
            <a:avLst>
              <a:gd name="adj" fmla="val 0"/>
            </a:avLst>
          </a:prstGeom>
          <a:solidFill>
            <a:schemeClr val="accent2"/>
          </a:solidFill>
          <a:ln w="25400" cap="flat" cmpd="sng" algn="ctr">
            <a:noFill/>
            <a:prstDash val="solid"/>
          </a:ln>
          <a:effectLst/>
        </p:spPr>
        <p:txBody>
          <a:bodyPr rtlCol="0" anchor="ctr"/>
          <a:lstStyle/>
          <a:p>
            <a:pPr algn="ctr" defTabSz="1371669">
              <a:defRPr/>
            </a:pPr>
            <a:r>
              <a:rPr lang="en-GB" sz="2000" kern="0" dirty="0">
                <a:solidFill>
                  <a:srgbClr val="FFFFFF"/>
                </a:solidFill>
                <a:latin typeface="Arial"/>
                <a:cs typeface="Calibri" panose="020F0502020204030204" pitchFamily="34" charset="0"/>
              </a:rPr>
              <a:t> Susan Bracefield – Chief Clinical Officer (CNO)</a:t>
            </a:r>
          </a:p>
        </p:txBody>
      </p:sp>
      <p:sp>
        <p:nvSpPr>
          <p:cNvPr id="19" name="Rectangle: Rounded Corners 44">
            <a:extLst>
              <a:ext uri="{FF2B5EF4-FFF2-40B4-BE49-F238E27FC236}">
                <a16:creationId xmlns:a16="http://schemas.microsoft.com/office/drawing/2014/main" id="{36007F05-A73C-6A9C-A2A0-552A354C702B}"/>
              </a:ext>
            </a:extLst>
          </p:cNvPr>
          <p:cNvSpPr/>
          <p:nvPr/>
        </p:nvSpPr>
        <p:spPr>
          <a:xfrm>
            <a:off x="12693600" y="3247034"/>
            <a:ext cx="4680000" cy="1080000"/>
          </a:xfrm>
          <a:prstGeom prst="roundRect">
            <a:avLst>
              <a:gd name="adj" fmla="val 0"/>
            </a:avLst>
          </a:prstGeom>
          <a:solidFill>
            <a:schemeClr val="accent2"/>
          </a:solidFill>
          <a:ln w="25400" cap="flat" cmpd="sng" algn="ctr">
            <a:noFill/>
            <a:prstDash val="solid"/>
          </a:ln>
          <a:effectLst/>
        </p:spPr>
        <p:txBody>
          <a:bodyPr lIns="137160" tIns="68580" rIns="137160" bIns="68580" rtlCol="0" anchor="ctr"/>
          <a:lstStyle/>
          <a:p>
            <a:pPr algn="ctr" defTabSz="1371669">
              <a:defRPr/>
            </a:pPr>
            <a:r>
              <a:rPr lang="en-GB" sz="2000" kern="0" dirty="0">
                <a:solidFill>
                  <a:srgbClr val="FFFFFF"/>
                </a:solidFill>
                <a:latin typeface="Arial"/>
                <a:cs typeface="Calibri"/>
              </a:rPr>
              <a:t>Dr Frank O’Kelly</a:t>
            </a:r>
          </a:p>
          <a:p>
            <a:pPr algn="ctr" defTabSz="1371669">
              <a:defRPr/>
            </a:pPr>
            <a:r>
              <a:rPr lang="en-GB" sz="2000" kern="0" dirty="0">
                <a:solidFill>
                  <a:srgbClr val="FFFFFF"/>
                </a:solidFill>
                <a:latin typeface="Arial"/>
                <a:cs typeface="Calibri"/>
              </a:rPr>
              <a:t>Primary Care Medical Services</a:t>
            </a:r>
          </a:p>
        </p:txBody>
      </p:sp>
      <p:sp>
        <p:nvSpPr>
          <p:cNvPr id="20" name="Rectangle: Rounded Corners 44">
            <a:extLst>
              <a:ext uri="{FF2B5EF4-FFF2-40B4-BE49-F238E27FC236}">
                <a16:creationId xmlns:a16="http://schemas.microsoft.com/office/drawing/2014/main" id="{69BCC84C-27E2-192D-5946-608B9B13B493}"/>
              </a:ext>
            </a:extLst>
          </p:cNvPr>
          <p:cNvSpPr/>
          <p:nvPr/>
        </p:nvSpPr>
        <p:spPr>
          <a:xfrm>
            <a:off x="12693600" y="5623338"/>
            <a:ext cx="4680000" cy="1080000"/>
          </a:xfrm>
          <a:prstGeom prst="roundRect">
            <a:avLst>
              <a:gd name="adj" fmla="val 0"/>
            </a:avLst>
          </a:prstGeom>
          <a:solidFill>
            <a:schemeClr val="accent2"/>
          </a:solidFill>
          <a:ln w="25400" cap="flat" cmpd="sng" algn="ctr">
            <a:noFill/>
            <a:prstDash val="solid"/>
          </a:ln>
          <a:effectLst/>
        </p:spPr>
        <p:txBody>
          <a:bodyPr lIns="137160" tIns="68580" rIns="137160" bIns="68580" rtlCol="0" anchor="ctr"/>
          <a:lstStyle/>
          <a:p>
            <a:pPr algn="ctr" defTabSz="1371669">
              <a:defRPr/>
            </a:pPr>
            <a:r>
              <a:rPr lang="en-GB" sz="2000" kern="0" dirty="0">
                <a:solidFill>
                  <a:srgbClr val="FFFFFF"/>
                </a:solidFill>
                <a:latin typeface="Arial"/>
                <a:cs typeface="Calibri"/>
              </a:rPr>
              <a:t>Anne-Marie Bond</a:t>
            </a:r>
          </a:p>
          <a:p>
            <a:pPr algn="ctr" defTabSz="1371669">
              <a:defRPr/>
            </a:pPr>
            <a:r>
              <a:rPr lang="en-GB" sz="2000" kern="0" dirty="0">
                <a:solidFill>
                  <a:srgbClr val="FFFFFF"/>
                </a:solidFill>
                <a:latin typeface="Arial"/>
                <a:cs typeface="Calibri"/>
              </a:rPr>
              <a:t>Local Authorities</a:t>
            </a:r>
          </a:p>
        </p:txBody>
      </p:sp>
      <p:sp>
        <p:nvSpPr>
          <p:cNvPr id="21" name="Rectangle: Rounded Corners 44">
            <a:extLst>
              <a:ext uri="{FF2B5EF4-FFF2-40B4-BE49-F238E27FC236}">
                <a16:creationId xmlns:a16="http://schemas.microsoft.com/office/drawing/2014/main" id="{93EF585F-C933-34E0-81F6-ED30179D4FCB}"/>
              </a:ext>
            </a:extLst>
          </p:cNvPr>
          <p:cNvSpPr/>
          <p:nvPr/>
        </p:nvSpPr>
        <p:spPr>
          <a:xfrm>
            <a:off x="12693600" y="6809324"/>
            <a:ext cx="4680000" cy="1080000"/>
          </a:xfrm>
          <a:prstGeom prst="roundRect">
            <a:avLst>
              <a:gd name="adj" fmla="val 0"/>
            </a:avLst>
          </a:prstGeom>
          <a:solidFill>
            <a:schemeClr val="accent2"/>
          </a:solidFill>
          <a:ln w="25400" cap="flat" cmpd="sng" algn="ctr">
            <a:noFill/>
            <a:prstDash val="solid"/>
          </a:ln>
          <a:effectLst/>
        </p:spPr>
        <p:txBody>
          <a:bodyPr lIns="137160" tIns="68580" rIns="137160" bIns="68580" rtlCol="0" anchor="ctr"/>
          <a:lstStyle/>
          <a:p>
            <a:pPr algn="ctr" defTabSz="1371669">
              <a:defRPr/>
            </a:pPr>
            <a:r>
              <a:rPr lang="en-GB" sz="2000" kern="0" dirty="0">
                <a:solidFill>
                  <a:srgbClr val="FFFFFF"/>
                </a:solidFill>
                <a:latin typeface="Arial"/>
                <a:cs typeface="Calibri"/>
              </a:rPr>
              <a:t>Phill </a:t>
            </a:r>
            <a:r>
              <a:rPr lang="en-GB" sz="2000" kern="0" dirty="0" err="1">
                <a:solidFill>
                  <a:srgbClr val="FFFFFF"/>
                </a:solidFill>
                <a:latin typeface="Arial"/>
                <a:cs typeface="Calibri"/>
              </a:rPr>
              <a:t>Mantay</a:t>
            </a:r>
            <a:endParaRPr lang="en-GB" sz="2000" kern="0" dirty="0">
              <a:solidFill>
                <a:srgbClr val="FFFFFF"/>
              </a:solidFill>
              <a:latin typeface="Arial"/>
              <a:cs typeface="Calibri"/>
            </a:endParaRPr>
          </a:p>
          <a:p>
            <a:pPr algn="ctr" defTabSz="1371669">
              <a:defRPr/>
            </a:pPr>
            <a:r>
              <a:rPr lang="en-GB" sz="2000" kern="0" dirty="0">
                <a:solidFill>
                  <a:srgbClr val="FFFFFF"/>
                </a:solidFill>
                <a:latin typeface="Arial"/>
                <a:cs typeface="Calibri"/>
              </a:rPr>
              <a:t>Mental Health</a:t>
            </a:r>
          </a:p>
        </p:txBody>
      </p:sp>
      <p:sp>
        <p:nvSpPr>
          <p:cNvPr id="22" name="Rectangle: Rounded Corners 44">
            <a:extLst>
              <a:ext uri="{FF2B5EF4-FFF2-40B4-BE49-F238E27FC236}">
                <a16:creationId xmlns:a16="http://schemas.microsoft.com/office/drawing/2014/main" id="{8A40A2D1-2427-202D-5918-98E737A94C0D}"/>
              </a:ext>
            </a:extLst>
          </p:cNvPr>
          <p:cNvSpPr/>
          <p:nvPr/>
        </p:nvSpPr>
        <p:spPr>
          <a:xfrm>
            <a:off x="12693600" y="4437353"/>
            <a:ext cx="4680000" cy="1080000"/>
          </a:xfrm>
          <a:prstGeom prst="roundRect">
            <a:avLst>
              <a:gd name="adj" fmla="val 0"/>
            </a:avLst>
          </a:prstGeom>
          <a:solidFill>
            <a:schemeClr val="accent2"/>
          </a:solidFill>
          <a:ln w="25400" cap="flat" cmpd="sng" algn="ctr">
            <a:noFill/>
            <a:prstDash val="solid"/>
          </a:ln>
          <a:effectLst/>
        </p:spPr>
        <p:txBody>
          <a:bodyPr lIns="137160" tIns="68580" rIns="137160" bIns="68580" rtlCol="0" anchor="ctr"/>
          <a:lstStyle/>
          <a:p>
            <a:pPr algn="ctr" defTabSz="1371669">
              <a:defRPr/>
            </a:pPr>
            <a:r>
              <a:rPr lang="en-GB" sz="2000" kern="0" dirty="0">
                <a:solidFill>
                  <a:srgbClr val="FFFFFF"/>
                </a:solidFill>
                <a:latin typeface="Arial"/>
                <a:cs typeface="Calibri"/>
              </a:rPr>
              <a:t>Sam Higginson</a:t>
            </a:r>
          </a:p>
          <a:p>
            <a:pPr algn="ctr" defTabSz="1371669">
              <a:defRPr/>
            </a:pPr>
            <a:r>
              <a:rPr lang="en-GB" sz="2000" kern="0" dirty="0">
                <a:solidFill>
                  <a:srgbClr val="FFFFFF"/>
                </a:solidFill>
                <a:latin typeface="Arial"/>
                <a:cs typeface="Calibri"/>
              </a:rPr>
              <a:t>NHS Providers</a:t>
            </a:r>
          </a:p>
        </p:txBody>
      </p:sp>
      <p:sp>
        <p:nvSpPr>
          <p:cNvPr id="23" name="Rectangle: Rounded Corners 44">
            <a:extLst>
              <a:ext uri="{FF2B5EF4-FFF2-40B4-BE49-F238E27FC236}">
                <a16:creationId xmlns:a16="http://schemas.microsoft.com/office/drawing/2014/main" id="{2863495C-DCDF-E105-C016-278585EB5855}"/>
              </a:ext>
            </a:extLst>
          </p:cNvPr>
          <p:cNvSpPr/>
          <p:nvPr/>
        </p:nvSpPr>
        <p:spPr>
          <a:xfrm>
            <a:off x="12240344" y="1523594"/>
            <a:ext cx="3888375" cy="900000"/>
          </a:xfrm>
          <a:prstGeom prst="roundRect">
            <a:avLst>
              <a:gd name="adj" fmla="val 0"/>
            </a:avLst>
          </a:prstGeom>
          <a:solidFill>
            <a:schemeClr val="tx2"/>
          </a:solidFill>
          <a:ln w="25400" cap="flat" cmpd="sng" algn="ctr">
            <a:noFill/>
            <a:prstDash val="solid"/>
          </a:ln>
          <a:effectLst/>
        </p:spPr>
        <p:txBody>
          <a:bodyPr lIns="137160" tIns="68580" rIns="137160" bIns="68580" rtlCol="0" anchor="ctr"/>
          <a:lstStyle/>
          <a:p>
            <a:pPr algn="ctr" defTabSz="1371669">
              <a:defRPr/>
            </a:pPr>
            <a:r>
              <a:rPr lang="en-GB" sz="2000" kern="0" dirty="0">
                <a:solidFill>
                  <a:prstClr val="white"/>
                </a:solidFill>
                <a:latin typeface="Arial"/>
                <a:cs typeface="Calibri"/>
              </a:rPr>
              <a:t>Philippa Harding - Company Secretary</a:t>
            </a:r>
          </a:p>
        </p:txBody>
      </p:sp>
      <p:grpSp>
        <p:nvGrpSpPr>
          <p:cNvPr id="24" name="Group 23">
            <a:extLst>
              <a:ext uri="{FF2B5EF4-FFF2-40B4-BE49-F238E27FC236}">
                <a16:creationId xmlns:a16="http://schemas.microsoft.com/office/drawing/2014/main" id="{56A9C000-71D4-34DE-092F-48CDA61248E9}"/>
              </a:ext>
            </a:extLst>
          </p:cNvPr>
          <p:cNvGrpSpPr/>
          <p:nvPr/>
        </p:nvGrpSpPr>
        <p:grpSpPr>
          <a:xfrm>
            <a:off x="4391473" y="8101298"/>
            <a:ext cx="9361040" cy="1080000"/>
            <a:chOff x="4391472" y="8101297"/>
            <a:chExt cx="9361040" cy="1080000"/>
          </a:xfrm>
        </p:grpSpPr>
        <p:sp>
          <p:nvSpPr>
            <p:cNvPr id="25" name="Rectangle 24">
              <a:extLst>
                <a:ext uri="{FF2B5EF4-FFF2-40B4-BE49-F238E27FC236}">
                  <a16:creationId xmlns:a16="http://schemas.microsoft.com/office/drawing/2014/main" id="{49860262-4F04-6D02-969F-B968CA8D068F}"/>
                </a:ext>
              </a:extLst>
            </p:cNvPr>
            <p:cNvSpPr/>
            <p:nvPr/>
          </p:nvSpPr>
          <p:spPr>
            <a:xfrm>
              <a:off x="4391472" y="8101297"/>
              <a:ext cx="9361040" cy="1080000"/>
            </a:xfrm>
            <a:prstGeom prst="rect">
              <a:avLst/>
            </a:prstGeom>
            <a:solidFill>
              <a:schemeClr val="tx2">
                <a:lumMod val="40000"/>
                <a:lumOff val="60000"/>
              </a:schemeClr>
            </a:solidFill>
            <a:ln w="25400" cap="flat" cmpd="sng" algn="ctr">
              <a:noFill/>
              <a:prstDash val="solid"/>
            </a:ln>
            <a:effectLst/>
          </p:spPr>
          <p:txBody>
            <a:bodyPr rtlCol="0" anchor="ctr"/>
            <a:lstStyle/>
            <a:p>
              <a:pPr algn="ctr" defTabSz="1371669">
                <a:defRPr/>
              </a:pPr>
              <a:endParaRPr lang="en-US" sz="2100" b="1" kern="0" dirty="0">
                <a:solidFill>
                  <a:prstClr val="black"/>
                </a:solidFill>
                <a:latin typeface="Arial"/>
                <a:cs typeface="Calibri" panose="020F0502020204030204" pitchFamily="34" charset="0"/>
              </a:endParaRPr>
            </a:p>
            <a:p>
              <a:pPr algn="ctr" defTabSz="1371669">
                <a:defRPr/>
              </a:pPr>
              <a:endParaRPr lang="en-US" sz="2100" b="1" kern="0" dirty="0">
                <a:solidFill>
                  <a:prstClr val="black"/>
                </a:solidFill>
                <a:latin typeface="Arial"/>
                <a:cs typeface="Calibri" panose="020F0502020204030204" pitchFamily="34" charset="0"/>
              </a:endParaRPr>
            </a:p>
            <a:p>
              <a:pPr defTabSz="1371669">
                <a:defRPr/>
              </a:pPr>
              <a:endParaRPr lang="en-US" sz="2100" b="1" kern="0" dirty="0">
                <a:solidFill>
                  <a:prstClr val="black"/>
                </a:solidFill>
                <a:latin typeface="Arial"/>
                <a:cs typeface="Calibri" panose="020F0502020204030204" pitchFamily="34" charset="0"/>
              </a:endParaRPr>
            </a:p>
            <a:p>
              <a:pPr defTabSz="1371669">
                <a:defRPr/>
              </a:pPr>
              <a:endParaRPr lang="en-US" sz="2100" b="1" kern="0" dirty="0">
                <a:solidFill>
                  <a:prstClr val="black"/>
                </a:solidFill>
                <a:latin typeface="Arial"/>
                <a:cs typeface="Calibri" panose="020F0502020204030204" pitchFamily="34" charset="0"/>
              </a:endParaRPr>
            </a:p>
            <a:p>
              <a:pPr defTabSz="1371669">
                <a:defRPr/>
              </a:pPr>
              <a:endParaRPr lang="en-US" sz="2100" b="1" kern="0" dirty="0">
                <a:solidFill>
                  <a:prstClr val="black"/>
                </a:solidFill>
                <a:latin typeface="Arial"/>
                <a:cs typeface="Calibri" panose="020F0502020204030204" pitchFamily="34" charset="0"/>
              </a:endParaRPr>
            </a:p>
            <a:p>
              <a:pPr defTabSz="1371669">
                <a:defRPr/>
              </a:pPr>
              <a:endParaRPr lang="en-US" sz="2100" b="1" kern="0" dirty="0">
                <a:solidFill>
                  <a:prstClr val="black"/>
                </a:solidFill>
                <a:latin typeface="Arial"/>
                <a:cs typeface="Calibri" panose="020F0502020204030204" pitchFamily="34" charset="0"/>
              </a:endParaRPr>
            </a:p>
            <a:p>
              <a:pPr defTabSz="1371669">
                <a:defRPr/>
              </a:pPr>
              <a:endParaRPr lang="en-US" sz="2100" b="1" kern="0" dirty="0">
                <a:solidFill>
                  <a:prstClr val="black"/>
                </a:solidFill>
                <a:latin typeface="Arial"/>
                <a:cs typeface="Calibri" panose="020F0502020204030204" pitchFamily="34" charset="0"/>
              </a:endParaRPr>
            </a:p>
          </p:txBody>
        </p:sp>
        <p:sp>
          <p:nvSpPr>
            <p:cNvPr id="26" name="Rectangle: Rounded Corners 44">
              <a:extLst>
                <a:ext uri="{FF2B5EF4-FFF2-40B4-BE49-F238E27FC236}">
                  <a16:creationId xmlns:a16="http://schemas.microsoft.com/office/drawing/2014/main" id="{E04398A4-6A60-2B55-E338-E1AB032ABEEA}"/>
                </a:ext>
              </a:extLst>
            </p:cNvPr>
            <p:cNvSpPr/>
            <p:nvPr/>
          </p:nvSpPr>
          <p:spPr>
            <a:xfrm>
              <a:off x="4535488" y="8191297"/>
              <a:ext cx="2880000" cy="900000"/>
            </a:xfrm>
            <a:prstGeom prst="roundRect">
              <a:avLst>
                <a:gd name="adj" fmla="val 0"/>
              </a:avLst>
            </a:prstGeom>
            <a:solidFill>
              <a:schemeClr val="tx2"/>
            </a:solidFill>
            <a:ln w="25400" cap="flat" cmpd="sng" algn="ctr">
              <a:noFill/>
              <a:prstDash val="solid"/>
            </a:ln>
            <a:effectLst/>
          </p:spPr>
          <p:txBody>
            <a:bodyPr lIns="137160" tIns="68580" rIns="137160" bIns="68580" rtlCol="0" anchor="ctr"/>
            <a:lstStyle/>
            <a:p>
              <a:pPr algn="ctr" defTabSz="1371669">
                <a:defRPr/>
              </a:pPr>
              <a:r>
                <a:rPr lang="en-GB" sz="2000" kern="0" dirty="0">
                  <a:solidFill>
                    <a:prstClr val="white"/>
                  </a:solidFill>
                  <a:latin typeface="Arial"/>
                  <a:cs typeface="Calibri"/>
                </a:rPr>
                <a:t>Pete Roberts</a:t>
              </a:r>
            </a:p>
            <a:p>
              <a:pPr algn="ctr" defTabSz="1371669">
                <a:defRPr/>
              </a:pPr>
              <a:r>
                <a:rPr lang="en-GB" sz="2000" kern="0" dirty="0">
                  <a:solidFill>
                    <a:prstClr val="white"/>
                  </a:solidFill>
                  <a:latin typeface="Arial"/>
                  <a:cs typeface="Calibri"/>
                </a:rPr>
                <a:t>GP Collaborative </a:t>
              </a:r>
            </a:p>
          </p:txBody>
        </p:sp>
        <p:sp>
          <p:nvSpPr>
            <p:cNvPr id="27" name="Rectangle: Rounded Corners 44">
              <a:extLst>
                <a:ext uri="{FF2B5EF4-FFF2-40B4-BE49-F238E27FC236}">
                  <a16:creationId xmlns:a16="http://schemas.microsoft.com/office/drawing/2014/main" id="{31627D3A-AE4D-01DB-86D2-B791C49E1BB9}"/>
                </a:ext>
              </a:extLst>
            </p:cNvPr>
            <p:cNvSpPr/>
            <p:nvPr/>
          </p:nvSpPr>
          <p:spPr>
            <a:xfrm>
              <a:off x="7631992" y="8191297"/>
              <a:ext cx="2880000" cy="900000"/>
            </a:xfrm>
            <a:prstGeom prst="roundRect">
              <a:avLst>
                <a:gd name="adj" fmla="val 0"/>
              </a:avLst>
            </a:prstGeom>
            <a:solidFill>
              <a:schemeClr val="tx2"/>
            </a:solidFill>
            <a:ln w="25400" cap="flat" cmpd="sng" algn="ctr">
              <a:noFill/>
              <a:prstDash val="solid"/>
            </a:ln>
            <a:effectLst/>
          </p:spPr>
          <p:txBody>
            <a:bodyPr lIns="137160" tIns="68580" rIns="137160" bIns="68580" rtlCol="0" anchor="ctr"/>
            <a:lstStyle/>
            <a:p>
              <a:pPr algn="ctr" defTabSz="1371669">
                <a:defRPr/>
              </a:pPr>
              <a:r>
                <a:rPr lang="en-GB" sz="2000" kern="0" dirty="0">
                  <a:solidFill>
                    <a:prstClr val="white"/>
                  </a:solidFill>
                  <a:latin typeface="Arial"/>
                  <a:cs typeface="Calibri"/>
                </a:rPr>
                <a:t>Diana Crump</a:t>
              </a:r>
            </a:p>
            <a:p>
              <a:pPr algn="ctr" defTabSz="1371669">
                <a:defRPr/>
              </a:pPr>
              <a:r>
                <a:rPr lang="en-GB" sz="2000" kern="0" dirty="0">
                  <a:solidFill>
                    <a:prstClr val="white"/>
                  </a:solidFill>
                  <a:latin typeface="Arial"/>
                  <a:cs typeface="Calibri"/>
                </a:rPr>
                <a:t>VCSE Assembly</a:t>
              </a:r>
            </a:p>
          </p:txBody>
        </p:sp>
        <p:sp>
          <p:nvSpPr>
            <p:cNvPr id="28" name="Rectangle: Rounded Corners 44">
              <a:extLst>
                <a:ext uri="{FF2B5EF4-FFF2-40B4-BE49-F238E27FC236}">
                  <a16:creationId xmlns:a16="http://schemas.microsoft.com/office/drawing/2014/main" id="{7DF4ECF5-4627-5431-E296-DF477D4BDC95}"/>
                </a:ext>
              </a:extLst>
            </p:cNvPr>
            <p:cNvSpPr/>
            <p:nvPr/>
          </p:nvSpPr>
          <p:spPr>
            <a:xfrm>
              <a:off x="10728496" y="8191297"/>
              <a:ext cx="2880000" cy="900000"/>
            </a:xfrm>
            <a:prstGeom prst="roundRect">
              <a:avLst>
                <a:gd name="adj" fmla="val 0"/>
              </a:avLst>
            </a:prstGeom>
            <a:solidFill>
              <a:schemeClr val="tx2"/>
            </a:solidFill>
            <a:ln w="25400" cap="flat" cmpd="sng" algn="ctr">
              <a:noFill/>
              <a:prstDash val="solid"/>
            </a:ln>
            <a:effectLst/>
          </p:spPr>
          <p:txBody>
            <a:bodyPr lIns="137160" tIns="68580" rIns="137160" bIns="68580" rtlCol="0" anchor="ctr"/>
            <a:lstStyle/>
            <a:p>
              <a:pPr algn="ctr" defTabSz="1371669">
                <a:defRPr/>
              </a:pPr>
              <a:r>
                <a:rPr lang="en-GB" sz="2000" kern="0" dirty="0">
                  <a:solidFill>
                    <a:prstClr val="white"/>
                  </a:solidFill>
                  <a:latin typeface="Arial"/>
                  <a:cs typeface="Calibri"/>
                </a:rPr>
                <a:t>Lincoln Sargeant</a:t>
              </a:r>
            </a:p>
            <a:p>
              <a:pPr algn="ctr" defTabSz="1371669">
                <a:defRPr/>
              </a:pPr>
              <a:r>
                <a:rPr lang="en-GB" sz="2000" kern="0" dirty="0">
                  <a:solidFill>
                    <a:prstClr val="white"/>
                  </a:solidFill>
                  <a:latin typeface="Arial"/>
                  <a:cs typeface="Calibri"/>
                </a:rPr>
                <a:t>Local Authorities (DPH)</a:t>
              </a:r>
            </a:p>
          </p:txBody>
        </p:sp>
      </p:grpSp>
      <p:cxnSp>
        <p:nvCxnSpPr>
          <p:cNvPr id="29" name="Connector: Elbow 28">
            <a:extLst>
              <a:ext uri="{FF2B5EF4-FFF2-40B4-BE49-F238E27FC236}">
                <a16:creationId xmlns:a16="http://schemas.microsoft.com/office/drawing/2014/main" id="{034EED54-5FF3-F6B8-DF03-C49ACF0371D3}"/>
              </a:ext>
            </a:extLst>
          </p:cNvPr>
          <p:cNvCxnSpPr>
            <a:cxnSpLocks/>
            <a:stCxn id="23" idx="1"/>
            <a:endCxn id="16" idx="3"/>
          </p:cNvCxnSpPr>
          <p:nvPr/>
        </p:nvCxnSpPr>
        <p:spPr>
          <a:xfrm rot="10800000" flipV="1">
            <a:off x="11484002" y="1973593"/>
            <a:ext cx="756344" cy="1438796"/>
          </a:xfrm>
          <a:prstGeom prst="bentConnector3">
            <a:avLst>
              <a:gd name="adj1" fmla="val 50000"/>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65327779-1E8E-277B-F62C-2396E40A2B9A}"/>
              </a:ext>
            </a:extLst>
          </p:cNvPr>
          <p:cNvCxnSpPr>
            <a:cxnSpLocks/>
            <a:stCxn id="12" idx="3"/>
            <a:endCxn id="23" idx="1"/>
          </p:cNvCxnSpPr>
          <p:nvPr/>
        </p:nvCxnSpPr>
        <p:spPr>
          <a:xfrm flipV="1">
            <a:off x="11484001" y="1973594"/>
            <a:ext cx="756344" cy="12512"/>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32" name="Rectangle: Rounded Corners 44">
            <a:extLst>
              <a:ext uri="{FF2B5EF4-FFF2-40B4-BE49-F238E27FC236}">
                <a16:creationId xmlns:a16="http://schemas.microsoft.com/office/drawing/2014/main" id="{51068C8E-EC0F-C971-AE65-716C91BEBFCD}"/>
              </a:ext>
            </a:extLst>
          </p:cNvPr>
          <p:cNvSpPr/>
          <p:nvPr/>
        </p:nvSpPr>
        <p:spPr>
          <a:xfrm>
            <a:off x="5594400" y="5893381"/>
            <a:ext cx="5889600" cy="691049"/>
          </a:xfrm>
          <a:prstGeom prst="roundRect">
            <a:avLst>
              <a:gd name="adj" fmla="val 0"/>
            </a:avLst>
          </a:prstGeom>
          <a:solidFill>
            <a:schemeClr val="accent2"/>
          </a:solidFill>
          <a:ln w="25400" cap="flat" cmpd="sng" algn="ctr">
            <a:noFill/>
            <a:prstDash val="solid"/>
          </a:ln>
          <a:effectLst/>
        </p:spPr>
        <p:txBody>
          <a:bodyPr rtlCol="0" anchor="ctr"/>
          <a:lstStyle/>
          <a:p>
            <a:pPr algn="ctr" defTabSz="1371669">
              <a:defRPr/>
            </a:pPr>
            <a:r>
              <a:rPr lang="en-GB" sz="2000" kern="0" dirty="0">
                <a:solidFill>
                  <a:srgbClr val="FFFFFF"/>
                </a:solidFill>
                <a:latin typeface="Arial"/>
                <a:cs typeface="Calibri" panose="020F0502020204030204" pitchFamily="34" charset="0"/>
              </a:rPr>
              <a:t> Chris Reid – Chief Place and Transformation Officer (CMO)</a:t>
            </a:r>
          </a:p>
        </p:txBody>
      </p:sp>
      <p:sp>
        <p:nvSpPr>
          <p:cNvPr id="34" name="Rectangle: Rounded Corners 44">
            <a:extLst>
              <a:ext uri="{FF2B5EF4-FFF2-40B4-BE49-F238E27FC236}">
                <a16:creationId xmlns:a16="http://schemas.microsoft.com/office/drawing/2014/main" id="{1A6158D8-4702-0F9C-0DF6-DA7E0DAA23EE}"/>
              </a:ext>
            </a:extLst>
          </p:cNvPr>
          <p:cNvSpPr/>
          <p:nvPr/>
        </p:nvSpPr>
        <p:spPr>
          <a:xfrm>
            <a:off x="5559120" y="7406713"/>
            <a:ext cx="5889600" cy="502025"/>
          </a:xfrm>
          <a:prstGeom prst="roundRect">
            <a:avLst>
              <a:gd name="adj" fmla="val 0"/>
            </a:avLst>
          </a:prstGeom>
          <a:solidFill>
            <a:schemeClr val="accent2"/>
          </a:solidFill>
          <a:ln w="25400" cap="flat" cmpd="sng" algn="ctr">
            <a:noFill/>
            <a:prstDash val="solid"/>
          </a:ln>
          <a:effectLst/>
        </p:spPr>
        <p:txBody>
          <a:bodyPr rtlCol="0" anchor="ctr"/>
          <a:lstStyle/>
          <a:p>
            <a:pPr algn="ctr" defTabSz="1371669">
              <a:defRPr/>
            </a:pPr>
            <a:r>
              <a:rPr lang="en-GB" sz="2000" kern="0" dirty="0">
                <a:solidFill>
                  <a:srgbClr val="FFFFFF"/>
                </a:solidFill>
                <a:latin typeface="Arial"/>
                <a:cs typeface="Calibri" panose="020F0502020204030204" pitchFamily="34" charset="0"/>
              </a:rPr>
              <a:t>Patrick Weir – Chief People Officer</a:t>
            </a:r>
          </a:p>
        </p:txBody>
      </p:sp>
      <p:sp>
        <p:nvSpPr>
          <p:cNvPr id="37" name="Rectangle: Rounded Corners 44">
            <a:extLst>
              <a:ext uri="{FF2B5EF4-FFF2-40B4-BE49-F238E27FC236}">
                <a16:creationId xmlns:a16="http://schemas.microsoft.com/office/drawing/2014/main" id="{7A29F25C-0D01-81E5-20E3-85B11D6348DF}"/>
              </a:ext>
            </a:extLst>
          </p:cNvPr>
          <p:cNvSpPr/>
          <p:nvPr/>
        </p:nvSpPr>
        <p:spPr>
          <a:xfrm>
            <a:off x="5594400" y="6677698"/>
            <a:ext cx="5889600" cy="639230"/>
          </a:xfrm>
          <a:prstGeom prst="roundRect">
            <a:avLst>
              <a:gd name="adj" fmla="val 0"/>
            </a:avLst>
          </a:prstGeom>
          <a:solidFill>
            <a:schemeClr val="accent2"/>
          </a:solidFill>
          <a:ln w="25400" cap="flat" cmpd="sng" algn="ctr">
            <a:noFill/>
            <a:prstDash val="solid"/>
          </a:ln>
          <a:effectLst/>
        </p:spPr>
        <p:txBody>
          <a:bodyPr rtlCol="0" anchor="ctr"/>
          <a:lstStyle/>
          <a:p>
            <a:pPr algn="ctr" defTabSz="1371669">
              <a:defRPr/>
            </a:pPr>
            <a:r>
              <a:rPr lang="en-GB" sz="2000" kern="0" dirty="0">
                <a:solidFill>
                  <a:srgbClr val="FFFFFF"/>
                </a:solidFill>
                <a:latin typeface="Arial"/>
                <a:cs typeface="Calibri" panose="020F0502020204030204" pitchFamily="34" charset="0"/>
              </a:rPr>
              <a:t>Libby </a:t>
            </a:r>
            <a:r>
              <a:rPr lang="en-GB" sz="2000" kern="0" dirty="0" err="1">
                <a:solidFill>
                  <a:srgbClr val="FFFFFF"/>
                </a:solidFill>
                <a:latin typeface="Arial"/>
                <a:cs typeface="Calibri" panose="020F0502020204030204" pitchFamily="34" charset="0"/>
              </a:rPr>
              <a:t>Ryan-Davies</a:t>
            </a:r>
            <a:r>
              <a:rPr lang="en-GB" sz="2000" kern="0" dirty="0">
                <a:solidFill>
                  <a:srgbClr val="FFFFFF"/>
                </a:solidFill>
                <a:latin typeface="Arial"/>
                <a:cs typeface="Calibri" panose="020F0502020204030204" pitchFamily="34" charset="0"/>
              </a:rPr>
              <a:t> - Chief Strategic Planning and Commissioning Officer</a:t>
            </a:r>
          </a:p>
        </p:txBody>
      </p:sp>
      <p:sp>
        <p:nvSpPr>
          <p:cNvPr id="38" name="Rectangle: Rounded Corners 44">
            <a:extLst>
              <a:ext uri="{FF2B5EF4-FFF2-40B4-BE49-F238E27FC236}">
                <a16:creationId xmlns:a16="http://schemas.microsoft.com/office/drawing/2014/main" id="{07D1326C-EA8F-72E6-2D33-76148CCC0075}"/>
              </a:ext>
            </a:extLst>
          </p:cNvPr>
          <p:cNvSpPr/>
          <p:nvPr/>
        </p:nvSpPr>
        <p:spPr>
          <a:xfrm>
            <a:off x="5594400" y="4604680"/>
            <a:ext cx="5889600" cy="502025"/>
          </a:xfrm>
          <a:prstGeom prst="roundRect">
            <a:avLst>
              <a:gd name="adj" fmla="val 0"/>
            </a:avLst>
          </a:prstGeom>
          <a:solidFill>
            <a:schemeClr val="accent2"/>
          </a:solidFill>
          <a:ln w="25400" cap="flat" cmpd="sng" algn="ctr">
            <a:noFill/>
            <a:prstDash val="solid"/>
          </a:ln>
          <a:effectLst/>
        </p:spPr>
        <p:txBody>
          <a:bodyPr rtlCol="0" anchor="ctr"/>
          <a:lstStyle/>
          <a:p>
            <a:pPr algn="ctr" defTabSz="1371669">
              <a:defRPr/>
            </a:pPr>
            <a:r>
              <a:rPr lang="en-GB" sz="2000" kern="0" dirty="0">
                <a:solidFill>
                  <a:srgbClr val="FFFFFF"/>
                </a:solidFill>
                <a:latin typeface="Arial"/>
                <a:cs typeface="Calibri" panose="020F0502020204030204" pitchFamily="34" charset="0"/>
              </a:rPr>
              <a:t>Peter Collins – Chief Population Health Officer</a:t>
            </a:r>
          </a:p>
        </p:txBody>
      </p:sp>
      <p:sp>
        <p:nvSpPr>
          <p:cNvPr id="40" name="Title 1">
            <a:extLst>
              <a:ext uri="{FF2B5EF4-FFF2-40B4-BE49-F238E27FC236}">
                <a16:creationId xmlns:a16="http://schemas.microsoft.com/office/drawing/2014/main" id="{B8EA7C34-DF9E-629E-01AD-964CB6548040}"/>
              </a:ext>
            </a:extLst>
          </p:cNvPr>
          <p:cNvSpPr txBox="1">
            <a:spLocks/>
          </p:cNvSpPr>
          <p:nvPr/>
        </p:nvSpPr>
        <p:spPr>
          <a:xfrm>
            <a:off x="300193" y="215618"/>
            <a:ext cx="15246782" cy="610413"/>
          </a:xfrm>
          <a:prstGeom prst="rect">
            <a:avLst/>
          </a:prstGeom>
        </p:spPr>
        <p:txBody>
          <a:bodyPr>
            <a:noAutofit/>
          </a:bodyPr>
          <a:lstStyle>
            <a:lvl1pPr algn="l" defTabSz="1219261" rtl="0" eaLnBrk="1" latinLnBrk="0" hangingPunct="1">
              <a:spcBef>
                <a:spcPct val="0"/>
              </a:spcBef>
              <a:buNone/>
              <a:defRPr sz="3334" b="1" kern="1200">
                <a:solidFill>
                  <a:srgbClr val="005EB8"/>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GB" sz="3600" dirty="0"/>
              <a:t>4.2 NHS Devon Integrated Care Board - membership and meetings</a:t>
            </a:r>
          </a:p>
          <a:p>
            <a:r>
              <a:rPr lang="en-GB" sz="3600" dirty="0"/>
              <a:t>(2 of 2)</a:t>
            </a:r>
          </a:p>
        </p:txBody>
      </p:sp>
      <p:pic>
        <p:nvPicPr>
          <p:cNvPr id="33" name="Picture 32" descr="A blue and black sign with white letters&#10;&#10;AI-generated content may be incorrect.">
            <a:extLst>
              <a:ext uri="{FF2B5EF4-FFF2-40B4-BE49-F238E27FC236}">
                <a16:creationId xmlns:a16="http://schemas.microsoft.com/office/drawing/2014/main" id="{8FC29EFE-1747-B7D9-DDF5-924E54C5EEA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6006547" y="136357"/>
            <a:ext cx="2034269" cy="1464398"/>
          </a:xfrm>
          <a:prstGeom prst="rect">
            <a:avLst/>
          </a:prstGeom>
        </p:spPr>
      </p:pic>
    </p:spTree>
    <p:extLst>
      <p:ext uri="{BB962C8B-B14F-4D97-AF65-F5344CB8AC3E}">
        <p14:creationId xmlns:p14="http://schemas.microsoft.com/office/powerpoint/2010/main" val="31812504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E75D72-A7CA-F8E6-20E5-2E0B6CEAC032}"/>
            </a:ext>
          </a:extLst>
        </p:cNvPr>
        <p:cNvGrpSpPr/>
        <p:nvPr/>
      </p:nvGrpSpPr>
      <p:grpSpPr>
        <a:xfrm>
          <a:off x="0" y="0"/>
          <a:ext cx="0" cy="0"/>
          <a:chOff x="0" y="0"/>
          <a:chExt cx="0" cy="0"/>
        </a:xfrm>
      </p:grpSpPr>
      <p:pic>
        <p:nvPicPr>
          <p:cNvPr id="2" name="Picture 1" descr="A blue and black sign with white letters&#10;&#10;AI-generated content may be incorrect.">
            <a:extLst>
              <a:ext uri="{FF2B5EF4-FFF2-40B4-BE49-F238E27FC236}">
                <a16:creationId xmlns:a16="http://schemas.microsoft.com/office/drawing/2014/main" id="{0FB68622-50B8-A8EA-0760-F3815280E3B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840743" y="294410"/>
            <a:ext cx="2034269" cy="1464398"/>
          </a:xfrm>
          <a:prstGeom prst="rect">
            <a:avLst/>
          </a:prstGeom>
        </p:spPr>
      </p:pic>
      <p:sp>
        <p:nvSpPr>
          <p:cNvPr id="3" name="Title 1">
            <a:extLst>
              <a:ext uri="{FF2B5EF4-FFF2-40B4-BE49-F238E27FC236}">
                <a16:creationId xmlns:a16="http://schemas.microsoft.com/office/drawing/2014/main" id="{F18AEDE3-F0B9-4C72-9CED-6C0743B8C38E}"/>
              </a:ext>
            </a:extLst>
          </p:cNvPr>
          <p:cNvSpPr txBox="1">
            <a:spLocks/>
          </p:cNvSpPr>
          <p:nvPr/>
        </p:nvSpPr>
        <p:spPr>
          <a:xfrm>
            <a:off x="377221" y="274565"/>
            <a:ext cx="15236080" cy="987425"/>
          </a:xfrm>
          <a:prstGeom prst="rect">
            <a:avLst/>
          </a:prstGeom>
        </p:spPr>
        <p:txBody>
          <a:bodyPr vert="horz" lIns="91440" tIns="45720" rIns="91440" bIns="45720" rtlCol="0" anchor="ctr">
            <a:noAutofit/>
          </a:bodyPr>
          <a:lstStyle>
            <a:lvl1pPr algn="l" defTabSz="1828800" rtl="0" eaLnBrk="1" latinLnBrk="0" hangingPunct="1">
              <a:spcBef>
                <a:spcPct val="0"/>
              </a:spcBef>
              <a:buNone/>
              <a:defRPr sz="5000" b="1" kern="1200">
                <a:solidFill>
                  <a:srgbClr val="005EB8"/>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GB" sz="4000" dirty="0"/>
              <a:t>4.3 NHS Devon Integrated Care Board – statutory duties </a:t>
            </a:r>
          </a:p>
          <a:p>
            <a:r>
              <a:rPr lang="en-GB" sz="4000" dirty="0"/>
              <a:t>(1of 2) NHS Act 2006</a:t>
            </a:r>
          </a:p>
        </p:txBody>
      </p:sp>
      <p:graphicFrame>
        <p:nvGraphicFramePr>
          <p:cNvPr id="4" name="Content Placeholder 2">
            <a:extLst>
              <a:ext uri="{FF2B5EF4-FFF2-40B4-BE49-F238E27FC236}">
                <a16:creationId xmlns:a16="http://schemas.microsoft.com/office/drawing/2014/main" id="{1437906A-FDFB-75C5-E1F7-2EB834A9C820}"/>
              </a:ext>
            </a:extLst>
          </p:cNvPr>
          <p:cNvGraphicFramePr>
            <a:graphicFrameLocks/>
          </p:cNvGraphicFramePr>
          <p:nvPr>
            <p:extLst>
              <p:ext uri="{D42A27DB-BD31-4B8C-83A1-F6EECF244321}">
                <p14:modId xmlns:p14="http://schemas.microsoft.com/office/powerpoint/2010/main" val="531010495"/>
              </p:ext>
            </p:extLst>
          </p:nvPr>
        </p:nvGraphicFramePr>
        <p:xfrm>
          <a:off x="656077" y="2263180"/>
          <a:ext cx="16201800" cy="7097530"/>
        </p:xfrm>
        <a:graphic>
          <a:graphicData uri="http://schemas.openxmlformats.org/drawingml/2006/table">
            <a:tbl>
              <a:tblPr bandRow="1">
                <a:tableStyleId>{5C22544A-7EE6-4342-B048-85BDC9FD1C3A}</a:tableStyleId>
              </a:tblPr>
              <a:tblGrid>
                <a:gridCol w="8100900">
                  <a:extLst>
                    <a:ext uri="{9D8B030D-6E8A-4147-A177-3AD203B41FA5}">
                      <a16:colId xmlns:a16="http://schemas.microsoft.com/office/drawing/2014/main" val="1521884358"/>
                    </a:ext>
                  </a:extLst>
                </a:gridCol>
                <a:gridCol w="8100900">
                  <a:extLst>
                    <a:ext uri="{9D8B030D-6E8A-4147-A177-3AD203B41FA5}">
                      <a16:colId xmlns:a16="http://schemas.microsoft.com/office/drawing/2014/main" val="704571694"/>
                    </a:ext>
                  </a:extLst>
                </a:gridCol>
              </a:tblGrid>
              <a:tr h="697940">
                <a:tc>
                  <a:txBody>
                    <a:bodyPr/>
                    <a:lstStyle/>
                    <a:p>
                      <a:pPr marL="0" indent="0">
                        <a:spcAft>
                          <a:spcPts val="0"/>
                        </a:spcAft>
                        <a:buFont typeface="Arial" panose="020B0604020202020204" pitchFamily="34" charset="0"/>
                        <a:buNone/>
                      </a:pPr>
                      <a:r>
                        <a:rPr lang="en-GB" sz="2000" b="1" kern="1200" dirty="0">
                          <a:solidFill>
                            <a:schemeClr val="dk1"/>
                          </a:solidFill>
                          <a:effectLst/>
                          <a:latin typeface="+mn-lt"/>
                          <a:ea typeface="+mn-ea"/>
                          <a:cs typeface="+mn-cs"/>
                        </a:rPr>
                        <a:t>Duty to develop, publish and update annually a Joint Forward Plan (JFP)</a:t>
                      </a:r>
                    </a:p>
                    <a:p>
                      <a:pPr marL="0" indent="0">
                        <a:spcAft>
                          <a:spcPts val="0"/>
                        </a:spcAft>
                        <a:buFont typeface="Arial" panose="020B0604020202020204" pitchFamily="34" charset="0"/>
                        <a:buNone/>
                      </a:pPr>
                      <a:r>
                        <a:rPr lang="en-GB" sz="2000" kern="1200" dirty="0">
                          <a:solidFill>
                            <a:schemeClr val="dk1"/>
                          </a:solidFill>
                          <a:effectLst/>
                          <a:latin typeface="+mn-lt"/>
                          <a:ea typeface="+mn-ea"/>
                          <a:cs typeface="+mn-cs"/>
                        </a:rPr>
                        <a:t>Sections 14Z52, 14Z53, 14Z54</a:t>
                      </a:r>
                      <a:endParaRPr lang="en-GB" sz="2000" dirty="0"/>
                    </a:p>
                  </a:txBody>
                  <a:tcPr/>
                </a:tc>
                <a:tc>
                  <a:txBody>
                    <a:bodyPr/>
                    <a:lstStyle/>
                    <a:p>
                      <a:pPr>
                        <a:lnSpc>
                          <a:spcPct val="107000"/>
                        </a:lnSpc>
                        <a:spcAft>
                          <a:spcPts val="0"/>
                        </a:spcAft>
                      </a:pPr>
                      <a:r>
                        <a:rPr lang="en-GB" sz="2000" b="1" kern="100" dirty="0">
                          <a:effectLst/>
                          <a:latin typeface="Arial" panose="020B0604020202020204" pitchFamily="34" charset="0"/>
                          <a:ea typeface="Calibri" panose="020F0502020204030204" pitchFamily="34" charset="0"/>
                          <a:cs typeface="Arial" panose="020B0604020202020204" pitchFamily="34" charset="0"/>
                        </a:rPr>
                        <a:t>Duties as to reducing inequalities in access and outcomes</a:t>
                      </a:r>
                    </a:p>
                    <a:p>
                      <a:pPr>
                        <a:lnSpc>
                          <a:spcPct val="107000"/>
                        </a:lnSpc>
                        <a:spcAft>
                          <a:spcPts val="0"/>
                        </a:spcAft>
                      </a:pPr>
                      <a:r>
                        <a:rPr lang="en-GB" sz="2000" kern="1200" dirty="0">
                          <a:solidFill>
                            <a:schemeClr val="dk1"/>
                          </a:solidFill>
                          <a:effectLst/>
                          <a:latin typeface="+mn-lt"/>
                          <a:ea typeface="+mn-ea"/>
                          <a:cs typeface="+mn-cs"/>
                        </a:rPr>
                        <a:t>Section 14Z35 </a:t>
                      </a:r>
                      <a:endParaRPr lang="en-GB" sz="2000" kern="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997750488"/>
                  </a:ext>
                </a:extLst>
              </a:tr>
              <a:tr h="697940">
                <a:tc>
                  <a:txBody>
                    <a:bodyPr/>
                    <a:lstStyle/>
                    <a:p>
                      <a:pPr marL="0" indent="0">
                        <a:spcAft>
                          <a:spcPts val="0"/>
                        </a:spcAft>
                        <a:buFont typeface="Arial" panose="020B0604020202020204" pitchFamily="34" charset="0"/>
                        <a:buNone/>
                      </a:pPr>
                      <a:r>
                        <a:rPr lang="en-GB" sz="2000" b="1" kern="1200" dirty="0">
                          <a:solidFill>
                            <a:schemeClr val="dk1"/>
                          </a:solidFill>
                          <a:effectLst/>
                          <a:latin typeface="+mn-lt"/>
                          <a:ea typeface="+mn-ea"/>
                          <a:cs typeface="+mn-cs"/>
                        </a:rPr>
                        <a:t>Duty to develop a joint capital resource use plan</a:t>
                      </a:r>
                    </a:p>
                    <a:p>
                      <a:pPr marL="0" indent="0">
                        <a:spcAft>
                          <a:spcPts val="0"/>
                        </a:spcAft>
                        <a:buFont typeface="Arial" panose="020B0604020202020204" pitchFamily="34" charset="0"/>
                        <a:buNone/>
                      </a:pPr>
                      <a:r>
                        <a:rPr lang="en-GB" sz="2000" kern="1200" dirty="0">
                          <a:solidFill>
                            <a:schemeClr val="dk1"/>
                          </a:solidFill>
                          <a:effectLst/>
                          <a:latin typeface="+mn-lt"/>
                          <a:ea typeface="+mn-ea"/>
                          <a:cs typeface="+mn-cs"/>
                        </a:rPr>
                        <a:t>Section 14Z56</a:t>
                      </a:r>
                      <a:endParaRPr lang="en-GB" sz="2000" dirty="0"/>
                    </a:p>
                  </a:txBody>
                  <a:tcPr/>
                </a:tc>
                <a:tc>
                  <a:txBody>
                    <a:bodyPr/>
                    <a:lstStyle/>
                    <a:p>
                      <a:pPr>
                        <a:lnSpc>
                          <a:spcPct val="107000"/>
                        </a:lnSpc>
                        <a:spcAft>
                          <a:spcPts val="0"/>
                        </a:spcAft>
                      </a:pPr>
                      <a:r>
                        <a:rPr lang="en-GB" sz="2000" b="1" kern="100" dirty="0">
                          <a:effectLst/>
                          <a:latin typeface="Arial" panose="020B0604020202020204" pitchFamily="34" charset="0"/>
                          <a:ea typeface="Calibri" panose="020F0502020204030204" pitchFamily="34" charset="0"/>
                          <a:cs typeface="Arial" panose="020B0604020202020204" pitchFamily="34" charset="0"/>
                        </a:rPr>
                        <a:t>Duty as to patient choice</a:t>
                      </a:r>
                    </a:p>
                    <a:p>
                      <a:pPr>
                        <a:lnSpc>
                          <a:spcPct val="107000"/>
                        </a:lnSpc>
                        <a:spcAft>
                          <a:spcPts val="0"/>
                        </a:spcAft>
                      </a:pPr>
                      <a:r>
                        <a:rPr lang="en-GB" sz="2000" kern="1200" dirty="0">
                          <a:solidFill>
                            <a:schemeClr val="dk1"/>
                          </a:solidFill>
                          <a:effectLst/>
                          <a:latin typeface="+mn-lt"/>
                          <a:ea typeface="+mn-ea"/>
                          <a:cs typeface="+mn-cs"/>
                        </a:rPr>
                        <a:t>Section 14Z37 </a:t>
                      </a:r>
                      <a:endParaRPr lang="en-GB" sz="2000" kern="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2095832521"/>
                  </a:ext>
                </a:extLst>
              </a:tr>
              <a:tr h="813400">
                <a:tc>
                  <a:txBody>
                    <a:bodyPr/>
                    <a:lstStyle/>
                    <a:p>
                      <a:pPr marL="0" indent="0">
                        <a:spcAft>
                          <a:spcPts val="0"/>
                        </a:spcAft>
                        <a:buFont typeface="Arial" panose="020B0604020202020204" pitchFamily="34" charset="0"/>
                        <a:buNone/>
                      </a:pPr>
                      <a:r>
                        <a:rPr lang="en-GB" sz="2000" b="1" kern="1200" dirty="0">
                          <a:solidFill>
                            <a:schemeClr val="dk1"/>
                          </a:solidFill>
                          <a:effectLst/>
                          <a:latin typeface="+mn-lt"/>
                          <a:ea typeface="+mn-ea"/>
                          <a:cs typeface="+mn-cs"/>
                        </a:rPr>
                        <a:t>Financial duty as to resource use limits</a:t>
                      </a:r>
                    </a:p>
                    <a:p>
                      <a:pPr marL="0" indent="0">
                        <a:spcAft>
                          <a:spcPts val="0"/>
                        </a:spcAft>
                        <a:buFont typeface="Arial" panose="020B0604020202020204" pitchFamily="34" charset="0"/>
                        <a:buNone/>
                      </a:pPr>
                      <a:r>
                        <a:rPr lang="en-GB" sz="2000" kern="1200" dirty="0">
                          <a:solidFill>
                            <a:schemeClr val="dk1"/>
                          </a:solidFill>
                          <a:effectLst/>
                          <a:latin typeface="+mn-lt"/>
                          <a:ea typeface="+mn-ea"/>
                          <a:cs typeface="+mn-cs"/>
                        </a:rPr>
                        <a:t>Section 223M</a:t>
                      </a:r>
                      <a:endParaRPr lang="en-GB" sz="2000" dirty="0"/>
                    </a:p>
                  </a:txBody>
                  <a:tcPr/>
                </a:tc>
                <a:tc>
                  <a:txBody>
                    <a:bodyPr/>
                    <a:lstStyle/>
                    <a:p>
                      <a:pPr>
                        <a:lnSpc>
                          <a:spcPct val="107000"/>
                        </a:lnSpc>
                        <a:spcAft>
                          <a:spcPts val="0"/>
                        </a:spcAft>
                      </a:pPr>
                      <a:r>
                        <a:rPr lang="en-GB" sz="2000" b="1" kern="100" dirty="0">
                          <a:effectLst/>
                          <a:latin typeface="Arial" panose="020B0604020202020204" pitchFamily="34" charset="0"/>
                          <a:ea typeface="Calibri" panose="020F0502020204030204" pitchFamily="34" charset="0"/>
                          <a:cs typeface="Arial" panose="020B0604020202020204" pitchFamily="34" charset="0"/>
                        </a:rPr>
                        <a:t>Duty to obtain appropriate advice</a:t>
                      </a:r>
                    </a:p>
                    <a:p>
                      <a:pPr>
                        <a:lnSpc>
                          <a:spcPct val="107000"/>
                        </a:lnSpc>
                        <a:spcAft>
                          <a:spcPts val="0"/>
                        </a:spcAft>
                      </a:pPr>
                      <a:r>
                        <a:rPr lang="en-GB" sz="2000" kern="1200" dirty="0">
                          <a:solidFill>
                            <a:schemeClr val="dk1"/>
                          </a:solidFill>
                          <a:effectLst/>
                          <a:latin typeface="+mn-lt"/>
                          <a:ea typeface="+mn-ea"/>
                          <a:cs typeface="+mn-cs"/>
                        </a:rPr>
                        <a:t>Section 14Z38 </a:t>
                      </a:r>
                      <a:endParaRPr lang="en-GB" sz="2000" kern="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4173150205"/>
                  </a:ext>
                </a:extLst>
              </a:tr>
              <a:tr h="697940">
                <a:tc>
                  <a:txBody>
                    <a:bodyPr/>
                    <a:lstStyle/>
                    <a:p>
                      <a:pPr marL="0" indent="0">
                        <a:spcAft>
                          <a:spcPts val="0"/>
                        </a:spcAft>
                        <a:buFont typeface="Arial" panose="020B0604020202020204" pitchFamily="34" charset="0"/>
                        <a:buNone/>
                      </a:pPr>
                      <a:r>
                        <a:rPr lang="en-GB" sz="2000" b="1" kern="1200" dirty="0">
                          <a:solidFill>
                            <a:schemeClr val="dk1"/>
                          </a:solidFill>
                          <a:effectLst/>
                          <a:latin typeface="+mn-lt"/>
                          <a:ea typeface="+mn-ea"/>
                          <a:cs typeface="+mn-cs"/>
                        </a:rPr>
                        <a:t>Duty of co-operation between NHS bodies and local authorities</a:t>
                      </a:r>
                    </a:p>
                    <a:p>
                      <a:pPr marL="0" indent="0">
                        <a:spcAft>
                          <a:spcPts val="0"/>
                        </a:spcAft>
                        <a:buFont typeface="Arial" panose="020B0604020202020204" pitchFamily="34" charset="0"/>
                        <a:buNone/>
                      </a:pPr>
                      <a:r>
                        <a:rPr lang="en-GB" sz="2000" kern="1200" dirty="0">
                          <a:solidFill>
                            <a:schemeClr val="dk1"/>
                          </a:solidFill>
                          <a:effectLst/>
                          <a:latin typeface="+mn-lt"/>
                          <a:ea typeface="+mn-ea"/>
                          <a:cs typeface="+mn-cs"/>
                        </a:rPr>
                        <a:t>Section 82</a:t>
                      </a:r>
                      <a:endParaRPr lang="en-GB" sz="2000" dirty="0"/>
                    </a:p>
                  </a:txBody>
                  <a:tcPr/>
                </a:tc>
                <a:tc>
                  <a:txBody>
                    <a:bodyPr/>
                    <a:lstStyle/>
                    <a:p>
                      <a:pPr>
                        <a:lnSpc>
                          <a:spcPct val="107000"/>
                        </a:lnSpc>
                        <a:spcAft>
                          <a:spcPts val="0"/>
                        </a:spcAft>
                      </a:pPr>
                      <a:r>
                        <a:rPr lang="en-GB" sz="2000" b="1" kern="100" dirty="0">
                          <a:effectLst/>
                          <a:latin typeface="Arial" panose="020B0604020202020204" pitchFamily="34" charset="0"/>
                          <a:ea typeface="Calibri" panose="020F0502020204030204" pitchFamily="34" charset="0"/>
                          <a:cs typeface="Arial" panose="020B0604020202020204" pitchFamily="34" charset="0"/>
                        </a:rPr>
                        <a:t>Duty to promote innovation</a:t>
                      </a:r>
                    </a:p>
                    <a:p>
                      <a:pPr>
                        <a:lnSpc>
                          <a:spcPct val="107000"/>
                        </a:lnSpc>
                        <a:spcAft>
                          <a:spcPts val="0"/>
                        </a:spcAft>
                      </a:pPr>
                      <a:r>
                        <a:rPr lang="en-GB" sz="2000" kern="1200" dirty="0">
                          <a:solidFill>
                            <a:schemeClr val="dk1"/>
                          </a:solidFill>
                          <a:effectLst/>
                          <a:latin typeface="+mn-lt"/>
                          <a:ea typeface="+mn-ea"/>
                          <a:cs typeface="+mn-cs"/>
                        </a:rPr>
                        <a:t>Section 14Z39 </a:t>
                      </a:r>
                      <a:endParaRPr lang="en-GB" sz="2000" kern="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369118839"/>
                  </a:ext>
                </a:extLst>
              </a:tr>
              <a:tr h="811128">
                <a:tc>
                  <a:txBody>
                    <a:bodyPr/>
                    <a:lstStyle/>
                    <a:p>
                      <a:pPr marL="0" indent="0">
                        <a:spcAft>
                          <a:spcPts val="0"/>
                        </a:spcAft>
                        <a:buFont typeface="Arial" panose="020B0604020202020204" pitchFamily="34" charset="0"/>
                        <a:buNone/>
                      </a:pPr>
                      <a:r>
                        <a:rPr lang="en-GB" sz="2000" b="1" kern="1200" dirty="0">
                          <a:solidFill>
                            <a:schemeClr val="dk1"/>
                          </a:solidFill>
                          <a:effectLst/>
                          <a:latin typeface="+mn-lt"/>
                          <a:ea typeface="+mn-ea"/>
                          <a:cs typeface="+mn-cs"/>
                        </a:rPr>
                        <a:t>Public involvement duty</a:t>
                      </a:r>
                    </a:p>
                    <a:p>
                      <a:pPr marL="0" indent="0">
                        <a:spcAft>
                          <a:spcPts val="0"/>
                        </a:spcAft>
                        <a:buFont typeface="Arial" panose="020B0604020202020204" pitchFamily="34" charset="0"/>
                        <a:buNone/>
                      </a:pPr>
                      <a:r>
                        <a:rPr lang="en-GB" sz="2000" kern="1200" dirty="0">
                          <a:solidFill>
                            <a:schemeClr val="dk1"/>
                          </a:solidFill>
                          <a:effectLst/>
                          <a:latin typeface="+mn-lt"/>
                          <a:ea typeface="+mn-ea"/>
                          <a:cs typeface="+mn-cs"/>
                        </a:rPr>
                        <a:t>Section 14Z45</a:t>
                      </a:r>
                      <a:endParaRPr lang="en-GB" sz="2000" dirty="0"/>
                    </a:p>
                  </a:txBody>
                  <a:tcPr/>
                </a:tc>
                <a:tc>
                  <a:txBody>
                    <a:bodyPr/>
                    <a:lstStyle/>
                    <a:p>
                      <a:pPr>
                        <a:lnSpc>
                          <a:spcPct val="107000"/>
                        </a:lnSpc>
                        <a:spcAft>
                          <a:spcPts val="0"/>
                        </a:spcAft>
                      </a:pPr>
                      <a:r>
                        <a:rPr lang="en-GB" sz="2000" b="1" kern="100" dirty="0">
                          <a:effectLst/>
                          <a:latin typeface="Arial" panose="020B0604020202020204" pitchFamily="34" charset="0"/>
                          <a:ea typeface="Calibri" panose="020F0502020204030204" pitchFamily="34" charset="0"/>
                          <a:cs typeface="Arial" panose="020B0604020202020204" pitchFamily="34" charset="0"/>
                        </a:rPr>
                        <a:t>Duty in respect of research</a:t>
                      </a:r>
                    </a:p>
                    <a:p>
                      <a:pPr>
                        <a:lnSpc>
                          <a:spcPct val="107000"/>
                        </a:lnSpc>
                        <a:spcAft>
                          <a:spcPts val="0"/>
                        </a:spcAft>
                      </a:pPr>
                      <a:r>
                        <a:rPr lang="en-GB" sz="2000" kern="1200" dirty="0">
                          <a:solidFill>
                            <a:schemeClr val="dk1"/>
                          </a:solidFill>
                          <a:effectLst/>
                          <a:latin typeface="+mn-lt"/>
                          <a:ea typeface="+mn-ea"/>
                          <a:cs typeface="+mn-cs"/>
                        </a:rPr>
                        <a:t>Section 14Z40 </a:t>
                      </a:r>
                      <a:endParaRPr lang="en-GB" sz="2000" kern="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159209591"/>
                  </a:ext>
                </a:extLst>
              </a:tr>
              <a:tr h="697940">
                <a:tc>
                  <a:txBody>
                    <a:bodyPr/>
                    <a:lstStyle/>
                    <a:p>
                      <a:pPr marL="0" indent="0">
                        <a:spcAft>
                          <a:spcPts val="0"/>
                        </a:spcAft>
                        <a:buFont typeface="Arial" panose="020B0604020202020204" pitchFamily="34" charset="0"/>
                        <a:buNone/>
                      </a:pPr>
                      <a:r>
                        <a:rPr lang="en-GB" sz="2000" b="1" kern="1200" dirty="0">
                          <a:solidFill>
                            <a:schemeClr val="dk1"/>
                          </a:solidFill>
                          <a:effectLst/>
                          <a:latin typeface="+mn-lt"/>
                          <a:ea typeface="+mn-ea"/>
                          <a:cs typeface="+mn-cs"/>
                        </a:rPr>
                        <a:t>Duty of ICBs to commission certain health services</a:t>
                      </a:r>
                    </a:p>
                    <a:p>
                      <a:pPr marL="0" indent="0">
                        <a:spcAft>
                          <a:spcPts val="0"/>
                        </a:spcAft>
                        <a:buFont typeface="Arial" panose="020B0604020202020204" pitchFamily="34" charset="0"/>
                        <a:buNone/>
                      </a:pPr>
                      <a:r>
                        <a:rPr lang="en-GB" sz="2000" kern="1200" dirty="0">
                          <a:solidFill>
                            <a:schemeClr val="dk1"/>
                          </a:solidFill>
                          <a:effectLst/>
                          <a:latin typeface="+mn-lt"/>
                          <a:ea typeface="+mn-ea"/>
                          <a:cs typeface="+mn-cs"/>
                        </a:rPr>
                        <a:t>Section 3</a:t>
                      </a:r>
                      <a:endParaRPr lang="en-GB" sz="2000" dirty="0"/>
                    </a:p>
                  </a:txBody>
                  <a:tcPr/>
                </a:tc>
                <a:tc>
                  <a:txBody>
                    <a:bodyPr/>
                    <a:lstStyle/>
                    <a:p>
                      <a:pPr>
                        <a:lnSpc>
                          <a:spcPct val="107000"/>
                        </a:lnSpc>
                        <a:spcAft>
                          <a:spcPts val="0"/>
                        </a:spcAft>
                      </a:pPr>
                      <a:r>
                        <a:rPr lang="en-GB" sz="2000" b="1" kern="100" dirty="0">
                          <a:effectLst/>
                          <a:latin typeface="Arial" panose="020B0604020202020204" pitchFamily="34" charset="0"/>
                          <a:ea typeface="Calibri" panose="020F0502020204030204" pitchFamily="34" charset="0"/>
                          <a:cs typeface="Arial" panose="020B0604020202020204" pitchFamily="34" charset="0"/>
                        </a:rPr>
                        <a:t>Duty to promote education and training </a:t>
                      </a:r>
                    </a:p>
                    <a:p>
                      <a:pPr>
                        <a:lnSpc>
                          <a:spcPct val="107000"/>
                        </a:lnSpc>
                        <a:spcAft>
                          <a:spcPts val="0"/>
                        </a:spcAft>
                      </a:pPr>
                      <a:r>
                        <a:rPr lang="en-GB" sz="2000" kern="1200" dirty="0">
                          <a:solidFill>
                            <a:schemeClr val="dk1"/>
                          </a:solidFill>
                          <a:effectLst/>
                          <a:latin typeface="+mn-lt"/>
                          <a:ea typeface="+mn-ea"/>
                          <a:cs typeface="+mn-cs"/>
                        </a:rPr>
                        <a:t>Section 14Z41 </a:t>
                      </a:r>
                      <a:endParaRPr lang="en-GB" sz="2000" kern="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2209224850"/>
                  </a:ext>
                </a:extLst>
              </a:tr>
              <a:tr h="697940">
                <a:tc>
                  <a:txBody>
                    <a:bodyPr/>
                    <a:lstStyle/>
                    <a:p>
                      <a:pPr marL="0" indent="0">
                        <a:spcAft>
                          <a:spcPts val="0"/>
                        </a:spcAft>
                        <a:buFont typeface="Arial" panose="020B0604020202020204" pitchFamily="34" charset="0"/>
                        <a:buNone/>
                      </a:pPr>
                      <a:r>
                        <a:rPr lang="en-GB" sz="2000" b="1" kern="1200" dirty="0">
                          <a:solidFill>
                            <a:schemeClr val="dk1"/>
                          </a:solidFill>
                          <a:effectLst/>
                          <a:latin typeface="+mn-lt"/>
                          <a:ea typeface="+mn-ea"/>
                          <a:cs typeface="+mn-cs"/>
                        </a:rPr>
                        <a:t>Duty to promote the NHS Constitution</a:t>
                      </a:r>
                    </a:p>
                    <a:p>
                      <a:pPr marL="0" indent="0">
                        <a:spcAft>
                          <a:spcPts val="0"/>
                        </a:spcAft>
                        <a:buFont typeface="Arial" panose="020B0604020202020204" pitchFamily="34" charset="0"/>
                        <a:buNone/>
                      </a:pPr>
                      <a:r>
                        <a:rPr lang="en-GB" sz="2000" kern="1200" dirty="0">
                          <a:solidFill>
                            <a:schemeClr val="dk1"/>
                          </a:solidFill>
                          <a:effectLst/>
                          <a:latin typeface="+mn-lt"/>
                          <a:ea typeface="+mn-ea"/>
                          <a:cs typeface="+mn-cs"/>
                        </a:rPr>
                        <a:t>Section 14Z32</a:t>
                      </a:r>
                      <a:endParaRPr lang="en-GB" sz="2000" dirty="0"/>
                    </a:p>
                  </a:txBody>
                  <a:tcPr/>
                </a:tc>
                <a:tc>
                  <a:txBody>
                    <a:bodyPr/>
                    <a:lstStyle/>
                    <a:p>
                      <a:pPr>
                        <a:lnSpc>
                          <a:spcPct val="107000"/>
                        </a:lnSpc>
                        <a:spcAft>
                          <a:spcPts val="0"/>
                        </a:spcAft>
                      </a:pPr>
                      <a:r>
                        <a:rPr lang="en-GB" sz="2000" b="1" kern="100" dirty="0">
                          <a:effectLst/>
                          <a:latin typeface="Arial" panose="020B0604020202020204" pitchFamily="34" charset="0"/>
                          <a:ea typeface="Calibri" panose="020F0502020204030204" pitchFamily="34" charset="0"/>
                          <a:cs typeface="Arial" panose="020B0604020202020204" pitchFamily="34" charset="0"/>
                        </a:rPr>
                        <a:t>Duty as to promoting integration</a:t>
                      </a:r>
                    </a:p>
                    <a:p>
                      <a:pPr>
                        <a:lnSpc>
                          <a:spcPct val="107000"/>
                        </a:lnSpc>
                        <a:spcAft>
                          <a:spcPts val="0"/>
                        </a:spcAft>
                      </a:pPr>
                      <a:r>
                        <a:rPr lang="en-GB" sz="2000" kern="1200" dirty="0">
                          <a:solidFill>
                            <a:schemeClr val="dk1"/>
                          </a:solidFill>
                          <a:effectLst/>
                          <a:latin typeface="+mn-lt"/>
                          <a:ea typeface="+mn-ea"/>
                          <a:cs typeface="+mn-cs"/>
                        </a:rPr>
                        <a:t>Section 14Z42 </a:t>
                      </a:r>
                      <a:endParaRPr lang="en-GB" sz="2000" kern="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3045895902"/>
                  </a:ext>
                </a:extLst>
              </a:tr>
              <a:tr h="697940">
                <a:tc>
                  <a:txBody>
                    <a:bodyPr/>
                    <a:lstStyle/>
                    <a:p>
                      <a:pPr>
                        <a:lnSpc>
                          <a:spcPct val="107000"/>
                        </a:lnSpc>
                        <a:spcAft>
                          <a:spcPts val="0"/>
                        </a:spcAft>
                      </a:pPr>
                      <a:r>
                        <a:rPr lang="en-GB" sz="2000" b="1" kern="100" dirty="0">
                          <a:effectLst/>
                          <a:latin typeface="Arial" panose="020B0604020202020204" pitchFamily="34" charset="0"/>
                          <a:ea typeface="Calibri" panose="020F0502020204030204" pitchFamily="34" charset="0"/>
                          <a:cs typeface="Arial" panose="020B0604020202020204" pitchFamily="34" charset="0"/>
                        </a:rPr>
                        <a:t>Duty as to effectiveness, efficiency and economy</a:t>
                      </a:r>
                    </a:p>
                    <a:p>
                      <a:pPr>
                        <a:lnSpc>
                          <a:spcPct val="107000"/>
                        </a:lnSpc>
                        <a:spcAft>
                          <a:spcPts val="0"/>
                        </a:spcAft>
                      </a:pPr>
                      <a:r>
                        <a:rPr lang="en-GB" sz="2000" kern="1200" dirty="0">
                          <a:solidFill>
                            <a:schemeClr val="dk1"/>
                          </a:solidFill>
                          <a:effectLst/>
                          <a:latin typeface="+mn-lt"/>
                          <a:ea typeface="+mn-ea"/>
                          <a:cs typeface="+mn-cs"/>
                        </a:rPr>
                        <a:t>Section 14Z33 </a:t>
                      </a:r>
                      <a:endParaRPr lang="en-GB" sz="2000" kern="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nSpc>
                          <a:spcPct val="107000"/>
                        </a:lnSpc>
                        <a:spcAft>
                          <a:spcPts val="0"/>
                        </a:spcAft>
                      </a:pPr>
                      <a:r>
                        <a:rPr lang="en-GB" sz="2000" b="1" kern="100" dirty="0">
                          <a:effectLst/>
                          <a:latin typeface="Arial" panose="020B0604020202020204" pitchFamily="34" charset="0"/>
                          <a:ea typeface="Calibri" panose="020F0502020204030204" pitchFamily="34" charset="0"/>
                          <a:cs typeface="Arial" panose="020B0604020202020204" pitchFamily="34" charset="0"/>
                        </a:rPr>
                        <a:t>Duty to have regard to the wider effect of decisions (the Triple Aim)</a:t>
                      </a:r>
                    </a:p>
                    <a:p>
                      <a:pPr>
                        <a:lnSpc>
                          <a:spcPct val="107000"/>
                        </a:lnSpc>
                        <a:spcAft>
                          <a:spcPts val="0"/>
                        </a:spcAft>
                      </a:pPr>
                      <a:r>
                        <a:rPr lang="en-GB" sz="2000" kern="1200" dirty="0">
                          <a:solidFill>
                            <a:schemeClr val="dk1"/>
                          </a:solidFill>
                          <a:effectLst/>
                          <a:latin typeface="+mn-lt"/>
                          <a:ea typeface="+mn-ea"/>
                          <a:cs typeface="+mn-cs"/>
                        </a:rPr>
                        <a:t>Section 14Z43</a:t>
                      </a:r>
                      <a:endParaRPr lang="en-GB" sz="2000" kern="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4232855583"/>
                  </a:ext>
                </a:extLst>
              </a:tr>
              <a:tr h="697940">
                <a:tc>
                  <a:txBody>
                    <a:bodyPr/>
                    <a:lstStyle/>
                    <a:p>
                      <a:pPr>
                        <a:lnSpc>
                          <a:spcPct val="107000"/>
                        </a:lnSpc>
                        <a:spcAft>
                          <a:spcPts val="0"/>
                        </a:spcAft>
                      </a:pPr>
                      <a:r>
                        <a:rPr lang="en-GB" sz="2000" b="1" kern="100" dirty="0">
                          <a:effectLst/>
                          <a:latin typeface="Arial" panose="020B0604020202020204" pitchFamily="34" charset="0"/>
                          <a:ea typeface="Calibri" panose="020F0502020204030204" pitchFamily="34" charset="0"/>
                          <a:cs typeface="Arial" panose="020B0604020202020204" pitchFamily="34" charset="0"/>
                        </a:rPr>
                        <a:t>Duties as to improvement in quality services </a:t>
                      </a:r>
                    </a:p>
                    <a:p>
                      <a:pPr>
                        <a:lnSpc>
                          <a:spcPct val="107000"/>
                        </a:lnSpc>
                        <a:spcAft>
                          <a:spcPts val="0"/>
                        </a:spcAft>
                      </a:pPr>
                      <a:r>
                        <a:rPr lang="en-GB" sz="2000" kern="1200" dirty="0">
                          <a:solidFill>
                            <a:schemeClr val="dk1"/>
                          </a:solidFill>
                          <a:effectLst/>
                          <a:latin typeface="+mn-lt"/>
                          <a:ea typeface="+mn-ea"/>
                          <a:cs typeface="+mn-cs"/>
                        </a:rPr>
                        <a:t>Section 14Z34 </a:t>
                      </a:r>
                      <a:endParaRPr lang="en-GB" sz="2000" kern="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indent="0">
                        <a:spcAft>
                          <a:spcPts val="0"/>
                        </a:spcAft>
                        <a:buFont typeface="Arial" panose="020B0604020202020204" pitchFamily="34" charset="0"/>
                        <a:buNone/>
                      </a:pPr>
                      <a:r>
                        <a:rPr lang="en-GB" sz="2000" b="1" kern="1200" dirty="0">
                          <a:solidFill>
                            <a:schemeClr val="dk1"/>
                          </a:solidFill>
                          <a:effectLst/>
                          <a:latin typeface="+mn-lt"/>
                          <a:ea typeface="+mn-ea"/>
                          <a:cs typeface="+mn-cs"/>
                        </a:rPr>
                        <a:t>Duties as to climate change</a:t>
                      </a:r>
                    </a:p>
                    <a:p>
                      <a:pPr marL="0" indent="0">
                        <a:spcAft>
                          <a:spcPts val="0"/>
                        </a:spcAft>
                        <a:buFont typeface="Arial" panose="020B0604020202020204" pitchFamily="34" charset="0"/>
                        <a:buNone/>
                      </a:pPr>
                      <a:r>
                        <a:rPr lang="en-GB" sz="2000" kern="1200" dirty="0">
                          <a:solidFill>
                            <a:schemeClr val="dk1"/>
                          </a:solidFill>
                          <a:effectLst/>
                          <a:latin typeface="+mn-lt"/>
                          <a:ea typeface="+mn-ea"/>
                          <a:cs typeface="+mn-cs"/>
                        </a:rPr>
                        <a:t>Section 14Z44 </a:t>
                      </a:r>
                      <a:endParaRPr lang="en-GB" sz="2000" dirty="0"/>
                    </a:p>
                  </a:txBody>
                  <a:tcPr/>
                </a:tc>
                <a:extLst>
                  <a:ext uri="{0D108BD9-81ED-4DB2-BD59-A6C34878D82A}">
                    <a16:rowId xmlns:a16="http://schemas.microsoft.com/office/drawing/2014/main" val="358892521"/>
                  </a:ext>
                </a:extLst>
              </a:tr>
            </a:tbl>
          </a:graphicData>
        </a:graphic>
      </p:graphicFrame>
    </p:spTree>
    <p:extLst>
      <p:ext uri="{BB962C8B-B14F-4D97-AF65-F5344CB8AC3E}">
        <p14:creationId xmlns:p14="http://schemas.microsoft.com/office/powerpoint/2010/main" val="130155594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2ABC21-97E1-49F3-3C62-24EDB823CDD9}"/>
            </a:ext>
          </a:extLst>
        </p:cNvPr>
        <p:cNvGrpSpPr/>
        <p:nvPr/>
      </p:nvGrpSpPr>
      <p:grpSpPr>
        <a:xfrm>
          <a:off x="0" y="0"/>
          <a:ext cx="0" cy="0"/>
          <a:chOff x="0" y="0"/>
          <a:chExt cx="0" cy="0"/>
        </a:xfrm>
      </p:grpSpPr>
      <p:pic>
        <p:nvPicPr>
          <p:cNvPr id="2" name="Picture 1" descr="A blue and black sign with white letters&#10;&#10;AI-generated content may be incorrect.">
            <a:extLst>
              <a:ext uri="{FF2B5EF4-FFF2-40B4-BE49-F238E27FC236}">
                <a16:creationId xmlns:a16="http://schemas.microsoft.com/office/drawing/2014/main" id="{365DB53D-1B15-F719-8857-0B7FA6A3A31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840743" y="294410"/>
            <a:ext cx="2034269" cy="1464398"/>
          </a:xfrm>
          <a:prstGeom prst="rect">
            <a:avLst/>
          </a:prstGeom>
        </p:spPr>
      </p:pic>
      <p:sp>
        <p:nvSpPr>
          <p:cNvPr id="3" name="Title 1">
            <a:extLst>
              <a:ext uri="{FF2B5EF4-FFF2-40B4-BE49-F238E27FC236}">
                <a16:creationId xmlns:a16="http://schemas.microsoft.com/office/drawing/2014/main" id="{F18AEDE3-F0B9-4C72-9CED-6C0743B8C38E}"/>
              </a:ext>
            </a:extLst>
          </p:cNvPr>
          <p:cNvSpPr txBox="1">
            <a:spLocks/>
          </p:cNvSpPr>
          <p:nvPr/>
        </p:nvSpPr>
        <p:spPr>
          <a:xfrm>
            <a:off x="287016" y="274565"/>
            <a:ext cx="17136888" cy="987425"/>
          </a:xfrm>
          <a:prstGeom prst="rect">
            <a:avLst/>
          </a:prstGeom>
        </p:spPr>
        <p:txBody>
          <a:bodyPr vert="horz" lIns="91440" tIns="45720" rIns="91440" bIns="45720" rtlCol="0" anchor="ctr">
            <a:noAutofit/>
          </a:bodyPr>
          <a:lstStyle>
            <a:lvl1pPr algn="l" defTabSz="1828800" rtl="0" eaLnBrk="1" latinLnBrk="0" hangingPunct="1">
              <a:spcBef>
                <a:spcPct val="0"/>
              </a:spcBef>
              <a:buNone/>
              <a:defRPr sz="5000" b="1" kern="1200">
                <a:solidFill>
                  <a:srgbClr val="005EB8"/>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GB" sz="4000" dirty="0"/>
              <a:t>4.3 NHS Devon Integrated Care Board – </a:t>
            </a:r>
          </a:p>
          <a:p>
            <a:r>
              <a:rPr lang="en-GB" sz="4000" dirty="0"/>
              <a:t>statutory duties (2 of 2) other key statutory duties</a:t>
            </a:r>
          </a:p>
        </p:txBody>
      </p:sp>
      <p:graphicFrame>
        <p:nvGraphicFramePr>
          <p:cNvPr id="6" name="Content Placeholder 2">
            <a:extLst>
              <a:ext uri="{FF2B5EF4-FFF2-40B4-BE49-F238E27FC236}">
                <a16:creationId xmlns:a16="http://schemas.microsoft.com/office/drawing/2014/main" id="{1437906A-FDFB-75C5-E1F7-2EB834A9C820}"/>
              </a:ext>
            </a:extLst>
          </p:cNvPr>
          <p:cNvGraphicFramePr>
            <a:graphicFrameLocks/>
          </p:cNvGraphicFramePr>
          <p:nvPr>
            <p:extLst>
              <p:ext uri="{D42A27DB-BD31-4B8C-83A1-F6EECF244321}">
                <p14:modId xmlns:p14="http://schemas.microsoft.com/office/powerpoint/2010/main" val="2518985268"/>
              </p:ext>
            </p:extLst>
          </p:nvPr>
        </p:nvGraphicFramePr>
        <p:xfrm>
          <a:off x="647056" y="2767236"/>
          <a:ext cx="15769752" cy="3190188"/>
        </p:xfrm>
        <a:graphic>
          <a:graphicData uri="http://schemas.openxmlformats.org/drawingml/2006/table">
            <a:tbl>
              <a:tblPr bandRow="1">
                <a:tableStyleId>{5C22544A-7EE6-4342-B048-85BDC9FD1C3A}</a:tableStyleId>
              </a:tblPr>
              <a:tblGrid>
                <a:gridCol w="7884876">
                  <a:extLst>
                    <a:ext uri="{9D8B030D-6E8A-4147-A177-3AD203B41FA5}">
                      <a16:colId xmlns:a16="http://schemas.microsoft.com/office/drawing/2014/main" val="1521884358"/>
                    </a:ext>
                  </a:extLst>
                </a:gridCol>
                <a:gridCol w="7884876">
                  <a:extLst>
                    <a:ext uri="{9D8B030D-6E8A-4147-A177-3AD203B41FA5}">
                      <a16:colId xmlns:a16="http://schemas.microsoft.com/office/drawing/2014/main" val="704571694"/>
                    </a:ext>
                  </a:extLst>
                </a:gridCol>
              </a:tblGrid>
              <a:tr h="697940">
                <a:tc>
                  <a:txBody>
                    <a:bodyPr/>
                    <a:lstStyle/>
                    <a:p>
                      <a:pPr algn="l">
                        <a:lnSpc>
                          <a:spcPct val="107000"/>
                        </a:lnSpc>
                        <a:spcAft>
                          <a:spcPts val="800"/>
                        </a:spcAft>
                      </a:pPr>
                      <a:r>
                        <a:rPr lang="en-GB" sz="2400" b="1" kern="100" dirty="0">
                          <a:effectLst/>
                          <a:latin typeface="Arial" panose="020B0604020202020204" pitchFamily="34" charset="0"/>
                          <a:ea typeface="Calibri" panose="020F0502020204030204" pitchFamily="34" charset="0"/>
                          <a:cs typeface="Arial" panose="020B0604020202020204" pitchFamily="34" charset="0"/>
                        </a:rPr>
                        <a:t>Duty to establish an Integrated Care Partnership (ICP) </a:t>
                      </a:r>
                      <a:endParaRPr lang="en-GB" sz="2400" b="1" kern="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l">
                        <a:lnSpc>
                          <a:spcPct val="107000"/>
                        </a:lnSpc>
                        <a:spcAft>
                          <a:spcPts val="800"/>
                        </a:spcAft>
                      </a:pPr>
                      <a:r>
                        <a:rPr lang="en-GB" sz="2400" kern="100" dirty="0">
                          <a:effectLst/>
                          <a:latin typeface="Arial" panose="020B0604020202020204" pitchFamily="34" charset="0"/>
                          <a:ea typeface="Calibri" panose="020F0502020204030204" pitchFamily="34" charset="0"/>
                          <a:cs typeface="Arial" panose="020B0604020202020204" pitchFamily="34" charset="0"/>
                        </a:rPr>
                        <a:t>Sections 116ZA, 116ZB, 116B Local Government and Public Involvement in Health Act 2007</a:t>
                      </a:r>
                      <a:endParaRPr lang="en-GB" sz="2400" kern="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2854835081"/>
                  </a:ext>
                </a:extLst>
              </a:tr>
              <a:tr h="697940">
                <a:tc>
                  <a:txBody>
                    <a:bodyPr/>
                    <a:lstStyle/>
                    <a:p>
                      <a:pPr algn="l">
                        <a:lnSpc>
                          <a:spcPct val="107000"/>
                        </a:lnSpc>
                        <a:spcAft>
                          <a:spcPts val="800"/>
                        </a:spcAft>
                      </a:pPr>
                      <a:r>
                        <a:rPr lang="en-GB" sz="2400" b="1" kern="100" dirty="0">
                          <a:effectLst/>
                          <a:latin typeface="Arial" panose="020B0604020202020204" pitchFamily="34" charset="0"/>
                          <a:ea typeface="Calibri" panose="020F0502020204030204" pitchFamily="34" charset="0"/>
                          <a:cs typeface="Arial" panose="020B0604020202020204" pitchFamily="34" charset="0"/>
                        </a:rPr>
                        <a:t>Public Sector Equality Duty (‘PSED’)</a:t>
                      </a:r>
                      <a:endParaRPr lang="en-GB" sz="2400" b="1" kern="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l">
                        <a:lnSpc>
                          <a:spcPct val="107000"/>
                        </a:lnSpc>
                        <a:spcAft>
                          <a:spcPts val="800"/>
                        </a:spcAft>
                      </a:pPr>
                      <a:r>
                        <a:rPr lang="en-GB" sz="2400" kern="100" dirty="0">
                          <a:effectLst/>
                          <a:latin typeface="Arial" panose="020B0604020202020204" pitchFamily="34" charset="0"/>
                          <a:ea typeface="Calibri" panose="020F0502020204030204" pitchFamily="34" charset="0"/>
                          <a:cs typeface="Arial" panose="020B0604020202020204" pitchFamily="34" charset="0"/>
                        </a:rPr>
                        <a:t>Section 149, Equality Act 2010 </a:t>
                      </a:r>
                      <a:endParaRPr lang="en-GB" sz="2400" kern="100" dirty="0">
                        <a:effectLst/>
                        <a:latin typeface="Calibri" panose="020F0502020204030204" pitchFamily="34" charset="0"/>
                        <a:ea typeface="Calibri" panose="020F0502020204030204" pitchFamily="34" charset="0"/>
                        <a:cs typeface="Arial" panose="020B0604020202020204" pitchFamily="34" charset="0"/>
                      </a:endParaRPr>
                    </a:p>
                    <a:p>
                      <a:pPr algn="l">
                        <a:lnSpc>
                          <a:spcPct val="107000"/>
                        </a:lnSpc>
                        <a:spcAft>
                          <a:spcPts val="800"/>
                        </a:spcAft>
                      </a:pPr>
                      <a:r>
                        <a:rPr lang="en-GB" sz="2400" kern="100" dirty="0">
                          <a:effectLst/>
                          <a:latin typeface="Arial" panose="020B0604020202020204" pitchFamily="34" charset="0"/>
                          <a:ea typeface="Calibri" panose="020F0502020204030204" pitchFamily="34" charset="0"/>
                          <a:cs typeface="Arial" panose="020B0604020202020204" pitchFamily="34" charset="0"/>
                        </a:rPr>
                        <a:t> </a:t>
                      </a:r>
                      <a:endParaRPr lang="en-GB" sz="2400" kern="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2141514547"/>
                  </a:ext>
                </a:extLst>
              </a:tr>
              <a:tr h="697940">
                <a:tc>
                  <a:txBody>
                    <a:bodyPr/>
                    <a:lstStyle/>
                    <a:p>
                      <a:pPr algn="l">
                        <a:lnSpc>
                          <a:spcPct val="107000"/>
                        </a:lnSpc>
                        <a:spcAft>
                          <a:spcPts val="800"/>
                        </a:spcAft>
                      </a:pPr>
                      <a:r>
                        <a:rPr lang="en-GB" sz="2400" b="1" kern="100" dirty="0">
                          <a:effectLst/>
                          <a:latin typeface="Arial" panose="020B0604020202020204" pitchFamily="34" charset="0"/>
                          <a:ea typeface="Calibri" panose="020F0502020204030204" pitchFamily="34" charset="0"/>
                          <a:cs typeface="Arial" panose="020B0604020202020204" pitchFamily="34" charset="0"/>
                        </a:rPr>
                        <a:t>Duty to have regard to the NHS Constitution</a:t>
                      </a:r>
                      <a:endParaRPr lang="en-GB" sz="2400" b="1" kern="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l">
                        <a:lnSpc>
                          <a:spcPct val="107000"/>
                        </a:lnSpc>
                        <a:spcAft>
                          <a:spcPts val="800"/>
                        </a:spcAft>
                      </a:pPr>
                      <a:r>
                        <a:rPr lang="en-GB" sz="2400" kern="100" dirty="0">
                          <a:effectLst/>
                          <a:latin typeface="Arial" panose="020B0604020202020204" pitchFamily="34" charset="0"/>
                          <a:ea typeface="Calibri" panose="020F0502020204030204" pitchFamily="34" charset="0"/>
                          <a:cs typeface="Arial" panose="020B0604020202020204" pitchFamily="34" charset="0"/>
                        </a:rPr>
                        <a:t>Section 2, Health Act 2009</a:t>
                      </a:r>
                      <a:endParaRPr lang="en-GB" sz="2400" kern="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106245237"/>
                  </a:ext>
                </a:extLst>
              </a:tr>
              <a:tr h="697940">
                <a:tc>
                  <a:txBody>
                    <a:bodyPr/>
                    <a:lstStyle/>
                    <a:p>
                      <a:pPr algn="l">
                        <a:lnSpc>
                          <a:spcPct val="107000"/>
                        </a:lnSpc>
                        <a:spcAft>
                          <a:spcPts val="800"/>
                        </a:spcAft>
                      </a:pPr>
                      <a:r>
                        <a:rPr lang="en-GB" sz="2400" b="1" kern="100" dirty="0">
                          <a:effectLst/>
                          <a:latin typeface="Arial" panose="020B0604020202020204" pitchFamily="34" charset="0"/>
                          <a:ea typeface="Calibri" panose="020F0502020204030204" pitchFamily="34" charset="0"/>
                          <a:cs typeface="Arial" panose="020B0604020202020204" pitchFamily="34" charset="0"/>
                        </a:rPr>
                        <a:t>Duty to have regard to assessments and strategies</a:t>
                      </a:r>
                      <a:endParaRPr lang="en-GB" sz="2400" b="1" kern="100" dirty="0">
                        <a:effectLst/>
                        <a:latin typeface="Calibri" panose="020F0502020204030204" pitchFamily="34" charset="0"/>
                        <a:ea typeface="Calibri" panose="020F0502020204030204" pitchFamily="34" charset="0"/>
                        <a:cs typeface="Arial" panose="020B0604020202020204" pitchFamily="34" charset="0"/>
                      </a:endParaRPr>
                    </a:p>
                    <a:p>
                      <a:pPr algn="l">
                        <a:lnSpc>
                          <a:spcPct val="107000"/>
                        </a:lnSpc>
                        <a:spcAft>
                          <a:spcPts val="800"/>
                        </a:spcAft>
                      </a:pPr>
                      <a:r>
                        <a:rPr lang="en-GB" sz="2400" b="1" kern="100" dirty="0">
                          <a:effectLst/>
                          <a:latin typeface="Arial" panose="020B0604020202020204" pitchFamily="34" charset="0"/>
                          <a:ea typeface="Calibri" panose="020F0502020204030204" pitchFamily="34" charset="0"/>
                          <a:cs typeface="Arial" panose="020B0604020202020204" pitchFamily="34" charset="0"/>
                        </a:rPr>
                        <a:t> </a:t>
                      </a:r>
                      <a:endParaRPr lang="en-GB" sz="2400" b="1" kern="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l">
                        <a:lnSpc>
                          <a:spcPct val="107000"/>
                        </a:lnSpc>
                        <a:spcAft>
                          <a:spcPts val="800"/>
                        </a:spcAft>
                      </a:pPr>
                      <a:r>
                        <a:rPr lang="en-GB" sz="2400" kern="100" dirty="0">
                          <a:effectLst/>
                          <a:latin typeface="Arial" panose="020B0604020202020204" pitchFamily="34" charset="0"/>
                          <a:ea typeface="Calibri" panose="020F0502020204030204" pitchFamily="34" charset="0"/>
                          <a:cs typeface="Arial" panose="020B0604020202020204" pitchFamily="34" charset="0"/>
                        </a:rPr>
                        <a:t>Section 116B, Local Government and Public Involvement in Health Act 2007</a:t>
                      </a:r>
                      <a:endParaRPr lang="en-GB" sz="2400" kern="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3229045239"/>
                  </a:ext>
                </a:extLst>
              </a:tr>
            </a:tbl>
          </a:graphicData>
        </a:graphic>
      </p:graphicFrame>
    </p:spTree>
    <p:extLst>
      <p:ext uri="{BB962C8B-B14F-4D97-AF65-F5344CB8AC3E}">
        <p14:creationId xmlns:p14="http://schemas.microsoft.com/office/powerpoint/2010/main" val="293431695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6F4FD4-4EDD-5CCC-CC91-F6D83A567A85}"/>
            </a:ext>
          </a:extLst>
        </p:cNvPr>
        <p:cNvGrpSpPr/>
        <p:nvPr/>
      </p:nvGrpSpPr>
      <p:grpSpPr>
        <a:xfrm>
          <a:off x="0" y="0"/>
          <a:ext cx="0" cy="0"/>
          <a:chOff x="0" y="0"/>
          <a:chExt cx="0" cy="0"/>
        </a:xfrm>
      </p:grpSpPr>
      <p:pic>
        <p:nvPicPr>
          <p:cNvPr id="2" name="Picture 1" descr="A blue and black sign with white letters&#10;&#10;AI-generated content may be incorrect.">
            <a:extLst>
              <a:ext uri="{FF2B5EF4-FFF2-40B4-BE49-F238E27FC236}">
                <a16:creationId xmlns:a16="http://schemas.microsoft.com/office/drawing/2014/main" id="{9CB81250-CE31-C333-16A6-B10D19780D0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840743" y="294410"/>
            <a:ext cx="2034269" cy="1464398"/>
          </a:xfrm>
          <a:prstGeom prst="rect">
            <a:avLst/>
          </a:prstGeom>
        </p:spPr>
      </p:pic>
      <p:sp>
        <p:nvSpPr>
          <p:cNvPr id="3" name="Title 1">
            <a:extLst>
              <a:ext uri="{FF2B5EF4-FFF2-40B4-BE49-F238E27FC236}">
                <a16:creationId xmlns:a16="http://schemas.microsoft.com/office/drawing/2014/main" id="{F18AEDE3-F0B9-4C72-9CED-6C0743B8C38E}"/>
              </a:ext>
            </a:extLst>
          </p:cNvPr>
          <p:cNvSpPr txBox="1">
            <a:spLocks/>
          </p:cNvSpPr>
          <p:nvPr/>
        </p:nvSpPr>
        <p:spPr>
          <a:xfrm>
            <a:off x="412988" y="69123"/>
            <a:ext cx="15524112" cy="987425"/>
          </a:xfrm>
          <a:prstGeom prst="rect">
            <a:avLst/>
          </a:prstGeom>
        </p:spPr>
        <p:txBody>
          <a:bodyPr vert="horz" lIns="91440" tIns="45720" rIns="91440" bIns="45720" rtlCol="0" anchor="ctr">
            <a:normAutofit/>
          </a:bodyPr>
          <a:lstStyle>
            <a:lvl1pPr algn="l" defTabSz="1828800" rtl="0" eaLnBrk="1" latinLnBrk="0" hangingPunct="1">
              <a:spcBef>
                <a:spcPct val="0"/>
              </a:spcBef>
              <a:buNone/>
              <a:defRPr sz="5000" b="1" kern="1200">
                <a:solidFill>
                  <a:srgbClr val="005EB8"/>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GB" sz="4000" dirty="0"/>
              <a:t>4.4 NHS Devon Integrated Care Board – statutory functions</a:t>
            </a:r>
          </a:p>
        </p:txBody>
      </p:sp>
      <p:graphicFrame>
        <p:nvGraphicFramePr>
          <p:cNvPr id="4" name="Content Placeholder 2">
            <a:extLst>
              <a:ext uri="{FF2B5EF4-FFF2-40B4-BE49-F238E27FC236}">
                <a16:creationId xmlns:a16="http://schemas.microsoft.com/office/drawing/2014/main" id="{0C858C44-CE44-DA48-BC45-64B7478E736B}"/>
              </a:ext>
            </a:extLst>
          </p:cNvPr>
          <p:cNvGraphicFramePr>
            <a:graphicFrameLocks/>
          </p:cNvGraphicFramePr>
          <p:nvPr>
            <p:extLst>
              <p:ext uri="{D42A27DB-BD31-4B8C-83A1-F6EECF244321}">
                <p14:modId xmlns:p14="http://schemas.microsoft.com/office/powerpoint/2010/main" val="2488776337"/>
              </p:ext>
            </p:extLst>
          </p:nvPr>
        </p:nvGraphicFramePr>
        <p:xfrm>
          <a:off x="414544" y="1999206"/>
          <a:ext cx="17310714" cy="7802880"/>
        </p:xfrm>
        <a:graphic>
          <a:graphicData uri="http://schemas.openxmlformats.org/drawingml/2006/table">
            <a:tbl>
              <a:tblPr bandRow="1">
                <a:tableStyleId>{5C22544A-7EE6-4342-B048-85BDC9FD1C3A}</a:tableStyleId>
              </a:tblPr>
              <a:tblGrid>
                <a:gridCol w="17310714">
                  <a:extLst>
                    <a:ext uri="{9D8B030D-6E8A-4147-A177-3AD203B41FA5}">
                      <a16:colId xmlns:a16="http://schemas.microsoft.com/office/drawing/2014/main" val="3542826783"/>
                    </a:ext>
                  </a:extLst>
                </a:gridCol>
              </a:tblGrid>
              <a:tr h="370840">
                <a:tc>
                  <a:txBody>
                    <a:bodyPr/>
                    <a:lstStyle/>
                    <a:p>
                      <a:pPr marL="342900" indent="-342900">
                        <a:buFont typeface="Arial" panose="020B0604020202020204" pitchFamily="34" charset="0"/>
                        <a:buChar char="•"/>
                      </a:pPr>
                      <a:r>
                        <a:rPr lang="en-GB" sz="2200" dirty="0"/>
                        <a:t>Developing a plan to meet the health and healthcare needs of the population, having regard to the One Devon ICP’s integrated care strategy.</a:t>
                      </a:r>
                    </a:p>
                  </a:txBody>
                  <a:tcPr/>
                </a:tc>
                <a:extLst>
                  <a:ext uri="{0D108BD9-81ED-4DB2-BD59-A6C34878D82A}">
                    <a16:rowId xmlns:a16="http://schemas.microsoft.com/office/drawing/2014/main" val="2123625775"/>
                  </a:ext>
                </a:extLst>
              </a:tr>
              <a:tr h="370840">
                <a:tc>
                  <a:txBody>
                    <a:bodyPr/>
                    <a:lstStyle/>
                    <a:p>
                      <a:pPr marL="342900" indent="-342900">
                        <a:buFont typeface="Arial" panose="020B0604020202020204" pitchFamily="34" charset="0"/>
                        <a:buChar char="•"/>
                      </a:pPr>
                      <a:r>
                        <a:rPr lang="en-GB" sz="2200" dirty="0"/>
                        <a:t>Allocating NHS resources to deliver the plan across the system, determining what resources should be available to meet population need in each place and setting principles for how they should be allocated across services and providers (both revenue and capital).</a:t>
                      </a:r>
                    </a:p>
                  </a:txBody>
                  <a:tcPr/>
                </a:tc>
                <a:extLst>
                  <a:ext uri="{0D108BD9-81ED-4DB2-BD59-A6C34878D82A}">
                    <a16:rowId xmlns:a16="http://schemas.microsoft.com/office/drawing/2014/main" val="95652791"/>
                  </a:ext>
                </a:extLst>
              </a:tr>
              <a:tr h="370840">
                <a:tc>
                  <a:txBody>
                    <a:bodyPr/>
                    <a:lstStyle/>
                    <a:p>
                      <a:pPr marL="342900" indent="-342900">
                        <a:buFont typeface="Arial" panose="020B0604020202020204" pitchFamily="34" charset="0"/>
                        <a:buChar char="•"/>
                      </a:pPr>
                      <a:r>
                        <a:rPr lang="en-GB" sz="2200" dirty="0"/>
                        <a:t>Establishing joint working arrangements with partners that embed collaboration as the basis for delivery within the plan.</a:t>
                      </a:r>
                    </a:p>
                  </a:txBody>
                  <a:tcPr/>
                </a:tc>
                <a:extLst>
                  <a:ext uri="{0D108BD9-81ED-4DB2-BD59-A6C34878D82A}">
                    <a16:rowId xmlns:a16="http://schemas.microsoft.com/office/drawing/2014/main" val="1048364111"/>
                  </a:ext>
                </a:extLst>
              </a:tr>
              <a:tr h="370840">
                <a:tc>
                  <a:txBody>
                    <a:bodyPr/>
                    <a:lstStyle/>
                    <a:p>
                      <a:pPr marL="342900" indent="-342900">
                        <a:buFont typeface="Arial" panose="020B0604020202020204" pitchFamily="34" charset="0"/>
                        <a:buChar char="•"/>
                      </a:pPr>
                      <a:r>
                        <a:rPr lang="en-GB" sz="2200" dirty="0"/>
                        <a:t>Establishing governance arrangements to support collective accountability between partner organisations for whole-system delivery and performance, underpinned by the statutory and contractual accountabilities of individual organisations.</a:t>
                      </a:r>
                    </a:p>
                  </a:txBody>
                  <a:tcPr/>
                </a:tc>
                <a:extLst>
                  <a:ext uri="{0D108BD9-81ED-4DB2-BD59-A6C34878D82A}">
                    <a16:rowId xmlns:a16="http://schemas.microsoft.com/office/drawing/2014/main" val="3413686272"/>
                  </a:ext>
                </a:extLst>
              </a:tr>
              <a:tr h="370840">
                <a:tc>
                  <a:txBody>
                    <a:bodyPr/>
                    <a:lstStyle/>
                    <a:p>
                      <a:pPr marL="342900" indent="-342900">
                        <a:buFont typeface="Arial" panose="020B0604020202020204" pitchFamily="34" charset="0"/>
                        <a:buChar char="•"/>
                      </a:pPr>
                      <a:r>
                        <a:rPr lang="en-GB" sz="2200" dirty="0"/>
                        <a:t>Arranging for the provision of health services in line with the allocated resources across the ICS.</a:t>
                      </a:r>
                    </a:p>
                  </a:txBody>
                  <a:tcPr/>
                </a:tc>
                <a:extLst>
                  <a:ext uri="{0D108BD9-81ED-4DB2-BD59-A6C34878D82A}">
                    <a16:rowId xmlns:a16="http://schemas.microsoft.com/office/drawing/2014/main" val="1987414280"/>
                  </a:ext>
                </a:extLst>
              </a:tr>
              <a:tr h="370840">
                <a:tc>
                  <a:txBody>
                    <a:bodyPr/>
                    <a:lstStyle/>
                    <a:p>
                      <a:pPr marL="342900" indent="-342900">
                        <a:buFont typeface="Arial" panose="020B0604020202020204" pitchFamily="34" charset="0"/>
                        <a:buChar char="•"/>
                      </a:pPr>
                      <a:r>
                        <a:rPr lang="en-GB" sz="2200" dirty="0"/>
                        <a:t>Leading system implementation of people priorities including delivery of the People Plan and People Promise.</a:t>
                      </a:r>
                    </a:p>
                  </a:txBody>
                  <a:tcPr/>
                </a:tc>
                <a:extLst>
                  <a:ext uri="{0D108BD9-81ED-4DB2-BD59-A6C34878D82A}">
                    <a16:rowId xmlns:a16="http://schemas.microsoft.com/office/drawing/2014/main" val="2619418451"/>
                  </a:ext>
                </a:extLst>
              </a:tr>
              <a:tr h="370840">
                <a:tc>
                  <a:txBody>
                    <a:bodyPr/>
                    <a:lstStyle/>
                    <a:p>
                      <a:pPr marL="342900" indent="-342900">
                        <a:buFont typeface="Arial" panose="020B0604020202020204" pitchFamily="34" charset="0"/>
                        <a:buChar char="•"/>
                      </a:pPr>
                      <a:r>
                        <a:rPr lang="en-GB" sz="2200" dirty="0"/>
                        <a:t>Leading system-wide action on data and digital working with partners across the NHS and with local authorities to put in place smart digital and data foundations to connect health and care services to put the citizen at the centre of their care.</a:t>
                      </a:r>
                    </a:p>
                  </a:txBody>
                  <a:tcPr/>
                </a:tc>
                <a:extLst>
                  <a:ext uri="{0D108BD9-81ED-4DB2-BD59-A6C34878D82A}">
                    <a16:rowId xmlns:a16="http://schemas.microsoft.com/office/drawing/2014/main" val="666215507"/>
                  </a:ext>
                </a:extLst>
              </a:tr>
              <a:tr h="370840">
                <a:tc>
                  <a:txBody>
                    <a:bodyPr/>
                    <a:lstStyle/>
                    <a:p>
                      <a:pPr marL="342900" indent="-342900">
                        <a:buFont typeface="Arial" panose="020B0604020202020204" pitchFamily="34" charset="0"/>
                        <a:buChar char="•"/>
                      </a:pPr>
                      <a:r>
                        <a:rPr lang="en-GB" sz="2200" dirty="0"/>
                        <a:t>Using joined-up data and digital capabilities to understand local priorities, track delivery of plans, monitor and address unwarranted variation, health inequalities and drive continuous improvement in performance and outcomes.</a:t>
                      </a:r>
                    </a:p>
                  </a:txBody>
                  <a:tcPr/>
                </a:tc>
                <a:extLst>
                  <a:ext uri="{0D108BD9-81ED-4DB2-BD59-A6C34878D82A}">
                    <a16:rowId xmlns:a16="http://schemas.microsoft.com/office/drawing/2014/main" val="3288835683"/>
                  </a:ext>
                </a:extLst>
              </a:tr>
              <a:tr h="370840">
                <a:tc>
                  <a:txBody>
                    <a:bodyPr/>
                    <a:lstStyle/>
                    <a:p>
                      <a:pPr marL="342900" indent="-342900">
                        <a:buFont typeface="Arial" panose="020B0604020202020204" pitchFamily="34" charset="0"/>
                        <a:buChar char="•"/>
                      </a:pPr>
                      <a:r>
                        <a:rPr lang="en-GB" sz="2200" dirty="0"/>
                        <a:t>Ensuring that the NHS play a full part in achieving wider goals of social and economic development and environmental sustainability</a:t>
                      </a:r>
                    </a:p>
                  </a:txBody>
                  <a:tcPr/>
                </a:tc>
                <a:extLst>
                  <a:ext uri="{0D108BD9-81ED-4DB2-BD59-A6C34878D82A}">
                    <a16:rowId xmlns:a16="http://schemas.microsoft.com/office/drawing/2014/main" val="3636448086"/>
                  </a:ext>
                </a:extLst>
              </a:tr>
              <a:tr h="370840">
                <a:tc>
                  <a:txBody>
                    <a:bodyPr/>
                    <a:lstStyle/>
                    <a:p>
                      <a:pPr marL="342900" indent="-342900">
                        <a:buFont typeface="Arial" panose="020B0604020202020204" pitchFamily="34" charset="0"/>
                        <a:buChar char="•"/>
                      </a:pPr>
                      <a:r>
                        <a:rPr lang="en-GB" sz="2200" dirty="0"/>
                        <a:t>Driving joint work on estates, procurement, supply chain and commercial strategies to maximise value for money across the system and support wider goals of development and sustainability.</a:t>
                      </a:r>
                    </a:p>
                  </a:txBody>
                  <a:tcPr/>
                </a:tc>
                <a:extLst>
                  <a:ext uri="{0D108BD9-81ED-4DB2-BD59-A6C34878D82A}">
                    <a16:rowId xmlns:a16="http://schemas.microsoft.com/office/drawing/2014/main" val="3981862709"/>
                  </a:ext>
                </a:extLst>
              </a:tr>
              <a:tr h="370840">
                <a:tc>
                  <a:txBody>
                    <a:bodyPr/>
                    <a:lstStyle/>
                    <a:p>
                      <a:pPr marL="342900" indent="-342900">
                        <a:buFont typeface="Arial" panose="020B0604020202020204" pitchFamily="34" charset="0"/>
                        <a:buChar char="•"/>
                      </a:pPr>
                      <a:r>
                        <a:rPr lang="en-GB" sz="2200" dirty="0"/>
                        <a:t>Planning for, responding to and leading recovery from incidents (EPRR) to ensure NHS and partner organisations are joined up at times of greatest need, including taking on incident co-ordination responsibilities as delegated by NHS England.</a:t>
                      </a:r>
                    </a:p>
                  </a:txBody>
                  <a:tcPr/>
                </a:tc>
                <a:extLst>
                  <a:ext uri="{0D108BD9-81ED-4DB2-BD59-A6C34878D82A}">
                    <a16:rowId xmlns:a16="http://schemas.microsoft.com/office/drawing/2014/main" val="1447746009"/>
                  </a:ext>
                </a:extLst>
              </a:tr>
              <a:tr h="370840">
                <a:tc>
                  <a:txBody>
                    <a:bodyPr/>
                    <a:lstStyle/>
                    <a:p>
                      <a:pPr marL="342900" indent="-342900">
                        <a:buFont typeface="Arial" panose="020B0604020202020204" pitchFamily="34" charset="0"/>
                        <a:buChar char="•"/>
                      </a:pPr>
                      <a:r>
                        <a:rPr lang="en-GB" sz="2200" dirty="0"/>
                        <a:t>Exercising commissioning functions to be delegated by NHS England including commissioning of primary care and appropriate specialised services.</a:t>
                      </a:r>
                    </a:p>
                  </a:txBody>
                  <a:tcPr/>
                </a:tc>
                <a:extLst>
                  <a:ext uri="{0D108BD9-81ED-4DB2-BD59-A6C34878D82A}">
                    <a16:rowId xmlns:a16="http://schemas.microsoft.com/office/drawing/2014/main" val="1582482102"/>
                  </a:ext>
                </a:extLst>
              </a:tr>
            </a:tbl>
          </a:graphicData>
        </a:graphic>
      </p:graphicFrame>
    </p:spTree>
    <p:extLst>
      <p:ext uri="{BB962C8B-B14F-4D97-AF65-F5344CB8AC3E}">
        <p14:creationId xmlns:p14="http://schemas.microsoft.com/office/powerpoint/2010/main" val="333150646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3E9140-AD27-90BD-2C12-E202000E8E6B}"/>
            </a:ext>
          </a:extLst>
        </p:cNvPr>
        <p:cNvGrpSpPr/>
        <p:nvPr/>
      </p:nvGrpSpPr>
      <p:grpSpPr>
        <a:xfrm>
          <a:off x="0" y="0"/>
          <a:ext cx="0" cy="0"/>
          <a:chOff x="0" y="0"/>
          <a:chExt cx="0" cy="0"/>
        </a:xfrm>
      </p:grpSpPr>
      <p:pic>
        <p:nvPicPr>
          <p:cNvPr id="2" name="Picture 1" descr="A blue and black sign with white letters&#10;&#10;AI-generated content may be incorrect.">
            <a:extLst>
              <a:ext uri="{FF2B5EF4-FFF2-40B4-BE49-F238E27FC236}">
                <a16:creationId xmlns:a16="http://schemas.microsoft.com/office/drawing/2014/main" id="{37EAE739-EF7B-B7FC-415B-707A7E89D62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840743" y="294410"/>
            <a:ext cx="2034269" cy="1464398"/>
          </a:xfrm>
          <a:prstGeom prst="rect">
            <a:avLst/>
          </a:prstGeom>
        </p:spPr>
      </p:pic>
      <p:sp>
        <p:nvSpPr>
          <p:cNvPr id="3" name="Title 1">
            <a:extLst>
              <a:ext uri="{FF2B5EF4-FFF2-40B4-BE49-F238E27FC236}">
                <a16:creationId xmlns:a16="http://schemas.microsoft.com/office/drawing/2014/main" id="{F18AEDE3-F0B9-4C72-9CED-6C0743B8C38E}"/>
              </a:ext>
            </a:extLst>
          </p:cNvPr>
          <p:cNvSpPr txBox="1">
            <a:spLocks/>
          </p:cNvSpPr>
          <p:nvPr/>
        </p:nvSpPr>
        <p:spPr>
          <a:xfrm>
            <a:off x="914400" y="411956"/>
            <a:ext cx="16459200" cy="987128"/>
          </a:xfrm>
          <a:prstGeom prst="rect">
            <a:avLst/>
          </a:prstGeom>
        </p:spPr>
        <p:txBody>
          <a:bodyPr>
            <a:normAutofit/>
          </a:bodyPr>
          <a:lstStyle>
            <a:lvl1pPr algn="l" defTabSz="1828800" rtl="0" eaLnBrk="1" latinLnBrk="0" hangingPunct="1">
              <a:spcBef>
                <a:spcPct val="0"/>
              </a:spcBef>
              <a:buNone/>
              <a:defRPr sz="5000" b="1" kern="1200">
                <a:solidFill>
                  <a:srgbClr val="005EB8"/>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GB" sz="4000" dirty="0"/>
              <a:t>4.5  Delegated direct commissioning functions</a:t>
            </a:r>
          </a:p>
        </p:txBody>
      </p:sp>
      <p:sp>
        <p:nvSpPr>
          <p:cNvPr id="4" name="Content Placeholder 3">
            <a:extLst>
              <a:ext uri="{FF2B5EF4-FFF2-40B4-BE49-F238E27FC236}">
                <a16:creationId xmlns:a16="http://schemas.microsoft.com/office/drawing/2014/main" id="{FBEF598A-53E4-A968-E0AA-9BE015708824}"/>
              </a:ext>
            </a:extLst>
          </p:cNvPr>
          <p:cNvSpPr txBox="1">
            <a:spLocks/>
          </p:cNvSpPr>
          <p:nvPr/>
        </p:nvSpPr>
        <p:spPr>
          <a:xfrm>
            <a:off x="1079104" y="1758950"/>
            <a:ext cx="16057784" cy="7070725"/>
          </a:xfrm>
          <a:prstGeom prst="rect">
            <a:avLst/>
          </a:prstGeom>
        </p:spPr>
        <p:txBody>
          <a:bodyPr vert="horz" lIns="91440" tIns="45720" rIns="91440" bIns="45720" rtlCol="0">
            <a:noAutofit/>
          </a:bodyPr>
          <a:lstStyle>
            <a:lvl1pPr marL="685800" indent="-685800" algn="l" defTabSz="1828800" rtl="0" eaLnBrk="1" latinLnBrk="0" hangingPunct="1">
              <a:spcBef>
                <a:spcPct val="20000"/>
              </a:spcBef>
              <a:buClr>
                <a:schemeClr val="accent1"/>
              </a:buClr>
              <a:buFont typeface="Wingdings" panose="05000000000000000000" pitchFamily="2" charset="2"/>
              <a:buChar char="§"/>
              <a:defRPr sz="3200" kern="1200">
                <a:solidFill>
                  <a:schemeClr val="tx1"/>
                </a:solidFill>
                <a:latin typeface="+mn-lt"/>
                <a:ea typeface="+mn-ea"/>
                <a:cs typeface="+mn-cs"/>
              </a:defRPr>
            </a:lvl1pPr>
            <a:lvl2pPr marL="1485900" indent="-571500" algn="l" defTabSz="1828800" rtl="0" eaLnBrk="1" latinLnBrk="0" hangingPunct="1">
              <a:spcBef>
                <a:spcPct val="20000"/>
              </a:spcBef>
              <a:buClr>
                <a:srgbClr val="009632"/>
              </a:buClr>
              <a:buFont typeface="Arial" panose="020B0604020202020204" pitchFamily="34" charset="0"/>
              <a:buChar char="•"/>
              <a:defRPr sz="3600" kern="1200">
                <a:solidFill>
                  <a:schemeClr val="tx1"/>
                </a:solidFill>
                <a:latin typeface="+mn-lt"/>
                <a:ea typeface="+mn-ea"/>
                <a:cs typeface="+mn-cs"/>
              </a:defRPr>
            </a:lvl2pPr>
            <a:lvl3pPr marL="2286000" indent="-457200" algn="l" defTabSz="1828800"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3pPr>
            <a:lvl4pPr marL="3200400" indent="-457200" algn="l" defTabSz="1828800"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4pPr>
            <a:lvl5pPr marL="4114800" indent="-457200" algn="l" defTabSz="1828800"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5pPr>
            <a:lvl6pPr marL="5029200" indent="-457200" algn="l" defTabSz="1828800" rtl="0" eaLnBrk="1" latinLnBrk="0" hangingPunct="1">
              <a:spcBef>
                <a:spcPct val="20000"/>
              </a:spcBef>
              <a:buFont typeface="Arial" panose="020B0604020202020204" pitchFamily="34" charset="0"/>
              <a:buChar char="•"/>
              <a:defRPr sz="4000" kern="1200">
                <a:solidFill>
                  <a:schemeClr val="tx1"/>
                </a:solidFill>
                <a:latin typeface="+mn-lt"/>
                <a:ea typeface="+mn-ea"/>
                <a:cs typeface="+mn-cs"/>
              </a:defRPr>
            </a:lvl6pPr>
            <a:lvl7pPr marL="5943600" indent="-457200" algn="l" defTabSz="1828800" rtl="0" eaLnBrk="1" latinLnBrk="0" hangingPunct="1">
              <a:spcBef>
                <a:spcPct val="20000"/>
              </a:spcBef>
              <a:buFont typeface="Arial" panose="020B0604020202020204" pitchFamily="34" charset="0"/>
              <a:buChar char="•"/>
              <a:defRPr sz="4000" kern="1200">
                <a:solidFill>
                  <a:schemeClr val="tx1"/>
                </a:solidFill>
                <a:latin typeface="+mn-lt"/>
                <a:ea typeface="+mn-ea"/>
                <a:cs typeface="+mn-cs"/>
              </a:defRPr>
            </a:lvl7pPr>
            <a:lvl8pPr marL="6858000" indent="-457200" algn="l" defTabSz="1828800" rtl="0" eaLnBrk="1" latinLnBrk="0" hangingPunct="1">
              <a:spcBef>
                <a:spcPct val="20000"/>
              </a:spcBef>
              <a:buFont typeface="Arial" panose="020B0604020202020204" pitchFamily="34" charset="0"/>
              <a:buChar char="•"/>
              <a:defRPr sz="4000" kern="1200">
                <a:solidFill>
                  <a:schemeClr val="tx1"/>
                </a:solidFill>
                <a:latin typeface="+mn-lt"/>
                <a:ea typeface="+mn-ea"/>
                <a:cs typeface="+mn-cs"/>
              </a:defRPr>
            </a:lvl8pPr>
            <a:lvl9pPr marL="7772400" indent="-457200" algn="l" defTabSz="1828800" rtl="0" eaLnBrk="1" latinLnBrk="0" hangingPunct="1">
              <a:spcBef>
                <a:spcPct val="20000"/>
              </a:spcBef>
              <a:buFont typeface="Arial" panose="020B0604020202020204" pitchFamily="34" charset="0"/>
              <a:buChar char="•"/>
              <a:defRPr sz="4000" kern="1200">
                <a:solidFill>
                  <a:schemeClr val="tx1"/>
                </a:solidFill>
                <a:latin typeface="+mn-lt"/>
                <a:ea typeface="+mn-ea"/>
                <a:cs typeface="+mn-cs"/>
              </a:defRPr>
            </a:lvl9pPr>
          </a:lstStyle>
          <a:p>
            <a:pPr marL="0" indent="0">
              <a:spcBef>
                <a:spcPts val="0"/>
              </a:spcBef>
              <a:buFont typeface="Wingdings" panose="05000000000000000000" pitchFamily="2" charset="2"/>
              <a:buNone/>
            </a:pPr>
            <a:r>
              <a:rPr lang="en-GB" sz="2400">
                <a:latin typeface="Arial" panose="020B0604020202020204" pitchFamily="34" charset="0"/>
                <a:ea typeface="Calibri" panose="020F0502020204030204" pitchFamily="34" charset="0"/>
                <a:cs typeface="Times New Roman" panose="02020603050405020304" pitchFamily="18" charset="0"/>
              </a:rPr>
              <a:t>In accordance with its statutory powers under section 65Z5 of the NHS Act, NHS England has delegated the exercise of certain delegated functions to NHS Devon to empower it to commission a range of services for the people of Devon.</a:t>
            </a:r>
          </a:p>
          <a:p>
            <a:pPr marL="0" indent="0">
              <a:spcBef>
                <a:spcPts val="0"/>
              </a:spcBef>
              <a:buFont typeface="Wingdings" panose="05000000000000000000" pitchFamily="2" charset="2"/>
              <a:buNone/>
            </a:pPr>
            <a:endParaRPr lang="en-GB" sz="2400">
              <a:latin typeface="Arial" panose="020B0604020202020204" pitchFamily="34" charset="0"/>
              <a:ea typeface="Calibri" panose="020F0502020204030204" pitchFamily="34" charset="0"/>
              <a:cs typeface="Times New Roman" panose="02020603050405020304" pitchFamily="18" charset="0"/>
            </a:endParaRPr>
          </a:p>
          <a:p>
            <a:pPr marL="0" indent="0">
              <a:spcBef>
                <a:spcPts val="0"/>
              </a:spcBef>
              <a:buFont typeface="Wingdings" panose="05000000000000000000" pitchFamily="2" charset="2"/>
              <a:buNone/>
            </a:pPr>
            <a:r>
              <a:rPr lang="en-GB" sz="2400">
                <a:latin typeface="Arial" panose="020B0604020202020204" pitchFamily="34" charset="0"/>
                <a:ea typeface="Calibri" panose="020F0502020204030204" pitchFamily="34" charset="0"/>
                <a:cs typeface="Times New Roman" panose="02020603050405020304" pitchFamily="18" charset="0"/>
              </a:rPr>
              <a:t>These delegated functions are the functions are as follows:</a:t>
            </a:r>
          </a:p>
          <a:p>
            <a:pPr marL="0" indent="0">
              <a:spcBef>
                <a:spcPts val="0"/>
              </a:spcBef>
              <a:buFont typeface="Wingdings" panose="05000000000000000000" pitchFamily="2" charset="2"/>
              <a:buNone/>
            </a:pPr>
            <a:endParaRPr lang="en-GB" sz="2400">
              <a:latin typeface="Arial" panose="020B0604020202020204" pitchFamily="34" charset="0"/>
              <a:ea typeface="Calibri" panose="020F0502020204030204" pitchFamily="34" charset="0"/>
              <a:cs typeface="Times New Roman" panose="02020603050405020304" pitchFamily="18" charset="0"/>
            </a:endParaRPr>
          </a:p>
          <a:p>
            <a:pPr>
              <a:spcBef>
                <a:spcPts val="0"/>
              </a:spcBef>
              <a:buFont typeface="Wingdings" panose="05000000000000000000" pitchFamily="2" charset="2"/>
              <a:buChar char="Ø"/>
            </a:pPr>
            <a:r>
              <a:rPr lang="en-GB" sz="2400">
                <a:latin typeface="Arial" panose="020B0604020202020204" pitchFamily="34" charset="0"/>
                <a:ea typeface="Calibri" panose="020F0502020204030204" pitchFamily="34" charset="0"/>
                <a:cs typeface="Times New Roman" panose="02020603050405020304" pitchFamily="18" charset="0"/>
              </a:rPr>
              <a:t>Specialised services</a:t>
            </a:r>
          </a:p>
          <a:p>
            <a:pPr>
              <a:spcBef>
                <a:spcPts val="0"/>
              </a:spcBef>
              <a:buFont typeface="Wingdings" panose="05000000000000000000" pitchFamily="2" charset="2"/>
              <a:buChar char="Ø"/>
            </a:pPr>
            <a:endParaRPr lang="en-GB" sz="2400">
              <a:latin typeface="Arial" panose="020B0604020202020204" pitchFamily="34" charset="0"/>
              <a:ea typeface="Calibri" panose="020F0502020204030204" pitchFamily="34" charset="0"/>
              <a:cs typeface="Times New Roman" panose="02020603050405020304" pitchFamily="18" charset="0"/>
            </a:endParaRPr>
          </a:p>
          <a:p>
            <a:pPr>
              <a:spcBef>
                <a:spcPts val="0"/>
              </a:spcBef>
              <a:buFont typeface="Wingdings" panose="05000000000000000000" pitchFamily="2" charset="2"/>
              <a:buChar char="Ø"/>
            </a:pPr>
            <a:r>
              <a:rPr lang="en-GB" sz="2400">
                <a:latin typeface="Arial" panose="020B0604020202020204" pitchFamily="34" charset="0"/>
                <a:ea typeface="Calibri" panose="020F0502020204030204" pitchFamily="34" charset="0"/>
                <a:cs typeface="Times New Roman" panose="02020603050405020304" pitchFamily="18" charset="0"/>
              </a:rPr>
              <a:t>Primary medical services</a:t>
            </a:r>
          </a:p>
          <a:p>
            <a:pPr>
              <a:spcBef>
                <a:spcPts val="0"/>
              </a:spcBef>
              <a:buFont typeface="Wingdings" panose="05000000000000000000" pitchFamily="2" charset="2"/>
              <a:buChar char="Ø"/>
            </a:pPr>
            <a:endParaRPr lang="en-GB" sz="2400">
              <a:latin typeface="Arial" panose="020B0604020202020204" pitchFamily="34" charset="0"/>
              <a:ea typeface="Calibri" panose="020F0502020204030204" pitchFamily="34" charset="0"/>
              <a:cs typeface="Times New Roman" panose="02020603050405020304" pitchFamily="18" charset="0"/>
            </a:endParaRPr>
          </a:p>
          <a:p>
            <a:pPr>
              <a:spcBef>
                <a:spcPts val="0"/>
              </a:spcBef>
              <a:buFont typeface="Wingdings" panose="05000000000000000000" pitchFamily="2" charset="2"/>
              <a:buChar char="Ø"/>
            </a:pPr>
            <a:r>
              <a:rPr lang="en-GB" sz="2400">
                <a:latin typeface="Arial" panose="020B0604020202020204" pitchFamily="34" charset="0"/>
                <a:ea typeface="Calibri" panose="020F0502020204030204" pitchFamily="34" charset="0"/>
                <a:cs typeface="Times New Roman" panose="02020603050405020304" pitchFamily="18" charset="0"/>
              </a:rPr>
              <a:t>Primary dental services and prescribed dental services</a:t>
            </a:r>
          </a:p>
          <a:p>
            <a:pPr>
              <a:spcBef>
                <a:spcPts val="0"/>
              </a:spcBef>
              <a:buFont typeface="Wingdings" panose="05000000000000000000" pitchFamily="2" charset="2"/>
              <a:buChar char="Ø"/>
            </a:pPr>
            <a:endParaRPr lang="en-GB" sz="2400">
              <a:latin typeface="Arial" panose="020B0604020202020204" pitchFamily="34" charset="0"/>
              <a:ea typeface="Calibri" panose="020F0502020204030204" pitchFamily="34" charset="0"/>
              <a:cs typeface="Times New Roman" panose="02020603050405020304" pitchFamily="18" charset="0"/>
            </a:endParaRPr>
          </a:p>
          <a:p>
            <a:pPr>
              <a:spcBef>
                <a:spcPts val="0"/>
              </a:spcBef>
              <a:buFont typeface="Wingdings" panose="05000000000000000000" pitchFamily="2" charset="2"/>
              <a:buChar char="Ø"/>
            </a:pPr>
            <a:r>
              <a:rPr lang="en-GB" sz="2400">
                <a:latin typeface="Arial" panose="020B0604020202020204" pitchFamily="34" charset="0"/>
                <a:ea typeface="Calibri" panose="020F0502020204030204" pitchFamily="34" charset="0"/>
                <a:cs typeface="Times New Roman" panose="02020603050405020304" pitchFamily="18" charset="0"/>
              </a:rPr>
              <a:t>Primary ophthalmic services</a:t>
            </a:r>
          </a:p>
          <a:p>
            <a:pPr>
              <a:spcBef>
                <a:spcPts val="0"/>
              </a:spcBef>
              <a:buFont typeface="Wingdings" panose="05000000000000000000" pitchFamily="2" charset="2"/>
              <a:buChar char="Ø"/>
            </a:pPr>
            <a:endParaRPr lang="en-GB" sz="2400">
              <a:latin typeface="Arial" panose="020B0604020202020204" pitchFamily="34" charset="0"/>
              <a:ea typeface="Calibri" panose="020F0502020204030204" pitchFamily="34" charset="0"/>
              <a:cs typeface="Times New Roman" panose="02020603050405020304" pitchFamily="18" charset="0"/>
            </a:endParaRPr>
          </a:p>
          <a:p>
            <a:pPr>
              <a:spcBef>
                <a:spcPts val="0"/>
              </a:spcBef>
              <a:buFont typeface="Wingdings" panose="05000000000000000000" pitchFamily="2" charset="2"/>
              <a:buChar char="Ø"/>
            </a:pPr>
            <a:r>
              <a:rPr lang="en-GB" sz="2400">
                <a:latin typeface="Arial" panose="020B0604020202020204" pitchFamily="34" charset="0"/>
                <a:ea typeface="Calibri" panose="020F0502020204030204" pitchFamily="34" charset="0"/>
                <a:cs typeface="Times New Roman" panose="02020603050405020304" pitchFamily="18" charset="0"/>
              </a:rPr>
              <a:t>Pharmaceutical services and local pharmaceutical services</a:t>
            </a:r>
          </a:p>
          <a:p>
            <a:pPr marL="0" indent="0">
              <a:spcBef>
                <a:spcPts val="0"/>
              </a:spcBef>
              <a:buFont typeface="Wingdings" panose="05000000000000000000" pitchFamily="2" charset="2"/>
              <a:buNone/>
            </a:pPr>
            <a:endParaRPr lang="en-GB" sz="2400">
              <a:latin typeface="Arial" panose="020B0604020202020204" pitchFamily="34" charset="0"/>
              <a:ea typeface="Calibri" panose="020F0502020204030204" pitchFamily="34" charset="0"/>
              <a:cs typeface="Times New Roman" panose="02020603050405020304" pitchFamily="18" charset="0"/>
            </a:endParaRPr>
          </a:p>
          <a:p>
            <a:pPr marL="0" indent="0">
              <a:spcBef>
                <a:spcPts val="0"/>
              </a:spcBef>
              <a:buFont typeface="Wingdings" panose="05000000000000000000" pitchFamily="2" charset="2"/>
              <a:buNone/>
            </a:pPr>
            <a:r>
              <a:rPr lang="en-GB" sz="2400">
                <a:latin typeface="Arial" panose="020B0604020202020204" pitchFamily="34" charset="0"/>
                <a:ea typeface="Calibri" panose="020F0502020204030204" pitchFamily="34" charset="0"/>
                <a:cs typeface="Times New Roman" panose="02020603050405020304" pitchFamily="18" charset="0"/>
              </a:rPr>
              <a:t>Further information about these </a:t>
            </a:r>
            <a:r>
              <a:rPr lang="en-GB" sz="2400">
                <a:latin typeface="Arial" panose="020B0604020202020204" pitchFamily="34" charset="0"/>
                <a:ea typeface="Calibri" panose="020F0502020204030204" pitchFamily="34" charset="0"/>
                <a:cs typeface="Times New Roman" panose="02020603050405020304" pitchFamily="18" charset="0"/>
                <a:hlinkClick r:id="rId3" action="ppaction://hlinksldjump"/>
              </a:rPr>
              <a:t>delegated functions</a:t>
            </a:r>
            <a:r>
              <a:rPr lang="en-GB" sz="2400">
                <a:latin typeface="Arial" panose="020B0604020202020204" pitchFamily="34" charset="0"/>
                <a:ea typeface="Calibri" panose="020F0502020204030204" pitchFamily="34" charset="0"/>
                <a:cs typeface="Times New Roman" panose="02020603050405020304" pitchFamily="18" charset="0"/>
              </a:rPr>
              <a:t> can be found later in this document.</a:t>
            </a:r>
          </a:p>
          <a:p>
            <a:pPr marL="0" indent="0">
              <a:spcBef>
                <a:spcPts val="0"/>
              </a:spcBef>
              <a:buFont typeface="Wingdings" panose="05000000000000000000" pitchFamily="2" charset="2"/>
              <a:buNone/>
            </a:pPr>
            <a:r>
              <a:rPr lang="en-GB">
                <a:latin typeface="Arial" panose="020B0604020202020204" pitchFamily="34" charset="0"/>
                <a:ea typeface="Calibri" panose="020F0502020204030204" pitchFamily="34" charset="0"/>
                <a:cs typeface="Times New Roman" panose="02020603050405020304" pitchFamily="18" charset="0"/>
              </a:rPr>
              <a:t> </a:t>
            </a:r>
          </a:p>
          <a:p>
            <a:endParaRPr lang="en-GB" dirty="0"/>
          </a:p>
        </p:txBody>
      </p:sp>
    </p:spTree>
    <p:extLst>
      <p:ext uri="{BB962C8B-B14F-4D97-AF65-F5344CB8AC3E}">
        <p14:creationId xmlns:p14="http://schemas.microsoft.com/office/powerpoint/2010/main" val="26901564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F18AEDE3-F0B9-4C72-9CED-6C0743B8C38E}"/>
              </a:ext>
            </a:extLst>
          </p:cNvPr>
          <p:cNvSpPr>
            <a:spLocks noGrp="1"/>
          </p:cNvSpPr>
          <p:nvPr>
            <p:ph type="ctrTitle"/>
          </p:nvPr>
        </p:nvSpPr>
        <p:spPr>
          <a:xfrm>
            <a:off x="1371600" y="2622550"/>
            <a:ext cx="15544800" cy="2205038"/>
          </a:xfrm>
        </p:spPr>
        <p:txBody>
          <a:bodyPr>
            <a:normAutofit/>
          </a:bodyPr>
          <a:lstStyle/>
          <a:p>
            <a:r>
              <a:rPr lang="en-GB" sz="4000" dirty="0"/>
              <a:t>Section 1 – Introduction and Overview</a:t>
            </a:r>
          </a:p>
        </p:txBody>
      </p:sp>
    </p:spTree>
    <p:extLst>
      <p:ext uri="{BB962C8B-B14F-4D97-AF65-F5344CB8AC3E}">
        <p14:creationId xmlns:p14="http://schemas.microsoft.com/office/powerpoint/2010/main" val="206226181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3E11EB-91B1-13B9-874F-9DCD540ADEB5}"/>
            </a:ext>
          </a:extLst>
        </p:cNvPr>
        <p:cNvGrpSpPr/>
        <p:nvPr/>
      </p:nvGrpSpPr>
      <p:grpSpPr>
        <a:xfrm>
          <a:off x="0" y="0"/>
          <a:ext cx="0" cy="0"/>
          <a:chOff x="0" y="0"/>
          <a:chExt cx="0" cy="0"/>
        </a:xfrm>
      </p:grpSpPr>
      <p:pic>
        <p:nvPicPr>
          <p:cNvPr id="2" name="Picture 1" descr="A blue and black sign with white letters&#10;&#10;AI-generated content may be incorrect.">
            <a:extLst>
              <a:ext uri="{FF2B5EF4-FFF2-40B4-BE49-F238E27FC236}">
                <a16:creationId xmlns:a16="http://schemas.microsoft.com/office/drawing/2014/main" id="{CBDBDCFA-4DE5-EC37-95DF-98D82A779E3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840743" y="294410"/>
            <a:ext cx="2034269" cy="1464398"/>
          </a:xfrm>
          <a:prstGeom prst="rect">
            <a:avLst/>
          </a:prstGeom>
        </p:spPr>
      </p:pic>
      <p:sp>
        <p:nvSpPr>
          <p:cNvPr id="3" name="Title 1">
            <a:extLst>
              <a:ext uri="{FF2B5EF4-FFF2-40B4-BE49-F238E27FC236}">
                <a16:creationId xmlns:a16="http://schemas.microsoft.com/office/drawing/2014/main" id="{F18AEDE3-F0B9-4C72-9CED-6C0743B8C38E}"/>
              </a:ext>
            </a:extLst>
          </p:cNvPr>
          <p:cNvSpPr txBox="1">
            <a:spLocks/>
          </p:cNvSpPr>
          <p:nvPr/>
        </p:nvSpPr>
        <p:spPr>
          <a:xfrm>
            <a:off x="914400" y="411956"/>
            <a:ext cx="16459200" cy="987128"/>
          </a:xfrm>
          <a:prstGeom prst="rect">
            <a:avLst/>
          </a:prstGeom>
        </p:spPr>
        <p:txBody>
          <a:bodyPr>
            <a:normAutofit/>
          </a:bodyPr>
          <a:lstStyle>
            <a:lvl1pPr algn="l" defTabSz="1828800" rtl="0" eaLnBrk="1" latinLnBrk="0" hangingPunct="1">
              <a:spcBef>
                <a:spcPct val="0"/>
              </a:spcBef>
              <a:buNone/>
              <a:defRPr sz="5000" b="1" kern="1200">
                <a:solidFill>
                  <a:srgbClr val="005EB8"/>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GB" sz="4000" dirty="0"/>
              <a:t>4.6  Supra ICS governance arrangements</a:t>
            </a:r>
          </a:p>
        </p:txBody>
      </p:sp>
      <p:sp>
        <p:nvSpPr>
          <p:cNvPr id="4" name="Content Placeholder 3">
            <a:extLst>
              <a:ext uri="{FF2B5EF4-FFF2-40B4-BE49-F238E27FC236}">
                <a16:creationId xmlns:a16="http://schemas.microsoft.com/office/drawing/2014/main" id="{FBEF598A-53E4-A968-E0AA-9BE015708824}"/>
              </a:ext>
            </a:extLst>
          </p:cNvPr>
          <p:cNvSpPr txBox="1">
            <a:spLocks/>
          </p:cNvSpPr>
          <p:nvPr/>
        </p:nvSpPr>
        <p:spPr>
          <a:xfrm>
            <a:off x="791072" y="1901337"/>
            <a:ext cx="15553728" cy="8137525"/>
          </a:xfrm>
          <a:prstGeom prst="rect">
            <a:avLst/>
          </a:prstGeom>
        </p:spPr>
        <p:txBody>
          <a:bodyPr vert="horz" lIns="91440" tIns="45720" rIns="91440" bIns="45720" rtlCol="0">
            <a:noAutofit/>
          </a:bodyPr>
          <a:lstStyle>
            <a:lvl1pPr marL="685800" indent="-685800" algn="l" defTabSz="1828800" rtl="0" eaLnBrk="1" latinLnBrk="0" hangingPunct="1">
              <a:spcBef>
                <a:spcPct val="20000"/>
              </a:spcBef>
              <a:buClr>
                <a:schemeClr val="accent1"/>
              </a:buClr>
              <a:buFont typeface="Wingdings" panose="05000000000000000000" pitchFamily="2" charset="2"/>
              <a:buChar char="§"/>
              <a:defRPr sz="3200" kern="1200">
                <a:solidFill>
                  <a:schemeClr val="tx1"/>
                </a:solidFill>
                <a:latin typeface="+mn-lt"/>
                <a:ea typeface="+mn-ea"/>
                <a:cs typeface="+mn-cs"/>
              </a:defRPr>
            </a:lvl1pPr>
            <a:lvl2pPr marL="1485900" indent="-571500" algn="l" defTabSz="1828800" rtl="0" eaLnBrk="1" latinLnBrk="0" hangingPunct="1">
              <a:spcBef>
                <a:spcPct val="20000"/>
              </a:spcBef>
              <a:buClr>
                <a:srgbClr val="009632"/>
              </a:buClr>
              <a:buFont typeface="Arial" panose="020B0604020202020204" pitchFamily="34" charset="0"/>
              <a:buChar char="•"/>
              <a:defRPr sz="3600" kern="1200">
                <a:solidFill>
                  <a:schemeClr val="tx1"/>
                </a:solidFill>
                <a:latin typeface="+mn-lt"/>
                <a:ea typeface="+mn-ea"/>
                <a:cs typeface="+mn-cs"/>
              </a:defRPr>
            </a:lvl2pPr>
            <a:lvl3pPr marL="2286000" indent="-457200" algn="l" defTabSz="1828800"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3pPr>
            <a:lvl4pPr marL="3200400" indent="-457200" algn="l" defTabSz="1828800"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4pPr>
            <a:lvl5pPr marL="4114800" indent="-457200" algn="l" defTabSz="1828800"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5pPr>
            <a:lvl6pPr marL="5029200" indent="-457200" algn="l" defTabSz="1828800" rtl="0" eaLnBrk="1" latinLnBrk="0" hangingPunct="1">
              <a:spcBef>
                <a:spcPct val="20000"/>
              </a:spcBef>
              <a:buFont typeface="Arial" panose="020B0604020202020204" pitchFamily="34" charset="0"/>
              <a:buChar char="•"/>
              <a:defRPr sz="4000" kern="1200">
                <a:solidFill>
                  <a:schemeClr val="tx1"/>
                </a:solidFill>
                <a:latin typeface="+mn-lt"/>
                <a:ea typeface="+mn-ea"/>
                <a:cs typeface="+mn-cs"/>
              </a:defRPr>
            </a:lvl6pPr>
            <a:lvl7pPr marL="5943600" indent="-457200" algn="l" defTabSz="1828800" rtl="0" eaLnBrk="1" latinLnBrk="0" hangingPunct="1">
              <a:spcBef>
                <a:spcPct val="20000"/>
              </a:spcBef>
              <a:buFont typeface="Arial" panose="020B0604020202020204" pitchFamily="34" charset="0"/>
              <a:buChar char="•"/>
              <a:defRPr sz="4000" kern="1200">
                <a:solidFill>
                  <a:schemeClr val="tx1"/>
                </a:solidFill>
                <a:latin typeface="+mn-lt"/>
                <a:ea typeface="+mn-ea"/>
                <a:cs typeface="+mn-cs"/>
              </a:defRPr>
            </a:lvl7pPr>
            <a:lvl8pPr marL="6858000" indent="-457200" algn="l" defTabSz="1828800" rtl="0" eaLnBrk="1" latinLnBrk="0" hangingPunct="1">
              <a:spcBef>
                <a:spcPct val="20000"/>
              </a:spcBef>
              <a:buFont typeface="Arial" panose="020B0604020202020204" pitchFamily="34" charset="0"/>
              <a:buChar char="•"/>
              <a:defRPr sz="4000" kern="1200">
                <a:solidFill>
                  <a:schemeClr val="tx1"/>
                </a:solidFill>
                <a:latin typeface="+mn-lt"/>
                <a:ea typeface="+mn-ea"/>
                <a:cs typeface="+mn-cs"/>
              </a:defRPr>
            </a:lvl8pPr>
            <a:lvl9pPr marL="7772400" indent="-457200" algn="l" defTabSz="1828800" rtl="0" eaLnBrk="1" latinLnBrk="0" hangingPunct="1">
              <a:spcBef>
                <a:spcPct val="20000"/>
              </a:spcBef>
              <a:buFont typeface="Arial" panose="020B0604020202020204" pitchFamily="34" charset="0"/>
              <a:buChar char="•"/>
              <a:defRPr sz="4000" kern="1200">
                <a:solidFill>
                  <a:schemeClr val="tx1"/>
                </a:solidFill>
                <a:latin typeface="+mn-lt"/>
                <a:ea typeface="+mn-ea"/>
                <a:cs typeface="+mn-cs"/>
              </a:defRPr>
            </a:lvl9pPr>
          </a:lstStyle>
          <a:p>
            <a:pPr marL="0" indent="0">
              <a:spcBef>
                <a:spcPts val="0"/>
              </a:spcBef>
              <a:buFont typeface="Wingdings" panose="05000000000000000000" pitchFamily="2" charset="2"/>
              <a:buNone/>
            </a:pPr>
            <a:r>
              <a:rPr lang="en-GB" sz="2000" dirty="0">
                <a:latin typeface="Arial" panose="020B0604020202020204" pitchFamily="34" charset="0"/>
                <a:cs typeface="Arial" panose="020B0604020202020204" pitchFamily="34" charset="0"/>
              </a:rPr>
              <a:t>To deliver some of its functions, NHS Devon needs to work together with other ICBs; for example, commissioning more specialised services, emergency ambulance services and other services where relatively small numbers of providers serve large populations, and when working with providers that span multiple ICSs or operate through clinical networks. </a:t>
            </a:r>
          </a:p>
          <a:p>
            <a:pPr marL="0" indent="0">
              <a:spcBef>
                <a:spcPts val="0"/>
              </a:spcBef>
              <a:buFont typeface="Wingdings" panose="05000000000000000000" pitchFamily="2" charset="2"/>
              <a:buNone/>
            </a:pPr>
            <a:endParaRPr lang="en-GB" sz="2000" dirty="0">
              <a:latin typeface="Arial" panose="020B0604020202020204" pitchFamily="34" charset="0"/>
              <a:cs typeface="Arial" panose="020B0604020202020204" pitchFamily="34" charset="0"/>
            </a:endParaRPr>
          </a:p>
          <a:p>
            <a:pPr marL="0" indent="0">
              <a:spcBef>
                <a:spcPts val="0"/>
              </a:spcBef>
              <a:buFont typeface="Wingdings" panose="05000000000000000000" pitchFamily="2" charset="2"/>
              <a:buNone/>
            </a:pPr>
            <a:r>
              <a:rPr lang="en-GB" sz="2000" dirty="0">
                <a:latin typeface="Arial" panose="020B0604020202020204" pitchFamily="34" charset="0"/>
                <a:ea typeface="Calibri" panose="020F0502020204030204" pitchFamily="34" charset="0"/>
                <a:cs typeface="Arial" panose="020B0604020202020204" pitchFamily="34" charset="0"/>
              </a:rPr>
              <a:t>The governance arrangements that support these joint working arrangements are known as “supra-ICS” and are co-designed by the parties working together.</a:t>
            </a:r>
          </a:p>
          <a:p>
            <a:pPr marL="0" indent="0">
              <a:spcBef>
                <a:spcPts val="0"/>
              </a:spcBef>
              <a:buFont typeface="Wingdings" panose="05000000000000000000" pitchFamily="2" charset="2"/>
              <a:buNone/>
            </a:pPr>
            <a:endParaRPr lang="en-GB" sz="2000" dirty="0">
              <a:latin typeface="Arial" panose="020B0604020202020204" pitchFamily="34" charset="0"/>
              <a:ea typeface="Calibri" panose="020F0502020204030204" pitchFamily="34" charset="0"/>
              <a:cs typeface="Arial" panose="020B0604020202020204" pitchFamily="34" charset="0"/>
            </a:endParaRPr>
          </a:p>
          <a:p>
            <a:pPr marL="0" indent="0">
              <a:spcBef>
                <a:spcPts val="0"/>
              </a:spcBef>
              <a:buFont typeface="Wingdings" panose="05000000000000000000" pitchFamily="2" charset="2"/>
              <a:buNone/>
            </a:pPr>
            <a:r>
              <a:rPr lang="en-GB" sz="2000" dirty="0">
                <a:latin typeface="Arial" panose="020B0604020202020204" pitchFamily="34" charset="0"/>
                <a:ea typeface="Calibri" panose="020F0502020204030204" pitchFamily="34" charset="0"/>
                <a:cs typeface="Arial" panose="020B0604020202020204" pitchFamily="34" charset="0"/>
              </a:rPr>
              <a:t>NHS Devon participates in the following supra-ICS governance arrangements:</a:t>
            </a:r>
          </a:p>
          <a:p>
            <a:pPr marL="0" indent="0">
              <a:buFont typeface="Wingdings" panose="05000000000000000000" pitchFamily="2" charset="2"/>
              <a:buNone/>
            </a:pPr>
            <a:endParaRPr lang="en-GB" sz="1000" dirty="0"/>
          </a:p>
          <a:p>
            <a:pPr marL="0" indent="0">
              <a:spcBef>
                <a:spcPts val="0"/>
              </a:spcBef>
              <a:buFont typeface="Wingdings" panose="05000000000000000000" pitchFamily="2" charset="2"/>
              <a:buNone/>
            </a:pPr>
            <a:r>
              <a:rPr lang="en-GB" sz="2000" b="1" dirty="0">
                <a:latin typeface="Arial" panose="020B0604020202020204" pitchFamily="34" charset="0"/>
                <a:cs typeface="Arial" panose="020B0604020202020204" pitchFamily="34" charset="0"/>
              </a:rPr>
              <a:t>Pharmacy, Optometry and Dentistry (POD) Committees in Common</a:t>
            </a:r>
          </a:p>
          <a:p>
            <a:pPr marL="0" indent="0">
              <a:spcBef>
                <a:spcPts val="0"/>
              </a:spcBef>
              <a:buFont typeface="Wingdings" panose="05000000000000000000" pitchFamily="2" charset="2"/>
              <a:buNone/>
            </a:pPr>
            <a:r>
              <a:rPr lang="en-GB" sz="2000" dirty="0">
                <a:latin typeface="Arial" panose="020B0604020202020204" pitchFamily="34" charset="0"/>
              </a:rPr>
              <a:t>The ICBs across the South West have determined they will work collaboratively to discharge their delegated commissioning responsibility for the delivery of POD services.   The Committees in Common approach is being employed to allow organisations to take aligned decisions together on programmes that cross organisational/geographical boundaries.</a:t>
            </a:r>
          </a:p>
          <a:p>
            <a:pPr marL="0" indent="0">
              <a:spcBef>
                <a:spcPts val="0"/>
              </a:spcBef>
              <a:buFont typeface="Wingdings" panose="05000000000000000000" pitchFamily="2" charset="2"/>
              <a:buNone/>
            </a:pPr>
            <a:endParaRPr lang="en-GB" sz="2000" dirty="0">
              <a:latin typeface="Arial" panose="020B0604020202020204" pitchFamily="34" charset="0"/>
            </a:endParaRPr>
          </a:p>
          <a:p>
            <a:pPr marL="0" indent="0">
              <a:spcBef>
                <a:spcPts val="0"/>
              </a:spcBef>
              <a:buFont typeface="Wingdings" panose="05000000000000000000" pitchFamily="2" charset="2"/>
              <a:buNone/>
            </a:pPr>
            <a:r>
              <a:rPr lang="en-GB" sz="2000" b="1" dirty="0">
                <a:latin typeface="Arial" panose="020B0604020202020204" pitchFamily="34" charset="0"/>
              </a:rPr>
              <a:t>Ambulance Partnership Board</a:t>
            </a:r>
            <a:endParaRPr lang="en-GB" sz="2000" dirty="0">
              <a:latin typeface="Arial" panose="020B0604020202020204" pitchFamily="34" charset="0"/>
            </a:endParaRPr>
          </a:p>
          <a:p>
            <a:pPr marL="0" indent="0">
              <a:spcBef>
                <a:spcPts val="0"/>
              </a:spcBef>
              <a:buFont typeface="Wingdings" panose="05000000000000000000" pitchFamily="2" charset="2"/>
              <a:buNone/>
            </a:pPr>
            <a:r>
              <a:rPr lang="en-GB" sz="2000" dirty="0">
                <a:latin typeface="Arial" panose="020B0604020202020204" pitchFamily="34" charset="0"/>
              </a:rPr>
              <a:t>The Ambulance Partnership Board brings together the ICBs across the South West and South Western Ambulance NHS Foundation Trust (SWASFT) to discuss the most pressing challenges, set the direction of strategic plans that take into account both provider and ICB strategy/plans, as well as demonstrating oversight and assurance of SWASFT as outlined in the NHS Oversight Framework.</a:t>
            </a:r>
          </a:p>
          <a:p>
            <a:pPr marL="0" indent="0">
              <a:spcBef>
                <a:spcPts val="0"/>
              </a:spcBef>
              <a:buFont typeface="Wingdings" panose="05000000000000000000" pitchFamily="2" charset="2"/>
              <a:buNone/>
            </a:pPr>
            <a:endParaRPr lang="en-GB" sz="2000" dirty="0">
              <a:latin typeface="Arial" panose="020B0604020202020204" pitchFamily="34" charset="0"/>
            </a:endParaRPr>
          </a:p>
          <a:p>
            <a:pPr marL="0" indent="0">
              <a:spcBef>
                <a:spcPts val="0"/>
              </a:spcBef>
              <a:buFont typeface="Wingdings" panose="05000000000000000000" pitchFamily="2" charset="2"/>
              <a:buNone/>
            </a:pPr>
            <a:r>
              <a:rPr lang="en-GB" sz="2000" b="1" dirty="0">
                <a:latin typeface="Arial" panose="020B0604020202020204" pitchFamily="34" charset="0"/>
              </a:rPr>
              <a:t>South West Joint Specialised Services Committee</a:t>
            </a:r>
            <a:endParaRPr lang="en-GB" sz="2000" dirty="0">
              <a:latin typeface="Arial" panose="020B0604020202020204" pitchFamily="34" charset="0"/>
            </a:endParaRPr>
          </a:p>
          <a:p>
            <a:pPr marL="0" indent="0">
              <a:spcBef>
                <a:spcPts val="0"/>
              </a:spcBef>
              <a:buFont typeface="Wingdings" panose="05000000000000000000" pitchFamily="2" charset="2"/>
              <a:buNone/>
            </a:pPr>
            <a:r>
              <a:rPr lang="en-GB" sz="2000" dirty="0">
                <a:latin typeface="Arial" panose="020B0604020202020204" pitchFamily="34" charset="0"/>
              </a:rPr>
              <a:t>NHS England and the ICBs in the South West have formed a statutory Joint Committee to collaboratively make decisions on the planning and delivery of joint specialised services, to improve health and care outcomes and reduce health inequalities. The </a:t>
            </a:r>
            <a:r>
              <a:rPr lang="en-GB" sz="2000" dirty="0">
                <a:latin typeface="Arial" panose="020B0604020202020204" pitchFamily="34" charset="0"/>
                <a:ea typeface="Times New Roman" panose="02020603050405020304" pitchFamily="18" charset="0"/>
              </a:rPr>
              <a:t>Joint Committee provides strategic decision-making, leadership and oversight for the commissioning of Specialised Services and any associated activities. </a:t>
            </a:r>
            <a:endParaRPr lang="en-GB" sz="2000" dirty="0">
              <a:latin typeface="Arial" panose="020B0604020202020204" pitchFamily="34" charset="0"/>
            </a:endParaRPr>
          </a:p>
          <a:p>
            <a:pPr marL="0" indent="0">
              <a:spcBef>
                <a:spcPts val="0"/>
              </a:spcBef>
              <a:buFont typeface="Wingdings" panose="05000000000000000000" pitchFamily="2" charset="2"/>
              <a:buNone/>
            </a:pPr>
            <a:endParaRPr lang="en-GB" sz="2500" b="1" dirty="0">
              <a:latin typeface="Arial" panose="020B0604020202020204" pitchFamily="34" charset="0"/>
            </a:endParaRPr>
          </a:p>
          <a:p>
            <a:pPr marL="0" indent="0">
              <a:spcBef>
                <a:spcPts val="0"/>
              </a:spcBef>
              <a:buFont typeface="Wingdings" panose="05000000000000000000" pitchFamily="2" charset="2"/>
              <a:buNone/>
            </a:pPr>
            <a:endParaRPr lang="en-GB" sz="2500" dirty="0">
              <a:latin typeface="Arial" panose="020B0604020202020204" pitchFamily="34" charset="0"/>
            </a:endParaRPr>
          </a:p>
          <a:p>
            <a:pPr marL="0" indent="0">
              <a:buFont typeface="Wingdings" panose="05000000000000000000" pitchFamily="2" charset="2"/>
              <a:buNone/>
            </a:pPr>
            <a:endParaRPr lang="en-GB" dirty="0"/>
          </a:p>
        </p:txBody>
      </p:sp>
    </p:spTree>
    <p:extLst>
      <p:ext uri="{BB962C8B-B14F-4D97-AF65-F5344CB8AC3E}">
        <p14:creationId xmlns:p14="http://schemas.microsoft.com/office/powerpoint/2010/main" val="159539466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4AF21C-7542-F7B6-8145-EB39EE5DCDC8}"/>
            </a:ext>
          </a:extLst>
        </p:cNvPr>
        <p:cNvGrpSpPr/>
        <p:nvPr/>
      </p:nvGrpSpPr>
      <p:grpSpPr>
        <a:xfrm>
          <a:off x="0" y="0"/>
          <a:ext cx="0" cy="0"/>
          <a:chOff x="0" y="0"/>
          <a:chExt cx="0" cy="0"/>
        </a:xfrm>
      </p:grpSpPr>
      <p:pic>
        <p:nvPicPr>
          <p:cNvPr id="2" name="Picture 1" descr="A blue and black sign with white letters&#10;&#10;AI-generated content may be incorrect.">
            <a:extLst>
              <a:ext uri="{FF2B5EF4-FFF2-40B4-BE49-F238E27FC236}">
                <a16:creationId xmlns:a16="http://schemas.microsoft.com/office/drawing/2014/main" id="{B3F93EF7-1AB3-8C29-6068-CE9DFEC086C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840743" y="294410"/>
            <a:ext cx="2034269" cy="1464398"/>
          </a:xfrm>
          <a:prstGeom prst="rect">
            <a:avLst/>
          </a:prstGeom>
        </p:spPr>
      </p:pic>
      <p:sp>
        <p:nvSpPr>
          <p:cNvPr id="3" name="Title 1">
            <a:extLst>
              <a:ext uri="{FF2B5EF4-FFF2-40B4-BE49-F238E27FC236}">
                <a16:creationId xmlns:a16="http://schemas.microsoft.com/office/drawing/2014/main" id="{F18AEDE3-F0B9-4C72-9CED-6C0743B8C38E}"/>
              </a:ext>
            </a:extLst>
          </p:cNvPr>
          <p:cNvSpPr txBox="1">
            <a:spLocks/>
          </p:cNvSpPr>
          <p:nvPr/>
        </p:nvSpPr>
        <p:spPr>
          <a:xfrm>
            <a:off x="412988" y="350281"/>
            <a:ext cx="15337704" cy="987128"/>
          </a:xfrm>
          <a:prstGeom prst="rect">
            <a:avLst/>
          </a:prstGeom>
        </p:spPr>
        <p:txBody>
          <a:bodyPr>
            <a:noAutofit/>
          </a:bodyPr>
          <a:lstStyle>
            <a:lvl1pPr algn="l" defTabSz="1828800" rtl="0" eaLnBrk="1" latinLnBrk="0" hangingPunct="1">
              <a:spcBef>
                <a:spcPct val="0"/>
              </a:spcBef>
              <a:buNone/>
              <a:defRPr sz="5000" b="1" kern="1200">
                <a:solidFill>
                  <a:srgbClr val="005EB8"/>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GB" sz="4000" dirty="0"/>
              <a:t>4.7  Constitution and Standing Orders, Scheme of Reservation and Delegation, Standing Financial Instructions and key policy documents (1 of 4)</a:t>
            </a:r>
          </a:p>
        </p:txBody>
      </p:sp>
      <p:sp>
        <p:nvSpPr>
          <p:cNvPr id="4" name="Content Placeholder 3">
            <a:extLst>
              <a:ext uri="{FF2B5EF4-FFF2-40B4-BE49-F238E27FC236}">
                <a16:creationId xmlns:a16="http://schemas.microsoft.com/office/drawing/2014/main" id="{FBEF598A-53E4-A968-E0AA-9BE015708824}"/>
              </a:ext>
            </a:extLst>
          </p:cNvPr>
          <p:cNvSpPr txBox="1">
            <a:spLocks/>
          </p:cNvSpPr>
          <p:nvPr/>
        </p:nvSpPr>
        <p:spPr>
          <a:xfrm>
            <a:off x="1223120" y="2839244"/>
            <a:ext cx="15841760" cy="6783388"/>
          </a:xfrm>
          <a:prstGeom prst="rect">
            <a:avLst/>
          </a:prstGeom>
        </p:spPr>
        <p:txBody>
          <a:bodyPr vert="horz" lIns="91440" tIns="45720" rIns="91440" bIns="45720" rtlCol="0">
            <a:noAutofit/>
          </a:bodyPr>
          <a:lstStyle>
            <a:lvl1pPr marL="685800" indent="-685800" algn="l" defTabSz="1828800" rtl="0" eaLnBrk="1" latinLnBrk="0" hangingPunct="1">
              <a:spcBef>
                <a:spcPct val="20000"/>
              </a:spcBef>
              <a:buClr>
                <a:schemeClr val="accent1"/>
              </a:buClr>
              <a:buFont typeface="Wingdings" panose="05000000000000000000" pitchFamily="2" charset="2"/>
              <a:buChar char="§"/>
              <a:defRPr sz="3200" kern="1200">
                <a:solidFill>
                  <a:schemeClr val="tx1"/>
                </a:solidFill>
                <a:latin typeface="+mn-lt"/>
                <a:ea typeface="+mn-ea"/>
                <a:cs typeface="+mn-cs"/>
              </a:defRPr>
            </a:lvl1pPr>
            <a:lvl2pPr marL="1485900" indent="-571500" algn="l" defTabSz="1828800" rtl="0" eaLnBrk="1" latinLnBrk="0" hangingPunct="1">
              <a:spcBef>
                <a:spcPct val="20000"/>
              </a:spcBef>
              <a:buClr>
                <a:srgbClr val="009632"/>
              </a:buClr>
              <a:buFont typeface="Arial" panose="020B0604020202020204" pitchFamily="34" charset="0"/>
              <a:buChar char="•"/>
              <a:defRPr sz="3600" kern="1200">
                <a:solidFill>
                  <a:schemeClr val="tx1"/>
                </a:solidFill>
                <a:latin typeface="+mn-lt"/>
                <a:ea typeface="+mn-ea"/>
                <a:cs typeface="+mn-cs"/>
              </a:defRPr>
            </a:lvl2pPr>
            <a:lvl3pPr marL="2286000" indent="-457200" algn="l" defTabSz="1828800"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3pPr>
            <a:lvl4pPr marL="3200400" indent="-457200" algn="l" defTabSz="1828800"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4pPr>
            <a:lvl5pPr marL="4114800" indent="-457200" algn="l" defTabSz="1828800"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5pPr>
            <a:lvl6pPr marL="5029200" indent="-457200" algn="l" defTabSz="1828800" rtl="0" eaLnBrk="1" latinLnBrk="0" hangingPunct="1">
              <a:spcBef>
                <a:spcPct val="20000"/>
              </a:spcBef>
              <a:buFont typeface="Arial" panose="020B0604020202020204" pitchFamily="34" charset="0"/>
              <a:buChar char="•"/>
              <a:defRPr sz="4000" kern="1200">
                <a:solidFill>
                  <a:schemeClr val="tx1"/>
                </a:solidFill>
                <a:latin typeface="+mn-lt"/>
                <a:ea typeface="+mn-ea"/>
                <a:cs typeface="+mn-cs"/>
              </a:defRPr>
            </a:lvl6pPr>
            <a:lvl7pPr marL="5943600" indent="-457200" algn="l" defTabSz="1828800" rtl="0" eaLnBrk="1" latinLnBrk="0" hangingPunct="1">
              <a:spcBef>
                <a:spcPct val="20000"/>
              </a:spcBef>
              <a:buFont typeface="Arial" panose="020B0604020202020204" pitchFamily="34" charset="0"/>
              <a:buChar char="•"/>
              <a:defRPr sz="4000" kern="1200">
                <a:solidFill>
                  <a:schemeClr val="tx1"/>
                </a:solidFill>
                <a:latin typeface="+mn-lt"/>
                <a:ea typeface="+mn-ea"/>
                <a:cs typeface="+mn-cs"/>
              </a:defRPr>
            </a:lvl7pPr>
            <a:lvl8pPr marL="6858000" indent="-457200" algn="l" defTabSz="1828800" rtl="0" eaLnBrk="1" latinLnBrk="0" hangingPunct="1">
              <a:spcBef>
                <a:spcPct val="20000"/>
              </a:spcBef>
              <a:buFont typeface="Arial" panose="020B0604020202020204" pitchFamily="34" charset="0"/>
              <a:buChar char="•"/>
              <a:defRPr sz="4000" kern="1200">
                <a:solidFill>
                  <a:schemeClr val="tx1"/>
                </a:solidFill>
                <a:latin typeface="+mn-lt"/>
                <a:ea typeface="+mn-ea"/>
                <a:cs typeface="+mn-cs"/>
              </a:defRPr>
            </a:lvl8pPr>
            <a:lvl9pPr marL="7772400" indent="-457200" algn="l" defTabSz="1828800" rtl="0" eaLnBrk="1" latinLnBrk="0" hangingPunct="1">
              <a:spcBef>
                <a:spcPct val="20000"/>
              </a:spcBef>
              <a:buFont typeface="Arial" panose="020B0604020202020204" pitchFamily="34" charset="0"/>
              <a:buChar char="•"/>
              <a:defRPr sz="4000" kern="1200">
                <a:solidFill>
                  <a:schemeClr val="tx1"/>
                </a:solidFill>
                <a:latin typeface="+mn-lt"/>
                <a:ea typeface="+mn-ea"/>
                <a:cs typeface="+mn-cs"/>
              </a:defRPr>
            </a:lvl9pPr>
          </a:lstStyle>
          <a:p>
            <a:pPr marL="0" indent="0">
              <a:spcBef>
                <a:spcPts val="0"/>
              </a:spcBef>
              <a:buClr>
                <a:srgbClr val="0070C0"/>
              </a:buClr>
              <a:buFont typeface="Arial"/>
              <a:buNone/>
            </a:pPr>
            <a:r>
              <a:rPr lang="en-GB" sz="2400" dirty="0">
                <a:latin typeface="Arial" panose="020B0604020202020204" pitchFamily="34" charset="0"/>
                <a:cs typeface="Arial" panose="020B0604020202020204" pitchFamily="34" charset="0"/>
              </a:rPr>
              <a:t>There are several key documents that form the core of the NHS Devon corporate governance framework.  </a:t>
            </a:r>
          </a:p>
          <a:p>
            <a:pPr marL="0" indent="0">
              <a:spcBef>
                <a:spcPts val="0"/>
              </a:spcBef>
              <a:buClr>
                <a:srgbClr val="0070C0"/>
              </a:buClr>
              <a:buFont typeface="Arial"/>
              <a:buNone/>
            </a:pPr>
            <a:endParaRPr lang="en-GB" sz="2400" dirty="0">
              <a:latin typeface="Arial" panose="020B0604020202020204" pitchFamily="34" charset="0"/>
              <a:cs typeface="Arial" panose="020B0604020202020204" pitchFamily="34" charset="0"/>
            </a:endParaRPr>
          </a:p>
          <a:p>
            <a:pPr marL="0" indent="0">
              <a:spcBef>
                <a:spcPts val="0"/>
              </a:spcBef>
              <a:buClr>
                <a:srgbClr val="0070C0"/>
              </a:buClr>
              <a:buFont typeface="Arial"/>
              <a:buNone/>
            </a:pPr>
            <a:r>
              <a:rPr lang="en-GB" sz="2400" dirty="0">
                <a:latin typeface="Arial" panose="020B0604020202020204" pitchFamily="34" charset="0"/>
                <a:cs typeface="Arial" panose="020B0604020202020204" pitchFamily="34" charset="0"/>
              </a:rPr>
              <a:t>These are its:</a:t>
            </a:r>
          </a:p>
          <a:p>
            <a:pPr marL="0" indent="0">
              <a:spcBef>
                <a:spcPts val="0"/>
              </a:spcBef>
              <a:buClr>
                <a:srgbClr val="0070C0"/>
              </a:buClr>
              <a:buFont typeface="Arial"/>
              <a:buNone/>
            </a:pPr>
            <a:endParaRPr lang="en-GB" sz="2400" dirty="0">
              <a:latin typeface="Arial" panose="020B0604020202020204" pitchFamily="34" charset="0"/>
              <a:cs typeface="Arial" panose="020B0604020202020204" pitchFamily="34" charset="0"/>
            </a:endParaRPr>
          </a:p>
          <a:p>
            <a:pPr marL="896938" lvl="1">
              <a:buClr>
                <a:schemeClr val="accent1"/>
              </a:buClr>
              <a:buFont typeface="Wingdings" panose="05000000000000000000" pitchFamily="2" charset="2"/>
              <a:buChar char="Ø"/>
            </a:pPr>
            <a:r>
              <a:rPr lang="en-GB" sz="2400" b="1" u="sng" dirty="0">
                <a:solidFill>
                  <a:srgbClr val="0070C0"/>
                </a:solidFill>
                <a:latin typeface="Arial" panose="020B0604020202020204" pitchFamily="34" charset="0"/>
                <a:ea typeface="+mj-ea"/>
                <a:cs typeface="Arial" panose="020B0604020202020204" pitchFamily="34" charset="0"/>
                <a:hlinkClick r:id="rId3" action="ppaction://hlinksldjump"/>
              </a:rPr>
              <a:t>Constitution and Standing Orders</a:t>
            </a:r>
            <a:endParaRPr lang="en-GB" sz="2400" b="1" u="sng" dirty="0">
              <a:solidFill>
                <a:srgbClr val="0070C0"/>
              </a:solidFill>
              <a:latin typeface="Arial" panose="020B0604020202020204" pitchFamily="34" charset="0"/>
              <a:ea typeface="+mj-ea"/>
              <a:cs typeface="Arial" panose="020B0604020202020204" pitchFamily="34" charset="0"/>
            </a:endParaRPr>
          </a:p>
          <a:p>
            <a:pPr marL="896938" lvl="1">
              <a:buClr>
                <a:schemeClr val="accent1"/>
              </a:buClr>
              <a:buFont typeface="Wingdings" panose="05000000000000000000" pitchFamily="2" charset="2"/>
              <a:buChar char="Ø"/>
            </a:pPr>
            <a:r>
              <a:rPr lang="en-GB" sz="2400" b="1" u="sng" dirty="0">
                <a:solidFill>
                  <a:srgbClr val="0070C0"/>
                </a:solidFill>
                <a:latin typeface="Arial" panose="020B0604020202020204" pitchFamily="34" charset="0"/>
                <a:ea typeface="+mj-ea"/>
                <a:cs typeface="Arial" panose="020B0604020202020204" pitchFamily="34" charset="0"/>
                <a:hlinkClick r:id="rId4" action="ppaction://hlinksldjump"/>
              </a:rPr>
              <a:t>Scheme of Reservation &amp; Delegation (</a:t>
            </a:r>
            <a:r>
              <a:rPr lang="en-GB" sz="2400" b="1" u="sng" dirty="0" err="1">
                <a:solidFill>
                  <a:srgbClr val="0070C0"/>
                </a:solidFill>
                <a:latin typeface="Arial" panose="020B0604020202020204" pitchFamily="34" charset="0"/>
                <a:ea typeface="+mj-ea"/>
                <a:cs typeface="Arial" panose="020B0604020202020204" pitchFamily="34" charset="0"/>
                <a:hlinkClick r:id="rId4" action="ppaction://hlinksldjump"/>
              </a:rPr>
              <a:t>SoRD</a:t>
            </a:r>
            <a:r>
              <a:rPr lang="en-GB" sz="2400" b="1" u="sng" dirty="0">
                <a:solidFill>
                  <a:srgbClr val="0070C0"/>
                </a:solidFill>
                <a:latin typeface="Arial" panose="020B0604020202020204" pitchFamily="34" charset="0"/>
                <a:ea typeface="+mj-ea"/>
                <a:cs typeface="Arial" panose="020B0604020202020204" pitchFamily="34" charset="0"/>
                <a:hlinkClick r:id="rId4" action="ppaction://hlinksldjump"/>
              </a:rPr>
              <a:t>)</a:t>
            </a:r>
            <a:endParaRPr lang="en-GB" sz="2400" b="1" u="sng" dirty="0">
              <a:solidFill>
                <a:srgbClr val="0070C0"/>
              </a:solidFill>
              <a:latin typeface="Arial" panose="020B0604020202020204" pitchFamily="34" charset="0"/>
              <a:ea typeface="+mj-ea"/>
              <a:cs typeface="Arial" panose="020B0604020202020204" pitchFamily="34" charset="0"/>
            </a:endParaRPr>
          </a:p>
          <a:p>
            <a:pPr marL="896938" lvl="1">
              <a:buClr>
                <a:schemeClr val="accent1"/>
              </a:buClr>
              <a:buFont typeface="Wingdings" panose="05000000000000000000" pitchFamily="2" charset="2"/>
              <a:buChar char="Ø"/>
            </a:pPr>
            <a:r>
              <a:rPr lang="en-GB" sz="2400" b="1" u="sng" dirty="0">
                <a:solidFill>
                  <a:srgbClr val="0070C0"/>
                </a:solidFill>
                <a:latin typeface="Arial" panose="020B0604020202020204" pitchFamily="34" charset="0"/>
                <a:ea typeface="+mj-ea"/>
                <a:cs typeface="Arial" panose="020B0604020202020204" pitchFamily="34" charset="0"/>
                <a:hlinkClick r:id="rId4" action="ppaction://hlinksldjump"/>
              </a:rPr>
              <a:t>Standing Financial Instructions</a:t>
            </a:r>
            <a:endParaRPr lang="en-GB" sz="2400" b="1" u="sng" dirty="0">
              <a:solidFill>
                <a:srgbClr val="0070C0"/>
              </a:solidFill>
              <a:latin typeface="Arial" panose="020B0604020202020204" pitchFamily="34" charset="0"/>
              <a:ea typeface="+mj-ea"/>
              <a:cs typeface="Arial" panose="020B0604020202020204" pitchFamily="34" charset="0"/>
            </a:endParaRPr>
          </a:p>
          <a:p>
            <a:pPr marL="896938" lvl="1">
              <a:buClr>
                <a:schemeClr val="accent1"/>
              </a:buClr>
              <a:buFont typeface="Wingdings" panose="05000000000000000000" pitchFamily="2" charset="2"/>
              <a:buChar char="Ø"/>
            </a:pPr>
            <a:r>
              <a:rPr lang="en-GB" sz="2400" b="1" u="sng" dirty="0">
                <a:solidFill>
                  <a:srgbClr val="0070C0"/>
                </a:solidFill>
                <a:latin typeface="Arial" panose="020B0604020202020204" pitchFamily="34" charset="0"/>
                <a:ea typeface="+mj-ea"/>
                <a:cs typeface="Arial" panose="020B0604020202020204" pitchFamily="34" charset="0"/>
                <a:hlinkClick r:id="rId5" action="ppaction://hlinksldjump"/>
              </a:rPr>
              <a:t>Key Policy Documents</a:t>
            </a:r>
            <a:endParaRPr lang="en-GB" sz="2400" b="1" u="sng" dirty="0">
              <a:solidFill>
                <a:srgbClr val="0070C0"/>
              </a:solidFill>
              <a:latin typeface="Arial" panose="020B0604020202020204" pitchFamily="34" charset="0"/>
              <a:ea typeface="+mj-ea"/>
              <a:cs typeface="Arial" panose="020B0604020202020204" pitchFamily="34" charset="0"/>
            </a:endParaRPr>
          </a:p>
          <a:p>
            <a:pPr marL="0" indent="0">
              <a:spcBef>
                <a:spcPts val="0"/>
              </a:spcBef>
              <a:buClr>
                <a:srgbClr val="0070C0"/>
              </a:buClr>
              <a:buFont typeface="Arial"/>
              <a:buNone/>
            </a:pPr>
            <a:endParaRPr lang="en-GB" sz="2400" dirty="0">
              <a:latin typeface="Arial" panose="020B0604020202020204" pitchFamily="34" charset="0"/>
              <a:cs typeface="Arial" panose="020B0604020202020204" pitchFamily="34" charset="0"/>
            </a:endParaRPr>
          </a:p>
          <a:p>
            <a:pPr marL="0" indent="0">
              <a:spcBef>
                <a:spcPts val="0"/>
              </a:spcBef>
              <a:buClr>
                <a:srgbClr val="0070C0"/>
              </a:buClr>
              <a:buFont typeface="Arial"/>
              <a:buNone/>
            </a:pPr>
            <a:endParaRPr lang="en-GB" sz="2400" dirty="0">
              <a:latin typeface="Arial" panose="020B0604020202020204" pitchFamily="34" charset="0"/>
              <a:cs typeface="Arial" panose="020B0604020202020204" pitchFamily="34" charset="0"/>
            </a:endParaRPr>
          </a:p>
          <a:p>
            <a:pPr marL="0" indent="0">
              <a:spcBef>
                <a:spcPts val="0"/>
              </a:spcBef>
              <a:buClr>
                <a:srgbClr val="0070C0"/>
              </a:buClr>
              <a:buFont typeface="Arial"/>
              <a:buNone/>
            </a:pPr>
            <a:r>
              <a:rPr lang="en-GB" sz="2400" dirty="0">
                <a:latin typeface="Arial" panose="020B0604020202020204" pitchFamily="34" charset="0"/>
                <a:cs typeface="Arial" panose="020B0604020202020204" pitchFamily="34" charset="0"/>
              </a:rPr>
              <a:t>The following pages provide a brief summary of each document’s purpose and links to that document.</a:t>
            </a:r>
          </a:p>
          <a:p>
            <a:pPr marL="0" indent="0">
              <a:spcBef>
                <a:spcPts val="0"/>
              </a:spcBef>
              <a:buClr>
                <a:srgbClr val="0070C0"/>
              </a:buClr>
              <a:buFont typeface="Arial"/>
              <a:buNone/>
            </a:pPr>
            <a:endParaRPr lang="en-GB" sz="2400" u="sng" dirty="0">
              <a:latin typeface="Arial" panose="020B0604020202020204" pitchFamily="34" charset="0"/>
              <a:cs typeface="Arial" panose="020B0604020202020204" pitchFamily="34" charset="0"/>
            </a:endParaRPr>
          </a:p>
          <a:p>
            <a:endParaRPr lang="en-GB" dirty="0"/>
          </a:p>
        </p:txBody>
      </p:sp>
    </p:spTree>
    <p:extLst>
      <p:ext uri="{BB962C8B-B14F-4D97-AF65-F5344CB8AC3E}">
        <p14:creationId xmlns:p14="http://schemas.microsoft.com/office/powerpoint/2010/main" val="204054114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5C8776-F5C4-23F4-FA3F-64E764633D50}"/>
            </a:ext>
          </a:extLst>
        </p:cNvPr>
        <p:cNvGrpSpPr/>
        <p:nvPr/>
      </p:nvGrpSpPr>
      <p:grpSpPr>
        <a:xfrm>
          <a:off x="0" y="0"/>
          <a:ext cx="0" cy="0"/>
          <a:chOff x="0" y="0"/>
          <a:chExt cx="0" cy="0"/>
        </a:xfrm>
      </p:grpSpPr>
      <p:pic>
        <p:nvPicPr>
          <p:cNvPr id="2" name="Picture 1" descr="A blue and black sign with white letters&#10;&#10;AI-generated content may be incorrect.">
            <a:extLst>
              <a:ext uri="{FF2B5EF4-FFF2-40B4-BE49-F238E27FC236}">
                <a16:creationId xmlns:a16="http://schemas.microsoft.com/office/drawing/2014/main" id="{076B1955-F2D6-5697-A83C-1855FE5824E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840743" y="294410"/>
            <a:ext cx="2034269" cy="1464398"/>
          </a:xfrm>
          <a:prstGeom prst="rect">
            <a:avLst/>
          </a:prstGeom>
        </p:spPr>
      </p:pic>
      <p:sp>
        <p:nvSpPr>
          <p:cNvPr id="3" name="Content Placeholder 3">
            <a:extLst>
              <a:ext uri="{FF2B5EF4-FFF2-40B4-BE49-F238E27FC236}">
                <a16:creationId xmlns:a16="http://schemas.microsoft.com/office/drawing/2014/main" id="{FD88B800-FB08-C802-64D2-7AD83EB97410}"/>
              </a:ext>
            </a:extLst>
          </p:cNvPr>
          <p:cNvSpPr txBox="1">
            <a:spLocks/>
          </p:cNvSpPr>
          <p:nvPr/>
        </p:nvSpPr>
        <p:spPr>
          <a:xfrm>
            <a:off x="791072" y="2695228"/>
            <a:ext cx="16222488" cy="7070725"/>
          </a:xfrm>
          <a:prstGeom prst="rect">
            <a:avLst/>
          </a:prstGeom>
        </p:spPr>
        <p:txBody>
          <a:bodyPr vert="horz" lIns="91440" tIns="45720" rIns="91440" bIns="45720" rtlCol="0">
            <a:noAutofit/>
          </a:bodyPr>
          <a:lstStyle>
            <a:lvl1pPr marL="685800" indent="-685800" algn="l" defTabSz="1828800" rtl="0" eaLnBrk="1" latinLnBrk="0" hangingPunct="1">
              <a:spcBef>
                <a:spcPct val="20000"/>
              </a:spcBef>
              <a:buClr>
                <a:schemeClr val="accent1"/>
              </a:buClr>
              <a:buFont typeface="Wingdings" panose="05000000000000000000" pitchFamily="2" charset="2"/>
              <a:buChar char="§"/>
              <a:defRPr sz="3200" kern="1200">
                <a:solidFill>
                  <a:schemeClr val="tx1"/>
                </a:solidFill>
                <a:latin typeface="+mn-lt"/>
                <a:ea typeface="+mn-ea"/>
                <a:cs typeface="+mn-cs"/>
              </a:defRPr>
            </a:lvl1pPr>
            <a:lvl2pPr marL="1485900" indent="-571500" algn="l" defTabSz="1828800" rtl="0" eaLnBrk="1" latinLnBrk="0" hangingPunct="1">
              <a:spcBef>
                <a:spcPct val="20000"/>
              </a:spcBef>
              <a:buClr>
                <a:srgbClr val="009632"/>
              </a:buClr>
              <a:buFont typeface="Arial" panose="020B0604020202020204" pitchFamily="34" charset="0"/>
              <a:buChar char="•"/>
              <a:defRPr sz="3600" kern="1200">
                <a:solidFill>
                  <a:schemeClr val="tx1"/>
                </a:solidFill>
                <a:latin typeface="+mn-lt"/>
                <a:ea typeface="+mn-ea"/>
                <a:cs typeface="+mn-cs"/>
              </a:defRPr>
            </a:lvl2pPr>
            <a:lvl3pPr marL="2286000" indent="-457200" algn="l" defTabSz="1828800"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3pPr>
            <a:lvl4pPr marL="3200400" indent="-457200" algn="l" defTabSz="1828800"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4pPr>
            <a:lvl5pPr marL="4114800" indent="-457200" algn="l" defTabSz="1828800"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5pPr>
            <a:lvl6pPr marL="5029200" indent="-457200" algn="l" defTabSz="1828800" rtl="0" eaLnBrk="1" latinLnBrk="0" hangingPunct="1">
              <a:spcBef>
                <a:spcPct val="20000"/>
              </a:spcBef>
              <a:buFont typeface="Arial" panose="020B0604020202020204" pitchFamily="34" charset="0"/>
              <a:buChar char="•"/>
              <a:defRPr sz="4000" kern="1200">
                <a:solidFill>
                  <a:schemeClr val="tx1"/>
                </a:solidFill>
                <a:latin typeface="+mn-lt"/>
                <a:ea typeface="+mn-ea"/>
                <a:cs typeface="+mn-cs"/>
              </a:defRPr>
            </a:lvl6pPr>
            <a:lvl7pPr marL="5943600" indent="-457200" algn="l" defTabSz="1828800" rtl="0" eaLnBrk="1" latinLnBrk="0" hangingPunct="1">
              <a:spcBef>
                <a:spcPct val="20000"/>
              </a:spcBef>
              <a:buFont typeface="Arial" panose="020B0604020202020204" pitchFamily="34" charset="0"/>
              <a:buChar char="•"/>
              <a:defRPr sz="4000" kern="1200">
                <a:solidFill>
                  <a:schemeClr val="tx1"/>
                </a:solidFill>
                <a:latin typeface="+mn-lt"/>
                <a:ea typeface="+mn-ea"/>
                <a:cs typeface="+mn-cs"/>
              </a:defRPr>
            </a:lvl7pPr>
            <a:lvl8pPr marL="6858000" indent="-457200" algn="l" defTabSz="1828800" rtl="0" eaLnBrk="1" latinLnBrk="0" hangingPunct="1">
              <a:spcBef>
                <a:spcPct val="20000"/>
              </a:spcBef>
              <a:buFont typeface="Arial" panose="020B0604020202020204" pitchFamily="34" charset="0"/>
              <a:buChar char="•"/>
              <a:defRPr sz="4000" kern="1200">
                <a:solidFill>
                  <a:schemeClr val="tx1"/>
                </a:solidFill>
                <a:latin typeface="+mn-lt"/>
                <a:ea typeface="+mn-ea"/>
                <a:cs typeface="+mn-cs"/>
              </a:defRPr>
            </a:lvl8pPr>
            <a:lvl9pPr marL="7772400" indent="-457200" algn="l" defTabSz="1828800" rtl="0" eaLnBrk="1" latinLnBrk="0" hangingPunct="1">
              <a:spcBef>
                <a:spcPct val="20000"/>
              </a:spcBef>
              <a:buFont typeface="Arial" panose="020B0604020202020204" pitchFamily="34" charset="0"/>
              <a:buChar char="•"/>
              <a:defRPr sz="4000" kern="1200">
                <a:solidFill>
                  <a:schemeClr val="tx1"/>
                </a:solidFill>
                <a:latin typeface="+mn-lt"/>
                <a:ea typeface="+mn-ea"/>
                <a:cs typeface="+mn-cs"/>
              </a:defRPr>
            </a:lvl9pPr>
          </a:lstStyle>
          <a:p>
            <a:pPr marL="0" indent="0">
              <a:spcBef>
                <a:spcPts val="0"/>
              </a:spcBef>
              <a:buClr>
                <a:srgbClr val="0070C0"/>
              </a:buClr>
              <a:buFont typeface="Arial"/>
              <a:buNone/>
            </a:pPr>
            <a:r>
              <a:rPr lang="en-GB" sz="2400" b="1" dirty="0">
                <a:solidFill>
                  <a:schemeClr val="accent1"/>
                </a:solidFill>
                <a:latin typeface="Arial" panose="020B0604020202020204" pitchFamily="34" charset="0"/>
                <a:cs typeface="Arial" panose="020B0604020202020204" pitchFamily="34" charset="0"/>
              </a:rPr>
              <a:t>Constitution and Standing Orders</a:t>
            </a:r>
          </a:p>
          <a:p>
            <a:pPr marL="0" indent="0">
              <a:spcBef>
                <a:spcPts val="0"/>
              </a:spcBef>
              <a:buClr>
                <a:srgbClr val="0070C0"/>
              </a:buClr>
              <a:buFont typeface="Arial"/>
              <a:buNone/>
            </a:pPr>
            <a:endParaRPr lang="en-GB" sz="2400" dirty="0">
              <a:latin typeface="Arial" panose="020B0604020202020204" pitchFamily="34" charset="0"/>
              <a:cs typeface="Arial" panose="020B0604020202020204" pitchFamily="34" charset="0"/>
            </a:endParaRPr>
          </a:p>
          <a:p>
            <a:pPr>
              <a:spcBef>
                <a:spcPts val="0"/>
              </a:spcBef>
              <a:spcAft>
                <a:spcPts val="0"/>
              </a:spcAft>
            </a:pPr>
            <a:r>
              <a:rPr lang="en-US" sz="2400" dirty="0">
                <a:solidFill>
                  <a:srgbClr val="212B32"/>
                </a:solidFill>
              </a:rPr>
              <a:t>The NHS Devon ICB Constitution articulates the fundamental principles underpinning the way in which it will operate.  It sets out the authority with which the NHS Devon can act and how it will </a:t>
            </a:r>
            <a:r>
              <a:rPr lang="en-US" sz="2400" dirty="0" err="1">
                <a:solidFill>
                  <a:srgbClr val="212B32"/>
                </a:solidFill>
              </a:rPr>
              <a:t>organise</a:t>
            </a:r>
            <a:r>
              <a:rPr lang="en-US" sz="2400" dirty="0">
                <a:solidFill>
                  <a:srgbClr val="212B32"/>
                </a:solidFill>
              </a:rPr>
              <a:t> itself to exercise its functions. </a:t>
            </a:r>
          </a:p>
          <a:p>
            <a:pPr>
              <a:spcBef>
                <a:spcPts val="0"/>
              </a:spcBef>
              <a:spcAft>
                <a:spcPts val="0"/>
              </a:spcAft>
            </a:pPr>
            <a:endParaRPr lang="en-US" sz="2400" dirty="0">
              <a:solidFill>
                <a:srgbClr val="212B32"/>
              </a:solidFill>
            </a:endParaRPr>
          </a:p>
          <a:p>
            <a:pPr>
              <a:spcBef>
                <a:spcPts val="0"/>
              </a:spcBef>
              <a:spcAft>
                <a:spcPts val="0"/>
              </a:spcAft>
            </a:pPr>
            <a:r>
              <a:rPr lang="en-US" sz="2400" dirty="0">
                <a:solidFill>
                  <a:srgbClr val="212B32"/>
                </a:solidFill>
              </a:rPr>
              <a:t>The Constitution contains the Standing Orders which </a:t>
            </a:r>
            <a:r>
              <a:rPr lang="en-GB" sz="2400" dirty="0">
                <a:solidFill>
                  <a:srgbClr val="212B32"/>
                </a:solidFill>
              </a:rPr>
              <a:t>set out clear procedures for conducting the Board’s business and other key meetings.  They cover how meetings should be convened and chaired; how agendas and supporting papers should be prepared and circulated; how decisions should be made; and how they should be recorded.</a:t>
            </a:r>
          </a:p>
          <a:p>
            <a:pPr>
              <a:spcBef>
                <a:spcPts val="0"/>
              </a:spcBef>
              <a:spcAft>
                <a:spcPts val="0"/>
              </a:spcAft>
            </a:pPr>
            <a:endParaRPr lang="en-US" sz="2400" dirty="0">
              <a:solidFill>
                <a:srgbClr val="212B32"/>
              </a:solidFill>
            </a:endParaRPr>
          </a:p>
          <a:p>
            <a:pPr>
              <a:spcBef>
                <a:spcPts val="0"/>
              </a:spcBef>
              <a:spcAft>
                <a:spcPts val="0"/>
              </a:spcAft>
            </a:pPr>
            <a:r>
              <a:rPr lang="en-US" sz="2400" dirty="0">
                <a:solidFill>
                  <a:srgbClr val="212B32"/>
                </a:solidFill>
              </a:rPr>
              <a:t>The ICB will review its Constitution each year to make sure that it remains appropriate (although amendments can also be made outside this annual review process).  Any proposed amendments will be considered by the Board of the NHS Cornwall and Isles of Scilly before being submitted to NHS England for final approval.  </a:t>
            </a:r>
          </a:p>
          <a:p>
            <a:pPr>
              <a:spcBef>
                <a:spcPts val="0"/>
              </a:spcBef>
              <a:spcAft>
                <a:spcPts val="0"/>
              </a:spcAft>
            </a:pPr>
            <a:endParaRPr lang="en-US" sz="2400" dirty="0">
              <a:solidFill>
                <a:srgbClr val="212B32"/>
              </a:solidFill>
            </a:endParaRPr>
          </a:p>
          <a:p>
            <a:pPr>
              <a:spcBef>
                <a:spcPts val="0"/>
              </a:spcBef>
              <a:spcAft>
                <a:spcPts val="0"/>
              </a:spcAft>
            </a:pPr>
            <a:r>
              <a:rPr lang="en-US" sz="2400" dirty="0">
                <a:solidFill>
                  <a:srgbClr val="212B32"/>
                </a:solidFill>
              </a:rPr>
              <a:t>NHS Devon has committed to taking account of the views of its partners before asking NHS England to approve any changes to its Constitution.  </a:t>
            </a:r>
          </a:p>
          <a:p>
            <a:pPr marL="0" indent="0" algn="just">
              <a:spcBef>
                <a:spcPts val="0"/>
              </a:spcBef>
              <a:buClr>
                <a:srgbClr val="0070C0"/>
              </a:buClr>
              <a:buFont typeface="Arial"/>
              <a:buNone/>
            </a:pPr>
            <a:endParaRPr lang="en-GB" sz="2400" dirty="0">
              <a:highlight>
                <a:srgbClr val="FFFF00"/>
              </a:highlight>
              <a:latin typeface="Arial" panose="020B0604020202020204" pitchFamily="34" charset="0"/>
              <a:cs typeface="Arial" panose="020B0604020202020204" pitchFamily="34" charset="0"/>
            </a:endParaRPr>
          </a:p>
          <a:p>
            <a:pPr marL="0" indent="0" algn="just">
              <a:spcBef>
                <a:spcPts val="0"/>
              </a:spcBef>
              <a:buClr>
                <a:srgbClr val="0070C0"/>
              </a:buClr>
              <a:buFont typeface="Arial"/>
              <a:buNone/>
            </a:pPr>
            <a:r>
              <a:rPr lang="en-GB" sz="2400" dirty="0">
                <a:solidFill>
                  <a:srgbClr val="0070C0"/>
                </a:solidFill>
                <a:latin typeface="Arial" panose="020B0604020202020204" pitchFamily="34" charset="0"/>
                <a:cs typeface="Arial" panose="020B0604020202020204" pitchFamily="34" charset="0"/>
                <a:hlinkClick r:id="rId3"/>
              </a:rPr>
              <a:t>Access the NHS Devon Constitution</a:t>
            </a:r>
            <a:endParaRPr lang="en-GB" sz="2400" dirty="0">
              <a:solidFill>
                <a:srgbClr val="0070C0"/>
              </a:solidFill>
              <a:latin typeface="Arial" panose="020B0604020202020204" pitchFamily="34" charset="0"/>
              <a:cs typeface="Arial" panose="020B0604020202020204" pitchFamily="34" charset="0"/>
            </a:endParaRPr>
          </a:p>
          <a:p>
            <a:pPr marL="0" indent="0" algn="just">
              <a:spcBef>
                <a:spcPts val="0"/>
              </a:spcBef>
              <a:buClr>
                <a:srgbClr val="0070C0"/>
              </a:buClr>
              <a:buFont typeface="Arial"/>
              <a:buNone/>
            </a:pPr>
            <a:endParaRPr lang="en-GB" sz="2300" dirty="0">
              <a:highlight>
                <a:srgbClr val="FFFF00"/>
              </a:highlight>
              <a:latin typeface="Arial" panose="020B0604020202020204" pitchFamily="34" charset="0"/>
              <a:cs typeface="Arial" panose="020B0604020202020204" pitchFamily="34" charset="0"/>
            </a:endParaRPr>
          </a:p>
          <a:p>
            <a:pPr marL="0" indent="0">
              <a:buFont typeface="Wingdings" panose="05000000000000000000" pitchFamily="2" charset="2"/>
              <a:buNone/>
            </a:pPr>
            <a:endParaRPr lang="en-GB" dirty="0"/>
          </a:p>
        </p:txBody>
      </p:sp>
      <p:sp>
        <p:nvSpPr>
          <p:cNvPr id="4" name="Title 1">
            <a:extLst>
              <a:ext uri="{FF2B5EF4-FFF2-40B4-BE49-F238E27FC236}">
                <a16:creationId xmlns:a16="http://schemas.microsoft.com/office/drawing/2014/main" id="{4E72FF44-1A22-45A4-3931-6C83C3D369D0}"/>
              </a:ext>
            </a:extLst>
          </p:cNvPr>
          <p:cNvSpPr txBox="1">
            <a:spLocks/>
          </p:cNvSpPr>
          <p:nvPr/>
        </p:nvSpPr>
        <p:spPr>
          <a:xfrm>
            <a:off x="412988" y="350281"/>
            <a:ext cx="15337704" cy="987128"/>
          </a:xfrm>
          <a:prstGeom prst="rect">
            <a:avLst/>
          </a:prstGeom>
        </p:spPr>
        <p:txBody>
          <a:bodyPr>
            <a:noAutofit/>
          </a:bodyPr>
          <a:lstStyle>
            <a:lvl1pPr algn="l" defTabSz="1828800" rtl="0" eaLnBrk="1" latinLnBrk="0" hangingPunct="1">
              <a:spcBef>
                <a:spcPct val="0"/>
              </a:spcBef>
              <a:buNone/>
              <a:defRPr sz="5000" b="1" kern="1200">
                <a:solidFill>
                  <a:srgbClr val="005EB8"/>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GB" sz="4000" dirty="0"/>
              <a:t>4.7  Constitution and Standing Orders, Scheme of Reservation and Delegation, Standing Financial Instructions and key policy documents (2 of 4)</a:t>
            </a:r>
          </a:p>
        </p:txBody>
      </p:sp>
    </p:spTree>
    <p:extLst>
      <p:ext uri="{BB962C8B-B14F-4D97-AF65-F5344CB8AC3E}">
        <p14:creationId xmlns:p14="http://schemas.microsoft.com/office/powerpoint/2010/main" val="288706250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EE534C-1DF0-099F-D7B2-DDC5EEFBDA35}"/>
            </a:ext>
          </a:extLst>
        </p:cNvPr>
        <p:cNvGrpSpPr/>
        <p:nvPr/>
      </p:nvGrpSpPr>
      <p:grpSpPr>
        <a:xfrm>
          <a:off x="0" y="0"/>
          <a:ext cx="0" cy="0"/>
          <a:chOff x="0" y="0"/>
          <a:chExt cx="0" cy="0"/>
        </a:xfrm>
      </p:grpSpPr>
      <p:pic>
        <p:nvPicPr>
          <p:cNvPr id="2" name="Picture 1" descr="A blue and black sign with white letters&#10;&#10;AI-generated content may be incorrect.">
            <a:extLst>
              <a:ext uri="{FF2B5EF4-FFF2-40B4-BE49-F238E27FC236}">
                <a16:creationId xmlns:a16="http://schemas.microsoft.com/office/drawing/2014/main" id="{ADA5DB2F-2A7F-7045-9C4C-BE52CC38CD0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840743" y="294410"/>
            <a:ext cx="2034269" cy="1464398"/>
          </a:xfrm>
          <a:prstGeom prst="rect">
            <a:avLst/>
          </a:prstGeom>
        </p:spPr>
      </p:pic>
      <p:sp>
        <p:nvSpPr>
          <p:cNvPr id="3" name="Title 1">
            <a:extLst>
              <a:ext uri="{FF2B5EF4-FFF2-40B4-BE49-F238E27FC236}">
                <a16:creationId xmlns:a16="http://schemas.microsoft.com/office/drawing/2014/main" id="{FE6CEE32-3199-26F1-FB18-D6F71641ECA6}"/>
              </a:ext>
            </a:extLst>
          </p:cNvPr>
          <p:cNvSpPr txBox="1">
            <a:spLocks/>
          </p:cNvSpPr>
          <p:nvPr/>
        </p:nvSpPr>
        <p:spPr>
          <a:xfrm>
            <a:off x="412988" y="350281"/>
            <a:ext cx="15337704" cy="987128"/>
          </a:xfrm>
          <a:prstGeom prst="rect">
            <a:avLst/>
          </a:prstGeom>
        </p:spPr>
        <p:txBody>
          <a:bodyPr>
            <a:noAutofit/>
          </a:bodyPr>
          <a:lstStyle>
            <a:lvl1pPr algn="l" defTabSz="1828800" rtl="0" eaLnBrk="1" latinLnBrk="0" hangingPunct="1">
              <a:spcBef>
                <a:spcPct val="0"/>
              </a:spcBef>
              <a:buNone/>
              <a:defRPr sz="5000" b="1" kern="1200">
                <a:solidFill>
                  <a:srgbClr val="005EB8"/>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GB" sz="4000" dirty="0"/>
              <a:t>4.7  Constitution and Standing Orders, Scheme of Reservation and Delegation, Standing Financial Instructions and key policy documents (3 of 4)</a:t>
            </a:r>
          </a:p>
        </p:txBody>
      </p:sp>
      <p:sp>
        <p:nvSpPr>
          <p:cNvPr id="4" name="Content Placeholder 3">
            <a:extLst>
              <a:ext uri="{FF2B5EF4-FFF2-40B4-BE49-F238E27FC236}">
                <a16:creationId xmlns:a16="http://schemas.microsoft.com/office/drawing/2014/main" id="{91868C47-60CE-DB6D-A368-5014DCC6585D}"/>
              </a:ext>
            </a:extLst>
          </p:cNvPr>
          <p:cNvSpPr txBox="1">
            <a:spLocks/>
          </p:cNvSpPr>
          <p:nvPr/>
        </p:nvSpPr>
        <p:spPr>
          <a:xfrm>
            <a:off x="647056" y="2407196"/>
            <a:ext cx="16993888" cy="6926263"/>
          </a:xfrm>
          <a:prstGeom prst="rect">
            <a:avLst/>
          </a:prstGeom>
        </p:spPr>
        <p:txBody>
          <a:bodyPr vert="horz" lIns="91440" tIns="45720" rIns="91440" bIns="45720" rtlCol="0">
            <a:noAutofit/>
          </a:bodyPr>
          <a:lstStyle>
            <a:lvl1pPr marL="685800" indent="-685800" algn="l" defTabSz="1828800" rtl="0" eaLnBrk="1" latinLnBrk="0" hangingPunct="1">
              <a:spcBef>
                <a:spcPct val="20000"/>
              </a:spcBef>
              <a:buClr>
                <a:schemeClr val="accent1"/>
              </a:buClr>
              <a:buFont typeface="Wingdings" panose="05000000000000000000" pitchFamily="2" charset="2"/>
              <a:buChar char="§"/>
              <a:defRPr sz="3200" kern="1200">
                <a:solidFill>
                  <a:schemeClr val="tx1"/>
                </a:solidFill>
                <a:latin typeface="+mn-lt"/>
                <a:ea typeface="+mn-ea"/>
                <a:cs typeface="+mn-cs"/>
              </a:defRPr>
            </a:lvl1pPr>
            <a:lvl2pPr marL="1485900" indent="-571500" algn="l" defTabSz="1828800" rtl="0" eaLnBrk="1" latinLnBrk="0" hangingPunct="1">
              <a:spcBef>
                <a:spcPct val="20000"/>
              </a:spcBef>
              <a:buClr>
                <a:srgbClr val="009632"/>
              </a:buClr>
              <a:buFont typeface="Arial" panose="020B0604020202020204" pitchFamily="34" charset="0"/>
              <a:buChar char="•"/>
              <a:defRPr sz="3600" kern="1200">
                <a:solidFill>
                  <a:schemeClr val="tx1"/>
                </a:solidFill>
                <a:latin typeface="+mn-lt"/>
                <a:ea typeface="+mn-ea"/>
                <a:cs typeface="+mn-cs"/>
              </a:defRPr>
            </a:lvl2pPr>
            <a:lvl3pPr marL="2286000" indent="-457200" algn="l" defTabSz="1828800"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3pPr>
            <a:lvl4pPr marL="3200400" indent="-457200" algn="l" defTabSz="1828800"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4pPr>
            <a:lvl5pPr marL="4114800" indent="-457200" algn="l" defTabSz="1828800"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5pPr>
            <a:lvl6pPr marL="5029200" indent="-457200" algn="l" defTabSz="1828800" rtl="0" eaLnBrk="1" latinLnBrk="0" hangingPunct="1">
              <a:spcBef>
                <a:spcPct val="20000"/>
              </a:spcBef>
              <a:buFont typeface="Arial" panose="020B0604020202020204" pitchFamily="34" charset="0"/>
              <a:buChar char="•"/>
              <a:defRPr sz="4000" kern="1200">
                <a:solidFill>
                  <a:schemeClr val="tx1"/>
                </a:solidFill>
                <a:latin typeface="+mn-lt"/>
                <a:ea typeface="+mn-ea"/>
                <a:cs typeface="+mn-cs"/>
              </a:defRPr>
            </a:lvl6pPr>
            <a:lvl7pPr marL="5943600" indent="-457200" algn="l" defTabSz="1828800" rtl="0" eaLnBrk="1" latinLnBrk="0" hangingPunct="1">
              <a:spcBef>
                <a:spcPct val="20000"/>
              </a:spcBef>
              <a:buFont typeface="Arial" panose="020B0604020202020204" pitchFamily="34" charset="0"/>
              <a:buChar char="•"/>
              <a:defRPr sz="4000" kern="1200">
                <a:solidFill>
                  <a:schemeClr val="tx1"/>
                </a:solidFill>
                <a:latin typeface="+mn-lt"/>
                <a:ea typeface="+mn-ea"/>
                <a:cs typeface="+mn-cs"/>
              </a:defRPr>
            </a:lvl7pPr>
            <a:lvl8pPr marL="6858000" indent="-457200" algn="l" defTabSz="1828800" rtl="0" eaLnBrk="1" latinLnBrk="0" hangingPunct="1">
              <a:spcBef>
                <a:spcPct val="20000"/>
              </a:spcBef>
              <a:buFont typeface="Arial" panose="020B0604020202020204" pitchFamily="34" charset="0"/>
              <a:buChar char="•"/>
              <a:defRPr sz="4000" kern="1200">
                <a:solidFill>
                  <a:schemeClr val="tx1"/>
                </a:solidFill>
                <a:latin typeface="+mn-lt"/>
                <a:ea typeface="+mn-ea"/>
                <a:cs typeface="+mn-cs"/>
              </a:defRPr>
            </a:lvl8pPr>
            <a:lvl9pPr marL="7772400" indent="-457200" algn="l" defTabSz="1828800" rtl="0" eaLnBrk="1" latinLnBrk="0" hangingPunct="1">
              <a:spcBef>
                <a:spcPct val="20000"/>
              </a:spcBef>
              <a:buFont typeface="Arial" panose="020B0604020202020204" pitchFamily="34" charset="0"/>
              <a:buChar char="•"/>
              <a:defRPr sz="4000" kern="1200">
                <a:solidFill>
                  <a:schemeClr val="tx1"/>
                </a:solidFill>
                <a:latin typeface="+mn-lt"/>
                <a:ea typeface="+mn-ea"/>
                <a:cs typeface="+mn-cs"/>
              </a:defRPr>
            </a:lvl9pPr>
          </a:lstStyle>
          <a:p>
            <a:pPr marL="0" indent="0">
              <a:spcBef>
                <a:spcPts val="0"/>
              </a:spcBef>
              <a:buClr>
                <a:srgbClr val="0070C0"/>
              </a:buClr>
              <a:buFont typeface="Arial"/>
              <a:buNone/>
            </a:pPr>
            <a:r>
              <a:rPr lang="en-GB" sz="2400" b="1" dirty="0">
                <a:solidFill>
                  <a:schemeClr val="accent1"/>
                </a:solidFill>
                <a:latin typeface="Arial" panose="020B0604020202020204" pitchFamily="34" charset="0"/>
                <a:cs typeface="Arial" panose="020B0604020202020204" pitchFamily="34" charset="0"/>
              </a:rPr>
              <a:t>Scheme of Reservation &amp; Delegation (</a:t>
            </a:r>
            <a:r>
              <a:rPr lang="en-GB" sz="2400" b="1" dirty="0" err="1">
                <a:solidFill>
                  <a:schemeClr val="accent1"/>
                </a:solidFill>
                <a:latin typeface="Arial" panose="020B0604020202020204" pitchFamily="34" charset="0"/>
                <a:cs typeface="Arial" panose="020B0604020202020204" pitchFamily="34" charset="0"/>
              </a:rPr>
              <a:t>SoRD</a:t>
            </a:r>
            <a:r>
              <a:rPr lang="en-GB" sz="2400" b="1" dirty="0">
                <a:solidFill>
                  <a:schemeClr val="accent1"/>
                </a:solidFill>
                <a:latin typeface="Arial" panose="020B0604020202020204" pitchFamily="34" charset="0"/>
                <a:cs typeface="Arial" panose="020B0604020202020204" pitchFamily="34" charset="0"/>
              </a:rPr>
              <a:t>)</a:t>
            </a:r>
          </a:p>
          <a:p>
            <a:pPr marL="0" indent="0">
              <a:spcBef>
                <a:spcPts val="0"/>
              </a:spcBef>
              <a:buClr>
                <a:srgbClr val="0070C0"/>
              </a:buClr>
              <a:buFont typeface="Arial"/>
              <a:buNone/>
            </a:pPr>
            <a:endParaRPr lang="en-GB" sz="2400" b="1" dirty="0">
              <a:latin typeface="Arial" panose="020B0604020202020204" pitchFamily="34" charset="0"/>
              <a:cs typeface="Arial" panose="020B0604020202020204" pitchFamily="34" charset="0"/>
            </a:endParaRPr>
          </a:p>
          <a:p>
            <a:pPr marL="0" lvl="1" indent="0">
              <a:spcBef>
                <a:spcPts val="0"/>
              </a:spcBef>
              <a:buClr>
                <a:srgbClr val="005EB8"/>
              </a:buClr>
              <a:buFont typeface="Arial"/>
              <a:buNone/>
              <a:tabLst>
                <a:tab pos="914400" algn="l"/>
              </a:tabLst>
            </a:pPr>
            <a:r>
              <a:rPr lang="en-GB" sz="2000" dirty="0">
                <a:latin typeface="Arial" panose="020B0604020202020204" pitchFamily="34" charset="0"/>
                <a:cs typeface="Arial" panose="020B0604020202020204" pitchFamily="34" charset="0"/>
              </a:rPr>
              <a:t>To be clear about what has and hasn’t been delegated, NHS Devon has agreed a Scheme of Reservation &amp; Delegation (</a:t>
            </a:r>
            <a:r>
              <a:rPr lang="en-GB" sz="2000" dirty="0" err="1">
                <a:latin typeface="Arial" panose="020B0604020202020204" pitchFamily="34" charset="0"/>
                <a:cs typeface="Arial" panose="020B0604020202020204" pitchFamily="34" charset="0"/>
              </a:rPr>
              <a:t>SoRD</a:t>
            </a:r>
            <a:r>
              <a:rPr lang="en-GB" sz="2000" dirty="0">
                <a:latin typeface="Arial" panose="020B0604020202020204" pitchFamily="34" charset="0"/>
                <a:cs typeface="Arial" panose="020B0604020202020204" pitchFamily="34" charset="0"/>
              </a:rPr>
              <a:t>). The </a:t>
            </a:r>
            <a:r>
              <a:rPr lang="en-GB" sz="2000" dirty="0" err="1">
                <a:latin typeface="Arial" panose="020B0604020202020204" pitchFamily="34" charset="0"/>
                <a:cs typeface="Arial" panose="020B0604020202020204" pitchFamily="34" charset="0"/>
              </a:rPr>
              <a:t>SoRD</a:t>
            </a:r>
            <a:r>
              <a:rPr lang="en-GB" sz="2000" dirty="0">
                <a:latin typeface="Arial" panose="020B0604020202020204" pitchFamily="34" charset="0"/>
                <a:cs typeface="Arial" panose="020B0604020202020204" pitchFamily="34" charset="0"/>
              </a:rPr>
              <a:t> sets out:</a:t>
            </a:r>
          </a:p>
          <a:p>
            <a:pPr marL="449263" lvl="3">
              <a:spcBef>
                <a:spcPts val="0"/>
              </a:spcBef>
              <a:buClr>
                <a:srgbClr val="005EB8"/>
              </a:buClr>
              <a:buFont typeface="Arial" panose="020B0604020202020204" pitchFamily="34" charset="0"/>
              <a:buChar char="•"/>
              <a:tabLst>
                <a:tab pos="1371600" algn="l"/>
              </a:tabLst>
            </a:pPr>
            <a:endParaRPr lang="en-GB" sz="2000" dirty="0">
              <a:latin typeface="Arial" panose="020B0604020202020204" pitchFamily="34" charset="0"/>
              <a:ea typeface="Calibri" panose="020F0502020204030204" pitchFamily="34" charset="0"/>
              <a:cs typeface="Arial" panose="020B0604020202020204" pitchFamily="34" charset="0"/>
            </a:endParaRPr>
          </a:p>
          <a:p>
            <a:pPr marL="506413" lvl="3" indent="-285750">
              <a:lnSpc>
                <a:spcPct val="150000"/>
              </a:lnSpc>
              <a:spcBef>
                <a:spcPts val="0"/>
              </a:spcBef>
              <a:buClr>
                <a:srgbClr val="005EB8"/>
              </a:buClr>
              <a:buFont typeface="Wingdings" panose="05000000000000000000" pitchFamily="2" charset="2"/>
              <a:buChar char="Ø"/>
              <a:tabLst>
                <a:tab pos="1371600" algn="l"/>
              </a:tabLst>
            </a:pPr>
            <a:r>
              <a:rPr lang="en-GB" sz="2000" dirty="0">
                <a:latin typeface="Arial" panose="020B0604020202020204" pitchFamily="34" charset="0"/>
                <a:ea typeface="Calibri" panose="020F0502020204030204" pitchFamily="34" charset="0"/>
                <a:cs typeface="Arial" panose="020B0604020202020204" pitchFamily="34" charset="0"/>
              </a:rPr>
              <a:t>those functions that are reserved to the Board;</a:t>
            </a:r>
          </a:p>
          <a:p>
            <a:pPr marL="506413" lvl="3" indent="-285750">
              <a:lnSpc>
                <a:spcPct val="150000"/>
              </a:lnSpc>
              <a:spcBef>
                <a:spcPts val="0"/>
              </a:spcBef>
              <a:buClr>
                <a:srgbClr val="005EB8"/>
              </a:buClr>
              <a:buFont typeface="Wingdings" panose="05000000000000000000" pitchFamily="2" charset="2"/>
              <a:buChar char="Ø"/>
              <a:tabLst>
                <a:tab pos="1371600" algn="l"/>
              </a:tabLst>
            </a:pPr>
            <a:r>
              <a:rPr lang="en-GB" sz="2000" dirty="0">
                <a:latin typeface="Arial" panose="020B0604020202020204" pitchFamily="34" charset="0"/>
                <a:ea typeface="Calibri" panose="020F0502020204030204" pitchFamily="34" charset="0"/>
                <a:cs typeface="Arial" panose="020B0604020202020204" pitchFamily="34" charset="0"/>
              </a:rPr>
              <a:t>those functions that have been delegated to an individual or to committees and sub-committees of the ICB;</a:t>
            </a:r>
          </a:p>
          <a:p>
            <a:pPr marL="506413" lvl="3" indent="-285750">
              <a:lnSpc>
                <a:spcPct val="150000"/>
              </a:lnSpc>
              <a:spcBef>
                <a:spcPts val="0"/>
              </a:spcBef>
              <a:buClr>
                <a:srgbClr val="005EB8"/>
              </a:buClr>
              <a:buFont typeface="Wingdings" panose="05000000000000000000" pitchFamily="2" charset="2"/>
              <a:buChar char="Ø"/>
              <a:tabLst>
                <a:tab pos="1371600" algn="l"/>
              </a:tabLst>
            </a:pPr>
            <a:r>
              <a:rPr lang="en-GB" sz="2000" dirty="0">
                <a:latin typeface="Arial" panose="020B0604020202020204" pitchFamily="34" charset="0"/>
                <a:ea typeface="MS Gothic" panose="020B0609070205080204" pitchFamily="49" charset="-128"/>
                <a:cs typeface="Arial" panose="020B0604020202020204" pitchFamily="34" charset="0"/>
              </a:rPr>
              <a:t>those functions delegated to another body or to be exercised jointly with another body, under section 65Z5 and 65Z6 of the 2006 Act. </a:t>
            </a:r>
            <a:endParaRPr lang="en-GB" sz="2000" dirty="0">
              <a:highlight>
                <a:srgbClr val="FFFF00"/>
              </a:highlight>
              <a:latin typeface="Arial" panose="020B0604020202020204" pitchFamily="34" charset="0"/>
              <a:cs typeface="Arial" panose="020B0604020202020204" pitchFamily="34" charset="0"/>
            </a:endParaRPr>
          </a:p>
          <a:p>
            <a:pPr marL="0" lvl="3" indent="0">
              <a:spcBef>
                <a:spcPts val="0"/>
              </a:spcBef>
              <a:buClr>
                <a:srgbClr val="005EB8"/>
              </a:buClr>
              <a:buFont typeface="Arial"/>
              <a:buNone/>
              <a:tabLst>
                <a:tab pos="1371600" algn="l"/>
              </a:tabLst>
            </a:pPr>
            <a:endParaRPr lang="en-GB" sz="2400" b="1" dirty="0">
              <a:latin typeface="Arial" panose="020B0604020202020204" pitchFamily="34" charset="0"/>
              <a:cs typeface="Arial" panose="020B0604020202020204" pitchFamily="34" charset="0"/>
            </a:endParaRPr>
          </a:p>
          <a:p>
            <a:pPr marL="0" indent="0">
              <a:spcBef>
                <a:spcPts val="0"/>
              </a:spcBef>
              <a:buClr>
                <a:srgbClr val="0070C0"/>
              </a:buClr>
              <a:buFont typeface="Arial"/>
              <a:buNone/>
            </a:pPr>
            <a:r>
              <a:rPr lang="en-GB" sz="2000" dirty="0">
                <a:solidFill>
                  <a:srgbClr val="0070C0"/>
                </a:solidFill>
                <a:latin typeface="Arial" panose="020B0604020202020204" pitchFamily="34" charset="0"/>
                <a:cs typeface="Arial" panose="020B0604020202020204" pitchFamily="34" charset="0"/>
                <a:hlinkClick r:id="rId3"/>
              </a:rPr>
              <a:t>Access the NHS Devon Scheme of Reservation and Delegation (</a:t>
            </a:r>
            <a:r>
              <a:rPr lang="en-GB" sz="2000" dirty="0" err="1">
                <a:solidFill>
                  <a:srgbClr val="0070C0"/>
                </a:solidFill>
                <a:latin typeface="Arial" panose="020B0604020202020204" pitchFamily="34" charset="0"/>
                <a:cs typeface="Arial" panose="020B0604020202020204" pitchFamily="34" charset="0"/>
                <a:hlinkClick r:id="rId3"/>
              </a:rPr>
              <a:t>SoRD</a:t>
            </a:r>
            <a:r>
              <a:rPr lang="en-GB" sz="2000" dirty="0">
                <a:solidFill>
                  <a:srgbClr val="0070C0"/>
                </a:solidFill>
                <a:latin typeface="Arial" panose="020B0604020202020204" pitchFamily="34" charset="0"/>
                <a:cs typeface="Arial" panose="020B0604020202020204" pitchFamily="34" charset="0"/>
                <a:hlinkClick r:id="rId3"/>
              </a:rPr>
              <a:t>)</a:t>
            </a:r>
            <a:endParaRPr lang="en-GB" sz="2000" dirty="0">
              <a:latin typeface="Arial" panose="020B0604020202020204" pitchFamily="34" charset="0"/>
              <a:cs typeface="Arial" panose="020B0604020202020204" pitchFamily="34" charset="0"/>
            </a:endParaRPr>
          </a:p>
          <a:p>
            <a:pPr marL="0" lvl="3" indent="0">
              <a:spcBef>
                <a:spcPts val="0"/>
              </a:spcBef>
              <a:buClr>
                <a:srgbClr val="005EB8"/>
              </a:buClr>
              <a:buFont typeface="Arial"/>
              <a:buNone/>
              <a:tabLst>
                <a:tab pos="1371600" algn="l"/>
              </a:tabLst>
            </a:pPr>
            <a:endParaRPr lang="en-GB" sz="2400" b="1" dirty="0">
              <a:solidFill>
                <a:schemeClr val="accent1"/>
              </a:solidFill>
              <a:latin typeface="Arial" panose="020B0604020202020204" pitchFamily="34" charset="0"/>
              <a:cs typeface="Arial" panose="020B0604020202020204" pitchFamily="34" charset="0"/>
            </a:endParaRPr>
          </a:p>
          <a:p>
            <a:pPr marL="0" lvl="3" indent="0">
              <a:spcBef>
                <a:spcPts val="0"/>
              </a:spcBef>
              <a:buClr>
                <a:srgbClr val="005EB8"/>
              </a:buClr>
              <a:buFont typeface="Arial"/>
              <a:buNone/>
              <a:tabLst>
                <a:tab pos="1371600" algn="l"/>
              </a:tabLst>
            </a:pPr>
            <a:r>
              <a:rPr lang="en-GB" sz="2400" b="1" dirty="0">
                <a:solidFill>
                  <a:schemeClr val="accent1"/>
                </a:solidFill>
                <a:latin typeface="Arial" panose="020B0604020202020204" pitchFamily="34" charset="0"/>
                <a:cs typeface="Arial" panose="020B0604020202020204" pitchFamily="34" charset="0"/>
              </a:rPr>
              <a:t>Standing Financial Instructions</a:t>
            </a:r>
            <a:endParaRPr lang="en-GB" sz="2400" dirty="0">
              <a:solidFill>
                <a:schemeClr val="accent1"/>
              </a:solidFill>
              <a:latin typeface="Arial" panose="020B0604020202020204" pitchFamily="34" charset="0"/>
              <a:cs typeface="Arial" panose="020B0604020202020204" pitchFamily="34" charset="0"/>
            </a:endParaRPr>
          </a:p>
          <a:p>
            <a:pPr marL="0" lvl="3" indent="0">
              <a:spcBef>
                <a:spcPts val="0"/>
              </a:spcBef>
              <a:buClr>
                <a:srgbClr val="005EB8"/>
              </a:buClr>
              <a:buFont typeface="Arial"/>
              <a:buNone/>
              <a:tabLst>
                <a:tab pos="1371600" algn="l"/>
              </a:tabLst>
            </a:pPr>
            <a:endParaRPr lang="en-GB" sz="2400" dirty="0">
              <a:solidFill>
                <a:schemeClr val="accent1"/>
              </a:solidFill>
              <a:latin typeface="Arial" panose="020B0604020202020204" pitchFamily="34" charset="0"/>
              <a:cs typeface="Arial" panose="020B0604020202020204" pitchFamily="34" charset="0"/>
            </a:endParaRPr>
          </a:p>
          <a:p>
            <a:pPr marL="0" lvl="3" indent="0">
              <a:spcBef>
                <a:spcPts val="0"/>
              </a:spcBef>
              <a:buClr>
                <a:srgbClr val="005EB8"/>
              </a:buClr>
              <a:buFont typeface="Arial"/>
              <a:buNone/>
              <a:tabLst>
                <a:tab pos="1371600" algn="l"/>
              </a:tabLst>
            </a:pPr>
            <a:r>
              <a:rPr lang="en-GB" sz="2000" dirty="0">
                <a:latin typeface="Arial" panose="020B0604020202020204" pitchFamily="34" charset="0"/>
                <a:cs typeface="Arial" panose="020B0604020202020204" pitchFamily="34" charset="0"/>
              </a:rPr>
              <a:t>The Board has agreed on a set of Standing Financial Instructions (SFIs) that include the delegated financial authority limits set out in the </a:t>
            </a:r>
            <a:r>
              <a:rPr lang="en-GB" sz="2000" dirty="0" err="1">
                <a:latin typeface="Arial" panose="020B0604020202020204" pitchFamily="34" charset="0"/>
                <a:cs typeface="Arial" panose="020B0604020202020204" pitchFamily="34" charset="0"/>
              </a:rPr>
              <a:t>SoRD</a:t>
            </a:r>
            <a:r>
              <a:rPr lang="en-GB" sz="2000" dirty="0">
                <a:latin typeface="Arial" panose="020B0604020202020204" pitchFamily="34" charset="0"/>
                <a:cs typeface="Arial" panose="020B0604020202020204" pitchFamily="34" charset="0"/>
              </a:rPr>
              <a:t>. SFIs are designed to ensure regularity and propriety of financial transactions. SFIs define the purpose, responsibilities, legal framework and operating environment of NHS Devon.</a:t>
            </a:r>
          </a:p>
          <a:p>
            <a:pPr marL="0" lvl="3" indent="0">
              <a:spcBef>
                <a:spcPts val="0"/>
              </a:spcBef>
              <a:buClr>
                <a:srgbClr val="005EB8"/>
              </a:buClr>
              <a:buFont typeface="Arial"/>
              <a:buNone/>
              <a:tabLst>
                <a:tab pos="1371600" algn="l"/>
              </a:tabLst>
            </a:pPr>
            <a:endParaRPr lang="en-GB" sz="2000" dirty="0">
              <a:highlight>
                <a:srgbClr val="FFFF00"/>
              </a:highlight>
              <a:latin typeface="Arial" panose="020B0604020202020204" pitchFamily="34" charset="0"/>
              <a:cs typeface="Arial" panose="020B0604020202020204" pitchFamily="34" charset="0"/>
            </a:endParaRPr>
          </a:p>
          <a:p>
            <a:pPr marL="0" lvl="3" indent="0">
              <a:spcBef>
                <a:spcPts val="0"/>
              </a:spcBef>
              <a:buClr>
                <a:srgbClr val="005EB8"/>
              </a:buClr>
              <a:buFont typeface="Arial"/>
              <a:buNone/>
              <a:tabLst>
                <a:tab pos="1371600" algn="l"/>
              </a:tabLst>
            </a:pPr>
            <a:r>
              <a:rPr lang="en-GB" sz="2000" dirty="0">
                <a:solidFill>
                  <a:srgbClr val="0070C0"/>
                </a:solidFill>
                <a:latin typeface="Arial" panose="020B0604020202020204" pitchFamily="34" charset="0"/>
                <a:cs typeface="Arial" panose="020B0604020202020204" pitchFamily="34" charset="0"/>
                <a:hlinkClick r:id="rId4"/>
              </a:rPr>
              <a:t>Access the NHS Devon Standing Financial Instructions</a:t>
            </a:r>
            <a:endParaRPr lang="en-GB" sz="2000" dirty="0">
              <a:solidFill>
                <a:srgbClr val="0070C0"/>
              </a:solidFill>
              <a:latin typeface="Arial" panose="020B0604020202020204" pitchFamily="34" charset="0"/>
              <a:cs typeface="Arial" panose="020B0604020202020204" pitchFamily="34" charset="0"/>
            </a:endParaRPr>
          </a:p>
          <a:p>
            <a:pPr marL="0" indent="0">
              <a:buFont typeface="Wingdings" panose="05000000000000000000" pitchFamily="2" charset="2"/>
              <a:buNone/>
            </a:pPr>
            <a:endParaRPr lang="en-GB" dirty="0"/>
          </a:p>
        </p:txBody>
      </p:sp>
    </p:spTree>
    <p:extLst>
      <p:ext uri="{BB962C8B-B14F-4D97-AF65-F5344CB8AC3E}">
        <p14:creationId xmlns:p14="http://schemas.microsoft.com/office/powerpoint/2010/main" val="99943420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2823BE-7163-1C6C-5879-A032A21EDD6F}"/>
            </a:ext>
          </a:extLst>
        </p:cNvPr>
        <p:cNvGrpSpPr/>
        <p:nvPr/>
      </p:nvGrpSpPr>
      <p:grpSpPr>
        <a:xfrm>
          <a:off x="0" y="0"/>
          <a:ext cx="0" cy="0"/>
          <a:chOff x="0" y="0"/>
          <a:chExt cx="0" cy="0"/>
        </a:xfrm>
      </p:grpSpPr>
      <p:pic>
        <p:nvPicPr>
          <p:cNvPr id="2" name="Picture 1" descr="A blue and black sign with white letters&#10;&#10;AI-generated content may be incorrect.">
            <a:extLst>
              <a:ext uri="{FF2B5EF4-FFF2-40B4-BE49-F238E27FC236}">
                <a16:creationId xmlns:a16="http://schemas.microsoft.com/office/drawing/2014/main" id="{63A66D2E-6B59-5B64-0F4C-9C2D308784D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840743" y="294410"/>
            <a:ext cx="2034269" cy="1464398"/>
          </a:xfrm>
          <a:prstGeom prst="rect">
            <a:avLst/>
          </a:prstGeom>
        </p:spPr>
      </p:pic>
      <p:sp>
        <p:nvSpPr>
          <p:cNvPr id="3" name="Content Placeholder 3">
            <a:extLst>
              <a:ext uri="{FF2B5EF4-FFF2-40B4-BE49-F238E27FC236}">
                <a16:creationId xmlns:a16="http://schemas.microsoft.com/office/drawing/2014/main" id="{F2495829-926A-32E3-48D2-633B229113DF}"/>
              </a:ext>
            </a:extLst>
          </p:cNvPr>
          <p:cNvSpPr txBox="1">
            <a:spLocks/>
          </p:cNvSpPr>
          <p:nvPr/>
        </p:nvSpPr>
        <p:spPr>
          <a:xfrm>
            <a:off x="412988" y="2407196"/>
            <a:ext cx="17014576" cy="7143130"/>
          </a:xfrm>
          <a:prstGeom prst="rect">
            <a:avLst/>
          </a:prstGeom>
        </p:spPr>
        <p:txBody>
          <a:bodyPr vert="horz" lIns="91440" tIns="45720" rIns="91440" bIns="45720" rtlCol="0">
            <a:noAutofit/>
          </a:bodyPr>
          <a:lstStyle>
            <a:lvl1pPr marL="685800" indent="-685800" algn="l" defTabSz="1828800" rtl="0" eaLnBrk="1" latinLnBrk="0" hangingPunct="1">
              <a:spcBef>
                <a:spcPct val="20000"/>
              </a:spcBef>
              <a:buClr>
                <a:schemeClr val="accent1"/>
              </a:buClr>
              <a:buFont typeface="Wingdings" panose="05000000000000000000" pitchFamily="2" charset="2"/>
              <a:buChar char="§"/>
              <a:defRPr sz="3200" kern="1200">
                <a:solidFill>
                  <a:schemeClr val="tx1"/>
                </a:solidFill>
                <a:latin typeface="+mn-lt"/>
                <a:ea typeface="+mn-ea"/>
                <a:cs typeface="+mn-cs"/>
              </a:defRPr>
            </a:lvl1pPr>
            <a:lvl2pPr marL="1485900" indent="-571500" algn="l" defTabSz="1828800" rtl="0" eaLnBrk="1" latinLnBrk="0" hangingPunct="1">
              <a:spcBef>
                <a:spcPct val="20000"/>
              </a:spcBef>
              <a:buClr>
                <a:srgbClr val="009632"/>
              </a:buClr>
              <a:buFont typeface="Arial" panose="020B0604020202020204" pitchFamily="34" charset="0"/>
              <a:buChar char="•"/>
              <a:defRPr sz="3600" kern="1200">
                <a:solidFill>
                  <a:schemeClr val="tx1"/>
                </a:solidFill>
                <a:latin typeface="+mn-lt"/>
                <a:ea typeface="+mn-ea"/>
                <a:cs typeface="+mn-cs"/>
              </a:defRPr>
            </a:lvl2pPr>
            <a:lvl3pPr marL="2286000" indent="-457200" algn="l" defTabSz="1828800"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3pPr>
            <a:lvl4pPr marL="3200400" indent="-457200" algn="l" defTabSz="1828800"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4pPr>
            <a:lvl5pPr marL="4114800" indent="-457200" algn="l" defTabSz="1828800"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5pPr>
            <a:lvl6pPr marL="5029200" indent="-457200" algn="l" defTabSz="1828800" rtl="0" eaLnBrk="1" latinLnBrk="0" hangingPunct="1">
              <a:spcBef>
                <a:spcPct val="20000"/>
              </a:spcBef>
              <a:buFont typeface="Arial" panose="020B0604020202020204" pitchFamily="34" charset="0"/>
              <a:buChar char="•"/>
              <a:defRPr sz="4000" kern="1200">
                <a:solidFill>
                  <a:schemeClr val="tx1"/>
                </a:solidFill>
                <a:latin typeface="+mn-lt"/>
                <a:ea typeface="+mn-ea"/>
                <a:cs typeface="+mn-cs"/>
              </a:defRPr>
            </a:lvl6pPr>
            <a:lvl7pPr marL="5943600" indent="-457200" algn="l" defTabSz="1828800" rtl="0" eaLnBrk="1" latinLnBrk="0" hangingPunct="1">
              <a:spcBef>
                <a:spcPct val="20000"/>
              </a:spcBef>
              <a:buFont typeface="Arial" panose="020B0604020202020204" pitchFamily="34" charset="0"/>
              <a:buChar char="•"/>
              <a:defRPr sz="4000" kern="1200">
                <a:solidFill>
                  <a:schemeClr val="tx1"/>
                </a:solidFill>
                <a:latin typeface="+mn-lt"/>
                <a:ea typeface="+mn-ea"/>
                <a:cs typeface="+mn-cs"/>
              </a:defRPr>
            </a:lvl7pPr>
            <a:lvl8pPr marL="6858000" indent="-457200" algn="l" defTabSz="1828800" rtl="0" eaLnBrk="1" latinLnBrk="0" hangingPunct="1">
              <a:spcBef>
                <a:spcPct val="20000"/>
              </a:spcBef>
              <a:buFont typeface="Arial" panose="020B0604020202020204" pitchFamily="34" charset="0"/>
              <a:buChar char="•"/>
              <a:defRPr sz="4000" kern="1200">
                <a:solidFill>
                  <a:schemeClr val="tx1"/>
                </a:solidFill>
                <a:latin typeface="+mn-lt"/>
                <a:ea typeface="+mn-ea"/>
                <a:cs typeface="+mn-cs"/>
              </a:defRPr>
            </a:lvl8pPr>
            <a:lvl9pPr marL="7772400" indent="-457200" algn="l" defTabSz="1828800" rtl="0" eaLnBrk="1" latinLnBrk="0" hangingPunct="1">
              <a:spcBef>
                <a:spcPct val="20000"/>
              </a:spcBef>
              <a:buFont typeface="Arial" panose="020B0604020202020204" pitchFamily="34" charset="0"/>
              <a:buChar char="•"/>
              <a:defRPr sz="4000" kern="1200">
                <a:solidFill>
                  <a:schemeClr val="tx1"/>
                </a:solidFill>
                <a:latin typeface="+mn-lt"/>
                <a:ea typeface="+mn-ea"/>
                <a:cs typeface="+mn-cs"/>
              </a:defRPr>
            </a:lvl9pPr>
          </a:lstStyle>
          <a:p>
            <a:pPr marL="0" indent="0">
              <a:spcBef>
                <a:spcPts val="0"/>
              </a:spcBef>
              <a:buClr>
                <a:srgbClr val="0070C0"/>
              </a:buClr>
              <a:buFont typeface="Arial"/>
              <a:buNone/>
            </a:pPr>
            <a:endParaRPr lang="en-GB" sz="1200" dirty="0">
              <a:latin typeface="Arial" panose="020B0604020202020204" pitchFamily="34" charset="0"/>
              <a:cs typeface="Arial" panose="020B0604020202020204" pitchFamily="34" charset="0"/>
            </a:endParaRPr>
          </a:p>
          <a:p>
            <a:pPr marL="0" indent="0">
              <a:spcBef>
                <a:spcPts val="0"/>
              </a:spcBef>
              <a:buClr>
                <a:srgbClr val="0070C0"/>
              </a:buClr>
              <a:buFont typeface="Arial"/>
              <a:buNone/>
            </a:pPr>
            <a:r>
              <a:rPr lang="en-GB" sz="2400" b="1" dirty="0">
                <a:solidFill>
                  <a:srgbClr val="0070C0"/>
                </a:solidFill>
                <a:latin typeface="Arial" panose="020B0604020202020204" pitchFamily="34" charset="0"/>
                <a:cs typeface="Arial" panose="020B0604020202020204" pitchFamily="34" charset="0"/>
              </a:rPr>
              <a:t>Key Policy Documents</a:t>
            </a:r>
          </a:p>
          <a:p>
            <a:pPr marL="0" indent="0">
              <a:spcBef>
                <a:spcPts val="0"/>
              </a:spcBef>
              <a:buClr>
                <a:srgbClr val="0070C0"/>
              </a:buClr>
              <a:buFont typeface="Arial"/>
              <a:buNone/>
            </a:pPr>
            <a:r>
              <a:rPr lang="en-GB" sz="2200" dirty="0">
                <a:latin typeface="Arial" panose="020B0604020202020204" pitchFamily="34" charset="0"/>
                <a:cs typeface="Arial" panose="020B0604020202020204" pitchFamily="34" charset="0"/>
              </a:rPr>
              <a:t>NHS Devon has also agreed on several key policies which determine how the Board and staff members should go about their business:</a:t>
            </a:r>
          </a:p>
          <a:p>
            <a:pPr marL="0" indent="0">
              <a:buFont typeface="Wingdings" panose="05000000000000000000" pitchFamily="2" charset="2"/>
              <a:buNone/>
            </a:pPr>
            <a:endParaRPr lang="en-GB" dirty="0"/>
          </a:p>
        </p:txBody>
      </p:sp>
      <p:sp>
        <p:nvSpPr>
          <p:cNvPr id="4" name="Title 1">
            <a:extLst>
              <a:ext uri="{FF2B5EF4-FFF2-40B4-BE49-F238E27FC236}">
                <a16:creationId xmlns:a16="http://schemas.microsoft.com/office/drawing/2014/main" id="{4D493987-9FC8-76ED-3F54-7876DD2447CD}"/>
              </a:ext>
            </a:extLst>
          </p:cNvPr>
          <p:cNvSpPr txBox="1">
            <a:spLocks/>
          </p:cNvSpPr>
          <p:nvPr/>
        </p:nvSpPr>
        <p:spPr>
          <a:xfrm>
            <a:off x="412988" y="350281"/>
            <a:ext cx="15337704" cy="987128"/>
          </a:xfrm>
          <a:prstGeom prst="rect">
            <a:avLst/>
          </a:prstGeom>
        </p:spPr>
        <p:txBody>
          <a:bodyPr>
            <a:noAutofit/>
          </a:bodyPr>
          <a:lstStyle>
            <a:lvl1pPr algn="l" defTabSz="1828800" rtl="0" eaLnBrk="1" latinLnBrk="0" hangingPunct="1">
              <a:spcBef>
                <a:spcPct val="0"/>
              </a:spcBef>
              <a:buNone/>
              <a:defRPr sz="5000" b="1" kern="1200">
                <a:solidFill>
                  <a:srgbClr val="005EB8"/>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GB" sz="4000" dirty="0"/>
              <a:t>4.7  Constitution and Standing Orders, Scheme of Reservation and Delegation, Standing Financial Instructions and key policy documents (4 of 4)</a:t>
            </a:r>
          </a:p>
        </p:txBody>
      </p:sp>
      <p:graphicFrame>
        <p:nvGraphicFramePr>
          <p:cNvPr id="5" name="Table 4">
            <a:extLst>
              <a:ext uri="{FF2B5EF4-FFF2-40B4-BE49-F238E27FC236}">
                <a16:creationId xmlns:a16="http://schemas.microsoft.com/office/drawing/2014/main" id="{7E6A2012-E0EF-C9D1-A8E3-8F1D3384E461}"/>
              </a:ext>
            </a:extLst>
          </p:cNvPr>
          <p:cNvGraphicFramePr>
            <a:graphicFrameLocks noGrp="1"/>
          </p:cNvGraphicFramePr>
          <p:nvPr>
            <p:extLst>
              <p:ext uri="{D42A27DB-BD31-4B8C-83A1-F6EECF244321}">
                <p14:modId xmlns:p14="http://schemas.microsoft.com/office/powerpoint/2010/main" val="2570786924"/>
              </p:ext>
            </p:extLst>
          </p:nvPr>
        </p:nvGraphicFramePr>
        <p:xfrm>
          <a:off x="887751" y="3550613"/>
          <a:ext cx="16366504" cy="6464909"/>
        </p:xfrm>
        <a:graphic>
          <a:graphicData uri="http://schemas.openxmlformats.org/drawingml/2006/table">
            <a:tbl>
              <a:tblPr firstRow="1" bandCol="1">
                <a:tableStyleId>{5C22544A-7EE6-4342-B048-85BDC9FD1C3A}</a:tableStyleId>
              </a:tblPr>
              <a:tblGrid>
                <a:gridCol w="4091626">
                  <a:extLst>
                    <a:ext uri="{9D8B030D-6E8A-4147-A177-3AD203B41FA5}">
                      <a16:colId xmlns:a16="http://schemas.microsoft.com/office/drawing/2014/main" val="2272856028"/>
                    </a:ext>
                  </a:extLst>
                </a:gridCol>
                <a:gridCol w="4091626">
                  <a:extLst>
                    <a:ext uri="{9D8B030D-6E8A-4147-A177-3AD203B41FA5}">
                      <a16:colId xmlns:a16="http://schemas.microsoft.com/office/drawing/2014/main" val="2621516917"/>
                    </a:ext>
                  </a:extLst>
                </a:gridCol>
                <a:gridCol w="4091626">
                  <a:extLst>
                    <a:ext uri="{9D8B030D-6E8A-4147-A177-3AD203B41FA5}">
                      <a16:colId xmlns:a16="http://schemas.microsoft.com/office/drawing/2014/main" val="1854196345"/>
                    </a:ext>
                  </a:extLst>
                </a:gridCol>
                <a:gridCol w="4091626">
                  <a:extLst>
                    <a:ext uri="{9D8B030D-6E8A-4147-A177-3AD203B41FA5}">
                      <a16:colId xmlns:a16="http://schemas.microsoft.com/office/drawing/2014/main" val="3286193628"/>
                    </a:ext>
                  </a:extLst>
                </a:gridCol>
              </a:tblGrid>
              <a:tr h="588712">
                <a:tc>
                  <a:txBody>
                    <a:bodyPr/>
                    <a:lstStyle/>
                    <a:p>
                      <a:r>
                        <a:rPr lang="en-GB" sz="1400" dirty="0">
                          <a:solidFill>
                            <a:schemeClr val="bg1"/>
                          </a:solidFill>
                          <a:hlinkClick r:id="rId3">
                            <a:extLst>
                              <a:ext uri="{A12FA001-AC4F-418D-AE19-62706E023703}">
                                <ahyp:hlinkClr xmlns:ahyp="http://schemas.microsoft.com/office/drawing/2018/hyperlinkcolor" val="tx"/>
                              </a:ext>
                            </a:extLst>
                          </a:hlinkClick>
                        </a:rPr>
                        <a:t>Standards of Business Conduct Policy</a:t>
                      </a:r>
                      <a:endParaRPr lang="en-GB" sz="1400" dirty="0">
                        <a:solidFill>
                          <a:schemeClr val="bg1"/>
                        </a:solidFill>
                      </a:endParaRPr>
                    </a:p>
                  </a:txBody>
                  <a:tcPr/>
                </a:tc>
                <a:tc>
                  <a:txBody>
                    <a:bodyPr/>
                    <a:lstStyle/>
                    <a:p>
                      <a:r>
                        <a:rPr lang="en-GB" sz="1400" dirty="0">
                          <a:solidFill>
                            <a:schemeClr val="bg1"/>
                          </a:solidFill>
                          <a:hlinkClick r:id="rId4">
                            <a:extLst>
                              <a:ext uri="{A12FA001-AC4F-418D-AE19-62706E023703}">
                                <ahyp:hlinkClr xmlns:ahyp="http://schemas.microsoft.com/office/drawing/2018/hyperlinkcolor" val="tx"/>
                              </a:ext>
                            </a:extLst>
                          </a:hlinkClick>
                        </a:rPr>
                        <a:t>Conflicts of Interest Policy</a:t>
                      </a:r>
                      <a:endParaRPr lang="en-GB" sz="1400" dirty="0">
                        <a:solidFill>
                          <a:schemeClr val="bg1"/>
                        </a:solidFill>
                      </a:endParaRPr>
                    </a:p>
                  </a:txBody>
                  <a:tcPr/>
                </a:tc>
                <a:tc>
                  <a:txBody>
                    <a:bodyPr/>
                    <a:lstStyle/>
                    <a:p>
                      <a:r>
                        <a:rPr lang="en-GB" sz="1400" dirty="0"/>
                        <a:t>Policy for Public Involvement and Engagement</a:t>
                      </a:r>
                    </a:p>
                  </a:txBody>
                  <a:tcPr>
                    <a:solidFill>
                      <a:schemeClr val="accent1"/>
                    </a:solidFill>
                  </a:tcPr>
                </a:tc>
                <a:tc>
                  <a:txBody>
                    <a:bodyPr/>
                    <a:lstStyle/>
                    <a:p>
                      <a:r>
                        <a:rPr lang="en-GB" sz="1400" dirty="0">
                          <a:solidFill>
                            <a:schemeClr val="bg1"/>
                          </a:solidFill>
                          <a:hlinkClick r:id="rId5">
                            <a:extLst>
                              <a:ext uri="{A12FA001-AC4F-418D-AE19-62706E023703}">
                                <ahyp:hlinkClr xmlns:ahyp="http://schemas.microsoft.com/office/drawing/2018/hyperlinkcolor" val="tx"/>
                              </a:ext>
                            </a:extLst>
                          </a:hlinkClick>
                        </a:rPr>
                        <a:t>Policy for the Development of Procedural Documents</a:t>
                      </a:r>
                      <a:endParaRPr lang="en-GB" sz="1400" dirty="0">
                        <a:solidFill>
                          <a:schemeClr val="bg1"/>
                        </a:solidFill>
                      </a:endParaRPr>
                    </a:p>
                  </a:txBody>
                  <a:tcPr/>
                </a:tc>
                <a:extLst>
                  <a:ext uri="{0D108BD9-81ED-4DB2-BD59-A6C34878D82A}">
                    <a16:rowId xmlns:a16="http://schemas.microsoft.com/office/drawing/2014/main" val="696511591"/>
                  </a:ext>
                </a:extLst>
              </a:tr>
              <a:tr h="5876197">
                <a:tc>
                  <a:txBody>
                    <a:bodyPr/>
                    <a:lstStyle/>
                    <a:p>
                      <a:r>
                        <a:rPr lang="en-GB" sz="1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This policy, which should be read in conjunction with the Conflicts of Interest Policy, sets out the arrangements that will be made to ensure the highest standards of corporate behaviour and responsibility from NHS Devon Board members, staff and decision-making groups.  </a:t>
                      </a:r>
                      <a:endParaRPr lang="en-GB" sz="1400" dirty="0">
                        <a:latin typeface="Arial" panose="020B0604020202020204" pitchFamily="34" charset="0"/>
                        <a:ea typeface="Times New Roman" panose="02020603050405020304" pitchFamily="18" charset="0"/>
                        <a:cs typeface="Times New Roman" panose="02020603050405020304" pitchFamily="18" charset="0"/>
                      </a:endParaRPr>
                    </a:p>
                    <a:p>
                      <a:endParaRPr lang="en-GB" sz="1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p>
                      <a:r>
                        <a:rPr lang="en-GB" sz="1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It indicates NHS Devon’s expectations in relation to declarable interests, charitable collections, political activities and personal conduct (including corporate responsibilities, use of social media, confidentiality, gambling, lending and borrowing, trading on official NHS premises, insolvency and arrest or conviction).</a:t>
                      </a:r>
                      <a:endParaRPr lang="en-GB" sz="1400" dirty="0">
                        <a:latin typeface="Arial" panose="020B0604020202020204" pitchFamily="34" charset="0"/>
                        <a:ea typeface="Times New Roman" panose="02020603050405020304" pitchFamily="18" charset="0"/>
                        <a:cs typeface="Times New Roman" panose="02020603050405020304" pitchFamily="18" charset="0"/>
                      </a:endParaRPr>
                    </a:p>
                    <a:p>
                      <a:endParaRPr lang="en-GB" sz="1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p>
                      <a:r>
                        <a:rPr lang="en-GB" sz="1400" dirty="0">
                          <a:solidFill>
                            <a:srgbClr val="000000"/>
                          </a:solidFill>
                          <a:latin typeface="Arial" panose="020B0604020202020204" pitchFamily="34" charset="0"/>
                          <a:ea typeface="Times New Roman" panose="02020603050405020304" pitchFamily="18" charset="0"/>
                          <a:cs typeface="Times New Roman" panose="02020603050405020304" pitchFamily="18" charset="0"/>
                        </a:rPr>
                        <a:t>It</a:t>
                      </a:r>
                      <a:r>
                        <a:rPr lang="en-GB" sz="1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sets out how to raise concerns about breaches of the policy and the implications of failure to comply with the policy.</a:t>
                      </a:r>
                      <a:endParaRPr lang="en-GB" sz="1400" dirty="0">
                        <a:effectLst/>
                        <a:latin typeface="Arial" panose="020B0604020202020204" pitchFamily="34" charset="0"/>
                        <a:ea typeface="Arial" panose="020B0604020202020204" pitchFamily="34" charset="0"/>
                        <a:cs typeface="Times New Roman" panose="02020603050405020304" pitchFamily="18" charset="0"/>
                      </a:endParaRPr>
                    </a:p>
                    <a:p>
                      <a:endParaRPr lang="en-GB" sz="1400" dirty="0"/>
                    </a:p>
                    <a:p>
                      <a:endParaRPr lang="en-GB" sz="1400" dirty="0"/>
                    </a:p>
                  </a:txBody>
                  <a:tcPr/>
                </a:tc>
                <a:tc>
                  <a:txBody>
                    <a:bodyPr/>
                    <a:lstStyle/>
                    <a:p>
                      <a:r>
                        <a:rPr lang="en-GB" sz="1400" dirty="0">
                          <a:effectLst/>
                          <a:latin typeface="Arial" panose="020B0604020202020204" pitchFamily="34" charset="0"/>
                          <a:ea typeface="Arial" panose="020B0604020202020204" pitchFamily="34" charset="0"/>
                          <a:cs typeface="Times New Roman" panose="02020603050405020304" pitchFamily="18" charset="0"/>
                        </a:rPr>
                        <a:t>This policy provides definitions of the different types of conflicts of interest which exist (financial, non-financial professional, non-financial personal, and indirect interests).  It also highlights the roles and responsibilities of key individuals within NHS Devon with regard to the management of conflicts of interest.  </a:t>
                      </a:r>
                    </a:p>
                    <a:p>
                      <a:endParaRPr lang="en-GB" sz="1400" dirty="0">
                        <a:latin typeface="Arial" panose="020B0604020202020204" pitchFamily="34" charset="0"/>
                        <a:ea typeface="Arial" panose="020B0604020202020204" pitchFamily="34" charset="0"/>
                        <a:cs typeface="Times New Roman" panose="02020603050405020304" pitchFamily="18" charset="0"/>
                      </a:endParaRPr>
                    </a:p>
                    <a:p>
                      <a:r>
                        <a:rPr lang="en-GB" sz="1400" dirty="0">
                          <a:effectLst/>
                          <a:latin typeface="Arial" panose="020B0604020202020204" pitchFamily="34" charset="0"/>
                          <a:ea typeface="Arial" panose="020B0604020202020204" pitchFamily="34" charset="0"/>
                          <a:cs typeface="Times New Roman" panose="02020603050405020304" pitchFamily="18" charset="0"/>
                        </a:rPr>
                        <a:t>It dictates the actions to be taken in identifying, declaring and reviewing interests.  It also sets out how information about interests will be published or withheld.  It sets out how interests should be managed within meetings.  It also explains the type of interests that should be declared (loyalty, gifts, hospitality, meals and refreshments, travel and accommodation, outside employment, shareholdings, patents, donations, clinical private practice).  Arrangements to be made in relation to sponsorship and joint working are also included in the policy, as well as procurement and contract monitoring.  </a:t>
                      </a:r>
                    </a:p>
                    <a:p>
                      <a:endParaRPr lang="en-GB" sz="1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p>
                      <a:r>
                        <a:rPr lang="en-GB" sz="1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It sets out how to raise concerns about breaches of the policy and the implications of failure to comply with the policy.  It also sets out training requirements associated with the policy.</a:t>
                      </a:r>
                      <a:endParaRPr lang="en-GB" sz="1400" dirty="0">
                        <a:effectLst/>
                        <a:latin typeface="Arial" panose="020B0604020202020204" pitchFamily="34" charset="0"/>
                        <a:ea typeface="Arial" panose="020B0604020202020204" pitchFamily="34" charset="0"/>
                        <a:cs typeface="Times New Roman" panose="02020603050405020304" pitchFamily="18" charset="0"/>
                      </a:endParaRPr>
                    </a:p>
                    <a:p>
                      <a:endParaRPr lang="en-GB" sz="1400" dirty="0"/>
                    </a:p>
                  </a:txBody>
                  <a:tcPr/>
                </a:tc>
                <a:tc>
                  <a:txBody>
                    <a:bodyPr/>
                    <a:lstStyle/>
                    <a:p>
                      <a:r>
                        <a:rPr lang="en-GB" sz="1400" dirty="0"/>
                        <a:t>This policy (known as the people and communities framework) sets out how NHS Devon and the rest of the One Devon Integrated Care System will work together to understand the needs of Devon’s changing population.</a:t>
                      </a:r>
                    </a:p>
                    <a:p>
                      <a:endParaRPr lang="en-GB" sz="1400" dirty="0"/>
                    </a:p>
                    <a:p>
                      <a:r>
                        <a:rPr lang="en-GB" sz="1400" dirty="0"/>
                        <a:t>It sets out the role of the Devon Engagement Partnership, which will be the vehicle that will support the governance and assurance that the ICS is effectively and meaningfully listening to and working with people and communities across Devon</a:t>
                      </a:r>
                    </a:p>
                  </a:txBody>
                  <a:tcPr/>
                </a:tc>
                <a:tc>
                  <a:txBody>
                    <a:bodyPr/>
                    <a:lstStyle/>
                    <a:p>
                      <a:r>
                        <a:rPr lang="en-GB" sz="1400" dirty="0">
                          <a:effectLst/>
                          <a:latin typeface="Arial" panose="020B0604020202020204" pitchFamily="34" charset="0"/>
                          <a:ea typeface="Arial" panose="020B0604020202020204" pitchFamily="34" charset="0"/>
                          <a:cs typeface="Times New Roman" panose="02020603050405020304" pitchFamily="18" charset="0"/>
                        </a:rPr>
                        <a:t>This policy provides a definition of the different procedural documents within NHS Devon and it sets out the template to be adopted for NHS Devon policies.  </a:t>
                      </a:r>
                    </a:p>
                    <a:p>
                      <a:endParaRPr lang="en-GB" sz="1400" dirty="0">
                        <a:latin typeface="Arial" panose="020B0604020202020204" pitchFamily="34" charset="0"/>
                        <a:ea typeface="Arial" panose="020B0604020202020204" pitchFamily="34" charset="0"/>
                        <a:cs typeface="Times New Roman" panose="02020603050405020304" pitchFamily="18" charset="0"/>
                      </a:endParaRPr>
                    </a:p>
                    <a:p>
                      <a:r>
                        <a:rPr lang="en-GB" sz="1400" dirty="0">
                          <a:effectLst/>
                          <a:latin typeface="Arial" panose="020B0604020202020204" pitchFamily="34" charset="0"/>
                          <a:ea typeface="Arial" panose="020B0604020202020204" pitchFamily="34" charset="0"/>
                          <a:cs typeface="Times New Roman" panose="02020603050405020304" pitchFamily="18" charset="0"/>
                        </a:rPr>
                        <a:t>It sets out how new procedural documents should be developed and the approach to be taken to amending/ reviewing them.  It highlights requirements in relation to impact assessments and the development of implementation plans to support strategies and policies.  It also sets out consultation requirements to be fulfilled in advance of seeking approval for strategies and policies.  </a:t>
                      </a:r>
                    </a:p>
                    <a:p>
                      <a:endParaRPr lang="en-GB" sz="1400" dirty="0">
                        <a:latin typeface="Arial" panose="020B0604020202020204" pitchFamily="34" charset="0"/>
                        <a:ea typeface="Arial" panose="020B0604020202020204" pitchFamily="34" charset="0"/>
                        <a:cs typeface="Times New Roman" panose="02020603050405020304" pitchFamily="18" charset="0"/>
                      </a:endParaRPr>
                    </a:p>
                    <a:p>
                      <a:r>
                        <a:rPr lang="en-GB" sz="1400" dirty="0">
                          <a:effectLst/>
                          <a:latin typeface="Arial" panose="020B0604020202020204" pitchFamily="34" charset="0"/>
                          <a:ea typeface="Arial" panose="020B0604020202020204" pitchFamily="34" charset="0"/>
                          <a:cs typeface="Times New Roman" panose="02020603050405020304" pitchFamily="18" charset="0"/>
                        </a:rPr>
                        <a:t>The policy sets out the approval routes for NHS Devon procedural documents</a:t>
                      </a:r>
                      <a:endParaRPr lang="en-GB" sz="1400" dirty="0"/>
                    </a:p>
                  </a:txBody>
                  <a:tcPr/>
                </a:tc>
                <a:extLst>
                  <a:ext uri="{0D108BD9-81ED-4DB2-BD59-A6C34878D82A}">
                    <a16:rowId xmlns:a16="http://schemas.microsoft.com/office/drawing/2014/main" val="2870979443"/>
                  </a:ext>
                </a:extLst>
              </a:tr>
            </a:tbl>
          </a:graphicData>
        </a:graphic>
      </p:graphicFrame>
    </p:spTree>
    <p:extLst>
      <p:ext uri="{BB962C8B-B14F-4D97-AF65-F5344CB8AC3E}">
        <p14:creationId xmlns:p14="http://schemas.microsoft.com/office/powerpoint/2010/main" val="221031193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607DF4-73EE-D7B2-EA99-D9AEB83738E1}"/>
            </a:ext>
          </a:extLst>
        </p:cNvPr>
        <p:cNvGrpSpPr/>
        <p:nvPr/>
      </p:nvGrpSpPr>
      <p:grpSpPr>
        <a:xfrm>
          <a:off x="0" y="0"/>
          <a:ext cx="0" cy="0"/>
          <a:chOff x="0" y="0"/>
          <a:chExt cx="0" cy="0"/>
        </a:xfrm>
      </p:grpSpPr>
      <p:sp>
        <p:nvSpPr>
          <p:cNvPr id="3" name="Content Placeholder 3">
            <a:extLst>
              <a:ext uri="{FF2B5EF4-FFF2-40B4-BE49-F238E27FC236}">
                <a16:creationId xmlns:a16="http://schemas.microsoft.com/office/drawing/2014/main" id="{30D29917-C21C-AE9B-9B36-87FB129E53E2}"/>
              </a:ext>
            </a:extLst>
          </p:cNvPr>
          <p:cNvSpPr txBox="1">
            <a:spLocks/>
          </p:cNvSpPr>
          <p:nvPr/>
        </p:nvSpPr>
        <p:spPr bwMode="auto">
          <a:xfrm>
            <a:off x="914400" y="1543100"/>
            <a:ext cx="14221185" cy="7592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37160" tIns="68580" rIns="137160" bIns="68580" numCol="1" anchor="t" anchorCtr="0" compatLnSpc="1">
            <a:prstTxWarp prst="textNoShape">
              <a:avLst/>
            </a:prstTxWarp>
          </a:bodyPr>
          <a:lstStyle>
            <a:lvl1pPr marL="342900" indent="-342900" algn="l" rtl="0" eaLnBrk="1" fontAlgn="base" hangingPunct="1">
              <a:spcBef>
                <a:spcPct val="20000"/>
              </a:spcBef>
              <a:spcAft>
                <a:spcPct val="0"/>
              </a:spcAft>
              <a:buClr>
                <a:srgbClr val="005EB8"/>
              </a:buClr>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lr>
                <a:srgbClr val="006747"/>
              </a:buClr>
              <a:buChar char="–"/>
              <a:defRPr sz="2800">
                <a:solidFill>
                  <a:schemeClr val="tx1"/>
                </a:solidFill>
                <a:latin typeface="+mn-lt"/>
              </a:defRPr>
            </a:lvl2pPr>
            <a:lvl3pPr marL="1143000" indent="-228600" algn="l" rtl="0" eaLnBrk="1" fontAlgn="base" hangingPunct="1">
              <a:spcBef>
                <a:spcPct val="20000"/>
              </a:spcBef>
              <a:spcAft>
                <a:spcPct val="0"/>
              </a:spcAft>
              <a:buClr>
                <a:srgbClr val="005EB8"/>
              </a:buClr>
              <a:buChar char="•"/>
              <a:defRPr sz="2400">
                <a:solidFill>
                  <a:schemeClr val="tx1"/>
                </a:solidFill>
                <a:latin typeface="+mn-lt"/>
              </a:defRPr>
            </a:lvl3pPr>
            <a:lvl4pPr marL="1600200" indent="-228600" algn="l" rtl="0" eaLnBrk="1" fontAlgn="base" hangingPunct="1">
              <a:spcBef>
                <a:spcPct val="20000"/>
              </a:spcBef>
              <a:spcAft>
                <a:spcPct val="0"/>
              </a:spcAft>
              <a:buClr>
                <a:srgbClr val="006747"/>
              </a:buClr>
              <a:buChar char="–"/>
              <a:defRPr sz="2000">
                <a:solidFill>
                  <a:schemeClr val="tx1"/>
                </a:solidFill>
                <a:latin typeface="+mn-lt"/>
              </a:defRPr>
            </a:lvl4pPr>
            <a:lvl5pPr marL="2057400" indent="-228600" algn="l" rtl="0" eaLnBrk="1" fontAlgn="base" hangingPunct="1">
              <a:spcBef>
                <a:spcPct val="20000"/>
              </a:spcBef>
              <a:spcAft>
                <a:spcPct val="0"/>
              </a:spcAft>
              <a:buClr>
                <a:srgbClr val="005EB8"/>
              </a:buClr>
              <a:buChar char="»"/>
              <a:defRPr sz="2000">
                <a:solidFill>
                  <a:schemeClr val="tx1"/>
                </a:solidFill>
                <a:latin typeface="+mn-lt"/>
              </a:defRPr>
            </a:lvl5pPr>
            <a:lvl6pPr marL="2514600" indent="-228600" algn="l" rtl="0" eaLnBrk="1" fontAlgn="base" hangingPunct="1">
              <a:spcBef>
                <a:spcPct val="20000"/>
              </a:spcBef>
              <a:spcAft>
                <a:spcPct val="0"/>
              </a:spcAft>
              <a:buClr>
                <a:schemeClr val="hlink"/>
              </a:buClr>
              <a:buChar char="»"/>
              <a:defRPr sz="2000">
                <a:solidFill>
                  <a:schemeClr val="accent2"/>
                </a:solidFill>
                <a:latin typeface="+mn-lt"/>
              </a:defRPr>
            </a:lvl6pPr>
            <a:lvl7pPr marL="2971800" indent="-228600" algn="l" rtl="0" eaLnBrk="1" fontAlgn="base" hangingPunct="1">
              <a:spcBef>
                <a:spcPct val="20000"/>
              </a:spcBef>
              <a:spcAft>
                <a:spcPct val="0"/>
              </a:spcAft>
              <a:buClr>
                <a:schemeClr val="hlink"/>
              </a:buClr>
              <a:buChar char="»"/>
              <a:defRPr sz="2000">
                <a:solidFill>
                  <a:schemeClr val="accent2"/>
                </a:solidFill>
                <a:latin typeface="+mn-lt"/>
              </a:defRPr>
            </a:lvl7pPr>
            <a:lvl8pPr marL="3429000" indent="-228600" algn="l" rtl="0" eaLnBrk="1" fontAlgn="base" hangingPunct="1">
              <a:spcBef>
                <a:spcPct val="20000"/>
              </a:spcBef>
              <a:spcAft>
                <a:spcPct val="0"/>
              </a:spcAft>
              <a:buClr>
                <a:schemeClr val="hlink"/>
              </a:buClr>
              <a:buChar char="»"/>
              <a:defRPr sz="2000">
                <a:solidFill>
                  <a:schemeClr val="accent2"/>
                </a:solidFill>
                <a:latin typeface="+mn-lt"/>
              </a:defRPr>
            </a:lvl8pPr>
            <a:lvl9pPr marL="3886200" indent="-228600" algn="l" rtl="0" eaLnBrk="1" fontAlgn="base" hangingPunct="1">
              <a:spcBef>
                <a:spcPct val="20000"/>
              </a:spcBef>
              <a:spcAft>
                <a:spcPct val="0"/>
              </a:spcAft>
              <a:buClr>
                <a:schemeClr val="hlink"/>
              </a:buClr>
              <a:buChar char="»"/>
              <a:defRPr sz="2000">
                <a:solidFill>
                  <a:schemeClr val="accent2"/>
                </a:solidFill>
                <a:latin typeface="+mn-lt"/>
              </a:defRPr>
            </a:lvl9pPr>
          </a:lstStyle>
          <a:p>
            <a:pPr marL="0" indent="0">
              <a:buNone/>
            </a:pPr>
            <a:r>
              <a:rPr lang="en-GB" sz="2100" kern="0" dirty="0">
                <a:latin typeface="Arial" panose="020B0604020202020204" pitchFamily="34" charset="0"/>
                <a:cs typeface="Arial" panose="020B0604020202020204" pitchFamily="34" charset="0"/>
              </a:rPr>
              <a:t>NHS Devon and NHS Cornwall &amp; Isles of Scilly are required to appoint individuals to certain key roles to comply with legislation and relevant guidance from NHS England and other organisations. Below is information about these roles:</a:t>
            </a:r>
            <a:endParaRPr lang="en-GB" sz="2100" kern="0" dirty="0"/>
          </a:p>
          <a:p>
            <a:pPr marL="0" indent="0">
              <a:buNone/>
            </a:pPr>
            <a:endParaRPr lang="en-GB" sz="2000" kern="0" dirty="0">
              <a:latin typeface="Arial" panose="020B0604020202020204" pitchFamily="34" charset="0"/>
              <a:cs typeface="Arial" panose="020B0604020202020204" pitchFamily="34" charset="0"/>
            </a:endParaRPr>
          </a:p>
        </p:txBody>
      </p:sp>
      <p:sp>
        <p:nvSpPr>
          <p:cNvPr id="7" name="Title 6">
            <a:extLst>
              <a:ext uri="{FF2B5EF4-FFF2-40B4-BE49-F238E27FC236}">
                <a16:creationId xmlns:a16="http://schemas.microsoft.com/office/drawing/2014/main" id="{B2F2D37A-4E11-F6BF-5E6B-710520FDB49E}"/>
              </a:ext>
            </a:extLst>
          </p:cNvPr>
          <p:cNvSpPr>
            <a:spLocks noGrp="1"/>
          </p:cNvSpPr>
          <p:nvPr>
            <p:ph type="title"/>
          </p:nvPr>
        </p:nvSpPr>
        <p:spPr/>
        <p:txBody>
          <a:bodyPr>
            <a:normAutofit fontScale="90000"/>
          </a:bodyPr>
          <a:lstStyle/>
          <a:p>
            <a:r>
              <a:rPr lang="en-GB" dirty="0"/>
              <a:t>4.8 Non – Executive Member Roles and Responsibilities </a:t>
            </a:r>
          </a:p>
        </p:txBody>
      </p:sp>
      <p:sp>
        <p:nvSpPr>
          <p:cNvPr id="9" name="Content Placeholder 8">
            <a:extLst>
              <a:ext uri="{FF2B5EF4-FFF2-40B4-BE49-F238E27FC236}">
                <a16:creationId xmlns:a16="http://schemas.microsoft.com/office/drawing/2014/main" id="{6E1753E0-AB1D-2AC7-39F1-0D127D7E4409}"/>
              </a:ext>
            </a:extLst>
          </p:cNvPr>
          <p:cNvSpPr>
            <a:spLocks noGrp="1"/>
          </p:cNvSpPr>
          <p:nvPr>
            <p:ph idx="1"/>
          </p:nvPr>
        </p:nvSpPr>
        <p:spPr>
          <a:xfrm>
            <a:off x="914400" y="2767236"/>
            <a:ext cx="16459200" cy="6422010"/>
          </a:xfrm>
        </p:spPr>
        <p:txBody>
          <a:bodyPr>
            <a:normAutofit/>
          </a:bodyPr>
          <a:lstStyle/>
          <a:p>
            <a:pPr>
              <a:buFont typeface="Wingdings" panose="05000000000000000000" pitchFamily="2" charset="2"/>
              <a:buChar char="Ø"/>
            </a:pPr>
            <a:r>
              <a:rPr lang="en-GB" sz="2400" dirty="0"/>
              <a:t>Senior Independent Director – </a:t>
            </a:r>
            <a:r>
              <a:rPr lang="en-GB" sz="2400" b="1" dirty="0"/>
              <a:t>Tarn Lamb </a:t>
            </a:r>
          </a:p>
          <a:p>
            <a:pPr fontAlgn="t">
              <a:buFont typeface="Wingdings" panose="05000000000000000000" pitchFamily="2" charset="2"/>
              <a:buChar char="Ø"/>
            </a:pPr>
            <a:r>
              <a:rPr lang="en-GB" sz="2400" dirty="0"/>
              <a:t>NHS Cornwall and Isles of Scilly ICB Deputy Chair – </a:t>
            </a:r>
            <a:r>
              <a:rPr lang="en-GB" sz="2400" b="1" dirty="0"/>
              <a:t>Martin Sykes</a:t>
            </a:r>
            <a:endParaRPr lang="en-GB" sz="2400" dirty="0"/>
          </a:p>
          <a:p>
            <a:pPr fontAlgn="t">
              <a:buFont typeface="Wingdings" panose="05000000000000000000" pitchFamily="2" charset="2"/>
              <a:buChar char="Ø"/>
            </a:pPr>
            <a:r>
              <a:rPr lang="en-GB" sz="2400" dirty="0"/>
              <a:t>NHS Devon ICB Deputy Chair – </a:t>
            </a:r>
            <a:r>
              <a:rPr lang="en-GB" sz="2400" b="1" dirty="0"/>
              <a:t>Graham Clarke</a:t>
            </a:r>
            <a:endParaRPr lang="en-GB" sz="2400" dirty="0"/>
          </a:p>
          <a:p>
            <a:pPr fontAlgn="t">
              <a:buFont typeface="Wingdings" panose="05000000000000000000" pitchFamily="2" charset="2"/>
              <a:buChar char="Ø"/>
            </a:pPr>
            <a:r>
              <a:rPr lang="en-GB" sz="2400" dirty="0"/>
              <a:t>Conflict of Interest Guardian – </a:t>
            </a:r>
            <a:r>
              <a:rPr lang="en-GB" sz="2400" b="1" dirty="0"/>
              <a:t>Lopa Patel</a:t>
            </a:r>
            <a:endParaRPr lang="en-GB" sz="2400" dirty="0"/>
          </a:p>
          <a:p>
            <a:pPr fontAlgn="t">
              <a:buFont typeface="Wingdings" panose="05000000000000000000" pitchFamily="2" charset="2"/>
              <a:buChar char="Ø"/>
            </a:pPr>
            <a:r>
              <a:rPr lang="en-GB" sz="2400" dirty="0"/>
              <a:t>Health and Wellbeing Guardian – </a:t>
            </a:r>
            <a:r>
              <a:rPr lang="en-GB" sz="2400" b="1" dirty="0"/>
              <a:t>Tarn Lamb</a:t>
            </a:r>
            <a:endParaRPr lang="en-GB" sz="2400" dirty="0"/>
          </a:p>
          <a:p>
            <a:pPr fontAlgn="t">
              <a:buFont typeface="Wingdings" panose="05000000000000000000" pitchFamily="2" charset="2"/>
              <a:buChar char="Ø"/>
            </a:pPr>
            <a:r>
              <a:rPr lang="en-GB" sz="2400" dirty="0"/>
              <a:t>Champion for Equality, Diversity and Inclusion (EDI) – </a:t>
            </a:r>
            <a:r>
              <a:rPr lang="en-GB" sz="2400" b="1" dirty="0"/>
              <a:t>Tarn Lamb</a:t>
            </a:r>
            <a:endParaRPr lang="en-GB" sz="2400" dirty="0"/>
          </a:p>
          <a:p>
            <a:pPr fontAlgn="t">
              <a:buFont typeface="Wingdings" panose="05000000000000000000" pitchFamily="2" charset="2"/>
              <a:buChar char="Ø"/>
            </a:pPr>
            <a:r>
              <a:rPr lang="en-GB" sz="2400" dirty="0"/>
              <a:t>Champion for Accessibility Information Standard (AIS) – </a:t>
            </a:r>
            <a:r>
              <a:rPr lang="en-GB" sz="2400" b="1" dirty="0"/>
              <a:t>Tarn Lamb </a:t>
            </a:r>
            <a:endParaRPr lang="en-GB" sz="2400" dirty="0"/>
          </a:p>
          <a:p>
            <a:pPr fontAlgn="t">
              <a:buFont typeface="Wingdings" panose="05000000000000000000" pitchFamily="2" charset="2"/>
              <a:buChar char="Ø"/>
            </a:pPr>
            <a:r>
              <a:rPr lang="en-GB" sz="2400" dirty="0"/>
              <a:t>Champion for Freedom to Speak Up –  </a:t>
            </a:r>
            <a:r>
              <a:rPr lang="en-GB" sz="2400" b="1" dirty="0"/>
              <a:t>Lopa Patel</a:t>
            </a:r>
            <a:endParaRPr lang="en-GB" sz="2400" dirty="0"/>
          </a:p>
          <a:p>
            <a:pPr fontAlgn="t">
              <a:buFont typeface="Wingdings" panose="05000000000000000000" pitchFamily="2" charset="2"/>
              <a:buChar char="Ø"/>
            </a:pPr>
            <a:r>
              <a:rPr lang="en-GB" sz="2400" dirty="0"/>
              <a:t>Champion for Emergency Planning, Preparedness and Resilience – </a:t>
            </a:r>
            <a:r>
              <a:rPr lang="en-GB" sz="2400" b="1" dirty="0"/>
              <a:t>Martin Sykes</a:t>
            </a:r>
            <a:endParaRPr lang="en-GB" sz="2400" dirty="0"/>
          </a:p>
          <a:p>
            <a:pPr fontAlgn="t">
              <a:buFont typeface="Wingdings" panose="05000000000000000000" pitchFamily="2" charset="2"/>
              <a:buChar char="Ø"/>
            </a:pPr>
            <a:r>
              <a:rPr lang="en-GB" sz="2400" dirty="0"/>
              <a:t>Champion for Environmental Sustainability – </a:t>
            </a:r>
            <a:r>
              <a:rPr lang="en-GB" sz="2400" b="1" dirty="0"/>
              <a:t>Graham Clarke</a:t>
            </a:r>
            <a:endParaRPr lang="en-GB" sz="2400" dirty="0"/>
          </a:p>
          <a:p>
            <a:pPr fontAlgn="t">
              <a:buFont typeface="Wingdings" panose="05000000000000000000" pitchFamily="2" charset="2"/>
              <a:buChar char="Ø"/>
            </a:pPr>
            <a:r>
              <a:rPr lang="en-GB" sz="2400" dirty="0"/>
              <a:t>Champion for children and young people with special educational needs and disabilities (SEND) – </a:t>
            </a:r>
            <a:r>
              <a:rPr lang="en-GB" sz="2400" b="1" dirty="0"/>
              <a:t>Neil Walden</a:t>
            </a:r>
            <a:endParaRPr lang="en-GB" sz="2400" dirty="0"/>
          </a:p>
          <a:p>
            <a:pPr fontAlgn="auto">
              <a:buFont typeface="Wingdings" panose="05000000000000000000" pitchFamily="2" charset="2"/>
              <a:buChar char="Ø"/>
            </a:pPr>
            <a:r>
              <a:rPr lang="en-GB" sz="2400" dirty="0"/>
              <a:t>Champion for Children and Adult Safeguarding – </a:t>
            </a:r>
            <a:r>
              <a:rPr lang="en-GB" sz="2400" b="1" dirty="0"/>
              <a:t>TBC</a:t>
            </a:r>
            <a:endParaRPr lang="en-GB" sz="2400" dirty="0"/>
          </a:p>
          <a:p>
            <a:pPr>
              <a:buFont typeface="Wingdings" panose="05000000000000000000" pitchFamily="2" charset="2"/>
              <a:buChar char="Ø"/>
            </a:pPr>
            <a:endParaRPr lang="en-GB" sz="2700" dirty="0"/>
          </a:p>
        </p:txBody>
      </p:sp>
    </p:spTree>
    <p:extLst>
      <p:ext uri="{BB962C8B-B14F-4D97-AF65-F5344CB8AC3E}">
        <p14:creationId xmlns:p14="http://schemas.microsoft.com/office/powerpoint/2010/main" val="40561260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146F2E-E01C-CF0E-1442-FEDFBA82EB97}"/>
            </a:ext>
          </a:extLst>
        </p:cNvPr>
        <p:cNvGrpSpPr/>
        <p:nvPr/>
      </p:nvGrpSpPr>
      <p:grpSpPr>
        <a:xfrm>
          <a:off x="0" y="0"/>
          <a:ext cx="0" cy="0"/>
          <a:chOff x="0" y="0"/>
          <a:chExt cx="0" cy="0"/>
        </a:xfrm>
      </p:grpSpPr>
      <p:sp>
        <p:nvSpPr>
          <p:cNvPr id="3" name="Content Placeholder 3">
            <a:extLst>
              <a:ext uri="{FF2B5EF4-FFF2-40B4-BE49-F238E27FC236}">
                <a16:creationId xmlns:a16="http://schemas.microsoft.com/office/drawing/2014/main" id="{BB6864CE-635D-8236-5CEA-BDF3FFBE681A}"/>
              </a:ext>
            </a:extLst>
          </p:cNvPr>
          <p:cNvSpPr txBox="1">
            <a:spLocks/>
          </p:cNvSpPr>
          <p:nvPr/>
        </p:nvSpPr>
        <p:spPr bwMode="auto">
          <a:xfrm>
            <a:off x="822960" y="1466182"/>
            <a:ext cx="14221185" cy="7592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37160" tIns="68580" rIns="137160" bIns="68580" numCol="1" anchor="t" anchorCtr="0" compatLnSpc="1">
            <a:prstTxWarp prst="textNoShape">
              <a:avLst/>
            </a:prstTxWarp>
          </a:bodyPr>
          <a:lstStyle>
            <a:lvl1pPr marL="342900" indent="-342900" algn="l" rtl="0" eaLnBrk="1" fontAlgn="base" hangingPunct="1">
              <a:spcBef>
                <a:spcPct val="20000"/>
              </a:spcBef>
              <a:spcAft>
                <a:spcPct val="0"/>
              </a:spcAft>
              <a:buClr>
                <a:srgbClr val="005EB8"/>
              </a:buClr>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lr>
                <a:srgbClr val="006747"/>
              </a:buClr>
              <a:buChar char="–"/>
              <a:defRPr sz="2800">
                <a:solidFill>
                  <a:schemeClr val="tx1"/>
                </a:solidFill>
                <a:latin typeface="+mn-lt"/>
              </a:defRPr>
            </a:lvl2pPr>
            <a:lvl3pPr marL="1143000" indent="-228600" algn="l" rtl="0" eaLnBrk="1" fontAlgn="base" hangingPunct="1">
              <a:spcBef>
                <a:spcPct val="20000"/>
              </a:spcBef>
              <a:spcAft>
                <a:spcPct val="0"/>
              </a:spcAft>
              <a:buClr>
                <a:srgbClr val="005EB8"/>
              </a:buClr>
              <a:buChar char="•"/>
              <a:defRPr sz="2400">
                <a:solidFill>
                  <a:schemeClr val="tx1"/>
                </a:solidFill>
                <a:latin typeface="+mn-lt"/>
              </a:defRPr>
            </a:lvl3pPr>
            <a:lvl4pPr marL="1600200" indent="-228600" algn="l" rtl="0" eaLnBrk="1" fontAlgn="base" hangingPunct="1">
              <a:spcBef>
                <a:spcPct val="20000"/>
              </a:spcBef>
              <a:spcAft>
                <a:spcPct val="0"/>
              </a:spcAft>
              <a:buClr>
                <a:srgbClr val="006747"/>
              </a:buClr>
              <a:buChar char="–"/>
              <a:defRPr sz="2000">
                <a:solidFill>
                  <a:schemeClr val="tx1"/>
                </a:solidFill>
                <a:latin typeface="+mn-lt"/>
              </a:defRPr>
            </a:lvl4pPr>
            <a:lvl5pPr marL="2057400" indent="-228600" algn="l" rtl="0" eaLnBrk="1" fontAlgn="base" hangingPunct="1">
              <a:spcBef>
                <a:spcPct val="20000"/>
              </a:spcBef>
              <a:spcAft>
                <a:spcPct val="0"/>
              </a:spcAft>
              <a:buClr>
                <a:srgbClr val="005EB8"/>
              </a:buClr>
              <a:buChar char="»"/>
              <a:defRPr sz="2000">
                <a:solidFill>
                  <a:schemeClr val="tx1"/>
                </a:solidFill>
                <a:latin typeface="+mn-lt"/>
              </a:defRPr>
            </a:lvl5pPr>
            <a:lvl6pPr marL="2514600" indent="-228600" algn="l" rtl="0" eaLnBrk="1" fontAlgn="base" hangingPunct="1">
              <a:spcBef>
                <a:spcPct val="20000"/>
              </a:spcBef>
              <a:spcAft>
                <a:spcPct val="0"/>
              </a:spcAft>
              <a:buClr>
                <a:schemeClr val="hlink"/>
              </a:buClr>
              <a:buChar char="»"/>
              <a:defRPr sz="2000">
                <a:solidFill>
                  <a:schemeClr val="accent2"/>
                </a:solidFill>
                <a:latin typeface="+mn-lt"/>
              </a:defRPr>
            </a:lvl6pPr>
            <a:lvl7pPr marL="2971800" indent="-228600" algn="l" rtl="0" eaLnBrk="1" fontAlgn="base" hangingPunct="1">
              <a:spcBef>
                <a:spcPct val="20000"/>
              </a:spcBef>
              <a:spcAft>
                <a:spcPct val="0"/>
              </a:spcAft>
              <a:buClr>
                <a:schemeClr val="hlink"/>
              </a:buClr>
              <a:buChar char="»"/>
              <a:defRPr sz="2000">
                <a:solidFill>
                  <a:schemeClr val="accent2"/>
                </a:solidFill>
                <a:latin typeface="+mn-lt"/>
              </a:defRPr>
            </a:lvl7pPr>
            <a:lvl8pPr marL="3429000" indent="-228600" algn="l" rtl="0" eaLnBrk="1" fontAlgn="base" hangingPunct="1">
              <a:spcBef>
                <a:spcPct val="20000"/>
              </a:spcBef>
              <a:spcAft>
                <a:spcPct val="0"/>
              </a:spcAft>
              <a:buClr>
                <a:schemeClr val="hlink"/>
              </a:buClr>
              <a:buChar char="»"/>
              <a:defRPr sz="2000">
                <a:solidFill>
                  <a:schemeClr val="accent2"/>
                </a:solidFill>
                <a:latin typeface="+mn-lt"/>
              </a:defRPr>
            </a:lvl8pPr>
            <a:lvl9pPr marL="3886200" indent="-228600" algn="l" rtl="0" eaLnBrk="1" fontAlgn="base" hangingPunct="1">
              <a:spcBef>
                <a:spcPct val="20000"/>
              </a:spcBef>
              <a:spcAft>
                <a:spcPct val="0"/>
              </a:spcAft>
              <a:buClr>
                <a:schemeClr val="hlink"/>
              </a:buClr>
              <a:buChar char="»"/>
              <a:defRPr sz="2000">
                <a:solidFill>
                  <a:schemeClr val="accent2"/>
                </a:solidFill>
                <a:latin typeface="+mn-lt"/>
              </a:defRPr>
            </a:lvl9pPr>
          </a:lstStyle>
          <a:p>
            <a:pPr marL="0" indent="0">
              <a:buNone/>
            </a:pPr>
            <a:r>
              <a:rPr lang="en-GB" sz="2100" kern="0" dirty="0">
                <a:latin typeface="Arial" panose="020B0604020202020204" pitchFamily="34" charset="0"/>
                <a:cs typeface="Arial" panose="020B0604020202020204" pitchFamily="34" charset="0"/>
              </a:rPr>
              <a:t>NHS Devon and NHS Cornwall &amp; Isles of Scilly are required to appoint individuals to certain key roles to comply with legislation and relevant guidance from NHS England and other organisations. Below is information about these roles:</a:t>
            </a:r>
            <a:endParaRPr lang="en-GB" sz="2100" kern="0" dirty="0"/>
          </a:p>
          <a:p>
            <a:pPr marL="0" indent="0">
              <a:buNone/>
            </a:pPr>
            <a:endParaRPr lang="en-GB" sz="2000" kern="0" dirty="0">
              <a:latin typeface="Arial" panose="020B0604020202020204" pitchFamily="34" charset="0"/>
              <a:cs typeface="Arial" panose="020B0604020202020204" pitchFamily="34" charset="0"/>
            </a:endParaRPr>
          </a:p>
        </p:txBody>
      </p:sp>
      <p:sp>
        <p:nvSpPr>
          <p:cNvPr id="7" name="Title 6">
            <a:extLst>
              <a:ext uri="{FF2B5EF4-FFF2-40B4-BE49-F238E27FC236}">
                <a16:creationId xmlns:a16="http://schemas.microsoft.com/office/drawing/2014/main" id="{622630B0-E91F-D36A-AF34-8BD6D55CDB82}"/>
              </a:ext>
            </a:extLst>
          </p:cNvPr>
          <p:cNvSpPr>
            <a:spLocks noGrp="1"/>
          </p:cNvSpPr>
          <p:nvPr>
            <p:ph type="title"/>
          </p:nvPr>
        </p:nvSpPr>
        <p:spPr/>
        <p:txBody>
          <a:bodyPr/>
          <a:lstStyle/>
          <a:p>
            <a:r>
              <a:rPr lang="en-GB" dirty="0"/>
              <a:t>4.8 Executive Roles and Responsibilities </a:t>
            </a:r>
          </a:p>
        </p:txBody>
      </p:sp>
      <p:sp>
        <p:nvSpPr>
          <p:cNvPr id="2" name="Content Placeholder 1">
            <a:extLst>
              <a:ext uri="{FF2B5EF4-FFF2-40B4-BE49-F238E27FC236}">
                <a16:creationId xmlns:a16="http://schemas.microsoft.com/office/drawing/2014/main" id="{5B3DD437-E748-8710-3E42-0BBD473D455D}"/>
              </a:ext>
            </a:extLst>
          </p:cNvPr>
          <p:cNvSpPr>
            <a:spLocks noGrp="1"/>
          </p:cNvSpPr>
          <p:nvPr>
            <p:ph sz="half" idx="1"/>
          </p:nvPr>
        </p:nvSpPr>
        <p:spPr>
          <a:xfrm>
            <a:off x="936627" y="2359533"/>
            <a:ext cx="8359773" cy="6461286"/>
          </a:xfrm>
        </p:spPr>
        <p:txBody>
          <a:bodyPr>
            <a:noAutofit/>
          </a:bodyPr>
          <a:lstStyle/>
          <a:p>
            <a:pPr fontAlgn="t">
              <a:buFont typeface="Wingdings" panose="05000000000000000000" pitchFamily="2" charset="2"/>
              <a:buChar char="Ø"/>
            </a:pPr>
            <a:r>
              <a:rPr lang="en-GB" sz="1950" b="1" dirty="0"/>
              <a:t>Senior Information Risk Owner (SIRO) </a:t>
            </a:r>
            <a:r>
              <a:rPr lang="en-GB" sz="1950" dirty="0"/>
              <a:t>- Company Secretary </a:t>
            </a:r>
          </a:p>
          <a:p>
            <a:pPr fontAlgn="t">
              <a:buFont typeface="Wingdings" panose="05000000000000000000" pitchFamily="2" charset="2"/>
              <a:buChar char="Ø"/>
            </a:pPr>
            <a:r>
              <a:rPr lang="en-GB" sz="1950" b="1" dirty="0"/>
              <a:t>Caldicot Guardian </a:t>
            </a:r>
            <a:r>
              <a:rPr lang="en-GB" sz="1950" dirty="0"/>
              <a:t>- Chief Place and Transformation Officer (CMO)</a:t>
            </a:r>
          </a:p>
          <a:p>
            <a:pPr fontAlgn="t">
              <a:buFont typeface="Wingdings" panose="05000000000000000000" pitchFamily="2" charset="2"/>
              <a:buChar char="Ø"/>
            </a:pPr>
            <a:r>
              <a:rPr lang="en-GB" sz="1950" b="1" dirty="0"/>
              <a:t>Lead for Equality, Diversity and Inclusion (EDI) </a:t>
            </a:r>
            <a:r>
              <a:rPr lang="en-GB" sz="1950" dirty="0"/>
              <a:t>– Chief People Officer</a:t>
            </a:r>
          </a:p>
          <a:p>
            <a:pPr fontAlgn="t">
              <a:buFont typeface="Wingdings" panose="05000000000000000000" pitchFamily="2" charset="2"/>
              <a:buChar char="Ø"/>
            </a:pPr>
            <a:r>
              <a:rPr lang="en-GB" sz="1950" b="1" dirty="0"/>
              <a:t>Lead for Accessible Information Standard (AIS) </a:t>
            </a:r>
            <a:r>
              <a:rPr lang="en-GB" sz="1950" dirty="0"/>
              <a:t>– Chief Population Health Officer</a:t>
            </a:r>
          </a:p>
          <a:p>
            <a:pPr fontAlgn="t">
              <a:buFont typeface="Wingdings" panose="05000000000000000000" pitchFamily="2" charset="2"/>
              <a:buChar char="Ø"/>
            </a:pPr>
            <a:r>
              <a:rPr lang="en-GB" sz="1950" b="1" dirty="0"/>
              <a:t>Lead for population health and equality </a:t>
            </a:r>
            <a:r>
              <a:rPr lang="en-GB" sz="1950" dirty="0"/>
              <a:t>– Chief Population Health Officer</a:t>
            </a:r>
          </a:p>
          <a:p>
            <a:pPr fontAlgn="t">
              <a:buFont typeface="Wingdings" panose="05000000000000000000" pitchFamily="2" charset="2"/>
              <a:buChar char="Ø"/>
            </a:pPr>
            <a:r>
              <a:rPr lang="en-GB" sz="1950" b="1" dirty="0"/>
              <a:t>Lead for service equity </a:t>
            </a:r>
            <a:r>
              <a:rPr lang="en-GB" sz="1950" dirty="0"/>
              <a:t>– Chief Population Health Officer</a:t>
            </a:r>
          </a:p>
          <a:p>
            <a:pPr fontAlgn="auto">
              <a:buFont typeface="Wingdings" panose="05000000000000000000" pitchFamily="2" charset="2"/>
              <a:buChar char="Ø"/>
            </a:pPr>
            <a:r>
              <a:rPr lang="en-GB" sz="1950" b="1" dirty="0"/>
              <a:t>Lead for Health and Safety </a:t>
            </a:r>
            <a:r>
              <a:rPr lang="en-GB" sz="1950" dirty="0"/>
              <a:t>- Company Secretary</a:t>
            </a:r>
          </a:p>
          <a:p>
            <a:pPr fontAlgn="auto">
              <a:buFont typeface="Wingdings" panose="05000000000000000000" pitchFamily="2" charset="2"/>
              <a:buChar char="Ø"/>
            </a:pPr>
            <a:r>
              <a:rPr lang="en-GB" sz="1950" b="1" dirty="0"/>
              <a:t>Accountable Emergency Officer </a:t>
            </a:r>
            <a:r>
              <a:rPr lang="en-GB" sz="1950" dirty="0"/>
              <a:t>(AEO) - Chief Clinical Officer (CNO)</a:t>
            </a:r>
          </a:p>
          <a:p>
            <a:pPr fontAlgn="t">
              <a:buFont typeface="Wingdings" panose="05000000000000000000" pitchFamily="2" charset="2"/>
              <a:buChar char="Ø"/>
            </a:pPr>
            <a:r>
              <a:rPr lang="en-GB" sz="1950" b="1" dirty="0"/>
              <a:t>Lead for Freedom to Speak Up </a:t>
            </a:r>
            <a:r>
              <a:rPr lang="en-GB" sz="1950" dirty="0"/>
              <a:t>- Chief Clinical Officer (CNO)</a:t>
            </a:r>
          </a:p>
          <a:p>
            <a:pPr fontAlgn="t">
              <a:buFont typeface="Wingdings" panose="05000000000000000000" pitchFamily="2" charset="2"/>
              <a:buChar char="Ø"/>
            </a:pPr>
            <a:r>
              <a:rPr lang="en-GB" sz="1950" b="1" dirty="0"/>
              <a:t>Lead for Mental Health</a:t>
            </a:r>
            <a:r>
              <a:rPr lang="en-GB" sz="1950" dirty="0"/>
              <a:t> - Chief Clinical Officer (CNO)</a:t>
            </a:r>
          </a:p>
          <a:p>
            <a:pPr fontAlgn="t">
              <a:buFont typeface="Wingdings" panose="05000000000000000000" pitchFamily="2" charset="2"/>
              <a:buChar char="Ø"/>
            </a:pPr>
            <a:r>
              <a:rPr lang="en-GB" sz="1950" b="1" dirty="0"/>
              <a:t>Lead for children and young people</a:t>
            </a:r>
            <a:r>
              <a:rPr lang="en-GB" sz="1950" dirty="0"/>
              <a:t> (aged 0 to 25) - Chief Clinical Officer (CNO)</a:t>
            </a:r>
          </a:p>
          <a:p>
            <a:pPr fontAlgn="t">
              <a:buFont typeface="Wingdings" panose="05000000000000000000" pitchFamily="2" charset="2"/>
              <a:buChar char="Ø"/>
            </a:pPr>
            <a:r>
              <a:rPr lang="en-GB" sz="1950" b="1" dirty="0"/>
              <a:t>Lead for children and young people with special educational needs and disabilities </a:t>
            </a:r>
            <a:r>
              <a:rPr lang="en-GB" sz="1950" dirty="0"/>
              <a:t>(SEND) - Chief Clinical Officer (CNO)</a:t>
            </a:r>
          </a:p>
          <a:p>
            <a:pPr fontAlgn="auto">
              <a:buFont typeface="Wingdings" panose="05000000000000000000" pitchFamily="2" charset="2"/>
              <a:buChar char="Ø"/>
            </a:pPr>
            <a:r>
              <a:rPr lang="en-GB" sz="1950" b="1" dirty="0"/>
              <a:t>Lead for Down syndrome </a:t>
            </a:r>
            <a:r>
              <a:rPr lang="en-GB" sz="1950" dirty="0"/>
              <a:t>(all-age) - Chief Clinical Officer (CNO)</a:t>
            </a:r>
          </a:p>
        </p:txBody>
      </p:sp>
      <p:sp>
        <p:nvSpPr>
          <p:cNvPr id="8" name="Text Placeholder 7">
            <a:extLst>
              <a:ext uri="{FF2B5EF4-FFF2-40B4-BE49-F238E27FC236}">
                <a16:creationId xmlns:a16="http://schemas.microsoft.com/office/drawing/2014/main" id="{12287C0C-A561-3294-CC56-3E04943FDA42}"/>
              </a:ext>
            </a:extLst>
          </p:cNvPr>
          <p:cNvSpPr>
            <a:spLocks noGrp="1"/>
          </p:cNvSpPr>
          <p:nvPr>
            <p:ph sz="half" idx="2"/>
          </p:nvPr>
        </p:nvSpPr>
        <p:spPr>
          <a:xfrm>
            <a:off x="9433560" y="2359533"/>
            <a:ext cx="8077200" cy="6263166"/>
          </a:xfrm>
        </p:spPr>
        <p:txBody>
          <a:bodyPr>
            <a:noAutofit/>
          </a:bodyPr>
          <a:lstStyle/>
          <a:p>
            <a:pPr fontAlgn="auto">
              <a:buFont typeface="Wingdings" panose="05000000000000000000" pitchFamily="2" charset="2"/>
              <a:buChar char="Ø"/>
            </a:pPr>
            <a:r>
              <a:rPr lang="en-GB" sz="1950" b="1" dirty="0"/>
              <a:t>Lead for learning disability and autism </a:t>
            </a:r>
            <a:r>
              <a:rPr lang="en-GB" sz="1950" dirty="0"/>
              <a:t>(all-age) - Chief Clinical Officer (CNO)</a:t>
            </a:r>
            <a:endParaRPr lang="en-GB" sz="1950" b="1" dirty="0"/>
          </a:p>
          <a:p>
            <a:pPr fontAlgn="auto">
              <a:buFont typeface="Wingdings" panose="05000000000000000000" pitchFamily="2" charset="2"/>
              <a:buChar char="Ø"/>
            </a:pPr>
            <a:r>
              <a:rPr lang="en-GB" sz="1950" b="1" dirty="0"/>
              <a:t>Lead for Safeguarding </a:t>
            </a:r>
            <a:r>
              <a:rPr lang="en-GB" sz="1950" dirty="0"/>
              <a:t>(all-age, including looked-after children and care leavers) – Chief Clinical Officer (CNO)</a:t>
            </a:r>
          </a:p>
          <a:p>
            <a:pPr fontAlgn="t">
              <a:buFont typeface="Wingdings" panose="05000000000000000000" pitchFamily="2" charset="2"/>
              <a:buChar char="Ø"/>
            </a:pPr>
            <a:r>
              <a:rPr lang="en-GB" sz="1950" b="1" dirty="0"/>
              <a:t>Lead for Maternity and Neonatal services </a:t>
            </a:r>
            <a:r>
              <a:rPr lang="en-GB" sz="1950" dirty="0"/>
              <a:t>- Chief Clinical Officer (CNO)</a:t>
            </a:r>
          </a:p>
          <a:p>
            <a:pPr fontAlgn="t">
              <a:buFont typeface="Wingdings" panose="05000000000000000000" pitchFamily="2" charset="2"/>
              <a:buChar char="Ø"/>
            </a:pPr>
            <a:r>
              <a:rPr lang="en-GB" sz="1950" b="1" dirty="0"/>
              <a:t>Lead for Complaints and PALS</a:t>
            </a:r>
            <a:r>
              <a:rPr lang="en-GB" sz="1950" dirty="0"/>
              <a:t> - Chief Clinical Officer (CNO)</a:t>
            </a:r>
          </a:p>
          <a:p>
            <a:pPr fontAlgn="t">
              <a:buFont typeface="Wingdings" panose="05000000000000000000" pitchFamily="2" charset="2"/>
              <a:buChar char="Ø"/>
            </a:pPr>
            <a:r>
              <a:rPr lang="en-GB" sz="1950" b="1" dirty="0"/>
              <a:t>Lead for Clinical and Quality Governance </a:t>
            </a:r>
            <a:r>
              <a:rPr lang="en-GB" sz="1950" dirty="0"/>
              <a:t>- Chief Clinical Officer (CNO)</a:t>
            </a:r>
          </a:p>
          <a:p>
            <a:pPr fontAlgn="auto">
              <a:buFont typeface="Wingdings" panose="05000000000000000000" pitchFamily="2" charset="2"/>
              <a:buChar char="Ø"/>
            </a:pPr>
            <a:r>
              <a:rPr lang="en-GB" sz="1950" b="1" dirty="0"/>
              <a:t>Lead for Infection Prevention and Control (IPC) </a:t>
            </a:r>
            <a:r>
              <a:rPr lang="en-GB" sz="1950" dirty="0"/>
              <a:t>- Chief Clinical Officer (CNO)</a:t>
            </a:r>
          </a:p>
          <a:p>
            <a:pPr fontAlgn="auto">
              <a:buFont typeface="Wingdings" panose="05000000000000000000" pitchFamily="2" charset="2"/>
              <a:buChar char="Ø"/>
            </a:pPr>
            <a:r>
              <a:rPr lang="en-GB" sz="1950" b="1" dirty="0"/>
              <a:t>Lead for Right Care Right Place </a:t>
            </a:r>
            <a:r>
              <a:rPr lang="en-GB" sz="1950" dirty="0"/>
              <a:t>-  Chief Clinical Officer (CNO)</a:t>
            </a:r>
          </a:p>
          <a:p>
            <a:pPr fontAlgn="t">
              <a:buFont typeface="Wingdings" panose="05000000000000000000" pitchFamily="2" charset="2"/>
              <a:buChar char="Ø"/>
            </a:pPr>
            <a:r>
              <a:rPr lang="en-GB" sz="1950" b="1" dirty="0"/>
              <a:t>Lead for Medicines Optimisation </a:t>
            </a:r>
            <a:r>
              <a:rPr lang="en-GB" sz="1950" dirty="0"/>
              <a:t>- Chief Clinical Officer (CNO)</a:t>
            </a:r>
          </a:p>
          <a:p>
            <a:pPr fontAlgn="t">
              <a:buFont typeface="Wingdings" panose="05000000000000000000" pitchFamily="2" charset="2"/>
              <a:buChar char="Ø"/>
            </a:pPr>
            <a:r>
              <a:rPr lang="en-GB" sz="1950" b="1" dirty="0"/>
              <a:t>Counter Fraud Lead/Champion</a:t>
            </a:r>
            <a:r>
              <a:rPr lang="en-GB" sz="1950" dirty="0"/>
              <a:t>  -  Chief Finance Officer</a:t>
            </a:r>
          </a:p>
          <a:p>
            <a:pPr fontAlgn="t">
              <a:buFont typeface="Wingdings" panose="05000000000000000000" pitchFamily="2" charset="2"/>
              <a:buChar char="Ø"/>
            </a:pPr>
            <a:r>
              <a:rPr lang="en-GB" sz="1950" b="1" dirty="0"/>
              <a:t>Lead for social and economic development </a:t>
            </a:r>
            <a:r>
              <a:rPr lang="en-GB" sz="1950" dirty="0"/>
              <a:t>- Chief Place and Transformation Officer (CMO)</a:t>
            </a:r>
          </a:p>
          <a:p>
            <a:pPr fontAlgn="t">
              <a:buFont typeface="Wingdings" panose="05000000000000000000" pitchFamily="2" charset="2"/>
              <a:buChar char="Ø"/>
            </a:pPr>
            <a:r>
              <a:rPr lang="en-GB" sz="1950" b="1" dirty="0"/>
              <a:t>Lead for public and patient involvement </a:t>
            </a:r>
            <a:r>
              <a:rPr lang="en-GB" sz="1950" dirty="0"/>
              <a:t>- Chief Strategic Planning and Commissioning Officer</a:t>
            </a:r>
          </a:p>
          <a:p>
            <a:pPr fontAlgn="t">
              <a:buFont typeface="Wingdings" panose="05000000000000000000" pitchFamily="2" charset="2"/>
              <a:buChar char="Ø"/>
            </a:pPr>
            <a:r>
              <a:rPr lang="en-GB" sz="1950" b="1" dirty="0"/>
              <a:t>Lead for Climate Change and Sustainability </a:t>
            </a:r>
            <a:r>
              <a:rPr lang="en-GB" sz="1950" dirty="0"/>
              <a:t>– Chief Finance Officer </a:t>
            </a:r>
          </a:p>
        </p:txBody>
      </p:sp>
    </p:spTree>
    <p:extLst>
      <p:ext uri="{BB962C8B-B14F-4D97-AF65-F5344CB8AC3E}">
        <p14:creationId xmlns:p14="http://schemas.microsoft.com/office/powerpoint/2010/main" val="200332561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62BBA0-7844-BC78-903D-36544E05D933}"/>
            </a:ext>
          </a:extLst>
        </p:cNvPr>
        <p:cNvGrpSpPr/>
        <p:nvPr/>
      </p:nvGrpSpPr>
      <p:grpSpPr>
        <a:xfrm>
          <a:off x="0" y="0"/>
          <a:ext cx="0" cy="0"/>
          <a:chOff x="0" y="0"/>
          <a:chExt cx="0" cy="0"/>
        </a:xfrm>
      </p:grpSpPr>
      <p:pic>
        <p:nvPicPr>
          <p:cNvPr id="2" name="Picture 1" descr="A blue and black sign with white letters&#10;&#10;AI-generated content may be incorrect.">
            <a:extLst>
              <a:ext uri="{FF2B5EF4-FFF2-40B4-BE49-F238E27FC236}">
                <a16:creationId xmlns:a16="http://schemas.microsoft.com/office/drawing/2014/main" id="{3EBF7475-51A2-F666-FA3A-04EDD942C2B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840743" y="294410"/>
            <a:ext cx="2034269" cy="1464398"/>
          </a:xfrm>
          <a:prstGeom prst="rect">
            <a:avLst/>
          </a:prstGeom>
        </p:spPr>
      </p:pic>
      <p:sp>
        <p:nvSpPr>
          <p:cNvPr id="3" name="Title 1">
            <a:extLst>
              <a:ext uri="{FF2B5EF4-FFF2-40B4-BE49-F238E27FC236}">
                <a16:creationId xmlns:a16="http://schemas.microsoft.com/office/drawing/2014/main" id="{30F99BB4-1F92-5B74-244A-230FDA28B5E1}"/>
              </a:ext>
            </a:extLst>
          </p:cNvPr>
          <p:cNvSpPr txBox="1">
            <a:spLocks/>
          </p:cNvSpPr>
          <p:nvPr/>
        </p:nvSpPr>
        <p:spPr>
          <a:xfrm>
            <a:off x="575048" y="462980"/>
            <a:ext cx="16459200" cy="987128"/>
          </a:xfrm>
          <a:prstGeom prst="rect">
            <a:avLst/>
          </a:prstGeom>
        </p:spPr>
        <p:txBody>
          <a:bodyPr/>
          <a:lstStyle>
            <a:lvl1pPr algn="l" defTabSz="1828800" rtl="0" eaLnBrk="1" latinLnBrk="0" hangingPunct="1">
              <a:spcBef>
                <a:spcPct val="0"/>
              </a:spcBef>
              <a:buNone/>
              <a:defRPr sz="5000" b="1" kern="1200">
                <a:solidFill>
                  <a:srgbClr val="005EB8"/>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GB" sz="4000" dirty="0"/>
              <a:t>4.9 Risk Management</a:t>
            </a:r>
            <a:endParaRPr lang="en-GB" sz="4000" dirty="0">
              <a:solidFill>
                <a:srgbClr val="FF0000"/>
              </a:solidFill>
            </a:endParaRPr>
          </a:p>
        </p:txBody>
      </p:sp>
      <p:sp>
        <p:nvSpPr>
          <p:cNvPr id="13" name="Text Placeholder 12">
            <a:extLst>
              <a:ext uri="{FF2B5EF4-FFF2-40B4-BE49-F238E27FC236}">
                <a16:creationId xmlns:a16="http://schemas.microsoft.com/office/drawing/2014/main" id="{0C59B2DD-2210-28B0-299C-3A9D8CDDFDFD}"/>
              </a:ext>
            </a:extLst>
          </p:cNvPr>
          <p:cNvSpPr txBox="1">
            <a:spLocks/>
          </p:cNvSpPr>
          <p:nvPr/>
        </p:nvSpPr>
        <p:spPr>
          <a:xfrm>
            <a:off x="721098" y="2602235"/>
            <a:ext cx="7220024" cy="720081"/>
          </a:xfrm>
          <a:prstGeom prst="rect">
            <a:avLst/>
          </a:prstGeom>
        </p:spPr>
        <p:txBody>
          <a:bodyPr/>
          <a:lstStyle>
            <a:lvl1pPr marL="685800" indent="-685800" algn="l" defTabSz="1828800" rtl="0" eaLnBrk="1" latinLnBrk="0" hangingPunct="1">
              <a:spcBef>
                <a:spcPct val="20000"/>
              </a:spcBef>
              <a:buClr>
                <a:schemeClr val="accent1"/>
              </a:buClr>
              <a:buFont typeface="Wingdings" panose="05000000000000000000" pitchFamily="2" charset="2"/>
              <a:buChar char="§"/>
              <a:defRPr sz="3200" kern="1200">
                <a:solidFill>
                  <a:schemeClr val="tx1"/>
                </a:solidFill>
                <a:latin typeface="+mn-lt"/>
                <a:ea typeface="+mn-ea"/>
                <a:cs typeface="+mn-cs"/>
              </a:defRPr>
            </a:lvl1pPr>
            <a:lvl2pPr marL="1485900" indent="-571500" algn="l" defTabSz="1828800" rtl="0" eaLnBrk="1" latinLnBrk="0" hangingPunct="1">
              <a:spcBef>
                <a:spcPct val="20000"/>
              </a:spcBef>
              <a:buClr>
                <a:srgbClr val="009632"/>
              </a:buClr>
              <a:buFont typeface="Arial" panose="020B0604020202020204" pitchFamily="34" charset="0"/>
              <a:buChar char="•"/>
              <a:defRPr sz="3600" kern="1200">
                <a:solidFill>
                  <a:schemeClr val="tx1"/>
                </a:solidFill>
                <a:latin typeface="+mn-lt"/>
                <a:ea typeface="+mn-ea"/>
                <a:cs typeface="+mn-cs"/>
              </a:defRPr>
            </a:lvl2pPr>
            <a:lvl3pPr marL="2286000" indent="-457200" algn="l" defTabSz="1828800"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3pPr>
            <a:lvl4pPr marL="3200400" indent="-457200" algn="l" defTabSz="1828800"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4pPr>
            <a:lvl5pPr marL="4114800" indent="-457200" algn="l" defTabSz="1828800"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5pPr>
            <a:lvl6pPr marL="5029200" indent="-457200" algn="l" defTabSz="1828800" rtl="0" eaLnBrk="1" latinLnBrk="0" hangingPunct="1">
              <a:spcBef>
                <a:spcPct val="20000"/>
              </a:spcBef>
              <a:buFont typeface="Arial" panose="020B0604020202020204" pitchFamily="34" charset="0"/>
              <a:buChar char="•"/>
              <a:defRPr sz="4000" kern="1200">
                <a:solidFill>
                  <a:schemeClr val="tx1"/>
                </a:solidFill>
                <a:latin typeface="+mn-lt"/>
                <a:ea typeface="+mn-ea"/>
                <a:cs typeface="+mn-cs"/>
              </a:defRPr>
            </a:lvl6pPr>
            <a:lvl7pPr marL="5943600" indent="-457200" algn="l" defTabSz="1828800" rtl="0" eaLnBrk="1" latinLnBrk="0" hangingPunct="1">
              <a:spcBef>
                <a:spcPct val="20000"/>
              </a:spcBef>
              <a:buFont typeface="Arial" panose="020B0604020202020204" pitchFamily="34" charset="0"/>
              <a:buChar char="•"/>
              <a:defRPr sz="4000" kern="1200">
                <a:solidFill>
                  <a:schemeClr val="tx1"/>
                </a:solidFill>
                <a:latin typeface="+mn-lt"/>
                <a:ea typeface="+mn-ea"/>
                <a:cs typeface="+mn-cs"/>
              </a:defRPr>
            </a:lvl7pPr>
            <a:lvl8pPr marL="6858000" indent="-457200" algn="l" defTabSz="1828800" rtl="0" eaLnBrk="1" latinLnBrk="0" hangingPunct="1">
              <a:spcBef>
                <a:spcPct val="20000"/>
              </a:spcBef>
              <a:buFont typeface="Arial" panose="020B0604020202020204" pitchFamily="34" charset="0"/>
              <a:buChar char="•"/>
              <a:defRPr sz="4000" kern="1200">
                <a:solidFill>
                  <a:schemeClr val="tx1"/>
                </a:solidFill>
                <a:latin typeface="+mn-lt"/>
                <a:ea typeface="+mn-ea"/>
                <a:cs typeface="+mn-cs"/>
              </a:defRPr>
            </a:lvl8pPr>
            <a:lvl9pPr marL="7772400" indent="-457200" algn="l" defTabSz="1828800" rtl="0" eaLnBrk="1" latinLnBrk="0" hangingPunct="1">
              <a:spcBef>
                <a:spcPct val="20000"/>
              </a:spcBef>
              <a:buFont typeface="Arial" panose="020B0604020202020204" pitchFamily="34" charset="0"/>
              <a:buChar char="•"/>
              <a:defRPr sz="4000" kern="1200">
                <a:solidFill>
                  <a:schemeClr val="tx1"/>
                </a:solidFill>
                <a:latin typeface="+mn-lt"/>
                <a:ea typeface="+mn-ea"/>
                <a:cs typeface="+mn-cs"/>
              </a:defRPr>
            </a:lvl9pPr>
          </a:lstStyle>
          <a:p>
            <a:pPr marL="0" indent="0">
              <a:buNone/>
            </a:pPr>
            <a:r>
              <a:rPr lang="en-GB" sz="2400" b="1" dirty="0">
                <a:solidFill>
                  <a:srgbClr val="0070C0"/>
                </a:solidFill>
              </a:rPr>
              <a:t>ICB Vision </a:t>
            </a:r>
          </a:p>
        </p:txBody>
      </p:sp>
      <p:sp>
        <p:nvSpPr>
          <p:cNvPr id="15" name="Content Placeholder 14">
            <a:extLst>
              <a:ext uri="{FF2B5EF4-FFF2-40B4-BE49-F238E27FC236}">
                <a16:creationId xmlns:a16="http://schemas.microsoft.com/office/drawing/2014/main" id="{CE6EDA99-5545-BADA-4E44-F9A2699A2A29}"/>
              </a:ext>
            </a:extLst>
          </p:cNvPr>
          <p:cNvSpPr txBox="1">
            <a:spLocks/>
          </p:cNvSpPr>
          <p:nvPr/>
        </p:nvSpPr>
        <p:spPr>
          <a:xfrm>
            <a:off x="906043" y="3345495"/>
            <a:ext cx="16095662" cy="2641117"/>
          </a:xfrm>
          <a:prstGeom prst="rect">
            <a:avLst/>
          </a:prstGeom>
        </p:spPr>
        <p:txBody>
          <a:bodyPr/>
          <a:lstStyle>
            <a:lvl1pPr marL="685800" indent="-685800" algn="l" defTabSz="1828800" rtl="0" eaLnBrk="1" latinLnBrk="0" hangingPunct="1">
              <a:spcBef>
                <a:spcPct val="20000"/>
              </a:spcBef>
              <a:buClr>
                <a:schemeClr val="accent1"/>
              </a:buClr>
              <a:buFont typeface="Wingdings" panose="05000000000000000000" pitchFamily="2" charset="2"/>
              <a:buChar char="§"/>
              <a:defRPr sz="3200" kern="1200">
                <a:solidFill>
                  <a:schemeClr val="tx1"/>
                </a:solidFill>
                <a:latin typeface="+mn-lt"/>
                <a:ea typeface="+mn-ea"/>
                <a:cs typeface="+mn-cs"/>
              </a:defRPr>
            </a:lvl1pPr>
            <a:lvl2pPr marL="1485900" indent="-571500" algn="l" defTabSz="1828800" rtl="0" eaLnBrk="1" latinLnBrk="0" hangingPunct="1">
              <a:spcBef>
                <a:spcPct val="20000"/>
              </a:spcBef>
              <a:buClr>
                <a:srgbClr val="009632"/>
              </a:buClr>
              <a:buFont typeface="Arial" panose="020B0604020202020204" pitchFamily="34" charset="0"/>
              <a:buChar char="•"/>
              <a:defRPr sz="3600" kern="1200">
                <a:solidFill>
                  <a:schemeClr val="tx1"/>
                </a:solidFill>
                <a:latin typeface="+mn-lt"/>
                <a:ea typeface="+mn-ea"/>
                <a:cs typeface="+mn-cs"/>
              </a:defRPr>
            </a:lvl2pPr>
            <a:lvl3pPr marL="2286000" indent="-457200" algn="l" defTabSz="1828800"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3pPr>
            <a:lvl4pPr marL="3200400" indent="-457200" algn="l" defTabSz="1828800"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4pPr>
            <a:lvl5pPr marL="4114800" indent="-457200" algn="l" defTabSz="1828800"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5pPr>
            <a:lvl6pPr marL="5029200" indent="-457200" algn="l" defTabSz="1828800" rtl="0" eaLnBrk="1" latinLnBrk="0" hangingPunct="1">
              <a:spcBef>
                <a:spcPct val="20000"/>
              </a:spcBef>
              <a:buFont typeface="Arial" panose="020B0604020202020204" pitchFamily="34" charset="0"/>
              <a:buChar char="•"/>
              <a:defRPr sz="4000" kern="1200">
                <a:solidFill>
                  <a:schemeClr val="tx1"/>
                </a:solidFill>
                <a:latin typeface="+mn-lt"/>
                <a:ea typeface="+mn-ea"/>
                <a:cs typeface="+mn-cs"/>
              </a:defRPr>
            </a:lvl6pPr>
            <a:lvl7pPr marL="5943600" indent="-457200" algn="l" defTabSz="1828800" rtl="0" eaLnBrk="1" latinLnBrk="0" hangingPunct="1">
              <a:spcBef>
                <a:spcPct val="20000"/>
              </a:spcBef>
              <a:buFont typeface="Arial" panose="020B0604020202020204" pitchFamily="34" charset="0"/>
              <a:buChar char="•"/>
              <a:defRPr sz="4000" kern="1200">
                <a:solidFill>
                  <a:schemeClr val="tx1"/>
                </a:solidFill>
                <a:latin typeface="+mn-lt"/>
                <a:ea typeface="+mn-ea"/>
                <a:cs typeface="+mn-cs"/>
              </a:defRPr>
            </a:lvl7pPr>
            <a:lvl8pPr marL="6858000" indent="-457200" algn="l" defTabSz="1828800" rtl="0" eaLnBrk="1" latinLnBrk="0" hangingPunct="1">
              <a:spcBef>
                <a:spcPct val="20000"/>
              </a:spcBef>
              <a:buFont typeface="Arial" panose="020B0604020202020204" pitchFamily="34" charset="0"/>
              <a:buChar char="•"/>
              <a:defRPr sz="4000" kern="1200">
                <a:solidFill>
                  <a:schemeClr val="tx1"/>
                </a:solidFill>
                <a:latin typeface="+mn-lt"/>
                <a:ea typeface="+mn-ea"/>
                <a:cs typeface="+mn-cs"/>
              </a:defRPr>
            </a:lvl8pPr>
            <a:lvl9pPr marL="7772400" indent="-457200" algn="l" defTabSz="1828800" rtl="0" eaLnBrk="1" latinLnBrk="0" hangingPunct="1">
              <a:spcBef>
                <a:spcPct val="20000"/>
              </a:spcBef>
              <a:buFont typeface="Arial" panose="020B0604020202020204" pitchFamily="34" charset="0"/>
              <a:buChar char="•"/>
              <a:defRPr sz="4000" kern="1200">
                <a:solidFill>
                  <a:schemeClr val="tx1"/>
                </a:solidFill>
                <a:latin typeface="+mn-lt"/>
                <a:ea typeface="+mn-ea"/>
                <a:cs typeface="+mn-cs"/>
              </a:defRPr>
            </a:lvl9pPr>
          </a:lstStyle>
          <a:p>
            <a:pPr marL="0" indent="0" algn="just">
              <a:buFont typeface="Wingdings" panose="05000000000000000000" pitchFamily="2" charset="2"/>
              <a:buNone/>
            </a:pPr>
            <a:r>
              <a:rPr lang="en-GB" sz="2400" dirty="0"/>
              <a:t>NHS Devon’s vision is for risk management to be embedded across all of NHS Devon’s business activities and processes, promoting a risk-aware culture throughout the organisation.   </a:t>
            </a:r>
          </a:p>
          <a:p>
            <a:pPr marL="0" indent="0" algn="just">
              <a:buFont typeface="Wingdings" panose="05000000000000000000" pitchFamily="2" charset="2"/>
              <a:buNone/>
            </a:pPr>
            <a:r>
              <a:rPr lang="en-GB" sz="2400" dirty="0"/>
              <a:t>This will be achieved by:</a:t>
            </a:r>
          </a:p>
          <a:p>
            <a:pPr algn="just"/>
            <a:r>
              <a:rPr lang="en-GB" sz="2400" dirty="0"/>
              <a:t>Early identification, assessment, mitigation, reporting, and monitoring of risk, with sufficient resources available to manage the risk within tolerable levels. </a:t>
            </a:r>
          </a:p>
          <a:p>
            <a:pPr algn="just"/>
            <a:r>
              <a:rPr lang="en-GB" sz="2400" dirty="0"/>
              <a:t>Comprehensive and consistent training for all staff within NHS Devon. </a:t>
            </a:r>
          </a:p>
          <a:p>
            <a:pPr marL="0" indent="0" algn="just">
              <a:buFont typeface="Wingdings" panose="05000000000000000000" pitchFamily="2" charset="2"/>
              <a:buNone/>
            </a:pPr>
            <a:endParaRPr lang="en-GB" sz="2400" dirty="0"/>
          </a:p>
          <a:p>
            <a:pPr marL="0" indent="0" algn="just">
              <a:buFont typeface="Wingdings" panose="05000000000000000000" pitchFamily="2" charset="2"/>
              <a:buNone/>
            </a:pPr>
            <a:endParaRPr lang="en-GB" sz="2400" dirty="0"/>
          </a:p>
          <a:p>
            <a:pPr algn="just"/>
            <a:r>
              <a:rPr lang="en-GB" sz="2400" dirty="0"/>
              <a:t>Reduce the risk of harm to patients, staff, and stakeholders by proactively identifying, managing, prioritising, mitigating, and monitoring risks that threaten the delivery of NHS Devon’s strategic and operational plans. </a:t>
            </a:r>
          </a:p>
          <a:p>
            <a:pPr algn="just"/>
            <a:r>
              <a:rPr lang="en-GB" sz="2400" dirty="0"/>
              <a:t>Safeguard the essential values of NHS Devon by minimising or reducing the risk that impacts on the quality of care, patient safety, and a safe working environment, financial property, stakeholder relationships and operational reputation. </a:t>
            </a:r>
          </a:p>
          <a:p>
            <a:pPr algn="just"/>
            <a:r>
              <a:rPr lang="en-GB" sz="2400" dirty="0"/>
              <a:t>Ensure NHS Devon acts lawfully and operates openly and transparently, reporting risks to the Board and committees.</a:t>
            </a:r>
          </a:p>
          <a:p>
            <a:pPr marL="0" indent="0">
              <a:buFont typeface="Wingdings" panose="05000000000000000000" pitchFamily="2" charset="2"/>
              <a:buNone/>
            </a:pPr>
            <a:endParaRPr lang="en-GB" sz="2400" dirty="0"/>
          </a:p>
        </p:txBody>
      </p:sp>
      <p:sp>
        <p:nvSpPr>
          <p:cNvPr id="16" name="Text Placeholder 15">
            <a:extLst>
              <a:ext uri="{FF2B5EF4-FFF2-40B4-BE49-F238E27FC236}">
                <a16:creationId xmlns:a16="http://schemas.microsoft.com/office/drawing/2014/main" id="{276D54BF-67F8-66D8-AB48-B2CA867B01CC}"/>
              </a:ext>
            </a:extLst>
          </p:cNvPr>
          <p:cNvSpPr txBox="1">
            <a:spLocks/>
          </p:cNvSpPr>
          <p:nvPr/>
        </p:nvSpPr>
        <p:spPr>
          <a:xfrm>
            <a:off x="575048" y="1450108"/>
            <a:ext cx="15265695" cy="987128"/>
          </a:xfrm>
          <a:prstGeom prst="rect">
            <a:avLst/>
          </a:prstGeom>
        </p:spPr>
        <p:txBody>
          <a:bodyPr/>
          <a:lstStyle>
            <a:lvl1pPr marL="685800" indent="-685800" algn="l" defTabSz="1828800" rtl="0" eaLnBrk="1" latinLnBrk="0" hangingPunct="1">
              <a:spcBef>
                <a:spcPct val="20000"/>
              </a:spcBef>
              <a:buClr>
                <a:schemeClr val="accent1"/>
              </a:buClr>
              <a:buFont typeface="Wingdings" panose="05000000000000000000" pitchFamily="2" charset="2"/>
              <a:buChar char="§"/>
              <a:defRPr sz="3200" kern="1200">
                <a:solidFill>
                  <a:schemeClr val="tx1"/>
                </a:solidFill>
                <a:latin typeface="+mn-lt"/>
                <a:ea typeface="+mn-ea"/>
                <a:cs typeface="+mn-cs"/>
              </a:defRPr>
            </a:lvl1pPr>
            <a:lvl2pPr marL="1485900" indent="-571500" algn="l" defTabSz="1828800" rtl="0" eaLnBrk="1" latinLnBrk="0" hangingPunct="1">
              <a:spcBef>
                <a:spcPct val="20000"/>
              </a:spcBef>
              <a:buClr>
                <a:srgbClr val="009632"/>
              </a:buClr>
              <a:buFont typeface="Arial" panose="020B0604020202020204" pitchFamily="34" charset="0"/>
              <a:buChar char="•"/>
              <a:defRPr sz="3600" kern="1200">
                <a:solidFill>
                  <a:schemeClr val="tx1"/>
                </a:solidFill>
                <a:latin typeface="+mn-lt"/>
                <a:ea typeface="+mn-ea"/>
                <a:cs typeface="+mn-cs"/>
              </a:defRPr>
            </a:lvl2pPr>
            <a:lvl3pPr marL="2286000" indent="-457200" algn="l" defTabSz="1828800"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3pPr>
            <a:lvl4pPr marL="3200400" indent="-457200" algn="l" defTabSz="1828800"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4pPr>
            <a:lvl5pPr marL="4114800" indent="-457200" algn="l" defTabSz="1828800"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5pPr>
            <a:lvl6pPr marL="5029200" indent="-457200" algn="l" defTabSz="1828800" rtl="0" eaLnBrk="1" latinLnBrk="0" hangingPunct="1">
              <a:spcBef>
                <a:spcPct val="20000"/>
              </a:spcBef>
              <a:buFont typeface="Arial" panose="020B0604020202020204" pitchFamily="34" charset="0"/>
              <a:buChar char="•"/>
              <a:defRPr sz="4000" kern="1200">
                <a:solidFill>
                  <a:schemeClr val="tx1"/>
                </a:solidFill>
                <a:latin typeface="+mn-lt"/>
                <a:ea typeface="+mn-ea"/>
                <a:cs typeface="+mn-cs"/>
              </a:defRPr>
            </a:lvl6pPr>
            <a:lvl7pPr marL="5943600" indent="-457200" algn="l" defTabSz="1828800" rtl="0" eaLnBrk="1" latinLnBrk="0" hangingPunct="1">
              <a:spcBef>
                <a:spcPct val="20000"/>
              </a:spcBef>
              <a:buFont typeface="Arial" panose="020B0604020202020204" pitchFamily="34" charset="0"/>
              <a:buChar char="•"/>
              <a:defRPr sz="4000" kern="1200">
                <a:solidFill>
                  <a:schemeClr val="tx1"/>
                </a:solidFill>
                <a:latin typeface="+mn-lt"/>
                <a:ea typeface="+mn-ea"/>
                <a:cs typeface="+mn-cs"/>
              </a:defRPr>
            </a:lvl7pPr>
            <a:lvl8pPr marL="6858000" indent="-457200" algn="l" defTabSz="1828800" rtl="0" eaLnBrk="1" latinLnBrk="0" hangingPunct="1">
              <a:spcBef>
                <a:spcPct val="20000"/>
              </a:spcBef>
              <a:buFont typeface="Arial" panose="020B0604020202020204" pitchFamily="34" charset="0"/>
              <a:buChar char="•"/>
              <a:defRPr sz="4000" kern="1200">
                <a:solidFill>
                  <a:schemeClr val="tx1"/>
                </a:solidFill>
                <a:latin typeface="+mn-lt"/>
                <a:ea typeface="+mn-ea"/>
                <a:cs typeface="+mn-cs"/>
              </a:defRPr>
            </a:lvl8pPr>
            <a:lvl9pPr marL="7772400" indent="-457200" algn="l" defTabSz="1828800" rtl="0" eaLnBrk="1" latinLnBrk="0" hangingPunct="1">
              <a:spcBef>
                <a:spcPct val="20000"/>
              </a:spcBef>
              <a:buFont typeface="Arial" panose="020B0604020202020204" pitchFamily="34" charset="0"/>
              <a:buChar char="•"/>
              <a:defRPr sz="4000" kern="1200">
                <a:solidFill>
                  <a:schemeClr val="tx1"/>
                </a:solidFill>
                <a:latin typeface="+mn-lt"/>
                <a:ea typeface="+mn-ea"/>
                <a:cs typeface="+mn-cs"/>
              </a:defRPr>
            </a:lvl9pPr>
          </a:lstStyle>
          <a:p>
            <a:pPr marL="0" indent="0" algn="just">
              <a:buNone/>
            </a:pPr>
            <a:r>
              <a:rPr lang="en-GB" sz="2400" dirty="0"/>
              <a:t>NHS Devon recognises that risk management is a key organisational responsibility, integral to its governance arrangements and internal controls. </a:t>
            </a:r>
          </a:p>
          <a:p>
            <a:endParaRPr lang="en-GB" dirty="0"/>
          </a:p>
        </p:txBody>
      </p:sp>
      <p:sp>
        <p:nvSpPr>
          <p:cNvPr id="21" name="Text Placeholder 12">
            <a:extLst>
              <a:ext uri="{FF2B5EF4-FFF2-40B4-BE49-F238E27FC236}">
                <a16:creationId xmlns:a16="http://schemas.microsoft.com/office/drawing/2014/main" id="{264ADCC4-61F9-E60F-E395-05E4553B4299}"/>
              </a:ext>
            </a:extLst>
          </p:cNvPr>
          <p:cNvSpPr txBox="1">
            <a:spLocks/>
          </p:cNvSpPr>
          <p:nvPr/>
        </p:nvSpPr>
        <p:spPr>
          <a:xfrm>
            <a:off x="642297" y="6009791"/>
            <a:ext cx="8473034" cy="720081"/>
          </a:xfrm>
          <a:prstGeom prst="rect">
            <a:avLst/>
          </a:prstGeom>
        </p:spPr>
        <p:txBody>
          <a:bodyPr vert="horz" lIns="91440" tIns="45720" rIns="91440" bIns="45720" rtlCol="0" anchor="ctr">
            <a:noAutofit/>
          </a:bodyPr>
          <a:lstStyle>
            <a:lvl1pPr marL="0" indent="0" algn="l" defTabSz="1828800" rtl="0" eaLnBrk="1" latinLnBrk="0" hangingPunct="1">
              <a:spcBef>
                <a:spcPct val="20000"/>
              </a:spcBef>
              <a:buClr>
                <a:schemeClr val="accent1"/>
              </a:buClr>
              <a:buFont typeface="Wingdings" panose="05000000000000000000" pitchFamily="2" charset="2"/>
              <a:buNone/>
              <a:defRPr sz="3200" b="1" kern="1200">
                <a:solidFill>
                  <a:schemeClr val="accent2"/>
                </a:solidFill>
                <a:latin typeface="+mn-lt"/>
                <a:ea typeface="+mn-ea"/>
                <a:cs typeface="+mn-cs"/>
              </a:defRPr>
            </a:lvl1pPr>
            <a:lvl2pPr marL="914400" indent="0" algn="l" defTabSz="1828800" rtl="0" eaLnBrk="1" latinLnBrk="0" hangingPunct="1">
              <a:spcBef>
                <a:spcPct val="20000"/>
              </a:spcBef>
              <a:buClr>
                <a:srgbClr val="009632"/>
              </a:buClr>
              <a:buFont typeface="Arial" panose="020B0604020202020204" pitchFamily="34" charset="0"/>
              <a:buNone/>
              <a:defRPr sz="4000" b="1" kern="1200">
                <a:solidFill>
                  <a:schemeClr val="tx1"/>
                </a:solidFill>
                <a:latin typeface="+mn-lt"/>
                <a:ea typeface="+mn-ea"/>
                <a:cs typeface="+mn-cs"/>
              </a:defRPr>
            </a:lvl2pPr>
            <a:lvl3pPr marL="1828800" indent="0" algn="l" defTabSz="1828800" rtl="0" eaLnBrk="1" latinLnBrk="0" hangingPunct="1">
              <a:spcBef>
                <a:spcPct val="20000"/>
              </a:spcBef>
              <a:buFont typeface="Arial" panose="020B0604020202020204" pitchFamily="34" charset="0"/>
              <a:buNone/>
              <a:defRPr sz="3600" b="1" kern="1200">
                <a:solidFill>
                  <a:schemeClr val="tx1"/>
                </a:solidFill>
                <a:latin typeface="+mn-lt"/>
                <a:ea typeface="+mn-ea"/>
                <a:cs typeface="+mn-cs"/>
              </a:defRPr>
            </a:lvl3pPr>
            <a:lvl4pPr marL="2743200" indent="0" algn="l" defTabSz="1828800" rtl="0" eaLnBrk="1" latinLnBrk="0" hangingPunct="1">
              <a:spcBef>
                <a:spcPct val="20000"/>
              </a:spcBef>
              <a:buFont typeface="Arial" panose="020B0604020202020204" pitchFamily="34" charset="0"/>
              <a:buNone/>
              <a:defRPr sz="3200" b="1" kern="1200">
                <a:solidFill>
                  <a:schemeClr val="tx1"/>
                </a:solidFill>
                <a:latin typeface="+mn-lt"/>
                <a:ea typeface="+mn-ea"/>
                <a:cs typeface="+mn-cs"/>
              </a:defRPr>
            </a:lvl4pPr>
            <a:lvl5pPr marL="3657600" indent="0" algn="l" defTabSz="1828800" rtl="0" eaLnBrk="1" latinLnBrk="0" hangingPunct="1">
              <a:spcBef>
                <a:spcPct val="20000"/>
              </a:spcBef>
              <a:buFont typeface="Arial" panose="020B0604020202020204" pitchFamily="34" charset="0"/>
              <a:buNone/>
              <a:defRPr sz="3200" b="1" kern="1200">
                <a:solidFill>
                  <a:schemeClr val="tx1"/>
                </a:solidFill>
                <a:latin typeface="+mn-lt"/>
                <a:ea typeface="+mn-ea"/>
                <a:cs typeface="+mn-cs"/>
              </a:defRPr>
            </a:lvl5pPr>
            <a:lvl6pPr marL="4572000" indent="0" algn="l" defTabSz="1828800" rtl="0" eaLnBrk="1" latinLnBrk="0" hangingPunct="1">
              <a:spcBef>
                <a:spcPct val="20000"/>
              </a:spcBef>
              <a:buFont typeface="Arial" panose="020B0604020202020204" pitchFamily="34" charset="0"/>
              <a:buNone/>
              <a:defRPr sz="3200" b="1" kern="1200">
                <a:solidFill>
                  <a:schemeClr val="tx1"/>
                </a:solidFill>
                <a:latin typeface="+mn-lt"/>
                <a:ea typeface="+mn-ea"/>
                <a:cs typeface="+mn-cs"/>
              </a:defRPr>
            </a:lvl6pPr>
            <a:lvl7pPr marL="5486400" indent="0" algn="l" defTabSz="1828800" rtl="0" eaLnBrk="1" latinLnBrk="0" hangingPunct="1">
              <a:spcBef>
                <a:spcPct val="20000"/>
              </a:spcBef>
              <a:buFont typeface="Arial" panose="020B0604020202020204" pitchFamily="34" charset="0"/>
              <a:buNone/>
              <a:defRPr sz="3200" b="1" kern="1200">
                <a:solidFill>
                  <a:schemeClr val="tx1"/>
                </a:solidFill>
                <a:latin typeface="+mn-lt"/>
                <a:ea typeface="+mn-ea"/>
                <a:cs typeface="+mn-cs"/>
              </a:defRPr>
            </a:lvl7pPr>
            <a:lvl8pPr marL="6400800" indent="0" algn="l" defTabSz="1828800" rtl="0" eaLnBrk="1" latinLnBrk="0" hangingPunct="1">
              <a:spcBef>
                <a:spcPct val="20000"/>
              </a:spcBef>
              <a:buFont typeface="Arial" panose="020B0604020202020204" pitchFamily="34" charset="0"/>
              <a:buNone/>
              <a:defRPr sz="3200" b="1" kern="1200">
                <a:solidFill>
                  <a:schemeClr val="tx1"/>
                </a:solidFill>
                <a:latin typeface="+mn-lt"/>
                <a:ea typeface="+mn-ea"/>
                <a:cs typeface="+mn-cs"/>
              </a:defRPr>
            </a:lvl8pPr>
            <a:lvl9pPr marL="7315200" indent="0" algn="l" defTabSz="1828800" rtl="0" eaLnBrk="1" latinLnBrk="0" hangingPunct="1">
              <a:spcBef>
                <a:spcPct val="20000"/>
              </a:spcBef>
              <a:buFont typeface="Arial" panose="020B0604020202020204" pitchFamily="34" charset="0"/>
              <a:buNone/>
              <a:defRPr sz="3200" b="1" kern="1200">
                <a:solidFill>
                  <a:schemeClr val="tx1"/>
                </a:solidFill>
                <a:latin typeface="+mn-lt"/>
                <a:ea typeface="+mn-ea"/>
                <a:cs typeface="+mn-cs"/>
              </a:defRPr>
            </a:lvl9pPr>
          </a:lstStyle>
          <a:p>
            <a:r>
              <a:rPr lang="en-GB" sz="2400" dirty="0">
                <a:solidFill>
                  <a:srgbClr val="0070C0"/>
                </a:solidFill>
              </a:rPr>
              <a:t>Purpose of Risk Management in the ICB  </a:t>
            </a:r>
          </a:p>
        </p:txBody>
      </p:sp>
    </p:spTree>
    <p:extLst>
      <p:ext uri="{BB962C8B-B14F-4D97-AF65-F5344CB8AC3E}">
        <p14:creationId xmlns:p14="http://schemas.microsoft.com/office/powerpoint/2010/main" val="121574100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DBF8DF-5D3B-CE14-E960-9250C1C7E460}"/>
            </a:ext>
          </a:extLst>
        </p:cNvPr>
        <p:cNvGrpSpPr/>
        <p:nvPr/>
      </p:nvGrpSpPr>
      <p:grpSpPr>
        <a:xfrm>
          <a:off x="0" y="0"/>
          <a:ext cx="0" cy="0"/>
          <a:chOff x="0" y="0"/>
          <a:chExt cx="0" cy="0"/>
        </a:xfrm>
      </p:grpSpPr>
      <p:pic>
        <p:nvPicPr>
          <p:cNvPr id="2" name="Picture 1" descr="A blue and black sign with white letters&#10;&#10;AI-generated content may be incorrect.">
            <a:extLst>
              <a:ext uri="{FF2B5EF4-FFF2-40B4-BE49-F238E27FC236}">
                <a16:creationId xmlns:a16="http://schemas.microsoft.com/office/drawing/2014/main" id="{138CAF64-C892-82A6-C5B6-007C22851FF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840743" y="294410"/>
            <a:ext cx="2034269" cy="1464398"/>
          </a:xfrm>
          <a:prstGeom prst="rect">
            <a:avLst/>
          </a:prstGeom>
        </p:spPr>
      </p:pic>
      <p:sp>
        <p:nvSpPr>
          <p:cNvPr id="3" name="Title 1">
            <a:extLst>
              <a:ext uri="{FF2B5EF4-FFF2-40B4-BE49-F238E27FC236}">
                <a16:creationId xmlns:a16="http://schemas.microsoft.com/office/drawing/2014/main" id="{24AF41A6-0757-A39E-9D9C-4CEF3441C665}"/>
              </a:ext>
            </a:extLst>
          </p:cNvPr>
          <p:cNvSpPr txBox="1">
            <a:spLocks/>
          </p:cNvSpPr>
          <p:nvPr/>
        </p:nvSpPr>
        <p:spPr>
          <a:xfrm>
            <a:off x="478086" y="353025"/>
            <a:ext cx="16459200" cy="1347168"/>
          </a:xfrm>
          <a:prstGeom prst="rect">
            <a:avLst/>
          </a:prstGeom>
        </p:spPr>
        <p:txBody>
          <a:bodyPr>
            <a:normAutofit fontScale="97500"/>
          </a:bodyPr>
          <a:lstStyle>
            <a:lvl1pPr algn="l" defTabSz="1828800" rtl="0" eaLnBrk="1" latinLnBrk="0" hangingPunct="1">
              <a:spcBef>
                <a:spcPct val="0"/>
              </a:spcBef>
              <a:buNone/>
              <a:defRPr sz="5000" b="1" kern="1200">
                <a:solidFill>
                  <a:srgbClr val="005EB8"/>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GB" sz="4000" dirty="0"/>
              <a:t>4.10 Risk Management Policy &amp; Board Assurance Framework</a:t>
            </a:r>
            <a:endParaRPr lang="en-GB" sz="4000" dirty="0">
              <a:solidFill>
                <a:srgbClr val="FF0000"/>
              </a:solidFill>
            </a:endParaRPr>
          </a:p>
        </p:txBody>
      </p:sp>
      <p:sp>
        <p:nvSpPr>
          <p:cNvPr id="4" name="Content Placeholder 2">
            <a:extLst>
              <a:ext uri="{FF2B5EF4-FFF2-40B4-BE49-F238E27FC236}">
                <a16:creationId xmlns:a16="http://schemas.microsoft.com/office/drawing/2014/main" id="{2459DCF3-6FF9-CDDE-B446-63871342766D}"/>
              </a:ext>
            </a:extLst>
          </p:cNvPr>
          <p:cNvSpPr txBox="1">
            <a:spLocks/>
          </p:cNvSpPr>
          <p:nvPr/>
        </p:nvSpPr>
        <p:spPr>
          <a:xfrm>
            <a:off x="1079103" y="1975148"/>
            <a:ext cx="15858183" cy="7272808"/>
          </a:xfrm>
          <a:prstGeom prst="rect">
            <a:avLst/>
          </a:prstGeom>
        </p:spPr>
        <p:txBody>
          <a:bodyPr vert="horz" lIns="91440" tIns="45720" rIns="91440" bIns="45720" rtlCol="0">
            <a:noAutofit/>
          </a:bodyPr>
          <a:lstStyle>
            <a:lvl1pPr marL="685800" indent="-685800" algn="l" defTabSz="1828800" rtl="0" eaLnBrk="1" latinLnBrk="0" hangingPunct="1">
              <a:spcBef>
                <a:spcPct val="20000"/>
              </a:spcBef>
              <a:buClr>
                <a:schemeClr val="accent1"/>
              </a:buClr>
              <a:buFont typeface="Wingdings" panose="05000000000000000000" pitchFamily="2" charset="2"/>
              <a:buChar char="§"/>
              <a:defRPr sz="3200" kern="1200">
                <a:solidFill>
                  <a:schemeClr val="tx1"/>
                </a:solidFill>
                <a:latin typeface="+mn-lt"/>
                <a:ea typeface="+mn-ea"/>
                <a:cs typeface="+mn-cs"/>
              </a:defRPr>
            </a:lvl1pPr>
            <a:lvl2pPr marL="1485900" indent="-571500" algn="l" defTabSz="1828800" rtl="0" eaLnBrk="1" latinLnBrk="0" hangingPunct="1">
              <a:spcBef>
                <a:spcPct val="20000"/>
              </a:spcBef>
              <a:buClr>
                <a:srgbClr val="009632"/>
              </a:buClr>
              <a:buFont typeface="Arial" panose="020B0604020202020204" pitchFamily="34" charset="0"/>
              <a:buChar char="•"/>
              <a:defRPr sz="3600" kern="1200">
                <a:solidFill>
                  <a:schemeClr val="tx1"/>
                </a:solidFill>
                <a:latin typeface="+mn-lt"/>
                <a:ea typeface="+mn-ea"/>
                <a:cs typeface="+mn-cs"/>
              </a:defRPr>
            </a:lvl2pPr>
            <a:lvl3pPr marL="2286000" indent="-457200" algn="l" defTabSz="1828800"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3pPr>
            <a:lvl4pPr marL="3200400" indent="-457200" algn="l" defTabSz="1828800"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4pPr>
            <a:lvl5pPr marL="4114800" indent="-457200" algn="l" defTabSz="1828800"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5pPr>
            <a:lvl6pPr marL="5029200" indent="-457200" algn="l" defTabSz="1828800" rtl="0" eaLnBrk="1" latinLnBrk="0" hangingPunct="1">
              <a:spcBef>
                <a:spcPct val="20000"/>
              </a:spcBef>
              <a:buFont typeface="Arial" panose="020B0604020202020204" pitchFamily="34" charset="0"/>
              <a:buChar char="•"/>
              <a:defRPr sz="4000" kern="1200">
                <a:solidFill>
                  <a:schemeClr val="tx1"/>
                </a:solidFill>
                <a:latin typeface="+mn-lt"/>
                <a:ea typeface="+mn-ea"/>
                <a:cs typeface="+mn-cs"/>
              </a:defRPr>
            </a:lvl6pPr>
            <a:lvl7pPr marL="5943600" indent="-457200" algn="l" defTabSz="1828800" rtl="0" eaLnBrk="1" latinLnBrk="0" hangingPunct="1">
              <a:spcBef>
                <a:spcPct val="20000"/>
              </a:spcBef>
              <a:buFont typeface="Arial" panose="020B0604020202020204" pitchFamily="34" charset="0"/>
              <a:buChar char="•"/>
              <a:defRPr sz="4000" kern="1200">
                <a:solidFill>
                  <a:schemeClr val="tx1"/>
                </a:solidFill>
                <a:latin typeface="+mn-lt"/>
                <a:ea typeface="+mn-ea"/>
                <a:cs typeface="+mn-cs"/>
              </a:defRPr>
            </a:lvl7pPr>
            <a:lvl8pPr marL="6858000" indent="-457200" algn="l" defTabSz="1828800" rtl="0" eaLnBrk="1" latinLnBrk="0" hangingPunct="1">
              <a:spcBef>
                <a:spcPct val="20000"/>
              </a:spcBef>
              <a:buFont typeface="Arial" panose="020B0604020202020204" pitchFamily="34" charset="0"/>
              <a:buChar char="•"/>
              <a:defRPr sz="4000" kern="1200">
                <a:solidFill>
                  <a:schemeClr val="tx1"/>
                </a:solidFill>
                <a:latin typeface="+mn-lt"/>
                <a:ea typeface="+mn-ea"/>
                <a:cs typeface="+mn-cs"/>
              </a:defRPr>
            </a:lvl8pPr>
            <a:lvl9pPr marL="7772400" indent="-457200" algn="l" defTabSz="1828800" rtl="0" eaLnBrk="1" latinLnBrk="0" hangingPunct="1">
              <a:spcBef>
                <a:spcPct val="20000"/>
              </a:spcBef>
              <a:buFont typeface="Arial" panose="020B0604020202020204" pitchFamily="34" charset="0"/>
              <a:buChar char="•"/>
              <a:defRPr sz="4000" kern="1200">
                <a:solidFill>
                  <a:schemeClr val="tx1"/>
                </a:solidFill>
                <a:latin typeface="+mn-lt"/>
                <a:ea typeface="+mn-ea"/>
                <a:cs typeface="+mn-cs"/>
              </a:defRPr>
            </a:lvl9pPr>
          </a:lstStyle>
          <a:p>
            <a:pPr marL="0" indent="0" algn="just">
              <a:buFont typeface="Wingdings" panose="05000000000000000000" pitchFamily="2" charset="2"/>
              <a:buNone/>
            </a:pPr>
            <a:r>
              <a:rPr lang="en-GB" sz="2400" b="1" dirty="0"/>
              <a:t>NHS Devon’s Risk Management Policy </a:t>
            </a:r>
            <a:r>
              <a:rPr lang="en-GB" sz="2400" dirty="0"/>
              <a:t>and</a:t>
            </a:r>
            <a:r>
              <a:rPr lang="en-GB" sz="2400" b="1" dirty="0"/>
              <a:t> Board Assurance Framework </a:t>
            </a:r>
            <a:r>
              <a:rPr lang="en-GB" sz="2400" dirty="0"/>
              <a:t>support NHS Devon’s broader risk management framework and outline NHS Devon’s approach to risk, including its risk appetite and tolerance.</a:t>
            </a:r>
          </a:p>
          <a:p>
            <a:pPr marL="0" indent="0" algn="just">
              <a:buFont typeface="Wingdings" panose="05000000000000000000" pitchFamily="2" charset="2"/>
              <a:buNone/>
            </a:pPr>
            <a:endParaRPr lang="en-GB" sz="2400" dirty="0"/>
          </a:p>
          <a:p>
            <a:pPr marL="0" indent="0" algn="just">
              <a:buFont typeface="Wingdings" panose="05000000000000000000" pitchFamily="2" charset="2"/>
              <a:buNone/>
            </a:pPr>
            <a:r>
              <a:rPr lang="en-GB" sz="2400" b="1" dirty="0"/>
              <a:t>The Risk Management Policy </a:t>
            </a:r>
            <a:r>
              <a:rPr lang="en-GB" sz="2400" dirty="0"/>
              <a:t>defines responsibilities for risk management and associated governance arrangements, including reporting to the board. Its purpose is to promote and embed best practice throughout the organisation and applies to all levels of risk. The policy facilitates a dynamic risk management approach, enabling the Board to remain focused on the highest-level risks and ensure that appropriate control mechanisms are in place.</a:t>
            </a:r>
          </a:p>
          <a:p>
            <a:pPr marL="0" indent="0">
              <a:buFont typeface="Wingdings" panose="05000000000000000000" pitchFamily="2" charset="2"/>
              <a:buNone/>
            </a:pPr>
            <a:endParaRPr lang="en-GB" sz="2400" dirty="0"/>
          </a:p>
          <a:p>
            <a:pPr marL="0" indent="0">
              <a:buFont typeface="Wingdings" panose="05000000000000000000" pitchFamily="2" charset="2"/>
              <a:buNone/>
            </a:pPr>
            <a:r>
              <a:rPr lang="en-GB" sz="2400" dirty="0"/>
              <a:t>Strategic risks are high-level threats that can impede NHS Devon’s strategic objectives and statutory duties. These risks are overseen by Board members and managed by Committees, as outlined in the </a:t>
            </a:r>
            <a:r>
              <a:rPr lang="en-GB" sz="2400" b="1" dirty="0"/>
              <a:t>Board Assurance Framework (BAF).</a:t>
            </a:r>
          </a:p>
          <a:p>
            <a:pPr marL="0" indent="0">
              <a:buFont typeface="Wingdings" panose="05000000000000000000" pitchFamily="2" charset="2"/>
              <a:buNone/>
            </a:pPr>
            <a:r>
              <a:rPr lang="en-GB" sz="2400" dirty="0"/>
              <a:t> </a:t>
            </a:r>
          </a:p>
          <a:p>
            <a:pPr marL="0" indent="0">
              <a:buFont typeface="Wingdings" panose="05000000000000000000" pitchFamily="2" charset="2"/>
              <a:buNone/>
            </a:pPr>
            <a:r>
              <a:rPr lang="en-GB" sz="2400" b="1" dirty="0"/>
              <a:t>The Board Assurance Framework </a:t>
            </a:r>
            <a:r>
              <a:rPr lang="en-GB" sz="2400" dirty="0"/>
              <a:t>ensures that NHS Devon has identified its strategic corporate risks and implemented effective systems, policies, and processes.  </a:t>
            </a:r>
          </a:p>
          <a:p>
            <a:pPr marL="0" indent="0">
              <a:buFont typeface="Wingdings" panose="05000000000000000000" pitchFamily="2" charset="2"/>
              <a:buNone/>
            </a:pPr>
            <a:endParaRPr lang="en-GB" sz="2400" dirty="0"/>
          </a:p>
          <a:p>
            <a:pPr marL="0" indent="0">
              <a:buFont typeface="Wingdings" panose="05000000000000000000" pitchFamily="2" charset="2"/>
              <a:buNone/>
            </a:pPr>
            <a:r>
              <a:rPr lang="en-GB" sz="2400" dirty="0"/>
              <a:t>Furthermore, the Board Assurance Framework is essential to preparing the Governance Statement in the Annual Report and helps the Board fulfil its responsibility to maintain an effective internal control system.</a:t>
            </a:r>
            <a:endParaRPr lang="en-GB" dirty="0"/>
          </a:p>
        </p:txBody>
      </p:sp>
    </p:spTree>
    <p:extLst>
      <p:ext uri="{BB962C8B-B14F-4D97-AF65-F5344CB8AC3E}">
        <p14:creationId xmlns:p14="http://schemas.microsoft.com/office/powerpoint/2010/main" val="297148487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F073ED-7FD2-629C-72AA-9CF9A4245910}"/>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8AD5C376-9D03-CF68-8E31-BBE12E0F6EB1}"/>
              </a:ext>
            </a:extLst>
          </p:cNvPr>
          <p:cNvSpPr>
            <a:spLocks noGrp="1"/>
          </p:cNvSpPr>
          <p:nvPr>
            <p:ph type="ctrTitle"/>
          </p:nvPr>
        </p:nvSpPr>
        <p:spPr>
          <a:xfrm>
            <a:off x="1371600" y="2622550"/>
            <a:ext cx="15544800" cy="2205038"/>
          </a:xfrm>
        </p:spPr>
        <p:txBody>
          <a:bodyPr>
            <a:normAutofit/>
          </a:bodyPr>
          <a:lstStyle/>
          <a:p>
            <a:r>
              <a:rPr lang="en-GB" sz="4000" dirty="0"/>
              <a:t>Section 5 - Board Assurance Committees</a:t>
            </a:r>
          </a:p>
        </p:txBody>
      </p:sp>
    </p:spTree>
    <p:extLst>
      <p:ext uri="{BB962C8B-B14F-4D97-AF65-F5344CB8AC3E}">
        <p14:creationId xmlns:p14="http://schemas.microsoft.com/office/powerpoint/2010/main" val="18183265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B0C5AC98-1152-F667-23CB-3E19165A12DA}"/>
              </a:ext>
            </a:extLst>
          </p:cNvPr>
          <p:cNvSpPr txBox="1">
            <a:spLocks/>
          </p:cNvSpPr>
          <p:nvPr/>
        </p:nvSpPr>
        <p:spPr>
          <a:xfrm>
            <a:off x="914400" y="2767236"/>
            <a:ext cx="16459200" cy="5328590"/>
          </a:xfrm>
          <a:prstGeom prst="rect">
            <a:avLst/>
          </a:prstGeom>
        </p:spPr>
        <p:txBody>
          <a:bodyPr/>
          <a:lstStyle>
            <a:lvl1pPr marL="685800" indent="-685800" algn="l" defTabSz="1828800" rtl="0" eaLnBrk="1" latinLnBrk="0" hangingPunct="1">
              <a:spcBef>
                <a:spcPct val="20000"/>
              </a:spcBef>
              <a:buClr>
                <a:schemeClr val="accent1"/>
              </a:buClr>
              <a:buFont typeface="Wingdings" panose="05000000000000000000" pitchFamily="2" charset="2"/>
              <a:buChar char="§"/>
              <a:defRPr sz="3200" kern="1200">
                <a:solidFill>
                  <a:schemeClr val="tx1"/>
                </a:solidFill>
                <a:latin typeface="+mn-lt"/>
                <a:ea typeface="+mn-ea"/>
                <a:cs typeface="+mn-cs"/>
              </a:defRPr>
            </a:lvl1pPr>
            <a:lvl2pPr marL="1485900" indent="-571500" algn="l" defTabSz="1828800" rtl="0" eaLnBrk="1" latinLnBrk="0" hangingPunct="1">
              <a:spcBef>
                <a:spcPct val="20000"/>
              </a:spcBef>
              <a:buClr>
                <a:srgbClr val="009632"/>
              </a:buClr>
              <a:buFont typeface="Arial" panose="020B0604020202020204" pitchFamily="34" charset="0"/>
              <a:buChar char="•"/>
              <a:defRPr sz="3600" kern="1200">
                <a:solidFill>
                  <a:schemeClr val="tx1"/>
                </a:solidFill>
                <a:latin typeface="+mn-lt"/>
                <a:ea typeface="+mn-ea"/>
                <a:cs typeface="+mn-cs"/>
              </a:defRPr>
            </a:lvl2pPr>
            <a:lvl3pPr marL="2286000" indent="-457200" algn="l" defTabSz="1828800"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3pPr>
            <a:lvl4pPr marL="3200400" indent="-457200" algn="l" defTabSz="1828800"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4pPr>
            <a:lvl5pPr marL="4114800" indent="-457200" algn="l" defTabSz="1828800"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5pPr>
            <a:lvl6pPr marL="5029200" indent="-457200" algn="l" defTabSz="1828800" rtl="0" eaLnBrk="1" latinLnBrk="0" hangingPunct="1">
              <a:spcBef>
                <a:spcPct val="20000"/>
              </a:spcBef>
              <a:buFont typeface="Arial" panose="020B0604020202020204" pitchFamily="34" charset="0"/>
              <a:buChar char="•"/>
              <a:defRPr sz="4000" kern="1200">
                <a:solidFill>
                  <a:schemeClr val="tx1"/>
                </a:solidFill>
                <a:latin typeface="+mn-lt"/>
                <a:ea typeface="+mn-ea"/>
                <a:cs typeface="+mn-cs"/>
              </a:defRPr>
            </a:lvl6pPr>
            <a:lvl7pPr marL="5943600" indent="-457200" algn="l" defTabSz="1828800" rtl="0" eaLnBrk="1" latinLnBrk="0" hangingPunct="1">
              <a:spcBef>
                <a:spcPct val="20000"/>
              </a:spcBef>
              <a:buFont typeface="Arial" panose="020B0604020202020204" pitchFamily="34" charset="0"/>
              <a:buChar char="•"/>
              <a:defRPr sz="4000" kern="1200">
                <a:solidFill>
                  <a:schemeClr val="tx1"/>
                </a:solidFill>
                <a:latin typeface="+mn-lt"/>
                <a:ea typeface="+mn-ea"/>
                <a:cs typeface="+mn-cs"/>
              </a:defRPr>
            </a:lvl7pPr>
            <a:lvl8pPr marL="6858000" indent="-457200" algn="l" defTabSz="1828800" rtl="0" eaLnBrk="1" latinLnBrk="0" hangingPunct="1">
              <a:spcBef>
                <a:spcPct val="20000"/>
              </a:spcBef>
              <a:buFont typeface="Arial" panose="020B0604020202020204" pitchFamily="34" charset="0"/>
              <a:buChar char="•"/>
              <a:defRPr sz="4000" kern="1200">
                <a:solidFill>
                  <a:schemeClr val="tx1"/>
                </a:solidFill>
                <a:latin typeface="+mn-lt"/>
                <a:ea typeface="+mn-ea"/>
                <a:cs typeface="+mn-cs"/>
              </a:defRPr>
            </a:lvl8pPr>
            <a:lvl9pPr marL="7772400" indent="-457200" algn="l" defTabSz="1828800" rtl="0" eaLnBrk="1" latinLnBrk="0" hangingPunct="1">
              <a:spcBef>
                <a:spcPct val="20000"/>
              </a:spcBef>
              <a:buFont typeface="Arial" panose="020B0604020202020204" pitchFamily="34" charset="0"/>
              <a:buChar char="•"/>
              <a:defRPr sz="4000" kern="1200">
                <a:solidFill>
                  <a:schemeClr val="tx1"/>
                </a:solidFill>
                <a:latin typeface="+mn-lt"/>
                <a:ea typeface="+mn-ea"/>
                <a:cs typeface="+mn-cs"/>
              </a:defRPr>
            </a:lvl9pPr>
          </a:lstStyle>
          <a:p>
            <a:pPr marL="266700" lvl="2" indent="0">
              <a:spcBef>
                <a:spcPts val="0"/>
              </a:spcBef>
              <a:buFont typeface="Arial" panose="020B0604020202020204" pitchFamily="34" charset="0"/>
              <a:buNone/>
              <a:tabLst>
                <a:tab pos="640080" algn="l"/>
              </a:tabLst>
            </a:pPr>
            <a:r>
              <a:rPr lang="en-GB" sz="1800" b="1" u="sng" dirty="0">
                <a:solidFill>
                  <a:srgbClr val="0070C0"/>
                </a:solidFill>
                <a:latin typeface="Arial" panose="020B0604020202020204" pitchFamily="34" charset="0"/>
                <a:ea typeface="+mj-ea"/>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1.1 Purpose of the Governance Handbook</a:t>
            </a:r>
            <a:endParaRPr lang="en-GB" sz="1800" b="1" u="sng" dirty="0">
              <a:solidFill>
                <a:srgbClr val="0070C0"/>
              </a:solidFill>
              <a:latin typeface="Arial" panose="020B0604020202020204" pitchFamily="34" charset="0"/>
              <a:ea typeface="+mj-ea"/>
              <a:cs typeface="Arial" panose="020B0604020202020204" pitchFamily="34" charset="0"/>
            </a:endParaRPr>
          </a:p>
          <a:p>
            <a:pPr marL="266700" lvl="2" indent="0">
              <a:spcBef>
                <a:spcPts val="0"/>
              </a:spcBef>
              <a:buFont typeface="Arial" panose="020B0604020202020204" pitchFamily="34" charset="0"/>
              <a:buNone/>
              <a:tabLst>
                <a:tab pos="640080" algn="l"/>
              </a:tabLst>
            </a:pPr>
            <a:endParaRPr lang="en-GB" sz="1800" b="1" u="sng" dirty="0">
              <a:solidFill>
                <a:srgbClr val="0070C0"/>
              </a:solidFill>
              <a:latin typeface="Arial" panose="020B0604020202020204" pitchFamily="34" charset="0"/>
              <a:ea typeface="+mj-ea"/>
              <a:cs typeface="Arial" panose="020B0604020202020204" pitchFamily="34" charset="0"/>
            </a:endParaRPr>
          </a:p>
          <a:p>
            <a:pPr marL="266700" lvl="2" indent="0">
              <a:spcBef>
                <a:spcPts val="0"/>
              </a:spcBef>
              <a:buFont typeface="Arial" panose="020B0604020202020204" pitchFamily="34" charset="0"/>
              <a:buNone/>
              <a:tabLst>
                <a:tab pos="640080" algn="l"/>
              </a:tabLst>
            </a:pPr>
            <a:r>
              <a:rPr lang="en-GB" sz="1800" b="1" u="sng" dirty="0">
                <a:solidFill>
                  <a:srgbClr val="0070C0"/>
                </a:solidFill>
                <a:latin typeface="Arial" panose="020B0604020202020204" pitchFamily="34" charset="0"/>
                <a:ea typeface="+mj-ea"/>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1.2 NHS Core Values</a:t>
            </a:r>
            <a:endParaRPr lang="en-GB" sz="1800" b="1" u="sng" dirty="0">
              <a:solidFill>
                <a:srgbClr val="0070C0"/>
              </a:solidFill>
              <a:latin typeface="Arial" panose="020B0604020202020204" pitchFamily="34" charset="0"/>
              <a:ea typeface="+mj-ea"/>
              <a:cs typeface="Arial" panose="020B0604020202020204" pitchFamily="34" charset="0"/>
            </a:endParaRPr>
          </a:p>
          <a:p>
            <a:pPr marL="266700" lvl="2" indent="0">
              <a:spcBef>
                <a:spcPts val="0"/>
              </a:spcBef>
              <a:buFont typeface="Arial" panose="020B0604020202020204" pitchFamily="34" charset="0"/>
              <a:buNone/>
              <a:tabLst>
                <a:tab pos="640080" algn="l"/>
              </a:tabLst>
            </a:pPr>
            <a:endParaRPr lang="en-GB" sz="1800" b="1" u="sng" dirty="0">
              <a:solidFill>
                <a:srgbClr val="0070C0"/>
              </a:solidFill>
              <a:latin typeface="Arial" panose="020B0604020202020204" pitchFamily="34" charset="0"/>
              <a:ea typeface="+mj-ea"/>
              <a:cs typeface="Arial" panose="020B0604020202020204" pitchFamily="34" charset="0"/>
            </a:endParaRPr>
          </a:p>
          <a:p>
            <a:pPr marL="266700" lvl="2" indent="0">
              <a:spcBef>
                <a:spcPts val="0"/>
              </a:spcBef>
              <a:buFont typeface="Arial" panose="020B0604020202020204" pitchFamily="34" charset="0"/>
              <a:buNone/>
              <a:tabLst>
                <a:tab pos="640080" algn="l"/>
              </a:tabLst>
            </a:pPr>
            <a:r>
              <a:rPr lang="en-GB" sz="1800" b="1" u="sng" dirty="0">
                <a:solidFill>
                  <a:srgbClr val="0070C0"/>
                </a:solidFill>
                <a:latin typeface="Arial" panose="020B0604020202020204" pitchFamily="34" charset="0"/>
                <a:ea typeface="+mj-ea"/>
                <a:cs typeface="Arial" panose="020B0604020202020204" pitchFamily="34" charset="0"/>
                <a:hlinkClick r:id="rId4" action="ppaction://hlinksldjump">
                  <a:extLst>
                    <a:ext uri="{A12FA001-AC4F-418D-AE19-62706E023703}">
                      <ahyp:hlinkClr xmlns:ahyp="http://schemas.microsoft.com/office/drawing/2018/hyperlinkcolor" val="tx"/>
                    </a:ext>
                  </a:extLst>
                </a:hlinkClick>
              </a:rPr>
              <a:t>1.3 The Nolan Principles</a:t>
            </a:r>
            <a:endParaRPr lang="en-GB" sz="1800" b="1" u="sng" dirty="0">
              <a:solidFill>
                <a:srgbClr val="0070C0"/>
              </a:solidFill>
              <a:latin typeface="Arial" panose="020B0604020202020204" pitchFamily="34" charset="0"/>
              <a:ea typeface="+mj-ea"/>
              <a:cs typeface="Arial" panose="020B0604020202020204" pitchFamily="34" charset="0"/>
            </a:endParaRPr>
          </a:p>
          <a:p>
            <a:pPr marL="266700" lvl="2" indent="0">
              <a:spcBef>
                <a:spcPts val="0"/>
              </a:spcBef>
              <a:buFont typeface="Arial" panose="020B0604020202020204" pitchFamily="34" charset="0"/>
              <a:buNone/>
              <a:tabLst>
                <a:tab pos="640080" algn="l"/>
              </a:tabLst>
            </a:pPr>
            <a:endParaRPr lang="en-GB" sz="1800" b="1" u="sng" dirty="0">
              <a:solidFill>
                <a:srgbClr val="0070C0"/>
              </a:solidFill>
              <a:latin typeface="Arial" panose="020B0604020202020204" pitchFamily="34" charset="0"/>
              <a:ea typeface="+mj-ea"/>
              <a:cs typeface="Arial" panose="020B0604020202020204" pitchFamily="34" charset="0"/>
            </a:endParaRPr>
          </a:p>
          <a:p>
            <a:pPr marL="266700" lvl="2" indent="0">
              <a:spcBef>
                <a:spcPts val="0"/>
              </a:spcBef>
              <a:buFont typeface="Arial" panose="020B0604020202020204" pitchFamily="34" charset="0"/>
              <a:buNone/>
              <a:tabLst>
                <a:tab pos="640080" algn="l"/>
              </a:tabLst>
            </a:pPr>
            <a:r>
              <a:rPr lang="en-GB" sz="1800" b="1" u="sng" dirty="0">
                <a:solidFill>
                  <a:srgbClr val="0070C0"/>
                </a:solidFill>
                <a:latin typeface="Arial" panose="020B0604020202020204" pitchFamily="34" charset="0"/>
                <a:ea typeface="+mj-ea"/>
                <a:cs typeface="Arial" panose="020B0604020202020204" pitchFamily="34" charset="0"/>
                <a:hlinkClick r:id="rId5" action="ppaction://hlinksldjump">
                  <a:extLst>
                    <a:ext uri="{A12FA001-AC4F-418D-AE19-62706E023703}">
                      <ahyp:hlinkClr xmlns:ahyp="http://schemas.microsoft.com/office/drawing/2018/hyperlinkcolor" val="tx"/>
                    </a:ext>
                  </a:extLst>
                </a:hlinkClick>
              </a:rPr>
              <a:t>1.4 Management and Leadership Code of Practice</a:t>
            </a:r>
            <a:endParaRPr lang="en-GB" sz="1800" b="1" u="sng" dirty="0">
              <a:solidFill>
                <a:srgbClr val="0070C0"/>
              </a:solidFill>
              <a:latin typeface="Arial" panose="020B0604020202020204" pitchFamily="34" charset="0"/>
              <a:ea typeface="+mj-ea"/>
              <a:cs typeface="Arial" panose="020B0604020202020204" pitchFamily="34" charset="0"/>
            </a:endParaRPr>
          </a:p>
          <a:p>
            <a:endParaRPr lang="en-GB" sz="1800" dirty="0">
              <a:solidFill>
                <a:srgbClr val="0070C0"/>
              </a:solidFill>
            </a:endParaRPr>
          </a:p>
        </p:txBody>
      </p:sp>
    </p:spTree>
    <p:extLst>
      <p:ext uri="{BB962C8B-B14F-4D97-AF65-F5344CB8AC3E}">
        <p14:creationId xmlns:p14="http://schemas.microsoft.com/office/powerpoint/2010/main" val="128222401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265DA6-A5E4-0BF8-C595-6BB9DEEA2E3D}"/>
            </a:ext>
          </a:extLst>
        </p:cNvPr>
        <p:cNvGrpSpPr/>
        <p:nvPr/>
      </p:nvGrpSpPr>
      <p:grpSpPr>
        <a:xfrm>
          <a:off x="0" y="0"/>
          <a:ext cx="0" cy="0"/>
          <a:chOff x="0" y="0"/>
          <a:chExt cx="0" cy="0"/>
        </a:xfrm>
      </p:grpSpPr>
      <p:sp>
        <p:nvSpPr>
          <p:cNvPr id="3" name="Content Placeholder 3">
            <a:extLst>
              <a:ext uri="{FF2B5EF4-FFF2-40B4-BE49-F238E27FC236}">
                <a16:creationId xmlns:a16="http://schemas.microsoft.com/office/drawing/2014/main" id="{D51E1AB3-97CB-238A-437E-4367FB206737}"/>
              </a:ext>
            </a:extLst>
          </p:cNvPr>
          <p:cNvSpPr txBox="1">
            <a:spLocks/>
          </p:cNvSpPr>
          <p:nvPr/>
        </p:nvSpPr>
        <p:spPr>
          <a:xfrm>
            <a:off x="1079104" y="1608138"/>
            <a:ext cx="16201800" cy="7070725"/>
          </a:xfrm>
          <a:prstGeom prst="rect">
            <a:avLst/>
          </a:prstGeom>
        </p:spPr>
        <p:txBody>
          <a:bodyPr vert="horz" lIns="91440" tIns="45720" rIns="91440" bIns="45720" rtlCol="0">
            <a:noAutofit/>
          </a:bodyPr>
          <a:lstStyle>
            <a:lvl1pPr marL="685800" indent="-685800" algn="l" defTabSz="1828800" rtl="0" eaLnBrk="1" latinLnBrk="0" hangingPunct="1">
              <a:spcBef>
                <a:spcPct val="20000"/>
              </a:spcBef>
              <a:buClr>
                <a:schemeClr val="accent1"/>
              </a:buClr>
              <a:buFont typeface="Wingdings" panose="05000000000000000000" pitchFamily="2" charset="2"/>
              <a:buChar char="§"/>
              <a:defRPr sz="3200" kern="1200">
                <a:solidFill>
                  <a:schemeClr val="tx1"/>
                </a:solidFill>
                <a:latin typeface="+mn-lt"/>
                <a:ea typeface="+mn-ea"/>
                <a:cs typeface="+mn-cs"/>
              </a:defRPr>
            </a:lvl1pPr>
            <a:lvl2pPr marL="1485900" indent="-571500" algn="l" defTabSz="1828800" rtl="0" eaLnBrk="1" latinLnBrk="0" hangingPunct="1">
              <a:spcBef>
                <a:spcPct val="20000"/>
              </a:spcBef>
              <a:buClr>
                <a:srgbClr val="009632"/>
              </a:buClr>
              <a:buFont typeface="Arial" panose="020B0604020202020204" pitchFamily="34" charset="0"/>
              <a:buChar char="•"/>
              <a:defRPr sz="3600" kern="1200">
                <a:solidFill>
                  <a:schemeClr val="tx1"/>
                </a:solidFill>
                <a:latin typeface="+mn-lt"/>
                <a:ea typeface="+mn-ea"/>
                <a:cs typeface="+mn-cs"/>
              </a:defRPr>
            </a:lvl2pPr>
            <a:lvl3pPr marL="2286000" indent="-457200" algn="l" defTabSz="1828800"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3pPr>
            <a:lvl4pPr marL="3200400" indent="-457200" algn="l" defTabSz="1828800"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4pPr>
            <a:lvl5pPr marL="4114800" indent="-457200" algn="l" defTabSz="1828800"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5pPr>
            <a:lvl6pPr marL="5029200" indent="-457200" algn="l" defTabSz="1828800" rtl="0" eaLnBrk="1" latinLnBrk="0" hangingPunct="1">
              <a:spcBef>
                <a:spcPct val="20000"/>
              </a:spcBef>
              <a:buFont typeface="Arial" panose="020B0604020202020204" pitchFamily="34" charset="0"/>
              <a:buChar char="•"/>
              <a:defRPr sz="4000" kern="1200">
                <a:solidFill>
                  <a:schemeClr val="tx1"/>
                </a:solidFill>
                <a:latin typeface="+mn-lt"/>
                <a:ea typeface="+mn-ea"/>
                <a:cs typeface="+mn-cs"/>
              </a:defRPr>
            </a:lvl6pPr>
            <a:lvl7pPr marL="5943600" indent="-457200" algn="l" defTabSz="1828800" rtl="0" eaLnBrk="1" latinLnBrk="0" hangingPunct="1">
              <a:spcBef>
                <a:spcPct val="20000"/>
              </a:spcBef>
              <a:buFont typeface="Arial" panose="020B0604020202020204" pitchFamily="34" charset="0"/>
              <a:buChar char="•"/>
              <a:defRPr sz="4000" kern="1200">
                <a:solidFill>
                  <a:schemeClr val="tx1"/>
                </a:solidFill>
                <a:latin typeface="+mn-lt"/>
                <a:ea typeface="+mn-ea"/>
                <a:cs typeface="+mn-cs"/>
              </a:defRPr>
            </a:lvl7pPr>
            <a:lvl8pPr marL="6858000" indent="-457200" algn="l" defTabSz="1828800" rtl="0" eaLnBrk="1" latinLnBrk="0" hangingPunct="1">
              <a:spcBef>
                <a:spcPct val="20000"/>
              </a:spcBef>
              <a:buFont typeface="Arial" panose="020B0604020202020204" pitchFamily="34" charset="0"/>
              <a:buChar char="•"/>
              <a:defRPr sz="4000" kern="1200">
                <a:solidFill>
                  <a:schemeClr val="tx1"/>
                </a:solidFill>
                <a:latin typeface="+mn-lt"/>
                <a:ea typeface="+mn-ea"/>
                <a:cs typeface="+mn-cs"/>
              </a:defRPr>
            </a:lvl8pPr>
            <a:lvl9pPr marL="7772400" indent="-457200" algn="l" defTabSz="1828800" rtl="0" eaLnBrk="1" latinLnBrk="0" hangingPunct="1">
              <a:spcBef>
                <a:spcPct val="20000"/>
              </a:spcBef>
              <a:buFont typeface="Arial" panose="020B0604020202020204" pitchFamily="34" charset="0"/>
              <a:buChar char="•"/>
              <a:defRPr sz="4000" kern="1200">
                <a:solidFill>
                  <a:schemeClr val="tx1"/>
                </a:solidFill>
                <a:latin typeface="+mn-lt"/>
                <a:ea typeface="+mn-ea"/>
                <a:cs typeface="+mn-cs"/>
              </a:defRPr>
            </a:lvl9pPr>
          </a:lstStyle>
          <a:p>
            <a:pPr marL="0" indent="0">
              <a:buFont typeface="Arial"/>
              <a:buNone/>
            </a:pPr>
            <a:r>
              <a:rPr lang="en-GB" sz="2300" dirty="0">
                <a:solidFill>
                  <a:srgbClr val="0070C0"/>
                </a:solidFill>
                <a:latin typeface="Arial" panose="020B0604020202020204" pitchFamily="34" charset="0"/>
                <a:cs typeface="Arial" panose="020B0604020202020204" pitchFamily="34" charset="0"/>
              </a:rPr>
              <a:t>NHS Devon has established two Board Committees to support the Board and the Executive in fulfilling their responsibilities. These Committees, which are statutory, are:</a:t>
            </a:r>
          </a:p>
          <a:p>
            <a:pPr marL="360363" lvl="3">
              <a:spcBef>
                <a:spcPts val="0"/>
              </a:spcBef>
              <a:buClr>
                <a:srgbClr val="005EB8"/>
              </a:buClr>
              <a:buFont typeface="Arial" panose="020B0604020202020204" pitchFamily="34" charset="0"/>
              <a:buChar char="•"/>
              <a:tabLst>
                <a:tab pos="1371600" algn="l"/>
                <a:tab pos="1524000" algn="l"/>
              </a:tabLst>
            </a:pPr>
            <a:endParaRPr lang="en-GB" sz="2300" dirty="0">
              <a:solidFill>
                <a:srgbClr val="0070C0"/>
              </a:solidFill>
              <a:latin typeface="Arial" panose="020B0604020202020204" pitchFamily="34" charset="0"/>
              <a:ea typeface="Calibri" panose="020F0502020204030204" pitchFamily="34" charset="0"/>
              <a:cs typeface="Arial" panose="020B0604020202020204" pitchFamily="34" charset="0"/>
            </a:endParaRPr>
          </a:p>
          <a:p>
            <a:pPr marL="0" lvl="3" indent="0">
              <a:spcBef>
                <a:spcPts val="0"/>
              </a:spcBef>
              <a:buClr>
                <a:srgbClr val="005EB8"/>
              </a:buClr>
              <a:buFont typeface="Arial" panose="020B0604020202020204" pitchFamily="34" charset="0"/>
              <a:buNone/>
              <a:tabLst>
                <a:tab pos="1371600" algn="l"/>
                <a:tab pos="1524000" algn="l"/>
              </a:tabLst>
            </a:pPr>
            <a:endParaRPr lang="en-GB" sz="2300" dirty="0">
              <a:solidFill>
                <a:srgbClr val="0070C0"/>
              </a:solidFill>
              <a:latin typeface="Arial" panose="020B0604020202020204" pitchFamily="34" charset="0"/>
              <a:ea typeface="Calibri" panose="020F0502020204030204" pitchFamily="34" charset="0"/>
              <a:cs typeface="Arial" panose="020B0604020202020204" pitchFamily="34" charset="0"/>
            </a:endParaRPr>
          </a:p>
          <a:p>
            <a:pPr marL="0" lvl="1" indent="0">
              <a:buClr>
                <a:schemeClr val="accent1"/>
              </a:buClr>
              <a:buNone/>
            </a:pPr>
            <a:r>
              <a:rPr lang="en-GB" sz="2300" b="1" u="sng" dirty="0">
                <a:solidFill>
                  <a:srgbClr val="0070C0"/>
                </a:solidFill>
                <a:latin typeface="Arial" panose="020B0604020202020204" pitchFamily="34" charset="0"/>
                <a:ea typeface="+mj-ea"/>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5.1 Remuneration Committee</a:t>
            </a:r>
            <a:endParaRPr lang="en-GB" sz="2300" b="1" u="sng" dirty="0">
              <a:solidFill>
                <a:srgbClr val="0070C0"/>
              </a:solidFill>
              <a:latin typeface="Arial" panose="020B0604020202020204" pitchFamily="34" charset="0"/>
              <a:ea typeface="+mj-ea"/>
              <a:cs typeface="Arial" panose="020B0604020202020204" pitchFamily="34" charset="0"/>
            </a:endParaRPr>
          </a:p>
          <a:p>
            <a:pPr marL="0" lvl="1" indent="0">
              <a:buClr>
                <a:schemeClr val="accent1"/>
              </a:buClr>
              <a:buFont typeface="Arial" panose="020B0604020202020204" pitchFamily="34" charset="0"/>
              <a:buNone/>
            </a:pPr>
            <a:endParaRPr lang="en-GB" sz="2300" b="1" u="sng" dirty="0">
              <a:solidFill>
                <a:srgbClr val="0070C0"/>
              </a:solidFill>
              <a:latin typeface="Arial" panose="020B0604020202020204" pitchFamily="34" charset="0"/>
              <a:ea typeface="+mj-ea"/>
              <a:cs typeface="Arial" panose="020B0604020202020204" pitchFamily="34" charset="0"/>
            </a:endParaRPr>
          </a:p>
          <a:p>
            <a:pPr marL="0" lvl="1" indent="0">
              <a:buClr>
                <a:schemeClr val="accent1"/>
              </a:buClr>
              <a:buNone/>
            </a:pPr>
            <a:r>
              <a:rPr lang="en-GB" sz="2300" b="1" u="sng" dirty="0">
                <a:solidFill>
                  <a:srgbClr val="0070C0"/>
                </a:solidFill>
                <a:latin typeface="Arial" panose="020B0604020202020204" pitchFamily="34" charset="0"/>
                <a:ea typeface="+mj-ea"/>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5.2 Audit and Risk Committee</a:t>
            </a:r>
            <a:endParaRPr lang="en-GB" sz="2300" b="1" u="sng" dirty="0">
              <a:solidFill>
                <a:srgbClr val="0070C0"/>
              </a:solidFill>
              <a:latin typeface="Arial" panose="020B0604020202020204" pitchFamily="34" charset="0"/>
              <a:ea typeface="+mj-ea"/>
              <a:cs typeface="Arial" panose="020B0604020202020204" pitchFamily="34" charset="0"/>
            </a:endParaRPr>
          </a:p>
          <a:p>
            <a:pPr marL="88900" lvl="2" indent="0">
              <a:spcBef>
                <a:spcPts val="0"/>
              </a:spcBef>
              <a:buFont typeface="Arial"/>
              <a:buNone/>
              <a:tabLst>
                <a:tab pos="88900" algn="l"/>
              </a:tabLst>
            </a:pPr>
            <a:endParaRPr lang="en-GB" sz="2300" dirty="0">
              <a:solidFill>
                <a:srgbClr val="0070C0"/>
              </a:solidFill>
              <a:latin typeface="Arial" panose="020B0604020202020204" pitchFamily="34" charset="0"/>
              <a:cs typeface="Arial" panose="020B0604020202020204" pitchFamily="34" charset="0"/>
            </a:endParaRPr>
          </a:p>
          <a:p>
            <a:pPr marL="88900" lvl="2" indent="0">
              <a:spcBef>
                <a:spcPts val="0"/>
              </a:spcBef>
              <a:buFont typeface="Arial"/>
              <a:buNone/>
              <a:tabLst>
                <a:tab pos="88900" algn="l"/>
              </a:tabLst>
            </a:pPr>
            <a:endParaRPr lang="en-GB" sz="2300" dirty="0">
              <a:solidFill>
                <a:srgbClr val="0070C0"/>
              </a:solidFill>
              <a:latin typeface="Arial" panose="020B0604020202020204" pitchFamily="34" charset="0"/>
              <a:cs typeface="Arial" panose="020B0604020202020204" pitchFamily="34" charset="0"/>
            </a:endParaRPr>
          </a:p>
          <a:p>
            <a:pPr marL="0" indent="0">
              <a:buFont typeface="Wingdings" panose="05000000000000000000" pitchFamily="2" charset="2"/>
              <a:buNone/>
            </a:pPr>
            <a:endParaRPr lang="en-GB" dirty="0">
              <a:solidFill>
                <a:srgbClr val="0070C0"/>
              </a:solidFill>
            </a:endParaRPr>
          </a:p>
        </p:txBody>
      </p:sp>
    </p:spTree>
    <p:extLst>
      <p:ext uri="{BB962C8B-B14F-4D97-AF65-F5344CB8AC3E}">
        <p14:creationId xmlns:p14="http://schemas.microsoft.com/office/powerpoint/2010/main" val="224282024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AEDE3-F0B9-4C72-9CED-6C0743B8C38E}"/>
              </a:ext>
            </a:extLst>
          </p:cNvPr>
          <p:cNvSpPr>
            <a:spLocks noGrp="1"/>
          </p:cNvSpPr>
          <p:nvPr>
            <p:ph type="title" idx="4294967295"/>
          </p:nvPr>
        </p:nvSpPr>
        <p:spPr>
          <a:xfrm>
            <a:off x="1077912" y="411163"/>
            <a:ext cx="15381287" cy="987425"/>
          </a:xfrm>
        </p:spPr>
        <p:txBody>
          <a:bodyPr>
            <a:normAutofit/>
          </a:bodyPr>
          <a:lstStyle/>
          <a:p>
            <a:r>
              <a:rPr lang="en-GB" sz="4000" dirty="0"/>
              <a:t>5.1 Remuneration Committee </a:t>
            </a:r>
          </a:p>
        </p:txBody>
      </p:sp>
      <p:graphicFrame>
        <p:nvGraphicFramePr>
          <p:cNvPr id="3" name="Content Placeholder 2">
            <a:extLst>
              <a:ext uri="{FF2B5EF4-FFF2-40B4-BE49-F238E27FC236}">
                <a16:creationId xmlns:a16="http://schemas.microsoft.com/office/drawing/2014/main" id="{8F846CBF-58B1-2C09-A7FD-41FC9FACB42D}"/>
              </a:ext>
            </a:extLst>
          </p:cNvPr>
          <p:cNvGraphicFramePr>
            <a:graphicFrameLocks noGrp="1"/>
          </p:cNvGraphicFramePr>
          <p:nvPr>
            <p:ph idx="4294967295"/>
            <p:extLst>
              <p:ext uri="{D42A27DB-BD31-4B8C-83A1-F6EECF244321}">
                <p14:modId xmlns:p14="http://schemas.microsoft.com/office/powerpoint/2010/main" val="797389524"/>
              </p:ext>
            </p:extLst>
          </p:nvPr>
        </p:nvGraphicFramePr>
        <p:xfrm>
          <a:off x="1077913" y="1398588"/>
          <a:ext cx="17209912" cy="9067800"/>
        </p:xfrm>
        <a:graphic>
          <a:graphicData uri="http://schemas.openxmlformats.org/drawingml/2006/table">
            <a:tbl>
              <a:tblPr firstRow="1" bandRow="1">
                <a:tableStyleId>{5C22544A-7EE6-4342-B048-85BDC9FD1C3A}</a:tableStyleId>
              </a:tblPr>
              <a:tblGrid>
                <a:gridCol w="3786248">
                  <a:extLst>
                    <a:ext uri="{9D8B030D-6E8A-4147-A177-3AD203B41FA5}">
                      <a16:colId xmlns:a16="http://schemas.microsoft.com/office/drawing/2014/main" val="2920208344"/>
                    </a:ext>
                  </a:extLst>
                </a:gridCol>
                <a:gridCol w="13423664">
                  <a:extLst>
                    <a:ext uri="{9D8B030D-6E8A-4147-A177-3AD203B41FA5}">
                      <a16:colId xmlns:a16="http://schemas.microsoft.com/office/drawing/2014/main" val="1562433079"/>
                    </a:ext>
                  </a:extLst>
                </a:gridCol>
              </a:tblGrid>
              <a:tr h="463214">
                <a:tc>
                  <a:txBody>
                    <a:bodyPr/>
                    <a:lstStyle/>
                    <a:p>
                      <a:r>
                        <a:rPr lang="en-GB" sz="2600" dirty="0"/>
                        <a:t>Membership</a:t>
                      </a:r>
                    </a:p>
                  </a:txBody>
                  <a:tcPr/>
                </a:tc>
                <a:tc rowSpan="3">
                  <a:txBody>
                    <a:bodyPr/>
                    <a:lstStyle/>
                    <a:p>
                      <a:pPr marL="0" marR="0" lvl="0" indent="0" algn="l" defTabSz="1828800" rtl="0" eaLnBrk="1" fontAlgn="auto" latinLnBrk="0" hangingPunct="1">
                        <a:lnSpc>
                          <a:spcPct val="100000"/>
                        </a:lnSpc>
                        <a:spcBef>
                          <a:spcPts val="0"/>
                        </a:spcBef>
                        <a:spcAft>
                          <a:spcPts val="0"/>
                        </a:spcAft>
                        <a:buClr>
                          <a:schemeClr val="accent1"/>
                        </a:buClr>
                        <a:buSzTx/>
                        <a:buFont typeface="Wingdings" panose="05000000000000000000" pitchFamily="2" charset="2"/>
                        <a:buNone/>
                        <a:tabLst/>
                        <a:defRPr/>
                      </a:pPr>
                      <a:r>
                        <a:rPr lang="en-GB" sz="1900" dirty="0">
                          <a:solidFill>
                            <a:schemeClr val="tx1"/>
                          </a:solidFill>
                        </a:rPr>
                        <a:t>Purpose:  </a:t>
                      </a:r>
                    </a:p>
                    <a:p>
                      <a:pPr marL="342900" marR="0" lvl="0" indent="-342900" algn="l" defTabSz="1828800" rtl="0" eaLnBrk="1" fontAlgn="auto" latinLnBrk="0" hangingPunct="1">
                        <a:lnSpc>
                          <a:spcPct val="100000"/>
                        </a:lnSpc>
                        <a:spcBef>
                          <a:spcPts val="0"/>
                        </a:spcBef>
                        <a:spcAft>
                          <a:spcPts val="0"/>
                        </a:spcAft>
                        <a:buClr>
                          <a:schemeClr val="accent1"/>
                        </a:buClr>
                        <a:buSzTx/>
                        <a:buFont typeface="Wingdings" panose="05000000000000000000" pitchFamily="2" charset="2"/>
                        <a:buChar char="Ø"/>
                        <a:tabLst/>
                        <a:defRPr/>
                      </a:pPr>
                      <a:r>
                        <a:rPr lang="en-GB" sz="1900" b="0" dirty="0">
                          <a:solidFill>
                            <a:schemeClr val="tx1"/>
                          </a:solidFill>
                        </a:rPr>
                        <a:t>Responsible for approving the remuneration and pay frameworks for all NHS Devon employees and Board members (</a:t>
                      </a:r>
                      <a:r>
                        <a:rPr lang="en-GB" sz="1900" b="0" dirty="0" err="1">
                          <a:solidFill>
                            <a:schemeClr val="tx1"/>
                          </a:solidFill>
                        </a:rPr>
                        <a:t>excl</a:t>
                      </a:r>
                      <a:r>
                        <a:rPr lang="en-GB" sz="1900" b="0" dirty="0">
                          <a:solidFill>
                            <a:schemeClr val="tx1"/>
                          </a:solidFill>
                        </a:rPr>
                        <a:t> the NHS Devon Chair whose remuneration is determined by NHS England) and for exercising </a:t>
                      </a:r>
                      <a:r>
                        <a:rPr lang="en-GB" sz="1900" b="0" kern="1200" dirty="0">
                          <a:solidFill>
                            <a:schemeClr val="tx1"/>
                          </a:solidFill>
                          <a:effectLst/>
                          <a:latin typeface="+mn-lt"/>
                          <a:ea typeface="+mn-ea"/>
                          <a:cs typeface="+mn-cs"/>
                        </a:rPr>
                        <a:t>the functions of NHS Devon relating to paragraphs 17 to 19 of Schedule 1B to the NHS Act 2006, by confirming NHS Devon Pay Policy, including adoption of any pay frameworks for all employees including senior managers/directors (including Executive and Non-Executive Members of the NHS Devon Board, although excluding the NHS Devon Chair), as well as any arrangement relation to the termination of their employment (including redundancy and non-disclosure agreements).  </a:t>
                      </a:r>
                      <a:endParaRPr lang="en-GB" sz="1900" b="1" kern="1200" dirty="0">
                        <a:solidFill>
                          <a:schemeClr val="tx1"/>
                        </a:solidFill>
                        <a:effectLst/>
                        <a:latin typeface="+mn-lt"/>
                        <a:ea typeface="+mn-ea"/>
                        <a:cs typeface="+mn-cs"/>
                      </a:endParaRPr>
                    </a:p>
                    <a:p>
                      <a:pPr marL="342900" indent="-342900">
                        <a:buClr>
                          <a:schemeClr val="accent1"/>
                        </a:buClr>
                        <a:buFont typeface="Wingdings" panose="05000000000000000000" pitchFamily="2" charset="2"/>
                        <a:buChar char="Ø"/>
                      </a:pPr>
                      <a:endParaRPr lang="en-GB" sz="1900" dirty="0">
                        <a:solidFill>
                          <a:schemeClr val="tx1"/>
                        </a:solidFill>
                      </a:endParaRPr>
                    </a:p>
                    <a:p>
                      <a:pPr marL="0" indent="0">
                        <a:buClr>
                          <a:schemeClr val="accent1"/>
                        </a:buClr>
                        <a:buFont typeface="Wingdings" panose="05000000000000000000" pitchFamily="2" charset="2"/>
                        <a:buNone/>
                      </a:pPr>
                      <a:r>
                        <a:rPr lang="en-GB" sz="1900" dirty="0">
                          <a:solidFill>
                            <a:schemeClr val="tx1"/>
                          </a:solidFill>
                        </a:rPr>
                        <a:t>Key responsibilities:</a:t>
                      </a:r>
                    </a:p>
                    <a:p>
                      <a:pPr marL="342900" marR="0" lvl="0" indent="-342900" algn="l" defTabSz="1828800" rtl="0" eaLnBrk="1" fontAlgn="auto" latinLnBrk="0" hangingPunct="1">
                        <a:lnSpc>
                          <a:spcPct val="100000"/>
                        </a:lnSpc>
                        <a:spcBef>
                          <a:spcPts val="0"/>
                        </a:spcBef>
                        <a:spcAft>
                          <a:spcPts val="0"/>
                        </a:spcAft>
                        <a:buClr>
                          <a:schemeClr val="accent1"/>
                        </a:buClr>
                        <a:buSzTx/>
                        <a:buFont typeface="Wingdings" panose="05000000000000000000" pitchFamily="2" charset="2"/>
                        <a:buChar char="Ø"/>
                        <a:tabLst/>
                        <a:defRPr/>
                      </a:pPr>
                      <a:r>
                        <a:rPr lang="en-GB" sz="1900" b="0" kern="1200" dirty="0">
                          <a:solidFill>
                            <a:schemeClr val="tx1"/>
                          </a:solidFill>
                          <a:effectLst/>
                          <a:latin typeface="+mn-lt"/>
                          <a:ea typeface="+mn-ea"/>
                          <a:cs typeface="+mn-cs"/>
                        </a:rPr>
                        <a:t>Determine all aspects of remuneration, including but not limited to salary (including any performance-related elements), bonuses, fees or allowances. </a:t>
                      </a:r>
                    </a:p>
                    <a:p>
                      <a:pPr marL="342900" marR="0" lvl="0" indent="-342900" algn="l" defTabSz="1828800" rtl="0" eaLnBrk="1" fontAlgn="auto" latinLnBrk="0" hangingPunct="1">
                        <a:lnSpc>
                          <a:spcPct val="100000"/>
                        </a:lnSpc>
                        <a:spcBef>
                          <a:spcPts val="0"/>
                        </a:spcBef>
                        <a:spcAft>
                          <a:spcPts val="0"/>
                        </a:spcAft>
                        <a:buClr>
                          <a:schemeClr val="accent1"/>
                        </a:buClr>
                        <a:buSzTx/>
                        <a:buFont typeface="Wingdings" panose="05000000000000000000" pitchFamily="2" charset="2"/>
                        <a:buChar char="Ø"/>
                        <a:tabLst/>
                        <a:defRPr/>
                      </a:pPr>
                      <a:r>
                        <a:rPr lang="en-GB" sz="1900" b="0" kern="1200" dirty="0">
                          <a:solidFill>
                            <a:schemeClr val="tx1"/>
                          </a:solidFill>
                          <a:effectLst/>
                          <a:latin typeface="+mn-lt"/>
                          <a:ea typeface="+mn-ea"/>
                          <a:cs typeface="+mn-cs"/>
                        </a:rPr>
                        <a:t>Approve provisions for other benefits, including pensions (and the NHS Pension Scheme), relocation and cars</a:t>
                      </a:r>
                    </a:p>
                    <a:p>
                      <a:pPr marL="342900" marR="0" lvl="0" indent="-342900" algn="l" defTabSz="1828800" rtl="0" eaLnBrk="1" fontAlgn="auto" latinLnBrk="0" hangingPunct="1">
                        <a:lnSpc>
                          <a:spcPct val="100000"/>
                        </a:lnSpc>
                        <a:spcBef>
                          <a:spcPts val="0"/>
                        </a:spcBef>
                        <a:spcAft>
                          <a:spcPts val="0"/>
                        </a:spcAft>
                        <a:buClr>
                          <a:schemeClr val="accent1"/>
                        </a:buClr>
                        <a:buSzTx/>
                        <a:buFont typeface="Wingdings" panose="05000000000000000000" pitchFamily="2" charset="2"/>
                        <a:buChar char="Ø"/>
                        <a:tabLst/>
                        <a:defRPr/>
                      </a:pPr>
                      <a:r>
                        <a:rPr lang="en-GB" sz="1900" b="0" kern="1200" dirty="0">
                          <a:solidFill>
                            <a:schemeClr val="tx1"/>
                          </a:solidFill>
                          <a:effectLst/>
                          <a:latin typeface="+mn-lt"/>
                          <a:ea typeface="+mn-ea"/>
                          <a:cs typeface="+mn-cs"/>
                        </a:rPr>
                        <a:t>Determine arrangements for termination of employment and other contractual terms and non-contractual terms </a:t>
                      </a:r>
                    </a:p>
                    <a:p>
                      <a:pPr marL="342900" marR="0" lvl="0" indent="-342900" algn="l" defTabSz="1828800" rtl="0" eaLnBrk="1" fontAlgn="auto" latinLnBrk="0" hangingPunct="1">
                        <a:lnSpc>
                          <a:spcPct val="100000"/>
                        </a:lnSpc>
                        <a:spcBef>
                          <a:spcPts val="0"/>
                        </a:spcBef>
                        <a:spcAft>
                          <a:spcPts val="0"/>
                        </a:spcAft>
                        <a:buClr>
                          <a:schemeClr val="accent1"/>
                        </a:buClr>
                        <a:buSzTx/>
                        <a:buFont typeface="Wingdings" panose="05000000000000000000" pitchFamily="2" charset="2"/>
                        <a:buChar char="Ø"/>
                        <a:tabLst/>
                        <a:defRPr/>
                      </a:pPr>
                      <a:r>
                        <a:rPr lang="en-GB" sz="1900" b="0" kern="1200" dirty="0">
                          <a:solidFill>
                            <a:schemeClr val="tx1"/>
                          </a:solidFill>
                          <a:effectLst/>
                          <a:latin typeface="+mn-lt"/>
                          <a:ea typeface="+mn-ea"/>
                          <a:cs typeface="+mn-cs"/>
                        </a:rPr>
                        <a:t>Assess proper calculation and scrutiny of termination payments taking account of such national guidance as appropriate, advising on and overseeing appropriate contractual arrangements for such staff </a:t>
                      </a:r>
                    </a:p>
                    <a:p>
                      <a:pPr marL="342900" marR="0" lvl="0" indent="-342900" algn="l" defTabSz="1828800" rtl="0" eaLnBrk="1" fontAlgn="auto" latinLnBrk="0" hangingPunct="1">
                        <a:lnSpc>
                          <a:spcPct val="100000"/>
                        </a:lnSpc>
                        <a:spcBef>
                          <a:spcPts val="0"/>
                        </a:spcBef>
                        <a:spcAft>
                          <a:spcPts val="0"/>
                        </a:spcAft>
                        <a:buClr>
                          <a:schemeClr val="accent1"/>
                        </a:buClr>
                        <a:buSzTx/>
                        <a:buFont typeface="Wingdings" panose="05000000000000000000" pitchFamily="2" charset="2"/>
                        <a:buChar char="Ø"/>
                        <a:tabLst/>
                        <a:defRPr/>
                      </a:pPr>
                      <a:r>
                        <a:rPr lang="en-GB" sz="1900" b="0" kern="1200" dirty="0">
                          <a:solidFill>
                            <a:schemeClr val="tx1"/>
                          </a:solidFill>
                          <a:effectLst/>
                          <a:latin typeface="+mn-lt"/>
                          <a:ea typeface="+mn-ea"/>
                          <a:cs typeface="+mn-cs"/>
                        </a:rPr>
                        <a:t>Assess proper calculation and scrutiny of any special payments </a:t>
                      </a:r>
                    </a:p>
                    <a:p>
                      <a:pPr marL="342900" marR="0" lvl="0" indent="-342900" algn="l" defTabSz="1828800" rtl="0" eaLnBrk="1" fontAlgn="auto" latinLnBrk="0" hangingPunct="1">
                        <a:lnSpc>
                          <a:spcPct val="100000"/>
                        </a:lnSpc>
                        <a:spcBef>
                          <a:spcPts val="0"/>
                        </a:spcBef>
                        <a:spcAft>
                          <a:spcPts val="0"/>
                        </a:spcAft>
                        <a:buClr>
                          <a:schemeClr val="accent1"/>
                        </a:buClr>
                        <a:buSzTx/>
                        <a:buFont typeface="Wingdings" panose="05000000000000000000" pitchFamily="2" charset="2"/>
                        <a:buChar char="Ø"/>
                        <a:tabLst/>
                        <a:defRPr/>
                      </a:pPr>
                      <a:r>
                        <a:rPr lang="en-GB" sz="1900" b="0" kern="1200" dirty="0">
                          <a:solidFill>
                            <a:schemeClr val="tx1"/>
                          </a:solidFill>
                          <a:effectLst/>
                          <a:latin typeface="+mn-lt"/>
                          <a:ea typeface="+mn-ea"/>
                          <a:cs typeface="+mn-cs"/>
                        </a:rPr>
                        <a:t>Functions in relation to performance review/ oversight for directors/senior managers undertaken by the chief executive or their nominated deputy </a:t>
                      </a:r>
                    </a:p>
                    <a:p>
                      <a:pPr marL="342900" marR="0" lvl="0" indent="-342900" algn="l" defTabSz="1828800" rtl="0" eaLnBrk="1" fontAlgn="auto" latinLnBrk="0" hangingPunct="1">
                        <a:lnSpc>
                          <a:spcPct val="100000"/>
                        </a:lnSpc>
                        <a:spcBef>
                          <a:spcPts val="0"/>
                        </a:spcBef>
                        <a:spcAft>
                          <a:spcPts val="0"/>
                        </a:spcAft>
                        <a:buClr>
                          <a:schemeClr val="accent1"/>
                        </a:buClr>
                        <a:buSzTx/>
                        <a:buFont typeface="Wingdings" panose="05000000000000000000" pitchFamily="2" charset="2"/>
                        <a:buChar char="Ø"/>
                        <a:tabLst/>
                        <a:defRPr/>
                      </a:pPr>
                      <a:r>
                        <a:rPr lang="en-GB" sz="1900" b="0" kern="1200" dirty="0">
                          <a:solidFill>
                            <a:schemeClr val="tx1"/>
                          </a:solidFill>
                          <a:effectLst/>
                          <a:latin typeface="+mn-lt"/>
                          <a:ea typeface="+mn-ea"/>
                          <a:cs typeface="+mn-cs"/>
                        </a:rPr>
                        <a:t>Consider and approve the annual review of the performance of the NHS Cornwall and Isles of Scilly and NHS Devon Cluster Chief Executive, conducted by the Cluster Chair </a:t>
                      </a:r>
                    </a:p>
                    <a:p>
                      <a:pPr marL="342900" marR="0" lvl="0" indent="-342900" algn="l" defTabSz="1828800" rtl="0" eaLnBrk="1" fontAlgn="auto" latinLnBrk="0" hangingPunct="1">
                        <a:lnSpc>
                          <a:spcPct val="100000"/>
                        </a:lnSpc>
                        <a:spcBef>
                          <a:spcPts val="0"/>
                        </a:spcBef>
                        <a:spcAft>
                          <a:spcPts val="0"/>
                        </a:spcAft>
                        <a:buClr>
                          <a:schemeClr val="accent1"/>
                        </a:buClr>
                        <a:buSzTx/>
                        <a:buFont typeface="Wingdings" panose="05000000000000000000" pitchFamily="2" charset="2"/>
                        <a:buChar char="Ø"/>
                        <a:tabLst/>
                        <a:defRPr/>
                      </a:pPr>
                      <a:r>
                        <a:rPr lang="en-GB" sz="1900" b="0" kern="1200" dirty="0">
                          <a:solidFill>
                            <a:schemeClr val="tx1"/>
                          </a:solidFill>
                          <a:effectLst/>
                          <a:latin typeface="+mn-lt"/>
                          <a:ea typeface="+mn-ea"/>
                          <a:cs typeface="+mn-cs"/>
                        </a:rPr>
                        <a:t>Consider and approve the annual review of the performance of the executive directors conducted by the Cluster Chief Executive </a:t>
                      </a:r>
                    </a:p>
                    <a:p>
                      <a:pPr marL="342900" marR="0" lvl="0" indent="-342900" algn="l" defTabSz="1828800" rtl="0" eaLnBrk="1" fontAlgn="auto" latinLnBrk="0" hangingPunct="1">
                        <a:lnSpc>
                          <a:spcPct val="100000"/>
                        </a:lnSpc>
                        <a:spcBef>
                          <a:spcPts val="0"/>
                        </a:spcBef>
                        <a:spcAft>
                          <a:spcPts val="0"/>
                        </a:spcAft>
                        <a:buClr>
                          <a:schemeClr val="accent1"/>
                        </a:buClr>
                        <a:buSzTx/>
                        <a:buFont typeface="Wingdings" panose="05000000000000000000" pitchFamily="2" charset="2"/>
                        <a:buChar char="Ø"/>
                        <a:tabLst/>
                        <a:defRPr/>
                      </a:pPr>
                      <a:r>
                        <a:rPr lang="en-GB" sz="1900" b="0" kern="1200" dirty="0">
                          <a:solidFill>
                            <a:schemeClr val="tx1"/>
                          </a:solidFill>
                          <a:effectLst/>
                          <a:latin typeface="+mn-lt"/>
                          <a:ea typeface="+mn-ea"/>
                          <a:cs typeface="+mn-cs"/>
                        </a:rPr>
                        <a:t>Succession planning for the NHS Devon Board </a:t>
                      </a:r>
                    </a:p>
                    <a:p>
                      <a:pPr marL="342900" marR="0" lvl="0" indent="-342900" algn="l" defTabSz="1828800" rtl="0" eaLnBrk="1" fontAlgn="auto" latinLnBrk="0" hangingPunct="1">
                        <a:lnSpc>
                          <a:spcPct val="100000"/>
                        </a:lnSpc>
                        <a:spcBef>
                          <a:spcPts val="0"/>
                        </a:spcBef>
                        <a:spcAft>
                          <a:spcPts val="0"/>
                        </a:spcAft>
                        <a:buClr>
                          <a:schemeClr val="accent1"/>
                        </a:buClr>
                        <a:buSzTx/>
                        <a:buFont typeface="Wingdings" panose="05000000000000000000" pitchFamily="2" charset="2"/>
                        <a:buChar char="Ø"/>
                        <a:tabLst/>
                        <a:defRPr/>
                      </a:pPr>
                      <a:r>
                        <a:rPr lang="en-GB" sz="1900" b="0" kern="1200" dirty="0">
                          <a:solidFill>
                            <a:schemeClr val="tx1"/>
                          </a:solidFill>
                          <a:effectLst/>
                          <a:latin typeface="+mn-lt"/>
                          <a:ea typeface="+mn-ea"/>
                          <a:cs typeface="+mn-cs"/>
                        </a:rPr>
                        <a:t>Approve changes to the director structure when reliance on the organisational change policy is required</a:t>
                      </a:r>
                    </a:p>
                    <a:p>
                      <a:pPr marL="342900" marR="0" lvl="0" indent="-342900" algn="l" defTabSz="1828800" rtl="0" eaLnBrk="1" fontAlgn="auto" latinLnBrk="0" hangingPunct="1">
                        <a:lnSpc>
                          <a:spcPct val="100000"/>
                        </a:lnSpc>
                        <a:spcBef>
                          <a:spcPts val="0"/>
                        </a:spcBef>
                        <a:spcAft>
                          <a:spcPts val="0"/>
                        </a:spcAft>
                        <a:buClr>
                          <a:schemeClr val="accent1"/>
                        </a:buClr>
                        <a:buSzTx/>
                        <a:buFont typeface="Wingdings" panose="05000000000000000000" pitchFamily="2" charset="2"/>
                        <a:buChar char="Ø"/>
                        <a:tabLst/>
                        <a:defRPr/>
                      </a:pPr>
                      <a:r>
                        <a:rPr lang="en-GB" sz="1900" b="0" kern="1200" dirty="0">
                          <a:solidFill>
                            <a:schemeClr val="tx1"/>
                          </a:solidFill>
                          <a:effectLst/>
                          <a:latin typeface="+mn-lt"/>
                          <a:ea typeface="+mn-ea"/>
                          <a:cs typeface="+mn-cs"/>
                        </a:rPr>
                        <a:t>Overseeing staff contractual arrangements.</a:t>
                      </a:r>
                    </a:p>
                    <a:p>
                      <a:pPr marL="342900" marR="0" lvl="0" indent="-342900" algn="l" defTabSz="1828800" rtl="0" eaLnBrk="1" fontAlgn="auto" latinLnBrk="0" hangingPunct="1">
                        <a:lnSpc>
                          <a:spcPct val="100000"/>
                        </a:lnSpc>
                        <a:spcBef>
                          <a:spcPts val="0"/>
                        </a:spcBef>
                        <a:spcAft>
                          <a:spcPts val="0"/>
                        </a:spcAft>
                        <a:buClr>
                          <a:schemeClr val="accent1"/>
                        </a:buClr>
                        <a:buSzTx/>
                        <a:buFont typeface="Wingdings" panose="05000000000000000000" pitchFamily="2" charset="2"/>
                        <a:buChar char="Ø"/>
                        <a:tabLst/>
                        <a:defRPr/>
                      </a:pPr>
                      <a:r>
                        <a:rPr lang="en-GB" sz="1900" b="0" kern="1200" dirty="0">
                          <a:solidFill>
                            <a:schemeClr val="tx1"/>
                          </a:solidFill>
                          <a:effectLst/>
                          <a:latin typeface="+mn-lt"/>
                          <a:ea typeface="+mn-ea"/>
                          <a:cs typeface="+mn-cs"/>
                        </a:rPr>
                        <a:t>Approving proposals for termination payments and any special payments (including arrangements for dealing with legal cases relating to employment issues.</a:t>
                      </a:r>
                    </a:p>
                    <a:p>
                      <a:pPr marL="342900" marR="0" lvl="0" indent="-342900" algn="l" defTabSz="1828800" rtl="0" eaLnBrk="1" fontAlgn="auto" latinLnBrk="0" hangingPunct="1">
                        <a:lnSpc>
                          <a:spcPct val="100000"/>
                        </a:lnSpc>
                        <a:spcBef>
                          <a:spcPts val="0"/>
                        </a:spcBef>
                        <a:spcAft>
                          <a:spcPts val="0"/>
                        </a:spcAft>
                        <a:buClr>
                          <a:schemeClr val="accent1"/>
                        </a:buClr>
                        <a:buSzTx/>
                        <a:buFont typeface="Wingdings" panose="05000000000000000000" pitchFamily="2" charset="2"/>
                        <a:buChar char="Ø"/>
                        <a:tabLst/>
                        <a:defRPr/>
                      </a:pPr>
                      <a:r>
                        <a:rPr lang="en-GB" sz="1900" b="0" kern="1200" dirty="0">
                          <a:solidFill>
                            <a:schemeClr val="tx1"/>
                          </a:solidFill>
                          <a:effectLst/>
                          <a:latin typeface="+mn-lt"/>
                          <a:ea typeface="+mn-ea"/>
                          <a:cs typeface="+mn-cs"/>
                        </a:rPr>
                        <a:t>Providing assurance with regard to the policy and process for the appointment of Co-opted Members of NHS Devon Board Committees.</a:t>
                      </a:r>
                      <a:r>
                        <a:rPr lang="en-GB" sz="1900" b="0" kern="1200" dirty="0">
                          <a:solidFill>
                            <a:schemeClr val="lt1"/>
                          </a:solidFill>
                          <a:effectLst/>
                          <a:latin typeface="+mn-lt"/>
                          <a:ea typeface="+mn-ea"/>
                          <a:cs typeface="+mn-cs"/>
                        </a:rPr>
                        <a:t> </a:t>
                      </a:r>
                    </a:p>
                    <a:p>
                      <a:pPr marL="342900" marR="0" lvl="0" indent="-342900" algn="l" defTabSz="1828800" rtl="0" eaLnBrk="1" fontAlgn="auto" latinLnBrk="0" hangingPunct="1">
                        <a:lnSpc>
                          <a:spcPct val="100000"/>
                        </a:lnSpc>
                        <a:spcBef>
                          <a:spcPts val="0"/>
                        </a:spcBef>
                        <a:spcAft>
                          <a:spcPts val="0"/>
                        </a:spcAft>
                        <a:buClr>
                          <a:schemeClr val="accent1"/>
                        </a:buClr>
                        <a:buSzTx/>
                        <a:buFont typeface="Wingdings" panose="05000000000000000000" pitchFamily="2" charset="2"/>
                        <a:buChar char="Ø"/>
                        <a:tabLst/>
                        <a:defRPr/>
                      </a:pPr>
                      <a:r>
                        <a:rPr lang="en-GB" sz="1900" b="0" kern="1200" dirty="0">
                          <a:solidFill>
                            <a:schemeClr val="tx1"/>
                          </a:solidFill>
                          <a:effectLst/>
                          <a:latin typeface="+mn-lt"/>
                          <a:ea typeface="+mn-ea"/>
                          <a:cs typeface="+mn-cs"/>
                        </a:rPr>
                        <a:t>Providing assurance in relation to NHS Devon statutory duties relating to people such as compliance with employment legislation including such as Fit and Proper Person Regulation (FPPR) and conflicts of interest requirements. </a:t>
                      </a:r>
                      <a:endParaRPr lang="en-GB" sz="1900" b="1" kern="1200" dirty="0">
                        <a:solidFill>
                          <a:schemeClr val="tx1"/>
                        </a:solidFill>
                        <a:effectLst/>
                        <a:latin typeface="+mn-lt"/>
                        <a:ea typeface="+mn-ea"/>
                        <a:cs typeface="+mn-cs"/>
                      </a:endParaRPr>
                    </a:p>
                  </a:txBody>
                  <a:tcPr>
                    <a:solidFill>
                      <a:schemeClr val="bg1"/>
                    </a:solidFill>
                  </a:tcPr>
                </a:tc>
                <a:extLst>
                  <a:ext uri="{0D108BD9-81ED-4DB2-BD59-A6C34878D82A}">
                    <a16:rowId xmlns:a16="http://schemas.microsoft.com/office/drawing/2014/main" val="1034664627"/>
                  </a:ext>
                </a:extLst>
              </a:tr>
              <a:tr h="1831142">
                <a:tc>
                  <a:txBody>
                    <a:bodyPr/>
                    <a:lstStyle/>
                    <a:p>
                      <a:r>
                        <a:rPr lang="en-GB" sz="2000" dirty="0"/>
                        <a:t>5 x Non-Executive Members, one of whom will be the Chair</a:t>
                      </a:r>
                    </a:p>
                  </a:txBody>
                  <a:tcPr/>
                </a:tc>
                <a:tc vMerge="1">
                  <a:txBody>
                    <a:bodyPr/>
                    <a:lstStyle/>
                    <a:p>
                      <a:pPr marL="342900" marR="0" lvl="0" indent="-342900" algn="l" defTabSz="1828800" rtl="0" eaLnBrk="1" fontAlgn="auto" latinLnBrk="0" hangingPunct="1">
                        <a:lnSpc>
                          <a:spcPct val="100000"/>
                        </a:lnSpc>
                        <a:spcBef>
                          <a:spcPts val="0"/>
                        </a:spcBef>
                        <a:spcAft>
                          <a:spcPts val="0"/>
                        </a:spcAft>
                        <a:buClr>
                          <a:schemeClr val="accent1"/>
                        </a:buClr>
                        <a:buSzTx/>
                        <a:buFont typeface="Wingdings" panose="05000000000000000000" pitchFamily="2" charset="2"/>
                        <a:buChar char="Ø"/>
                        <a:tabLst/>
                        <a:defRPr/>
                      </a:pPr>
                      <a:endParaRPr lang="en-GB" sz="1900" b="1" kern="1200" dirty="0">
                        <a:solidFill>
                          <a:schemeClr val="tx1"/>
                        </a:solidFill>
                        <a:effectLst/>
                        <a:latin typeface="+mn-lt"/>
                        <a:ea typeface="+mn-ea"/>
                        <a:cs typeface="+mn-cs"/>
                      </a:endParaRPr>
                    </a:p>
                  </a:txBody>
                  <a:tcPr>
                    <a:solidFill>
                      <a:schemeClr val="bg1"/>
                    </a:solidFill>
                  </a:tcPr>
                </a:tc>
                <a:extLst>
                  <a:ext uri="{0D108BD9-81ED-4DB2-BD59-A6C34878D82A}">
                    <a16:rowId xmlns:a16="http://schemas.microsoft.com/office/drawing/2014/main" val="995531651"/>
                  </a:ext>
                </a:extLst>
              </a:tr>
              <a:tr h="6593560">
                <a:tc>
                  <a:txBody>
                    <a:bodyPr/>
                    <a:lstStyle/>
                    <a:p>
                      <a:r>
                        <a:rPr lang="en-GB" sz="2000" dirty="0"/>
                        <a:t>NHS Cornwall and Isles of Scilly and Devon Cluster Chair</a:t>
                      </a:r>
                    </a:p>
                  </a:txBody>
                  <a:tcPr/>
                </a:tc>
                <a:tc vMerge="1">
                  <a:txBody>
                    <a:bodyPr/>
                    <a:lstStyle/>
                    <a:p>
                      <a:pPr marL="342900" marR="0" lvl="0" indent="-342900" algn="l" defTabSz="1828800" rtl="0" eaLnBrk="1" fontAlgn="auto" latinLnBrk="0" hangingPunct="1">
                        <a:lnSpc>
                          <a:spcPct val="100000"/>
                        </a:lnSpc>
                        <a:spcBef>
                          <a:spcPts val="0"/>
                        </a:spcBef>
                        <a:spcAft>
                          <a:spcPts val="0"/>
                        </a:spcAft>
                        <a:buClr>
                          <a:schemeClr val="accent1"/>
                        </a:buClr>
                        <a:buSzTx/>
                        <a:buFont typeface="Wingdings" panose="05000000000000000000" pitchFamily="2" charset="2"/>
                        <a:buChar char="Ø"/>
                        <a:tabLst/>
                        <a:defRPr/>
                      </a:pPr>
                      <a:endParaRPr lang="en-GB" sz="1900" b="1" kern="1200" dirty="0">
                        <a:solidFill>
                          <a:schemeClr val="tx1"/>
                        </a:solidFill>
                        <a:effectLst/>
                        <a:latin typeface="+mn-lt"/>
                        <a:ea typeface="+mn-ea"/>
                        <a:cs typeface="+mn-cs"/>
                      </a:endParaRPr>
                    </a:p>
                  </a:txBody>
                  <a:tcPr>
                    <a:solidFill>
                      <a:schemeClr val="bg1"/>
                    </a:solidFill>
                  </a:tcPr>
                </a:tc>
                <a:extLst>
                  <a:ext uri="{0D108BD9-81ED-4DB2-BD59-A6C34878D82A}">
                    <a16:rowId xmlns:a16="http://schemas.microsoft.com/office/drawing/2014/main" val="1884482019"/>
                  </a:ext>
                </a:extLst>
              </a:tr>
            </a:tbl>
          </a:graphicData>
        </a:graphic>
      </p:graphicFrame>
      <p:pic>
        <p:nvPicPr>
          <p:cNvPr id="4" name="Picture 3" descr="A blue and black sign with white letters&#10;&#10;AI-generated content may be incorrect.">
            <a:extLst>
              <a:ext uri="{FF2B5EF4-FFF2-40B4-BE49-F238E27FC236}">
                <a16:creationId xmlns:a16="http://schemas.microsoft.com/office/drawing/2014/main" id="{63F14FCA-6F1B-BA62-3580-2FFB462B233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912752" y="172677"/>
            <a:ext cx="2034269" cy="1464398"/>
          </a:xfrm>
          <a:prstGeom prst="rect">
            <a:avLst/>
          </a:prstGeom>
        </p:spPr>
      </p:pic>
    </p:spTree>
    <p:extLst>
      <p:ext uri="{BB962C8B-B14F-4D97-AF65-F5344CB8AC3E}">
        <p14:creationId xmlns:p14="http://schemas.microsoft.com/office/powerpoint/2010/main" val="238380721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AEDE3-F0B9-4C72-9CED-6C0743B8C38E}"/>
              </a:ext>
            </a:extLst>
          </p:cNvPr>
          <p:cNvSpPr>
            <a:spLocks noGrp="1"/>
          </p:cNvSpPr>
          <p:nvPr>
            <p:ph type="title" idx="4294967295"/>
          </p:nvPr>
        </p:nvSpPr>
        <p:spPr>
          <a:xfrm>
            <a:off x="719064" y="390525"/>
            <a:ext cx="15740136" cy="987425"/>
          </a:xfrm>
        </p:spPr>
        <p:txBody>
          <a:bodyPr>
            <a:normAutofit/>
          </a:bodyPr>
          <a:lstStyle/>
          <a:p>
            <a:r>
              <a:rPr lang="en-GB" sz="4000" dirty="0"/>
              <a:t>5.2 Audit and Risk Committee </a:t>
            </a:r>
          </a:p>
        </p:txBody>
      </p:sp>
      <p:graphicFrame>
        <p:nvGraphicFramePr>
          <p:cNvPr id="3" name="Content Placeholder 2">
            <a:extLst>
              <a:ext uri="{FF2B5EF4-FFF2-40B4-BE49-F238E27FC236}">
                <a16:creationId xmlns:a16="http://schemas.microsoft.com/office/drawing/2014/main" id="{AD96F127-AC77-3A63-EDD0-DFDC4A8023B2}"/>
              </a:ext>
            </a:extLst>
          </p:cNvPr>
          <p:cNvGraphicFramePr>
            <a:graphicFrameLocks noGrp="1"/>
          </p:cNvGraphicFramePr>
          <p:nvPr>
            <p:ph idx="4294967295"/>
            <p:extLst>
              <p:ext uri="{D42A27DB-BD31-4B8C-83A1-F6EECF244321}">
                <p14:modId xmlns:p14="http://schemas.microsoft.com/office/powerpoint/2010/main" val="2929330544"/>
              </p:ext>
            </p:extLst>
          </p:nvPr>
        </p:nvGraphicFramePr>
        <p:xfrm>
          <a:off x="863080" y="1687513"/>
          <a:ext cx="16129792" cy="8016240"/>
        </p:xfrm>
        <a:graphic>
          <a:graphicData uri="http://schemas.openxmlformats.org/drawingml/2006/table">
            <a:tbl>
              <a:tblPr firstRow="1" bandRow="1">
                <a:tableStyleId>{5C22544A-7EE6-4342-B048-85BDC9FD1C3A}</a:tableStyleId>
              </a:tblPr>
              <a:tblGrid>
                <a:gridCol w="4334270">
                  <a:extLst>
                    <a:ext uri="{9D8B030D-6E8A-4147-A177-3AD203B41FA5}">
                      <a16:colId xmlns:a16="http://schemas.microsoft.com/office/drawing/2014/main" val="3637603790"/>
                    </a:ext>
                  </a:extLst>
                </a:gridCol>
                <a:gridCol w="11795522">
                  <a:extLst>
                    <a:ext uri="{9D8B030D-6E8A-4147-A177-3AD203B41FA5}">
                      <a16:colId xmlns:a16="http://schemas.microsoft.com/office/drawing/2014/main" val="1161590067"/>
                    </a:ext>
                  </a:extLst>
                </a:gridCol>
              </a:tblGrid>
              <a:tr h="470008">
                <a:tc>
                  <a:txBody>
                    <a:bodyPr/>
                    <a:lstStyle/>
                    <a:p>
                      <a:r>
                        <a:rPr lang="en-GB" sz="2400" dirty="0"/>
                        <a:t>Membership</a:t>
                      </a:r>
                    </a:p>
                  </a:txBody>
                  <a:tcPr/>
                </a:tc>
                <a:tc rowSpan="2">
                  <a:txBody>
                    <a:bodyPr/>
                    <a:lstStyle/>
                    <a:p>
                      <a:pPr marL="0" marR="0" lvl="0" indent="0" algn="l" defTabSz="1828800" rtl="0" eaLnBrk="1" fontAlgn="auto" latinLnBrk="0" hangingPunct="1">
                        <a:lnSpc>
                          <a:spcPct val="100000"/>
                        </a:lnSpc>
                        <a:spcBef>
                          <a:spcPts val="0"/>
                        </a:spcBef>
                        <a:spcAft>
                          <a:spcPts val="0"/>
                        </a:spcAft>
                        <a:buClr>
                          <a:schemeClr val="accent1"/>
                        </a:buClr>
                        <a:buSzTx/>
                        <a:buFont typeface="Wingdings" panose="05000000000000000000" pitchFamily="2" charset="2"/>
                        <a:buNone/>
                        <a:tabLst/>
                        <a:defRPr/>
                      </a:pPr>
                      <a:r>
                        <a:rPr lang="en-GB" sz="2000" b="1" dirty="0">
                          <a:solidFill>
                            <a:schemeClr val="tx1"/>
                          </a:solidFill>
                        </a:rPr>
                        <a:t>Purpose: </a:t>
                      </a:r>
                    </a:p>
                    <a:p>
                      <a:pPr marL="342900" marR="0" lvl="0" indent="-342900" algn="l" defTabSz="1828800" rtl="0" eaLnBrk="1" fontAlgn="auto" latinLnBrk="0" hangingPunct="1">
                        <a:lnSpc>
                          <a:spcPct val="100000"/>
                        </a:lnSpc>
                        <a:spcBef>
                          <a:spcPts val="0"/>
                        </a:spcBef>
                        <a:spcAft>
                          <a:spcPts val="0"/>
                        </a:spcAft>
                        <a:buClr>
                          <a:schemeClr val="accent1"/>
                        </a:buClr>
                        <a:buSzTx/>
                        <a:buFont typeface="Wingdings" panose="05000000000000000000" pitchFamily="2" charset="2"/>
                        <a:buChar char="Ø"/>
                        <a:tabLst/>
                        <a:defRPr/>
                      </a:pPr>
                      <a:r>
                        <a:rPr lang="en-GB" sz="20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To provide oversight and seek assurance on the adequacy of governance, risk management and internal control processes within the organisation.  The Committee will also make recommendations on those areas of system audit or risk management where there is the biggest opportunity for improvement. </a:t>
                      </a:r>
                    </a:p>
                    <a:p>
                      <a:pPr marL="571500" indent="-571500">
                        <a:buClr>
                          <a:schemeClr val="accent1"/>
                        </a:buClr>
                        <a:buFont typeface="Wingdings" panose="05000000000000000000" pitchFamily="2" charset="2"/>
                        <a:buChar char="Ø"/>
                      </a:pPr>
                      <a:endParaRPr lang="en-GB" sz="2000" b="0" dirty="0">
                        <a:solidFill>
                          <a:schemeClr val="tx1"/>
                        </a:solidFill>
                      </a:endParaRPr>
                    </a:p>
                    <a:p>
                      <a:pPr marL="0" indent="0">
                        <a:buClr>
                          <a:schemeClr val="accent1"/>
                        </a:buClr>
                        <a:buFont typeface="Wingdings" panose="05000000000000000000" pitchFamily="2" charset="2"/>
                        <a:buNone/>
                      </a:pPr>
                      <a:r>
                        <a:rPr lang="en-GB" sz="2000" b="1" dirty="0">
                          <a:solidFill>
                            <a:schemeClr val="tx1"/>
                          </a:solidFill>
                        </a:rPr>
                        <a:t>Key responsibilities:</a:t>
                      </a:r>
                    </a:p>
                    <a:p>
                      <a:pPr marL="342900" indent="-342900">
                        <a:spcBef>
                          <a:spcPts val="0"/>
                        </a:spcBef>
                        <a:buClr>
                          <a:schemeClr val="accent1"/>
                        </a:buClr>
                        <a:buFont typeface="Wingdings" panose="05000000000000000000" pitchFamily="2" charset="2"/>
                        <a:buChar char="Ø"/>
                      </a:pPr>
                      <a:r>
                        <a:rPr lang="en-GB" sz="20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To review the adequacy and effectiveness of the system of integrated governance, risk management and internal control across the whole of the ICB’s activities that support the achievement of its objectives, and to highlight any areas of weakness to the Board. </a:t>
                      </a:r>
                    </a:p>
                    <a:p>
                      <a:pPr marL="342900" indent="-342900">
                        <a:spcBef>
                          <a:spcPts val="0"/>
                        </a:spcBef>
                        <a:buClr>
                          <a:schemeClr val="accent1"/>
                        </a:buClr>
                        <a:buFont typeface="Wingdings" panose="05000000000000000000" pitchFamily="2" charset="2"/>
                        <a:buChar char="Ø"/>
                      </a:pPr>
                      <a:r>
                        <a:rPr lang="en-GB" sz="20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To ensure that there is an effective internal audit function that meets the Public Sector Internal Audit Standards and provides appropriate independent assurance to the Board. </a:t>
                      </a:r>
                    </a:p>
                    <a:p>
                      <a:pPr marL="342900" indent="-342900">
                        <a:spcBef>
                          <a:spcPts val="0"/>
                        </a:spcBef>
                        <a:buClr>
                          <a:schemeClr val="accent1"/>
                        </a:buClr>
                        <a:buFont typeface="Wingdings" panose="05000000000000000000" pitchFamily="2" charset="2"/>
                        <a:buChar char="Ø"/>
                      </a:pPr>
                      <a:r>
                        <a:rPr lang="en-GB" sz="20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To review and monitor the external auditor’s independence and objectivity and the effectiveness of the audit process. </a:t>
                      </a:r>
                    </a:p>
                    <a:p>
                      <a:pPr marL="342900" indent="-342900">
                        <a:spcBef>
                          <a:spcPts val="0"/>
                        </a:spcBef>
                        <a:buClr>
                          <a:schemeClr val="accent1"/>
                        </a:buClr>
                        <a:buFont typeface="Wingdings" panose="05000000000000000000" pitchFamily="2" charset="2"/>
                        <a:buChar char="Ø"/>
                      </a:pPr>
                      <a:r>
                        <a:rPr lang="en-GB" sz="20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To assure itself that the ICB has adequate arrangements in place for counter fraud, bribery and corruption (including cyber security).</a:t>
                      </a:r>
                    </a:p>
                    <a:p>
                      <a:pPr marL="342900" indent="-342900">
                        <a:spcBef>
                          <a:spcPts val="0"/>
                        </a:spcBef>
                        <a:buClr>
                          <a:schemeClr val="accent1"/>
                        </a:buClr>
                        <a:buFont typeface="Wingdings" panose="05000000000000000000" pitchFamily="2" charset="2"/>
                        <a:buChar char="Ø"/>
                      </a:pPr>
                      <a:r>
                        <a:rPr lang="en-GB" sz="20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To assure the Board that internal governance processes are fit for purpose for the purposes of maintaining a sound system of internal control and are operating effectively.</a:t>
                      </a:r>
                    </a:p>
                    <a:p>
                      <a:pPr marL="342900" indent="-342900">
                        <a:spcBef>
                          <a:spcPts val="0"/>
                        </a:spcBef>
                        <a:buClr>
                          <a:schemeClr val="accent1"/>
                        </a:buClr>
                        <a:buFont typeface="Wingdings" panose="05000000000000000000" pitchFamily="2" charset="2"/>
                        <a:buChar char="Ø"/>
                      </a:pPr>
                      <a:r>
                        <a:rPr lang="en-GB" sz="20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To receive regular updates on IG compliance (including uptake &amp; completion of data security training), data breaches and any related issues and risks. </a:t>
                      </a:r>
                    </a:p>
                    <a:p>
                      <a:pPr marL="342900" indent="-342900">
                        <a:spcBef>
                          <a:spcPts val="0"/>
                        </a:spcBef>
                        <a:buClr>
                          <a:schemeClr val="accent1"/>
                        </a:buClr>
                        <a:buFont typeface="Wingdings" panose="05000000000000000000" pitchFamily="2" charset="2"/>
                        <a:buChar char="Ø"/>
                      </a:pPr>
                      <a:r>
                        <a:rPr lang="en-GB" sz="20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To monitor the integrity of the financial statements of the ICB and any formal announcements relating to its financial performance. </a:t>
                      </a:r>
                    </a:p>
                    <a:p>
                      <a:pPr marL="342900" indent="-342900">
                        <a:spcBef>
                          <a:spcPts val="0"/>
                        </a:spcBef>
                        <a:buClr>
                          <a:schemeClr val="accent1"/>
                        </a:buClr>
                        <a:buFont typeface="Wingdings" panose="05000000000000000000" pitchFamily="2" charset="2"/>
                        <a:buChar char="Ø"/>
                      </a:pPr>
                      <a:r>
                        <a:rPr lang="en-GB" sz="20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To undertake a scrutiny and independent assurance oversight role in relation to the effectiveness of the systems and processes in place within the ICB in relation to emergency planning resilience and recovery (EPRR), including risk assessments, action plans and tests, to ensure the ICB fulfils its category 1 responder statutory requirements</a:t>
                      </a:r>
                    </a:p>
                  </a:txBody>
                  <a:tcPr>
                    <a:solidFill>
                      <a:schemeClr val="bg1"/>
                    </a:solidFill>
                  </a:tcPr>
                </a:tc>
                <a:extLst>
                  <a:ext uri="{0D108BD9-81ED-4DB2-BD59-A6C34878D82A}">
                    <a16:rowId xmlns:a16="http://schemas.microsoft.com/office/drawing/2014/main" val="1672054514"/>
                  </a:ext>
                </a:extLst>
              </a:tr>
              <a:tr h="7457456">
                <a:tc>
                  <a:txBody>
                    <a:bodyPr/>
                    <a:lstStyle/>
                    <a:p>
                      <a:endParaRPr lang="en-GB" sz="2000" dirty="0"/>
                    </a:p>
                    <a:p>
                      <a:r>
                        <a:rPr lang="en-GB" sz="2000" dirty="0"/>
                        <a:t>3 x Non-Executive Members, one of whom will be the Chair</a:t>
                      </a:r>
                    </a:p>
                    <a:p>
                      <a:endParaRPr lang="en-GB" sz="2000" dirty="0"/>
                    </a:p>
                  </a:txBody>
                  <a:tcPr/>
                </a:tc>
                <a:tc vMerge="1">
                  <a:txBody>
                    <a:bodyPr/>
                    <a:lstStyle/>
                    <a:p>
                      <a:endParaRPr lang="en-GB" dirty="0"/>
                    </a:p>
                  </a:txBody>
                  <a:tcPr>
                    <a:solidFill>
                      <a:schemeClr val="bg1"/>
                    </a:solidFill>
                  </a:tcPr>
                </a:tc>
                <a:extLst>
                  <a:ext uri="{0D108BD9-81ED-4DB2-BD59-A6C34878D82A}">
                    <a16:rowId xmlns:a16="http://schemas.microsoft.com/office/drawing/2014/main" val="1631500744"/>
                  </a:ext>
                </a:extLst>
              </a:tr>
            </a:tbl>
          </a:graphicData>
        </a:graphic>
      </p:graphicFrame>
      <p:pic>
        <p:nvPicPr>
          <p:cNvPr id="4" name="Picture 3" descr="A blue and black sign with white letters&#10;&#10;AI-generated content may be incorrect.">
            <a:extLst>
              <a:ext uri="{FF2B5EF4-FFF2-40B4-BE49-F238E27FC236}">
                <a16:creationId xmlns:a16="http://schemas.microsoft.com/office/drawing/2014/main" id="{CBA313FE-AB71-20F8-3F7D-03C533BDCBF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840743" y="294410"/>
            <a:ext cx="2034269" cy="1464398"/>
          </a:xfrm>
          <a:prstGeom prst="rect">
            <a:avLst/>
          </a:prstGeom>
        </p:spPr>
      </p:pic>
    </p:spTree>
    <p:extLst>
      <p:ext uri="{BB962C8B-B14F-4D97-AF65-F5344CB8AC3E}">
        <p14:creationId xmlns:p14="http://schemas.microsoft.com/office/powerpoint/2010/main" val="24546371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D8A1DD-9D02-AFF5-6810-BE30160830F7}"/>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7D3D9A02-2C79-62DE-7C2B-20A0BE0AFC56}"/>
              </a:ext>
            </a:extLst>
          </p:cNvPr>
          <p:cNvSpPr>
            <a:spLocks noGrp="1"/>
          </p:cNvSpPr>
          <p:nvPr>
            <p:ph type="ctrTitle"/>
          </p:nvPr>
        </p:nvSpPr>
        <p:spPr>
          <a:xfrm>
            <a:off x="1371600" y="2622550"/>
            <a:ext cx="15544800" cy="2205038"/>
          </a:xfrm>
        </p:spPr>
        <p:txBody>
          <a:bodyPr>
            <a:normAutofit/>
          </a:bodyPr>
          <a:lstStyle/>
          <a:p>
            <a:r>
              <a:rPr lang="en-GB" sz="4000" dirty="0">
                <a:solidFill>
                  <a:srgbClr val="0070C0"/>
                </a:solidFill>
              </a:rPr>
              <a:t>Section 6 – NHS Cornwall and Isles of Scilly and </a:t>
            </a:r>
            <a:br>
              <a:rPr lang="en-GB" sz="4000" dirty="0">
                <a:solidFill>
                  <a:srgbClr val="0070C0"/>
                </a:solidFill>
              </a:rPr>
            </a:br>
            <a:r>
              <a:rPr lang="en-GB" sz="4000" dirty="0">
                <a:solidFill>
                  <a:srgbClr val="0070C0"/>
                </a:solidFill>
              </a:rPr>
              <a:t>NHS Devon Cluster </a:t>
            </a:r>
          </a:p>
        </p:txBody>
      </p:sp>
    </p:spTree>
    <p:extLst>
      <p:ext uri="{BB962C8B-B14F-4D97-AF65-F5344CB8AC3E}">
        <p14:creationId xmlns:p14="http://schemas.microsoft.com/office/powerpoint/2010/main" val="417301016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1F077B-162C-8A15-EFDD-77EAF8A012CD}"/>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2BA73C8C-879B-3802-10D8-ED47211AA2E2}"/>
              </a:ext>
            </a:extLst>
          </p:cNvPr>
          <p:cNvSpPr txBox="1">
            <a:spLocks/>
          </p:cNvSpPr>
          <p:nvPr/>
        </p:nvSpPr>
        <p:spPr>
          <a:xfrm>
            <a:off x="1079104" y="1615108"/>
            <a:ext cx="10753195" cy="4713817"/>
          </a:xfrm>
          <a:prstGeom prst="rect">
            <a:avLst/>
          </a:prstGeom>
        </p:spPr>
        <p:txBody>
          <a:bodyPr vert="horz" lIns="91440" tIns="45720" rIns="91440" bIns="45720" rtlCol="0">
            <a:noAutofit/>
          </a:bodyPr>
          <a:lstStyle>
            <a:lvl1pPr marL="685800" indent="-685800" algn="l" defTabSz="1828800" rtl="0" eaLnBrk="1" latinLnBrk="0" hangingPunct="1">
              <a:spcBef>
                <a:spcPct val="20000"/>
              </a:spcBef>
              <a:buClr>
                <a:schemeClr val="accent1"/>
              </a:buClr>
              <a:buFont typeface="Wingdings" panose="05000000000000000000" pitchFamily="2" charset="2"/>
              <a:buChar char="§"/>
              <a:defRPr sz="3200" kern="1200">
                <a:solidFill>
                  <a:schemeClr val="tx1"/>
                </a:solidFill>
                <a:latin typeface="+mn-lt"/>
                <a:ea typeface="+mn-ea"/>
                <a:cs typeface="+mn-cs"/>
              </a:defRPr>
            </a:lvl1pPr>
            <a:lvl2pPr marL="1485900" indent="-571500" algn="l" defTabSz="1828800" rtl="0" eaLnBrk="1" latinLnBrk="0" hangingPunct="1">
              <a:spcBef>
                <a:spcPct val="20000"/>
              </a:spcBef>
              <a:buClr>
                <a:srgbClr val="009632"/>
              </a:buClr>
              <a:buFont typeface="Arial" panose="020B0604020202020204" pitchFamily="34" charset="0"/>
              <a:buChar char="•"/>
              <a:defRPr sz="3600" kern="1200">
                <a:solidFill>
                  <a:schemeClr val="tx1"/>
                </a:solidFill>
                <a:latin typeface="+mn-lt"/>
                <a:ea typeface="+mn-ea"/>
                <a:cs typeface="+mn-cs"/>
              </a:defRPr>
            </a:lvl2pPr>
            <a:lvl3pPr marL="2286000" indent="-457200" algn="l" defTabSz="1828800"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3pPr>
            <a:lvl4pPr marL="3200400" indent="-457200" algn="l" defTabSz="1828800"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4pPr>
            <a:lvl5pPr marL="4114800" indent="-457200" algn="l" defTabSz="1828800"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5pPr>
            <a:lvl6pPr marL="5029200" indent="-457200" algn="l" defTabSz="1828800" rtl="0" eaLnBrk="1" latinLnBrk="0" hangingPunct="1">
              <a:spcBef>
                <a:spcPct val="20000"/>
              </a:spcBef>
              <a:buFont typeface="Arial" panose="020B0604020202020204" pitchFamily="34" charset="0"/>
              <a:buChar char="•"/>
              <a:defRPr sz="4000" kern="1200">
                <a:solidFill>
                  <a:schemeClr val="tx1"/>
                </a:solidFill>
                <a:latin typeface="+mn-lt"/>
                <a:ea typeface="+mn-ea"/>
                <a:cs typeface="+mn-cs"/>
              </a:defRPr>
            </a:lvl6pPr>
            <a:lvl7pPr marL="5943600" indent="-457200" algn="l" defTabSz="1828800" rtl="0" eaLnBrk="1" latinLnBrk="0" hangingPunct="1">
              <a:spcBef>
                <a:spcPct val="20000"/>
              </a:spcBef>
              <a:buFont typeface="Arial" panose="020B0604020202020204" pitchFamily="34" charset="0"/>
              <a:buChar char="•"/>
              <a:defRPr sz="4000" kern="1200">
                <a:solidFill>
                  <a:schemeClr val="tx1"/>
                </a:solidFill>
                <a:latin typeface="+mn-lt"/>
                <a:ea typeface="+mn-ea"/>
                <a:cs typeface="+mn-cs"/>
              </a:defRPr>
            </a:lvl7pPr>
            <a:lvl8pPr marL="6858000" indent="-457200" algn="l" defTabSz="1828800" rtl="0" eaLnBrk="1" latinLnBrk="0" hangingPunct="1">
              <a:spcBef>
                <a:spcPct val="20000"/>
              </a:spcBef>
              <a:buFont typeface="Arial" panose="020B0604020202020204" pitchFamily="34" charset="0"/>
              <a:buChar char="•"/>
              <a:defRPr sz="4000" kern="1200">
                <a:solidFill>
                  <a:schemeClr val="tx1"/>
                </a:solidFill>
                <a:latin typeface="+mn-lt"/>
                <a:ea typeface="+mn-ea"/>
                <a:cs typeface="+mn-cs"/>
              </a:defRPr>
            </a:lvl8pPr>
            <a:lvl9pPr marL="7772400" indent="-457200" algn="l" defTabSz="1828800" rtl="0" eaLnBrk="1" latinLnBrk="0" hangingPunct="1">
              <a:spcBef>
                <a:spcPct val="20000"/>
              </a:spcBef>
              <a:buFont typeface="Arial" panose="020B0604020202020204" pitchFamily="34" charset="0"/>
              <a:buChar char="•"/>
              <a:defRPr sz="4000" kern="1200">
                <a:solidFill>
                  <a:schemeClr val="tx1"/>
                </a:solidFill>
                <a:latin typeface="+mn-lt"/>
                <a:ea typeface="+mn-ea"/>
                <a:cs typeface="+mn-cs"/>
              </a:defRPr>
            </a:lvl9pPr>
          </a:lstStyle>
          <a:p>
            <a:pPr marL="0" indent="0">
              <a:buFont typeface="Wingdings" panose="05000000000000000000" pitchFamily="2" charset="2"/>
              <a:buNone/>
            </a:pPr>
            <a:r>
              <a:rPr lang="en-GB" sz="2000" b="1" dirty="0">
                <a:solidFill>
                  <a:srgbClr val="0070C0"/>
                </a:solidFill>
                <a:hlinkClick r:id="rId2" action="ppaction://hlinksldjump"/>
              </a:rPr>
              <a:t>6.1 </a:t>
            </a:r>
            <a:r>
              <a:rPr lang="en-GB" sz="2000" b="1" u="sng" dirty="0">
                <a:solidFill>
                  <a:srgbClr val="0070C0"/>
                </a:solidFill>
                <a:hlinkClick r:id="rId2" action="ppaction://hlinksldjump"/>
              </a:rPr>
              <a:t>South West Peninsula Board – core purpose</a:t>
            </a:r>
            <a:endParaRPr lang="en-GB" sz="2000" b="1" u="sng" dirty="0">
              <a:solidFill>
                <a:srgbClr val="0070C0"/>
              </a:solidFill>
            </a:endParaRPr>
          </a:p>
          <a:p>
            <a:pPr marL="0" indent="0">
              <a:buFont typeface="Wingdings" panose="05000000000000000000" pitchFamily="2" charset="2"/>
              <a:buNone/>
            </a:pPr>
            <a:endParaRPr lang="en-GB" sz="2000" b="1" u="sng" dirty="0">
              <a:solidFill>
                <a:srgbClr val="0070C0"/>
              </a:solidFill>
            </a:endParaRPr>
          </a:p>
          <a:p>
            <a:pPr marL="0" indent="0">
              <a:buFont typeface="Wingdings" panose="05000000000000000000" pitchFamily="2" charset="2"/>
              <a:buNone/>
            </a:pPr>
            <a:r>
              <a:rPr lang="en-GB" sz="2000" b="1" dirty="0">
                <a:solidFill>
                  <a:srgbClr val="0070C0"/>
                </a:solidFill>
                <a:hlinkClick r:id="rId3" action="ppaction://hlinksldjump"/>
              </a:rPr>
              <a:t>6.2 South West Peninsula Board – membership</a:t>
            </a:r>
            <a:endParaRPr lang="en-GB" sz="2000" b="1" dirty="0">
              <a:solidFill>
                <a:srgbClr val="0070C0"/>
              </a:solidFill>
            </a:endParaRPr>
          </a:p>
          <a:p>
            <a:pPr marL="0" indent="0">
              <a:buFont typeface="Wingdings" panose="05000000000000000000" pitchFamily="2" charset="2"/>
              <a:buNone/>
            </a:pPr>
            <a:endParaRPr lang="en-GB" sz="2000" b="1" dirty="0">
              <a:solidFill>
                <a:srgbClr val="0070C0"/>
              </a:solidFill>
              <a:hlinkClick r:id="rId4" action="ppaction://hlinksldjump">
                <a:extLst>
                  <a:ext uri="{A12FA001-AC4F-418D-AE19-62706E023703}">
                    <ahyp:hlinkClr xmlns:ahyp="http://schemas.microsoft.com/office/drawing/2018/hyperlinkcolor" val="tx"/>
                  </a:ext>
                </a:extLst>
              </a:hlinkClick>
            </a:endParaRPr>
          </a:p>
          <a:p>
            <a:pPr marL="0" indent="0">
              <a:buFont typeface="Wingdings" panose="05000000000000000000" pitchFamily="2" charset="2"/>
              <a:buNone/>
            </a:pPr>
            <a:r>
              <a:rPr lang="en-GB" sz="2000" b="1" dirty="0">
                <a:solidFill>
                  <a:srgbClr val="0070C0"/>
                </a:solidFill>
                <a:hlinkClick r:id="rId4" action="ppaction://hlinksldjump"/>
              </a:rPr>
              <a:t>6.3 Committees supporting the South West Peninsula Board</a:t>
            </a:r>
            <a:endParaRPr lang="en-GB" sz="2000" b="1" dirty="0">
              <a:solidFill>
                <a:srgbClr val="0070C0"/>
              </a:solidFill>
            </a:endParaRPr>
          </a:p>
          <a:p>
            <a:pPr marL="0" indent="0">
              <a:buFont typeface="Wingdings" panose="05000000000000000000" pitchFamily="2" charset="2"/>
              <a:buNone/>
            </a:pPr>
            <a:endParaRPr lang="en-GB" sz="2000" b="1" dirty="0">
              <a:solidFill>
                <a:srgbClr val="0070C0"/>
              </a:solidFill>
            </a:endParaRPr>
          </a:p>
          <a:p>
            <a:pPr marL="0" indent="0">
              <a:buFont typeface="Wingdings" panose="05000000000000000000" pitchFamily="2" charset="2"/>
              <a:buNone/>
            </a:pPr>
            <a:r>
              <a:rPr lang="en-GB" sz="2000" b="1" dirty="0">
                <a:solidFill>
                  <a:srgbClr val="0070C0"/>
                </a:solidFill>
                <a:hlinkClick r:id="rId5" action="ppaction://hlinksldjump">
                  <a:extLst>
                    <a:ext uri="{A12FA001-AC4F-418D-AE19-62706E023703}">
                      <ahyp:hlinkClr xmlns:ahyp="http://schemas.microsoft.com/office/drawing/2018/hyperlinkcolor" val="tx"/>
                    </a:ext>
                  </a:extLst>
                </a:hlinkClick>
              </a:rPr>
              <a:t>6.4 Devon Finance, Performance and Quality Committee</a:t>
            </a:r>
            <a:endParaRPr lang="en-GB" sz="2000" b="1" dirty="0">
              <a:solidFill>
                <a:srgbClr val="0070C0"/>
              </a:solidFill>
            </a:endParaRPr>
          </a:p>
          <a:p>
            <a:pPr marL="0" indent="0">
              <a:buFont typeface="Wingdings" panose="05000000000000000000" pitchFamily="2" charset="2"/>
              <a:buNone/>
            </a:pPr>
            <a:endParaRPr lang="en-GB" sz="2000" b="1" dirty="0">
              <a:solidFill>
                <a:srgbClr val="0070C0"/>
              </a:solidFill>
            </a:endParaRPr>
          </a:p>
          <a:p>
            <a:pPr marL="0" indent="0">
              <a:buFont typeface="Wingdings" panose="05000000000000000000" pitchFamily="2" charset="2"/>
              <a:buNone/>
            </a:pPr>
            <a:r>
              <a:rPr lang="en-GB" sz="2000" b="1" dirty="0">
                <a:solidFill>
                  <a:srgbClr val="0070C0"/>
                </a:solidFill>
                <a:hlinkClick r:id="rId6" action="ppaction://hlinksldjump">
                  <a:extLst>
                    <a:ext uri="{A12FA001-AC4F-418D-AE19-62706E023703}">
                      <ahyp:hlinkClr xmlns:ahyp="http://schemas.microsoft.com/office/drawing/2018/hyperlinkcolor" val="tx"/>
                    </a:ext>
                  </a:extLst>
                </a:hlinkClick>
              </a:rPr>
              <a:t>6.5 Cornwall and Isles of Scilly Finance, Performance and Quality Committee</a:t>
            </a:r>
            <a:endParaRPr lang="en-GB" sz="2000" b="1" dirty="0">
              <a:solidFill>
                <a:srgbClr val="0070C0"/>
              </a:solidFill>
            </a:endParaRPr>
          </a:p>
          <a:p>
            <a:pPr marL="0" indent="0">
              <a:buFont typeface="Wingdings" panose="05000000000000000000" pitchFamily="2" charset="2"/>
              <a:buNone/>
            </a:pPr>
            <a:endParaRPr lang="en-GB" sz="2000" b="1" dirty="0">
              <a:solidFill>
                <a:srgbClr val="0070C0"/>
              </a:solidFill>
            </a:endParaRPr>
          </a:p>
          <a:p>
            <a:pPr marL="0" indent="0">
              <a:buFont typeface="Wingdings" panose="05000000000000000000" pitchFamily="2" charset="2"/>
              <a:buNone/>
            </a:pPr>
            <a:r>
              <a:rPr lang="en-GB" sz="2000" b="1" dirty="0">
                <a:solidFill>
                  <a:srgbClr val="0070C0"/>
                </a:solidFill>
                <a:hlinkClick r:id="rId7" action="ppaction://hlinksldjump">
                  <a:extLst>
                    <a:ext uri="{A12FA001-AC4F-418D-AE19-62706E023703}">
                      <ahyp:hlinkClr xmlns:ahyp="http://schemas.microsoft.com/office/drawing/2018/hyperlinkcolor" val="tx"/>
                    </a:ext>
                  </a:extLst>
                </a:hlinkClick>
              </a:rPr>
              <a:t>6.6 South West Peninsula Neighbourhood Health Improvement Committee</a:t>
            </a:r>
            <a:endParaRPr lang="en-GB" sz="2000" b="1" dirty="0">
              <a:solidFill>
                <a:srgbClr val="0070C0"/>
              </a:solidFill>
            </a:endParaRPr>
          </a:p>
          <a:p>
            <a:pPr marL="0" indent="0">
              <a:buFont typeface="Wingdings" panose="05000000000000000000" pitchFamily="2" charset="2"/>
              <a:buNone/>
            </a:pPr>
            <a:endParaRPr lang="en-GB" sz="2000" b="1" dirty="0">
              <a:solidFill>
                <a:srgbClr val="0070C0"/>
              </a:solidFill>
            </a:endParaRPr>
          </a:p>
          <a:p>
            <a:pPr marL="0" indent="0">
              <a:buFont typeface="Wingdings" panose="05000000000000000000" pitchFamily="2" charset="2"/>
              <a:buNone/>
            </a:pPr>
            <a:r>
              <a:rPr lang="en-GB" sz="2000" b="1" dirty="0">
                <a:solidFill>
                  <a:srgbClr val="0070C0"/>
                </a:solidFill>
                <a:hlinkClick r:id="rId8" action="ppaction://hlinksldjump">
                  <a:extLst>
                    <a:ext uri="{A12FA001-AC4F-418D-AE19-62706E023703}">
                      <ahyp:hlinkClr xmlns:ahyp="http://schemas.microsoft.com/office/drawing/2018/hyperlinkcolor" val="tx"/>
                    </a:ext>
                  </a:extLst>
                </a:hlinkClick>
              </a:rPr>
              <a:t>6.7 South West Peninsula Planning Committee</a:t>
            </a:r>
            <a:endParaRPr lang="en-GB" sz="2000" b="1" dirty="0">
              <a:solidFill>
                <a:srgbClr val="0070C0"/>
              </a:solidFill>
            </a:endParaRPr>
          </a:p>
          <a:p>
            <a:pPr marL="0" indent="0">
              <a:buFont typeface="Wingdings" panose="05000000000000000000" pitchFamily="2" charset="2"/>
              <a:buNone/>
            </a:pPr>
            <a:endParaRPr lang="en-GB" sz="2000" b="1" dirty="0">
              <a:solidFill>
                <a:srgbClr val="0070C0"/>
              </a:solidFill>
            </a:endParaRPr>
          </a:p>
          <a:p>
            <a:pPr marL="0" indent="0">
              <a:buFont typeface="Wingdings" panose="05000000000000000000" pitchFamily="2" charset="2"/>
              <a:buNone/>
            </a:pPr>
            <a:r>
              <a:rPr lang="en-GB" sz="2000" b="1" dirty="0">
                <a:solidFill>
                  <a:srgbClr val="0070C0"/>
                </a:solidFill>
                <a:hlinkClick r:id="rId9" action="ppaction://hlinksldjump">
                  <a:extLst>
                    <a:ext uri="{A12FA001-AC4F-418D-AE19-62706E023703}">
                      <ahyp:hlinkClr xmlns:ahyp="http://schemas.microsoft.com/office/drawing/2018/hyperlinkcolor" val="tx"/>
                    </a:ext>
                  </a:extLst>
                </a:hlinkClick>
              </a:rPr>
              <a:t>6.8 South West Peninsula People, Customer Experience and Equity Committee</a:t>
            </a:r>
            <a:endParaRPr lang="en-GB" sz="2000" b="1" dirty="0">
              <a:solidFill>
                <a:srgbClr val="0070C0"/>
              </a:solidFill>
            </a:endParaRPr>
          </a:p>
          <a:p>
            <a:pPr marL="0" indent="0">
              <a:buFont typeface="Wingdings" panose="05000000000000000000" pitchFamily="2" charset="2"/>
              <a:buNone/>
            </a:pPr>
            <a:endParaRPr lang="en-GB" sz="2000" b="1" dirty="0">
              <a:solidFill>
                <a:srgbClr val="0070C0"/>
              </a:solidFill>
            </a:endParaRPr>
          </a:p>
          <a:p>
            <a:pPr marL="0" indent="0">
              <a:buFont typeface="Wingdings" panose="05000000000000000000" pitchFamily="2" charset="2"/>
              <a:buNone/>
            </a:pPr>
            <a:r>
              <a:rPr lang="en-GB" sz="2000" b="1" dirty="0">
                <a:solidFill>
                  <a:srgbClr val="0070C0"/>
                </a:solidFill>
                <a:hlinkClick r:id="rId10" action="ppaction://hlinksldjump"/>
              </a:rPr>
              <a:t>6.9 South West Peninsula Management Board</a:t>
            </a:r>
            <a:endParaRPr lang="en-GB" sz="2000" b="1" dirty="0">
              <a:solidFill>
                <a:srgbClr val="0070C0"/>
              </a:solidFill>
            </a:endParaRPr>
          </a:p>
          <a:p>
            <a:pPr marL="0" indent="0">
              <a:buFont typeface="Wingdings" panose="05000000000000000000" pitchFamily="2" charset="2"/>
              <a:buNone/>
            </a:pPr>
            <a:endParaRPr lang="en-GB" sz="2000" b="1" dirty="0">
              <a:solidFill>
                <a:srgbClr val="0070C0"/>
              </a:solidFill>
            </a:endParaRPr>
          </a:p>
          <a:p>
            <a:pPr marL="0" indent="0">
              <a:buFont typeface="Wingdings" panose="05000000000000000000" pitchFamily="2" charset="2"/>
              <a:buNone/>
            </a:pPr>
            <a:r>
              <a:rPr lang="en-GB" sz="2000" b="1" dirty="0">
                <a:solidFill>
                  <a:srgbClr val="0070C0"/>
                </a:solidFill>
                <a:hlinkClick r:id="rId11" action="ppaction://hlinksldjump"/>
              </a:rPr>
              <a:t>6.10 Transition Steering Group</a:t>
            </a:r>
            <a:endParaRPr lang="en-GB" sz="2000" b="1" dirty="0">
              <a:solidFill>
                <a:srgbClr val="0070C0"/>
              </a:solidFill>
            </a:endParaRPr>
          </a:p>
          <a:p>
            <a:pPr marL="0" indent="0">
              <a:buFont typeface="Wingdings" panose="05000000000000000000" pitchFamily="2" charset="2"/>
              <a:buNone/>
            </a:pPr>
            <a:endParaRPr lang="en-GB" sz="2000" dirty="0"/>
          </a:p>
        </p:txBody>
      </p:sp>
    </p:spTree>
    <p:extLst>
      <p:ext uri="{BB962C8B-B14F-4D97-AF65-F5344CB8AC3E}">
        <p14:creationId xmlns:p14="http://schemas.microsoft.com/office/powerpoint/2010/main" val="371791201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27EFFB-540B-2842-3378-F073ED772D13}"/>
            </a:ext>
          </a:extLst>
        </p:cNvPr>
        <p:cNvGrpSpPr/>
        <p:nvPr/>
      </p:nvGrpSpPr>
      <p:grpSpPr>
        <a:xfrm>
          <a:off x="0" y="0"/>
          <a:ext cx="0" cy="0"/>
          <a:chOff x="0" y="0"/>
          <a:chExt cx="0" cy="0"/>
        </a:xfrm>
      </p:grpSpPr>
      <p:pic>
        <p:nvPicPr>
          <p:cNvPr id="2" name="Picture 1" descr="A blue and black sign with white letters&#10;&#10;AI-generated content may be incorrect.">
            <a:extLst>
              <a:ext uri="{FF2B5EF4-FFF2-40B4-BE49-F238E27FC236}">
                <a16:creationId xmlns:a16="http://schemas.microsoft.com/office/drawing/2014/main" id="{C77FB537-6340-D8DB-A941-1A0C098B747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840743" y="294410"/>
            <a:ext cx="2034269" cy="1464398"/>
          </a:xfrm>
          <a:prstGeom prst="rect">
            <a:avLst/>
          </a:prstGeom>
        </p:spPr>
      </p:pic>
      <p:sp>
        <p:nvSpPr>
          <p:cNvPr id="3" name="Title 1">
            <a:extLst>
              <a:ext uri="{FF2B5EF4-FFF2-40B4-BE49-F238E27FC236}">
                <a16:creationId xmlns:a16="http://schemas.microsoft.com/office/drawing/2014/main" id="{16052C64-D96F-A257-079B-B47858BA6FB8}"/>
              </a:ext>
            </a:extLst>
          </p:cNvPr>
          <p:cNvSpPr txBox="1">
            <a:spLocks/>
          </p:cNvSpPr>
          <p:nvPr/>
        </p:nvSpPr>
        <p:spPr bwMode="auto">
          <a:xfrm>
            <a:off x="287016" y="378501"/>
            <a:ext cx="13573799" cy="6582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noAutofit/>
          </a:bodyPr>
          <a:lstStyle>
            <a:lvl1pPr algn="l" rtl="0" eaLnBrk="1" fontAlgn="base" hangingPunct="1">
              <a:spcBef>
                <a:spcPct val="0"/>
              </a:spcBef>
              <a:spcAft>
                <a:spcPct val="0"/>
              </a:spcAft>
              <a:defRPr sz="3200" b="1">
                <a:solidFill>
                  <a:srgbClr val="005EB8"/>
                </a:solidFill>
                <a:latin typeface="+mj-lt"/>
                <a:ea typeface="+mj-ea"/>
                <a:cs typeface="+mj-cs"/>
              </a:defRPr>
            </a:lvl1pPr>
            <a:lvl2pPr algn="l" rtl="0" eaLnBrk="1" fontAlgn="base" hangingPunct="1">
              <a:spcBef>
                <a:spcPct val="0"/>
              </a:spcBef>
              <a:spcAft>
                <a:spcPct val="0"/>
              </a:spcAft>
              <a:defRPr sz="3600">
                <a:solidFill>
                  <a:schemeClr val="hlink"/>
                </a:solidFill>
                <a:latin typeface="Arial" charset="0"/>
              </a:defRPr>
            </a:lvl2pPr>
            <a:lvl3pPr algn="l" rtl="0" eaLnBrk="1" fontAlgn="base" hangingPunct="1">
              <a:spcBef>
                <a:spcPct val="0"/>
              </a:spcBef>
              <a:spcAft>
                <a:spcPct val="0"/>
              </a:spcAft>
              <a:defRPr sz="3600">
                <a:solidFill>
                  <a:schemeClr val="hlink"/>
                </a:solidFill>
                <a:latin typeface="Arial" charset="0"/>
              </a:defRPr>
            </a:lvl3pPr>
            <a:lvl4pPr algn="l" rtl="0" eaLnBrk="1" fontAlgn="base" hangingPunct="1">
              <a:spcBef>
                <a:spcPct val="0"/>
              </a:spcBef>
              <a:spcAft>
                <a:spcPct val="0"/>
              </a:spcAft>
              <a:defRPr sz="3600">
                <a:solidFill>
                  <a:schemeClr val="hlink"/>
                </a:solidFill>
                <a:latin typeface="Arial" charset="0"/>
              </a:defRPr>
            </a:lvl4pPr>
            <a:lvl5pPr algn="l" rtl="0" eaLnBrk="1" fontAlgn="base" hangingPunct="1">
              <a:spcBef>
                <a:spcPct val="0"/>
              </a:spcBef>
              <a:spcAft>
                <a:spcPct val="0"/>
              </a:spcAft>
              <a:defRPr sz="3600">
                <a:solidFill>
                  <a:schemeClr val="hlink"/>
                </a:solidFill>
                <a:latin typeface="Arial" charset="0"/>
              </a:defRPr>
            </a:lvl5pPr>
            <a:lvl6pPr marL="457200" algn="l" rtl="0" eaLnBrk="1" fontAlgn="base" hangingPunct="1">
              <a:spcBef>
                <a:spcPct val="0"/>
              </a:spcBef>
              <a:spcAft>
                <a:spcPct val="0"/>
              </a:spcAft>
              <a:defRPr sz="3600">
                <a:solidFill>
                  <a:schemeClr val="hlink"/>
                </a:solidFill>
                <a:latin typeface="Arial" charset="0"/>
              </a:defRPr>
            </a:lvl6pPr>
            <a:lvl7pPr marL="914400" algn="l" rtl="0" eaLnBrk="1" fontAlgn="base" hangingPunct="1">
              <a:spcBef>
                <a:spcPct val="0"/>
              </a:spcBef>
              <a:spcAft>
                <a:spcPct val="0"/>
              </a:spcAft>
              <a:defRPr sz="3600">
                <a:solidFill>
                  <a:schemeClr val="hlink"/>
                </a:solidFill>
                <a:latin typeface="Arial" charset="0"/>
              </a:defRPr>
            </a:lvl7pPr>
            <a:lvl8pPr marL="1371600" algn="l" rtl="0" eaLnBrk="1" fontAlgn="base" hangingPunct="1">
              <a:spcBef>
                <a:spcPct val="0"/>
              </a:spcBef>
              <a:spcAft>
                <a:spcPct val="0"/>
              </a:spcAft>
              <a:defRPr sz="3600">
                <a:solidFill>
                  <a:schemeClr val="hlink"/>
                </a:solidFill>
                <a:latin typeface="Arial" charset="0"/>
              </a:defRPr>
            </a:lvl8pPr>
            <a:lvl9pPr marL="1828800" algn="l" rtl="0" eaLnBrk="1" fontAlgn="base" hangingPunct="1">
              <a:spcBef>
                <a:spcPct val="0"/>
              </a:spcBef>
              <a:spcAft>
                <a:spcPct val="0"/>
              </a:spcAft>
              <a:defRPr sz="3600">
                <a:solidFill>
                  <a:schemeClr val="hlink"/>
                </a:solidFill>
                <a:latin typeface="Arial" charset="0"/>
              </a:defRPr>
            </a:lvl9pPr>
          </a:lstStyle>
          <a:p>
            <a:r>
              <a:rPr lang="en-GB" sz="4000" kern="0" dirty="0"/>
              <a:t>6.1 - South West Peninsula Board – core purpose </a:t>
            </a:r>
          </a:p>
        </p:txBody>
      </p:sp>
      <p:sp>
        <p:nvSpPr>
          <p:cNvPr id="4" name="Content Placeholder 2">
            <a:extLst>
              <a:ext uri="{FF2B5EF4-FFF2-40B4-BE49-F238E27FC236}">
                <a16:creationId xmlns:a16="http://schemas.microsoft.com/office/drawing/2014/main" id="{D6EC4B9D-1A83-0926-702F-3CE4956E6DC3}"/>
              </a:ext>
            </a:extLst>
          </p:cNvPr>
          <p:cNvSpPr txBox="1">
            <a:spLocks/>
          </p:cNvSpPr>
          <p:nvPr/>
        </p:nvSpPr>
        <p:spPr bwMode="auto">
          <a:xfrm>
            <a:off x="617537" y="2191172"/>
            <a:ext cx="15215363" cy="49479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lr>
                <a:srgbClr val="005EB8"/>
              </a:buClr>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lr>
                <a:srgbClr val="006747"/>
              </a:buClr>
              <a:buChar char="–"/>
              <a:defRPr sz="2800">
                <a:solidFill>
                  <a:schemeClr val="tx1"/>
                </a:solidFill>
                <a:latin typeface="+mn-lt"/>
              </a:defRPr>
            </a:lvl2pPr>
            <a:lvl3pPr marL="1143000" indent="-228600" algn="l" rtl="0" eaLnBrk="1" fontAlgn="base" hangingPunct="1">
              <a:spcBef>
                <a:spcPct val="20000"/>
              </a:spcBef>
              <a:spcAft>
                <a:spcPct val="0"/>
              </a:spcAft>
              <a:buClr>
                <a:srgbClr val="005EB8"/>
              </a:buClr>
              <a:buChar char="•"/>
              <a:defRPr sz="2400">
                <a:solidFill>
                  <a:schemeClr val="tx1"/>
                </a:solidFill>
                <a:latin typeface="+mn-lt"/>
              </a:defRPr>
            </a:lvl3pPr>
            <a:lvl4pPr marL="1600200" indent="-228600" algn="l" rtl="0" eaLnBrk="1" fontAlgn="base" hangingPunct="1">
              <a:spcBef>
                <a:spcPct val="20000"/>
              </a:spcBef>
              <a:spcAft>
                <a:spcPct val="0"/>
              </a:spcAft>
              <a:buClr>
                <a:srgbClr val="006747"/>
              </a:buClr>
              <a:buChar char="–"/>
              <a:defRPr sz="2000">
                <a:solidFill>
                  <a:schemeClr val="tx1"/>
                </a:solidFill>
                <a:latin typeface="+mn-lt"/>
              </a:defRPr>
            </a:lvl4pPr>
            <a:lvl5pPr marL="2057400" indent="-228600" algn="l" rtl="0" eaLnBrk="1" fontAlgn="base" hangingPunct="1">
              <a:spcBef>
                <a:spcPct val="20000"/>
              </a:spcBef>
              <a:spcAft>
                <a:spcPct val="0"/>
              </a:spcAft>
              <a:buClr>
                <a:srgbClr val="005EB8"/>
              </a:buClr>
              <a:buChar char="»"/>
              <a:defRPr sz="2000">
                <a:solidFill>
                  <a:schemeClr val="tx1"/>
                </a:solidFill>
                <a:latin typeface="+mn-lt"/>
              </a:defRPr>
            </a:lvl5pPr>
            <a:lvl6pPr marL="2514600" indent="-228600" algn="l" rtl="0" eaLnBrk="1" fontAlgn="base" hangingPunct="1">
              <a:spcBef>
                <a:spcPct val="20000"/>
              </a:spcBef>
              <a:spcAft>
                <a:spcPct val="0"/>
              </a:spcAft>
              <a:buClr>
                <a:schemeClr val="hlink"/>
              </a:buClr>
              <a:buChar char="»"/>
              <a:defRPr sz="2000">
                <a:solidFill>
                  <a:schemeClr val="accent2"/>
                </a:solidFill>
                <a:latin typeface="+mn-lt"/>
              </a:defRPr>
            </a:lvl6pPr>
            <a:lvl7pPr marL="2971800" indent="-228600" algn="l" rtl="0" eaLnBrk="1" fontAlgn="base" hangingPunct="1">
              <a:spcBef>
                <a:spcPct val="20000"/>
              </a:spcBef>
              <a:spcAft>
                <a:spcPct val="0"/>
              </a:spcAft>
              <a:buClr>
                <a:schemeClr val="hlink"/>
              </a:buClr>
              <a:buChar char="»"/>
              <a:defRPr sz="2000">
                <a:solidFill>
                  <a:schemeClr val="accent2"/>
                </a:solidFill>
                <a:latin typeface="+mn-lt"/>
              </a:defRPr>
            </a:lvl7pPr>
            <a:lvl8pPr marL="3429000" indent="-228600" algn="l" rtl="0" eaLnBrk="1" fontAlgn="base" hangingPunct="1">
              <a:spcBef>
                <a:spcPct val="20000"/>
              </a:spcBef>
              <a:spcAft>
                <a:spcPct val="0"/>
              </a:spcAft>
              <a:buClr>
                <a:schemeClr val="hlink"/>
              </a:buClr>
              <a:buChar char="»"/>
              <a:defRPr sz="2000">
                <a:solidFill>
                  <a:schemeClr val="accent2"/>
                </a:solidFill>
                <a:latin typeface="+mn-lt"/>
              </a:defRPr>
            </a:lvl8pPr>
            <a:lvl9pPr marL="3886200" indent="-228600" algn="l" rtl="0" eaLnBrk="1" fontAlgn="base" hangingPunct="1">
              <a:spcBef>
                <a:spcPct val="20000"/>
              </a:spcBef>
              <a:spcAft>
                <a:spcPct val="0"/>
              </a:spcAft>
              <a:buClr>
                <a:schemeClr val="hlink"/>
              </a:buClr>
              <a:buChar char="»"/>
              <a:defRPr sz="2000">
                <a:solidFill>
                  <a:schemeClr val="accent2"/>
                </a:solidFill>
                <a:latin typeface="+mn-lt"/>
              </a:defRPr>
            </a:lvl9pPr>
          </a:lstStyle>
          <a:p>
            <a:pPr marL="0" indent="0">
              <a:spcBef>
                <a:spcPts val="0"/>
              </a:spcBef>
              <a:buFontTx/>
              <a:buNone/>
            </a:pPr>
            <a:r>
              <a:rPr lang="en-GB" sz="2000" kern="0" dirty="0">
                <a:latin typeface="Arial" panose="020B0604020202020204" pitchFamily="34" charset="0"/>
                <a:cs typeface="Arial" panose="020B0604020202020204" pitchFamily="34" charset="0"/>
              </a:rPr>
              <a:t>NHS Cornwall and Isles of Scilly (CIOS) and NHS Devon Integrated Care Boards (ICBs) entered a Cluster arrangement on 01 September 2025.</a:t>
            </a:r>
            <a:r>
              <a:rPr lang="en-GB" sz="2000" kern="0" dirty="0">
                <a:latin typeface="Arial" panose="020B0604020202020204" pitchFamily="34" charset="0"/>
                <a:ea typeface="Calibri" panose="020F0502020204030204" pitchFamily="34" charset="0"/>
                <a:cs typeface="Times New Roman" panose="02020603050405020304" pitchFamily="18" charset="0"/>
              </a:rPr>
              <a:t> </a:t>
            </a:r>
          </a:p>
          <a:p>
            <a:pPr marL="0" indent="0">
              <a:spcBef>
                <a:spcPts val="0"/>
              </a:spcBef>
              <a:buFontTx/>
              <a:buNone/>
            </a:pPr>
            <a:endParaRPr lang="en-GB" sz="2000" kern="0" dirty="0">
              <a:latin typeface="Arial" panose="020B0604020202020204" pitchFamily="34" charset="0"/>
              <a:ea typeface="Calibri" panose="020F0502020204030204" pitchFamily="34" charset="0"/>
              <a:cs typeface="Times New Roman" panose="02020603050405020304" pitchFamily="18" charset="0"/>
            </a:endParaRPr>
          </a:p>
          <a:p>
            <a:pPr marL="0" indent="0">
              <a:spcBef>
                <a:spcPts val="0"/>
              </a:spcBef>
              <a:buFontTx/>
              <a:buNone/>
            </a:pPr>
            <a:r>
              <a:rPr lang="en-GB" sz="2000" kern="0" dirty="0">
                <a:latin typeface="Arial" panose="020B0604020202020204" pitchFamily="34" charset="0"/>
                <a:ea typeface="Calibri" panose="020F0502020204030204" pitchFamily="34" charset="0"/>
                <a:cs typeface="Times New Roman" panose="02020603050405020304" pitchFamily="18" charset="0"/>
              </a:rPr>
              <a:t>Under Cluster arrangements, NHS Devon and NHS Cornwall and Isles of Scilly ICBs chose to delegate powers under a Joint Scheme of Reservation &amp; Delegation (</a:t>
            </a:r>
            <a:r>
              <a:rPr lang="en-GB" sz="2000" kern="0" dirty="0" err="1">
                <a:latin typeface="Arial" panose="020B0604020202020204" pitchFamily="34" charset="0"/>
                <a:ea typeface="Calibri" panose="020F0502020204030204" pitchFamily="34" charset="0"/>
                <a:cs typeface="Times New Roman" panose="02020603050405020304" pitchFamily="18" charset="0"/>
              </a:rPr>
              <a:t>SoRD</a:t>
            </a:r>
            <a:r>
              <a:rPr lang="en-GB" sz="2000" kern="0" dirty="0">
                <a:latin typeface="Arial" panose="020B0604020202020204" pitchFamily="34" charset="0"/>
                <a:ea typeface="Calibri" panose="020F0502020204030204" pitchFamily="34" charset="0"/>
                <a:cs typeface="Times New Roman" panose="02020603050405020304" pitchFamily="18" charset="0"/>
              </a:rPr>
              <a:t>) to a Joint Committee,</a:t>
            </a:r>
            <a:r>
              <a:rPr lang="en-GB" sz="2000" kern="0" dirty="0">
                <a:latin typeface="Arial" panose="020B0604020202020204" pitchFamily="34" charset="0"/>
                <a:cs typeface="Arial" panose="020B0604020202020204" pitchFamily="34" charset="0"/>
              </a:rPr>
              <a:t> namely the South West Peninsula Board. </a:t>
            </a:r>
          </a:p>
          <a:p>
            <a:pPr marL="0" indent="0">
              <a:spcBef>
                <a:spcPts val="0"/>
              </a:spcBef>
              <a:buFontTx/>
              <a:buNone/>
            </a:pPr>
            <a:endParaRPr lang="en-GB" sz="2000" kern="0" dirty="0">
              <a:latin typeface="Arial" panose="020B0604020202020204" pitchFamily="34" charset="0"/>
              <a:cs typeface="Arial" panose="020B0604020202020204" pitchFamily="34" charset="0"/>
            </a:endParaRPr>
          </a:p>
          <a:p>
            <a:pPr marL="0" indent="0">
              <a:spcBef>
                <a:spcPts val="0"/>
              </a:spcBef>
              <a:buFontTx/>
              <a:buNone/>
            </a:pPr>
            <a:r>
              <a:rPr lang="en-GB" sz="2000" kern="0" dirty="0">
                <a:latin typeface="Arial" panose="020B0604020202020204" pitchFamily="34" charset="0"/>
              </a:rPr>
              <a:t>The purpose of the South West Peninsula Board is to enable both NHS CIOS and NHS Devon to enact their Cluster arrangement and take decisions as one in the best interests of the populations of Devon, Cornwall and the Isles of Scilly.</a:t>
            </a:r>
          </a:p>
          <a:p>
            <a:pPr marL="0" indent="0">
              <a:spcBef>
                <a:spcPts val="0"/>
              </a:spcBef>
              <a:buFontTx/>
              <a:buNone/>
            </a:pPr>
            <a:endParaRPr lang="en-GB" sz="2000" kern="0" dirty="0">
              <a:latin typeface="Arial" panose="020B0604020202020204" pitchFamily="34" charset="0"/>
            </a:endParaRPr>
          </a:p>
          <a:p>
            <a:pPr marL="0" indent="0">
              <a:spcBef>
                <a:spcPts val="0"/>
              </a:spcBef>
              <a:buFontTx/>
              <a:buNone/>
              <a:tabLst>
                <a:tab pos="360275" algn="l"/>
              </a:tabLst>
            </a:pPr>
            <a:r>
              <a:rPr lang="en-GB" sz="2000" kern="0" dirty="0">
                <a:latin typeface="Arial" panose="020B0604020202020204" pitchFamily="34" charset="0"/>
                <a:ea typeface="Calibri" panose="020F0502020204030204" pitchFamily="34" charset="0"/>
                <a:cs typeface="Times New Roman" panose="02020603050405020304" pitchFamily="18" charset="0"/>
              </a:rPr>
              <a:t>The South West Peninsula Board </a:t>
            </a:r>
            <a:r>
              <a:rPr lang="en-GB" sz="2000" b="1" kern="0" dirty="0">
                <a:latin typeface="Arial" panose="020B0604020202020204" pitchFamily="34" charset="0"/>
                <a:ea typeface="Calibri" panose="020F0502020204030204" pitchFamily="34" charset="0"/>
                <a:cs typeface="Times New Roman" panose="02020603050405020304" pitchFamily="18" charset="0"/>
              </a:rPr>
              <a:t>meets in public at least six times per year</a:t>
            </a:r>
            <a:r>
              <a:rPr lang="en-GB" sz="2000" kern="0" dirty="0">
                <a:latin typeface="Arial" panose="020B0604020202020204" pitchFamily="34" charset="0"/>
                <a:ea typeface="Calibri" panose="020F0502020204030204" pitchFamily="34" charset="0"/>
                <a:cs typeface="Times New Roman" panose="02020603050405020304" pitchFamily="18" charset="0"/>
              </a:rPr>
              <a:t> and is chaired by the Cluster Chair. </a:t>
            </a:r>
          </a:p>
          <a:p>
            <a:pPr marL="0" indent="0">
              <a:spcBef>
                <a:spcPts val="0"/>
              </a:spcBef>
              <a:buFontTx/>
              <a:buNone/>
              <a:tabLst>
                <a:tab pos="360275" algn="l"/>
              </a:tabLst>
            </a:pPr>
            <a:endParaRPr lang="en-GB" sz="2000" kern="0" dirty="0">
              <a:latin typeface="Arial" panose="020B0604020202020204" pitchFamily="34" charset="0"/>
              <a:ea typeface="Calibri" panose="020F0502020204030204" pitchFamily="34" charset="0"/>
              <a:cs typeface="Times New Roman" panose="02020603050405020304" pitchFamily="18" charset="0"/>
            </a:endParaRPr>
          </a:p>
          <a:p>
            <a:pPr marL="0" indent="0">
              <a:spcBef>
                <a:spcPts val="0"/>
              </a:spcBef>
              <a:buFontTx/>
              <a:buNone/>
              <a:tabLst>
                <a:tab pos="360275" algn="l"/>
              </a:tabLst>
            </a:pPr>
            <a:r>
              <a:rPr lang="en-GB" sz="2000" kern="0" dirty="0">
                <a:latin typeface="Arial" panose="020B0604020202020204" pitchFamily="34" charset="0"/>
                <a:ea typeface="Arial" panose="020B0604020202020204" pitchFamily="34" charset="0"/>
              </a:rPr>
              <a:t>The South West Peninsula Board is supported by the following Committees:</a:t>
            </a:r>
          </a:p>
          <a:p>
            <a:pPr marL="0" indent="0">
              <a:spcBef>
                <a:spcPts val="0"/>
              </a:spcBef>
              <a:buFontTx/>
              <a:buNone/>
              <a:tabLst>
                <a:tab pos="360275" algn="l"/>
              </a:tabLst>
            </a:pPr>
            <a:endParaRPr lang="en-GB" sz="2000" kern="0" dirty="0">
              <a:latin typeface="Arial" panose="020B0604020202020204" pitchFamily="34" charset="0"/>
              <a:ea typeface="Arial" panose="020B0604020202020204" pitchFamily="34" charset="0"/>
            </a:endParaRPr>
          </a:p>
          <a:p>
            <a:pPr marL="368318" lvl="1">
              <a:buClr>
                <a:schemeClr val="accent1"/>
              </a:buClr>
              <a:buFont typeface="Wingdings" panose="05000000000000000000" pitchFamily="2" charset="2"/>
              <a:buChar char="Ø"/>
            </a:pPr>
            <a:r>
              <a:rPr lang="en-GB" sz="2000" b="1" u="sng" dirty="0">
                <a:solidFill>
                  <a:srgbClr val="0070C0"/>
                </a:solidFill>
                <a:latin typeface="Arial" panose="020B0604020202020204" pitchFamily="34" charset="0"/>
                <a:cs typeface="Arial" panose="020B0604020202020204" pitchFamily="34" charset="0"/>
                <a:hlinkClick r:id="rId3" action="ppaction://hlinksldjump"/>
              </a:rPr>
              <a:t>Devon Finance, Performance and Quality Committee</a:t>
            </a:r>
            <a:endParaRPr lang="en-GB" sz="2000" b="1" u="sng" dirty="0">
              <a:solidFill>
                <a:srgbClr val="0070C0"/>
              </a:solidFill>
              <a:latin typeface="Arial" panose="020B0604020202020204" pitchFamily="34" charset="0"/>
              <a:cs typeface="Arial" panose="020B0604020202020204" pitchFamily="34" charset="0"/>
            </a:endParaRPr>
          </a:p>
          <a:p>
            <a:pPr marL="368318" lvl="1">
              <a:buClr>
                <a:schemeClr val="accent1"/>
              </a:buClr>
              <a:buFont typeface="Wingdings" panose="05000000000000000000" pitchFamily="2" charset="2"/>
              <a:buChar char="Ø"/>
            </a:pPr>
            <a:r>
              <a:rPr lang="en-GB" sz="2000" b="1" u="sng" dirty="0">
                <a:solidFill>
                  <a:srgbClr val="0070C0"/>
                </a:solidFill>
                <a:latin typeface="Arial" panose="020B0604020202020204" pitchFamily="34" charset="0"/>
                <a:cs typeface="Arial" panose="020B0604020202020204" pitchFamily="34" charset="0"/>
                <a:hlinkClick r:id="rId4" action="ppaction://hlinksldjump"/>
              </a:rPr>
              <a:t>Cornwall and Isles of Scilly Finance, Performance and Quality Committee</a:t>
            </a:r>
            <a:endParaRPr lang="en-GB" sz="2000" b="1" u="sng" dirty="0">
              <a:solidFill>
                <a:srgbClr val="0070C0"/>
              </a:solidFill>
              <a:latin typeface="Arial" panose="020B0604020202020204" pitchFamily="34" charset="0"/>
              <a:cs typeface="Arial" panose="020B0604020202020204" pitchFamily="34" charset="0"/>
            </a:endParaRPr>
          </a:p>
          <a:p>
            <a:pPr marL="368318" lvl="1">
              <a:buClr>
                <a:schemeClr val="accent1"/>
              </a:buClr>
              <a:buFont typeface="Wingdings" panose="05000000000000000000" pitchFamily="2" charset="2"/>
              <a:buChar char="Ø"/>
            </a:pPr>
            <a:r>
              <a:rPr lang="en-GB" sz="2000" b="1" u="sng" dirty="0">
                <a:solidFill>
                  <a:srgbClr val="0070C0"/>
                </a:solidFill>
                <a:latin typeface="Arial" panose="020B0604020202020204" pitchFamily="34" charset="0"/>
                <a:cs typeface="Arial" panose="020B0604020202020204" pitchFamily="34" charset="0"/>
                <a:hlinkClick r:id="rId5" action="ppaction://hlinksldjump"/>
              </a:rPr>
              <a:t>South West Peninsula Neighbourhood Health Improvement Committee</a:t>
            </a:r>
            <a:endParaRPr lang="en-GB" sz="2000" b="1" u="sng" dirty="0">
              <a:solidFill>
                <a:srgbClr val="0070C0"/>
              </a:solidFill>
              <a:latin typeface="Arial" panose="020B0604020202020204" pitchFamily="34" charset="0"/>
              <a:cs typeface="Arial" panose="020B0604020202020204" pitchFamily="34" charset="0"/>
            </a:endParaRPr>
          </a:p>
          <a:p>
            <a:pPr marL="368318" lvl="1">
              <a:buClr>
                <a:schemeClr val="accent1"/>
              </a:buClr>
              <a:buFont typeface="Wingdings" panose="05000000000000000000" pitchFamily="2" charset="2"/>
              <a:buChar char="Ø"/>
            </a:pPr>
            <a:r>
              <a:rPr lang="en-GB" sz="2000" b="1" u="sng" dirty="0">
                <a:solidFill>
                  <a:srgbClr val="0070C0"/>
                </a:solidFill>
                <a:latin typeface="Arial" panose="020B0604020202020204" pitchFamily="34" charset="0"/>
                <a:cs typeface="Arial" panose="020B0604020202020204" pitchFamily="34" charset="0"/>
                <a:hlinkClick r:id="rId6" action="ppaction://hlinksldjump"/>
              </a:rPr>
              <a:t>South West Peninsula Planning Committee</a:t>
            </a:r>
            <a:endParaRPr lang="en-GB" sz="2000" b="1" u="sng" dirty="0">
              <a:solidFill>
                <a:srgbClr val="0070C0"/>
              </a:solidFill>
              <a:latin typeface="Arial" panose="020B0604020202020204" pitchFamily="34" charset="0"/>
              <a:cs typeface="Arial" panose="020B0604020202020204" pitchFamily="34" charset="0"/>
            </a:endParaRPr>
          </a:p>
          <a:p>
            <a:pPr marL="368318" lvl="1">
              <a:buClr>
                <a:schemeClr val="accent1"/>
              </a:buClr>
              <a:buFont typeface="Wingdings" panose="05000000000000000000" pitchFamily="2" charset="2"/>
              <a:buChar char="Ø"/>
            </a:pPr>
            <a:r>
              <a:rPr lang="en-GB" sz="2000" b="1" u="sng" dirty="0">
                <a:solidFill>
                  <a:srgbClr val="0070C0"/>
                </a:solidFill>
                <a:latin typeface="Arial" panose="020B0604020202020204" pitchFamily="34" charset="0"/>
                <a:cs typeface="Arial" panose="020B0604020202020204" pitchFamily="34" charset="0"/>
                <a:hlinkClick r:id="rId7" action="ppaction://hlinksldjump"/>
              </a:rPr>
              <a:t>South West Peninsula People, Customer Experience and Equity Committee</a:t>
            </a:r>
            <a:endParaRPr lang="en-GB" sz="2000" b="1" u="sng" dirty="0">
              <a:solidFill>
                <a:srgbClr val="0070C0"/>
              </a:solidFill>
              <a:latin typeface="Arial" panose="020B0604020202020204" pitchFamily="34" charset="0"/>
              <a:cs typeface="Arial" panose="020B0604020202020204" pitchFamily="34" charset="0"/>
            </a:endParaRPr>
          </a:p>
          <a:p>
            <a:pPr marL="368318" lvl="1">
              <a:buClr>
                <a:schemeClr val="accent1"/>
              </a:buClr>
              <a:buFont typeface="Wingdings" panose="05000000000000000000" pitchFamily="2" charset="2"/>
              <a:buChar char="Ø"/>
            </a:pPr>
            <a:r>
              <a:rPr lang="en-GB" sz="2000" b="1" u="sng" dirty="0">
                <a:solidFill>
                  <a:srgbClr val="0070C0"/>
                </a:solidFill>
                <a:latin typeface="Arial" panose="020B0604020202020204" pitchFamily="34" charset="0"/>
                <a:cs typeface="Arial" panose="020B0604020202020204" pitchFamily="34" charset="0"/>
                <a:hlinkClick r:id="rId8" action="ppaction://hlinksldjump"/>
              </a:rPr>
              <a:t>South West Peninsula Management Board</a:t>
            </a:r>
            <a:endParaRPr lang="en-GB" sz="2000" b="1" u="sng" dirty="0">
              <a:solidFill>
                <a:srgbClr val="0070C0"/>
              </a:solidFill>
              <a:latin typeface="Arial" panose="020B0604020202020204" pitchFamily="34" charset="0"/>
              <a:cs typeface="Arial" panose="020B0604020202020204" pitchFamily="34" charset="0"/>
            </a:endParaRPr>
          </a:p>
          <a:p>
            <a:pPr marL="368318" lvl="1">
              <a:buClr>
                <a:schemeClr val="accent1"/>
              </a:buClr>
              <a:buFont typeface="Wingdings" panose="05000000000000000000" pitchFamily="2" charset="2"/>
              <a:buChar char="Ø"/>
            </a:pPr>
            <a:r>
              <a:rPr lang="en-GB" sz="2000" b="1" u="sng" dirty="0">
                <a:solidFill>
                  <a:srgbClr val="0070C0"/>
                </a:solidFill>
                <a:latin typeface="Arial" panose="020B0604020202020204" pitchFamily="34" charset="0"/>
                <a:cs typeface="Arial" panose="020B0604020202020204" pitchFamily="34" charset="0"/>
                <a:hlinkClick r:id="rId9" action="ppaction://hlinksldjump"/>
              </a:rPr>
              <a:t>Transition Steering Group</a:t>
            </a:r>
            <a:endParaRPr lang="en-GB" sz="2000" b="1" u="sng" dirty="0">
              <a:solidFill>
                <a:srgbClr val="0070C0"/>
              </a:solidFill>
              <a:latin typeface="Arial" panose="020B0604020202020204" pitchFamily="34" charset="0"/>
              <a:cs typeface="Arial" panose="020B0604020202020204" pitchFamily="34" charset="0"/>
            </a:endParaRPr>
          </a:p>
          <a:p>
            <a:pPr marL="82568" lvl="1" indent="0">
              <a:buClr>
                <a:schemeClr val="accent1"/>
              </a:buClr>
              <a:buNone/>
            </a:pPr>
            <a:endParaRPr lang="en-GB" sz="2000" b="1" u="sng" dirty="0">
              <a:solidFill>
                <a:srgbClr val="0070C0"/>
              </a:solidFill>
              <a:latin typeface="Arial" panose="020B0604020202020204" pitchFamily="34" charset="0"/>
              <a:cs typeface="Arial" panose="020B0604020202020204" pitchFamily="34" charset="0"/>
            </a:endParaRPr>
          </a:p>
          <a:p>
            <a:pPr marL="0" lvl="1" indent="0">
              <a:buClr>
                <a:schemeClr val="accent1"/>
              </a:buClr>
              <a:buNone/>
            </a:pPr>
            <a:r>
              <a:rPr lang="en-GB" sz="2000" kern="0" dirty="0">
                <a:latin typeface="Arial" panose="020B0604020202020204" pitchFamily="34" charset="0"/>
                <a:ea typeface="Calibri" panose="020F0502020204030204" pitchFamily="34" charset="0"/>
                <a:cs typeface="Times New Roman" panose="02020603050405020304" pitchFamily="18" charset="0"/>
              </a:rPr>
              <a:t>The Remuneration and Audit and Risk Committees of each ICB continue to </a:t>
            </a:r>
            <a:r>
              <a:rPr lang="en-GB" sz="2000" kern="0" dirty="0" err="1">
                <a:latin typeface="Arial" panose="020B0604020202020204" pitchFamily="34" charset="0"/>
                <a:ea typeface="Calibri" panose="020F0502020204030204" pitchFamily="34" charset="0"/>
                <a:cs typeface="Times New Roman" panose="02020603050405020304" pitchFamily="18" charset="0"/>
              </a:rPr>
              <a:t>meet,but</a:t>
            </a:r>
            <a:r>
              <a:rPr lang="en-GB" sz="2000" kern="0" dirty="0">
                <a:latin typeface="Arial" panose="020B0604020202020204" pitchFamily="34" charset="0"/>
                <a:ea typeface="Calibri" panose="020F0502020204030204" pitchFamily="34" charset="0"/>
                <a:cs typeface="Times New Roman" panose="02020603050405020304" pitchFamily="18" charset="0"/>
              </a:rPr>
              <a:t> will generally meet in common.</a:t>
            </a:r>
          </a:p>
          <a:p>
            <a:pPr marL="0" indent="0">
              <a:spcBef>
                <a:spcPts val="0"/>
              </a:spcBef>
              <a:buFontTx/>
              <a:buNone/>
              <a:tabLst>
                <a:tab pos="360275" algn="l"/>
              </a:tabLst>
            </a:pPr>
            <a:endParaRPr lang="en-GB" sz="2000" b="1" kern="0" dirty="0">
              <a:latin typeface="Arial" panose="020B0604020202020204" pitchFamily="34" charset="0"/>
              <a:ea typeface="Arial" panose="020B0604020202020204" pitchFamily="34" charset="0"/>
            </a:endParaRPr>
          </a:p>
          <a:p>
            <a:pPr marL="0" indent="0">
              <a:spcBef>
                <a:spcPts val="0"/>
              </a:spcBef>
              <a:buFontTx/>
              <a:buNone/>
              <a:tabLst>
                <a:tab pos="360275" algn="l"/>
              </a:tabLst>
            </a:pPr>
            <a:endParaRPr lang="en-GB" sz="2000" b="1" kern="0" dirty="0">
              <a:latin typeface="Arial" panose="020B0604020202020204" pitchFamily="34" charset="0"/>
              <a:ea typeface="Arial" panose="020B0604020202020204" pitchFamily="34" charset="0"/>
            </a:endParaRPr>
          </a:p>
          <a:p>
            <a:pPr marL="0" indent="0">
              <a:spcBef>
                <a:spcPts val="0"/>
              </a:spcBef>
              <a:buFontTx/>
              <a:buNone/>
            </a:pPr>
            <a:endParaRPr lang="en-GB" sz="2000" kern="0" dirty="0">
              <a:latin typeface="Arial" panose="020B0604020202020204" pitchFamily="34" charset="0"/>
              <a:cs typeface="Arial" panose="020B0604020202020204" pitchFamily="34" charset="0"/>
            </a:endParaRPr>
          </a:p>
          <a:p>
            <a:pPr marL="0" indent="0">
              <a:spcBef>
                <a:spcPts val="0"/>
              </a:spcBef>
              <a:buFontTx/>
              <a:buNone/>
            </a:pPr>
            <a:endParaRPr lang="en-GB" sz="2000" kern="0" dirty="0">
              <a:latin typeface="Arial" panose="020B0604020202020204" pitchFamily="34" charset="0"/>
              <a:cs typeface="Arial" panose="020B0604020202020204" pitchFamily="34" charset="0"/>
            </a:endParaRPr>
          </a:p>
          <a:p>
            <a:pPr marL="0" indent="0">
              <a:buFontTx/>
              <a:buNone/>
            </a:pPr>
            <a:endParaRPr lang="en-GB" sz="2000" kern="0" dirty="0"/>
          </a:p>
        </p:txBody>
      </p:sp>
    </p:spTree>
    <p:extLst>
      <p:ext uri="{BB962C8B-B14F-4D97-AF65-F5344CB8AC3E}">
        <p14:creationId xmlns:p14="http://schemas.microsoft.com/office/powerpoint/2010/main" val="309836496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E91C7E-AC80-9560-1066-A7EE0924ECF0}"/>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66914AB8-68EE-6B08-4E14-3FD33203E46F}"/>
              </a:ext>
            </a:extLst>
          </p:cNvPr>
          <p:cNvSpPr>
            <a:spLocks noGrp="1" noRot="1" noMove="1" noResize="1" noEditPoints="1" noAdjustHandles="1" noChangeArrowheads="1" noChangeShapeType="1"/>
          </p:cNvSpPr>
          <p:nvPr/>
        </p:nvSpPr>
        <p:spPr>
          <a:xfrm>
            <a:off x="0" y="9854952"/>
            <a:ext cx="18288000" cy="43204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371600"/>
            <a:endParaRPr lang="en-GB" sz="1800">
              <a:solidFill>
                <a:prstClr val="white"/>
              </a:solidFill>
              <a:latin typeface="Arial"/>
            </a:endParaRPr>
          </a:p>
        </p:txBody>
      </p:sp>
      <p:grpSp>
        <p:nvGrpSpPr>
          <p:cNvPr id="3" name="Group 2">
            <a:extLst>
              <a:ext uri="{FF2B5EF4-FFF2-40B4-BE49-F238E27FC236}">
                <a16:creationId xmlns:a16="http://schemas.microsoft.com/office/drawing/2014/main" id="{5E71F896-80FC-724A-42C9-7EB2F64CD4DC}"/>
              </a:ext>
            </a:extLst>
          </p:cNvPr>
          <p:cNvGrpSpPr/>
          <p:nvPr/>
        </p:nvGrpSpPr>
        <p:grpSpPr>
          <a:xfrm>
            <a:off x="392148" y="7561543"/>
            <a:ext cx="2160000" cy="2448290"/>
            <a:chOff x="15912992" y="7639632"/>
            <a:chExt cx="2160000" cy="2448289"/>
          </a:xfrm>
        </p:grpSpPr>
        <p:sp>
          <p:nvSpPr>
            <p:cNvPr id="4" name="Rectangle 3">
              <a:extLst>
                <a:ext uri="{FF2B5EF4-FFF2-40B4-BE49-F238E27FC236}">
                  <a16:creationId xmlns:a16="http://schemas.microsoft.com/office/drawing/2014/main" id="{A4E82263-C392-3CFD-DB6C-19A6B948B354}"/>
                </a:ext>
              </a:extLst>
            </p:cNvPr>
            <p:cNvSpPr/>
            <p:nvPr/>
          </p:nvSpPr>
          <p:spPr>
            <a:xfrm>
              <a:off x="15912992" y="8193846"/>
              <a:ext cx="2160000" cy="553997"/>
            </a:xfrm>
            <a:prstGeom prst="rect">
              <a:avLst/>
            </a:prstGeom>
            <a:solidFill>
              <a:schemeClr val="accent1"/>
            </a:solidFill>
            <a:ln w="25400" cap="flat" cmpd="sng" algn="ctr">
              <a:noFill/>
              <a:prstDash val="solid"/>
            </a:ln>
            <a:effectLst/>
          </p:spPr>
          <p:txBody>
            <a:bodyPr rtlCol="0" anchor="ctr"/>
            <a:lstStyle/>
            <a:p>
              <a:pPr algn="ctr" defTabSz="1371669">
                <a:defRPr/>
              </a:pPr>
              <a:r>
                <a:rPr lang="en-US" sz="1800" kern="0" dirty="0">
                  <a:solidFill>
                    <a:prstClr val="white"/>
                  </a:solidFill>
                  <a:latin typeface="Arial"/>
                  <a:cs typeface="Calibri" panose="020F0502020204030204" pitchFamily="34" charset="0"/>
                </a:rPr>
                <a:t>Board Ordinary Members</a:t>
              </a:r>
            </a:p>
          </p:txBody>
        </p:sp>
        <p:sp>
          <p:nvSpPr>
            <p:cNvPr id="5" name="Rectangle 4">
              <a:extLst>
                <a:ext uri="{FF2B5EF4-FFF2-40B4-BE49-F238E27FC236}">
                  <a16:creationId xmlns:a16="http://schemas.microsoft.com/office/drawing/2014/main" id="{9B635DB8-83CF-6C4C-5F0E-7F9B99F88F38}"/>
                </a:ext>
              </a:extLst>
            </p:cNvPr>
            <p:cNvSpPr/>
            <p:nvPr/>
          </p:nvSpPr>
          <p:spPr>
            <a:xfrm>
              <a:off x="15912992" y="8827214"/>
              <a:ext cx="2160000" cy="611666"/>
            </a:xfrm>
            <a:prstGeom prst="rect">
              <a:avLst/>
            </a:prstGeom>
            <a:solidFill>
              <a:schemeClr val="tx2"/>
            </a:solidFill>
            <a:ln w="25400" cap="flat" cmpd="sng" algn="ctr">
              <a:noFill/>
              <a:prstDash val="solid"/>
            </a:ln>
            <a:effectLst/>
          </p:spPr>
          <p:txBody>
            <a:bodyPr rtlCol="0" anchor="ctr"/>
            <a:lstStyle/>
            <a:p>
              <a:pPr algn="ctr" defTabSz="1371669">
                <a:defRPr/>
              </a:pPr>
              <a:r>
                <a:rPr lang="en-US" sz="1800" kern="0" dirty="0">
                  <a:solidFill>
                    <a:prstClr val="white"/>
                  </a:solidFill>
                  <a:latin typeface="Arial"/>
                  <a:cs typeface="Calibri" panose="020F0502020204030204" pitchFamily="34" charset="0"/>
                </a:rPr>
                <a:t>Board Participants</a:t>
              </a:r>
            </a:p>
          </p:txBody>
        </p:sp>
        <p:sp>
          <p:nvSpPr>
            <p:cNvPr id="6" name="Rectangle 5">
              <a:extLst>
                <a:ext uri="{FF2B5EF4-FFF2-40B4-BE49-F238E27FC236}">
                  <a16:creationId xmlns:a16="http://schemas.microsoft.com/office/drawing/2014/main" id="{8D532740-3001-72FC-EB6E-859AD8D40F65}"/>
                </a:ext>
              </a:extLst>
            </p:cNvPr>
            <p:cNvSpPr/>
            <p:nvPr/>
          </p:nvSpPr>
          <p:spPr>
            <a:xfrm>
              <a:off x="15912992" y="9535379"/>
              <a:ext cx="2160000" cy="552542"/>
            </a:xfrm>
            <a:prstGeom prst="rect">
              <a:avLst/>
            </a:prstGeom>
            <a:solidFill>
              <a:schemeClr val="accent6"/>
            </a:solidFill>
            <a:ln w="25400" cap="flat" cmpd="sng" algn="ctr">
              <a:noFill/>
              <a:prstDash val="solid"/>
            </a:ln>
            <a:effectLst/>
          </p:spPr>
          <p:txBody>
            <a:bodyPr rtlCol="0" anchor="ctr"/>
            <a:lstStyle/>
            <a:p>
              <a:pPr algn="ctr" defTabSz="1371669">
                <a:defRPr/>
              </a:pPr>
              <a:r>
                <a:rPr lang="en-US" sz="1800" kern="0" dirty="0">
                  <a:solidFill>
                    <a:prstClr val="white"/>
                  </a:solidFill>
                  <a:latin typeface="Arial"/>
                  <a:cs typeface="Calibri" panose="020F0502020204030204" pitchFamily="34" charset="0"/>
                </a:rPr>
                <a:t>Board Attendees</a:t>
              </a:r>
            </a:p>
          </p:txBody>
        </p:sp>
        <p:sp>
          <p:nvSpPr>
            <p:cNvPr id="7" name="TextBox 6">
              <a:extLst>
                <a:ext uri="{FF2B5EF4-FFF2-40B4-BE49-F238E27FC236}">
                  <a16:creationId xmlns:a16="http://schemas.microsoft.com/office/drawing/2014/main" id="{18CA6ECB-5402-E419-1ACF-68D8A3CA4C8E}"/>
                </a:ext>
              </a:extLst>
            </p:cNvPr>
            <p:cNvSpPr txBox="1"/>
            <p:nvPr/>
          </p:nvSpPr>
          <p:spPr>
            <a:xfrm>
              <a:off x="16633958" y="7639632"/>
              <a:ext cx="870318" cy="461665"/>
            </a:xfrm>
            <a:prstGeom prst="rect">
              <a:avLst/>
            </a:prstGeom>
            <a:noFill/>
          </p:spPr>
          <p:txBody>
            <a:bodyPr wrap="square" rtlCol="0">
              <a:spAutoFit/>
            </a:bodyPr>
            <a:lstStyle/>
            <a:p>
              <a:pPr defTabSz="1371669">
                <a:defRPr/>
              </a:pPr>
              <a:r>
                <a:rPr lang="en-US" sz="2400" dirty="0">
                  <a:solidFill>
                    <a:srgbClr val="425563"/>
                  </a:solidFill>
                  <a:latin typeface="Arial"/>
                  <a:cs typeface="Calibri" panose="020F0502020204030204" pitchFamily="34" charset="0"/>
                </a:rPr>
                <a:t>Key:</a:t>
              </a:r>
            </a:p>
          </p:txBody>
        </p:sp>
      </p:grpSp>
      <p:sp>
        <p:nvSpPr>
          <p:cNvPr id="8" name="Rectangle: Rounded Corners 44">
            <a:extLst>
              <a:ext uri="{FF2B5EF4-FFF2-40B4-BE49-F238E27FC236}">
                <a16:creationId xmlns:a16="http://schemas.microsoft.com/office/drawing/2014/main" id="{7A93C10B-CC9C-F902-A7E4-D1344DE992EA}"/>
              </a:ext>
            </a:extLst>
          </p:cNvPr>
          <p:cNvSpPr/>
          <p:nvPr/>
        </p:nvSpPr>
        <p:spPr>
          <a:xfrm>
            <a:off x="914400" y="2599285"/>
            <a:ext cx="4680000" cy="455984"/>
          </a:xfrm>
          <a:prstGeom prst="roundRect">
            <a:avLst>
              <a:gd name="adj" fmla="val 0"/>
            </a:avLst>
          </a:prstGeom>
          <a:noFill/>
          <a:ln w="25400" cap="flat" cmpd="sng" algn="ctr">
            <a:noFill/>
            <a:prstDash val="solid"/>
          </a:ln>
          <a:effectLst/>
        </p:spPr>
        <p:txBody>
          <a:bodyPr rtlCol="0" anchor="ctr"/>
          <a:lstStyle/>
          <a:p>
            <a:pPr algn="ctr" defTabSz="1371669">
              <a:defRPr/>
            </a:pPr>
            <a:r>
              <a:rPr lang="en-GB" sz="2400" b="1" kern="0" dirty="0">
                <a:solidFill>
                  <a:srgbClr val="4472C4"/>
                </a:solidFill>
                <a:latin typeface="Arial"/>
                <a:cs typeface="Calibri" panose="020F0502020204030204" pitchFamily="34" charset="0"/>
              </a:rPr>
              <a:t>Non-Executive Members</a:t>
            </a:r>
            <a:endParaRPr lang="en-GB" sz="1350" b="1" kern="0" dirty="0">
              <a:solidFill>
                <a:srgbClr val="4472C4"/>
              </a:solidFill>
              <a:latin typeface="Arial"/>
              <a:cs typeface="Calibri" panose="020F0502020204030204" pitchFamily="34" charset="0"/>
            </a:endParaRPr>
          </a:p>
        </p:txBody>
      </p:sp>
      <p:sp>
        <p:nvSpPr>
          <p:cNvPr id="9" name="Rectangle: Rounded Corners 44">
            <a:extLst>
              <a:ext uri="{FF2B5EF4-FFF2-40B4-BE49-F238E27FC236}">
                <a16:creationId xmlns:a16="http://schemas.microsoft.com/office/drawing/2014/main" id="{0DC142FD-E2F1-A5E8-640E-4A539BAE4936}"/>
              </a:ext>
            </a:extLst>
          </p:cNvPr>
          <p:cNvSpPr/>
          <p:nvPr/>
        </p:nvSpPr>
        <p:spPr>
          <a:xfrm>
            <a:off x="12693600" y="2615515"/>
            <a:ext cx="4680000" cy="423524"/>
          </a:xfrm>
          <a:prstGeom prst="roundRect">
            <a:avLst>
              <a:gd name="adj" fmla="val 0"/>
            </a:avLst>
          </a:prstGeom>
          <a:noFill/>
          <a:ln w="25400" cap="flat" cmpd="sng" algn="ctr">
            <a:noFill/>
            <a:prstDash val="solid"/>
          </a:ln>
          <a:effectLst/>
        </p:spPr>
        <p:txBody>
          <a:bodyPr lIns="137160" tIns="68580" rIns="137160" bIns="68580" rtlCol="0" anchor="ctr"/>
          <a:lstStyle/>
          <a:p>
            <a:pPr algn="ctr" defTabSz="1371669">
              <a:defRPr/>
            </a:pPr>
            <a:r>
              <a:rPr lang="en-GB" sz="2400" b="1" kern="0" dirty="0">
                <a:solidFill>
                  <a:srgbClr val="4472C4"/>
                </a:solidFill>
                <a:latin typeface="Arial"/>
                <a:cs typeface="Calibri"/>
              </a:rPr>
              <a:t>Partner Members</a:t>
            </a:r>
          </a:p>
        </p:txBody>
      </p:sp>
      <p:sp>
        <p:nvSpPr>
          <p:cNvPr id="10" name="Rectangle: Rounded Corners 44">
            <a:extLst>
              <a:ext uri="{FF2B5EF4-FFF2-40B4-BE49-F238E27FC236}">
                <a16:creationId xmlns:a16="http://schemas.microsoft.com/office/drawing/2014/main" id="{3EA3FB7C-107A-AA35-72C9-AFB6E3869BA6}"/>
              </a:ext>
            </a:extLst>
          </p:cNvPr>
          <p:cNvSpPr/>
          <p:nvPr/>
        </p:nvSpPr>
        <p:spPr>
          <a:xfrm>
            <a:off x="6804000" y="2607093"/>
            <a:ext cx="4680000" cy="440367"/>
          </a:xfrm>
          <a:prstGeom prst="roundRect">
            <a:avLst>
              <a:gd name="adj" fmla="val 0"/>
            </a:avLst>
          </a:prstGeom>
          <a:noFill/>
          <a:ln w="25400" cap="flat" cmpd="sng" algn="ctr">
            <a:noFill/>
            <a:prstDash val="solid"/>
          </a:ln>
          <a:effectLst/>
        </p:spPr>
        <p:txBody>
          <a:bodyPr rtlCol="0" anchor="ctr"/>
          <a:lstStyle/>
          <a:p>
            <a:pPr algn="ctr" defTabSz="1371669">
              <a:defRPr/>
            </a:pPr>
            <a:r>
              <a:rPr lang="en-GB" sz="2400" b="1" kern="0" dirty="0">
                <a:solidFill>
                  <a:srgbClr val="4472C4"/>
                </a:solidFill>
                <a:latin typeface="Arial"/>
                <a:cs typeface="Calibri" panose="020F0502020204030204" pitchFamily="34" charset="0"/>
              </a:rPr>
              <a:t>Executives</a:t>
            </a:r>
            <a:endParaRPr lang="en-GB" sz="1350" b="1" kern="0" dirty="0">
              <a:solidFill>
                <a:srgbClr val="4472C4"/>
              </a:solidFill>
              <a:latin typeface="Arial"/>
              <a:cs typeface="Calibri" panose="020F0502020204030204" pitchFamily="34" charset="0"/>
            </a:endParaRPr>
          </a:p>
        </p:txBody>
      </p:sp>
      <p:sp>
        <p:nvSpPr>
          <p:cNvPr id="11" name="Rectangle 10">
            <a:extLst>
              <a:ext uri="{FF2B5EF4-FFF2-40B4-BE49-F238E27FC236}">
                <a16:creationId xmlns:a16="http://schemas.microsoft.com/office/drawing/2014/main" id="{E22B6A79-A85C-25E2-73B9-903C80807242}"/>
              </a:ext>
            </a:extLst>
          </p:cNvPr>
          <p:cNvSpPr/>
          <p:nvPr/>
        </p:nvSpPr>
        <p:spPr>
          <a:xfrm>
            <a:off x="11448720" y="163731"/>
            <a:ext cx="2638839" cy="123645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69">
              <a:defRPr/>
            </a:pPr>
            <a:endParaRPr lang="en-US" sz="2700">
              <a:solidFill>
                <a:srgbClr val="FFFFFF"/>
              </a:solidFill>
              <a:latin typeface="Arial"/>
            </a:endParaRPr>
          </a:p>
        </p:txBody>
      </p:sp>
      <p:sp>
        <p:nvSpPr>
          <p:cNvPr id="12" name="Rectangle: Rounded Corners 44">
            <a:extLst>
              <a:ext uri="{FF2B5EF4-FFF2-40B4-BE49-F238E27FC236}">
                <a16:creationId xmlns:a16="http://schemas.microsoft.com/office/drawing/2014/main" id="{629E5504-3AD0-47B1-FB7A-339C2AB861A5}"/>
              </a:ext>
            </a:extLst>
          </p:cNvPr>
          <p:cNvSpPr/>
          <p:nvPr/>
        </p:nvSpPr>
        <p:spPr>
          <a:xfrm>
            <a:off x="6804000" y="318965"/>
            <a:ext cx="4680000" cy="1080000"/>
          </a:xfrm>
          <a:prstGeom prst="roundRect">
            <a:avLst>
              <a:gd name="adj" fmla="val 0"/>
            </a:avLst>
          </a:prstGeom>
          <a:solidFill>
            <a:schemeClr val="accent1"/>
          </a:solidFill>
          <a:ln w="25400" cap="flat" cmpd="sng" algn="ctr">
            <a:noFill/>
            <a:prstDash val="solid"/>
          </a:ln>
          <a:effectLst/>
        </p:spPr>
        <p:txBody>
          <a:bodyPr rtlCol="0" anchor="ctr"/>
          <a:lstStyle/>
          <a:p>
            <a:pPr algn="ctr" defTabSz="1371669">
              <a:defRPr/>
            </a:pPr>
            <a:r>
              <a:rPr lang="en-GB" sz="2100" kern="0" dirty="0">
                <a:solidFill>
                  <a:prstClr val="white"/>
                </a:solidFill>
                <a:latin typeface="Arial"/>
                <a:cs typeface="Calibri" panose="020F0502020204030204" pitchFamily="34" charset="0"/>
              </a:rPr>
              <a:t>Chair (Non-Executive)</a:t>
            </a:r>
          </a:p>
          <a:p>
            <a:pPr algn="ctr" defTabSz="1371669">
              <a:defRPr/>
            </a:pPr>
            <a:r>
              <a:rPr lang="en-GB" sz="2100" b="1" kern="0" dirty="0">
                <a:solidFill>
                  <a:prstClr val="white"/>
                </a:solidFill>
                <a:latin typeface="Arial"/>
                <a:cs typeface="Calibri" panose="020F0502020204030204" pitchFamily="34" charset="0"/>
              </a:rPr>
              <a:t>John </a:t>
            </a:r>
            <a:r>
              <a:rPr lang="en-GB" sz="2100" b="1" kern="0" dirty="0" err="1">
                <a:solidFill>
                  <a:prstClr val="white"/>
                </a:solidFill>
                <a:latin typeface="Arial"/>
                <a:cs typeface="Calibri" panose="020F0502020204030204" pitchFamily="34" charset="0"/>
              </a:rPr>
              <a:t>Govett</a:t>
            </a:r>
            <a:endParaRPr lang="en-GB" sz="2100" b="1" kern="0" dirty="0">
              <a:solidFill>
                <a:prstClr val="white"/>
              </a:solidFill>
              <a:latin typeface="Arial"/>
              <a:cs typeface="Calibri" panose="020F0502020204030204" pitchFamily="34" charset="0"/>
            </a:endParaRPr>
          </a:p>
        </p:txBody>
      </p:sp>
      <p:sp>
        <p:nvSpPr>
          <p:cNvPr id="14" name="Rectangle 13">
            <a:extLst>
              <a:ext uri="{FF2B5EF4-FFF2-40B4-BE49-F238E27FC236}">
                <a16:creationId xmlns:a16="http://schemas.microsoft.com/office/drawing/2014/main" id="{F232AAA8-033B-A904-6AFC-0058AE265F97}"/>
              </a:ext>
            </a:extLst>
          </p:cNvPr>
          <p:cNvSpPr/>
          <p:nvPr/>
        </p:nvSpPr>
        <p:spPr>
          <a:xfrm>
            <a:off x="2951314" y="9625116"/>
            <a:ext cx="14761640" cy="384714"/>
          </a:xfrm>
          <a:prstGeom prst="rect">
            <a:avLst/>
          </a:prstGeom>
          <a:solidFill>
            <a:schemeClr val="accent6"/>
          </a:solidFill>
          <a:ln w="25400" cap="flat" cmpd="sng" algn="ctr">
            <a:noFill/>
            <a:prstDash val="solid"/>
          </a:ln>
          <a:effectLst/>
        </p:spPr>
        <p:txBody>
          <a:bodyPr rtlCol="0" anchor="ctr"/>
          <a:lstStyle/>
          <a:p>
            <a:pPr algn="ctr" defTabSz="1371669">
              <a:defRPr/>
            </a:pPr>
            <a:r>
              <a:rPr lang="en-US" sz="1800" kern="0" dirty="0">
                <a:solidFill>
                  <a:prstClr val="white"/>
                </a:solidFill>
                <a:latin typeface="Arial"/>
                <a:cs typeface="Calibri" panose="020F0502020204030204" pitchFamily="34" charset="0"/>
              </a:rPr>
              <a:t>NHS England South West and Devon ICP Chair (and others at Chair’s discretion)</a:t>
            </a:r>
          </a:p>
        </p:txBody>
      </p:sp>
      <p:sp>
        <p:nvSpPr>
          <p:cNvPr id="16" name="Rectangle: Rounded Corners 44">
            <a:extLst>
              <a:ext uri="{FF2B5EF4-FFF2-40B4-BE49-F238E27FC236}">
                <a16:creationId xmlns:a16="http://schemas.microsoft.com/office/drawing/2014/main" id="{A7E4C2C2-F9C6-92AD-A5C0-EADC8002DCA3}"/>
              </a:ext>
            </a:extLst>
          </p:cNvPr>
          <p:cNvSpPr/>
          <p:nvPr/>
        </p:nvSpPr>
        <p:spPr>
          <a:xfrm>
            <a:off x="914400" y="3247036"/>
            <a:ext cx="4680000" cy="2040482"/>
          </a:xfrm>
          <a:prstGeom prst="roundRect">
            <a:avLst>
              <a:gd name="adj" fmla="val 0"/>
            </a:avLst>
          </a:prstGeom>
          <a:solidFill>
            <a:schemeClr val="accent1"/>
          </a:solidFill>
          <a:ln w="25400" cap="flat" cmpd="sng" algn="ctr">
            <a:noFill/>
            <a:prstDash val="solid"/>
          </a:ln>
          <a:effectLst/>
        </p:spPr>
        <p:txBody>
          <a:bodyPr rtlCol="0" anchor="ctr"/>
          <a:lstStyle/>
          <a:p>
            <a:pPr algn="ctr" defTabSz="1371669">
              <a:defRPr/>
            </a:pPr>
            <a:r>
              <a:rPr lang="en-GB" sz="2000" b="1" kern="0" dirty="0">
                <a:solidFill>
                  <a:srgbClr val="FFFFFF"/>
                </a:solidFill>
                <a:latin typeface="Arial"/>
                <a:cs typeface="Calibri" panose="020F0502020204030204" pitchFamily="34" charset="0"/>
              </a:rPr>
              <a:t>Graham Clarke</a:t>
            </a:r>
          </a:p>
          <a:p>
            <a:pPr algn="ctr" defTabSz="1371669">
              <a:defRPr/>
            </a:pPr>
            <a:r>
              <a:rPr lang="en-GB" sz="2000" b="1" kern="0" dirty="0">
                <a:solidFill>
                  <a:srgbClr val="FFFFFF"/>
                </a:solidFill>
                <a:latin typeface="Arial"/>
                <a:cs typeface="Calibri" panose="020F0502020204030204" pitchFamily="34" charset="0"/>
              </a:rPr>
              <a:t>Tarn Lamb</a:t>
            </a:r>
          </a:p>
          <a:p>
            <a:pPr algn="ctr" defTabSz="1371669">
              <a:defRPr/>
            </a:pPr>
            <a:r>
              <a:rPr lang="en-GB" sz="2000" b="1" kern="0" dirty="0">
                <a:solidFill>
                  <a:srgbClr val="FFFFFF"/>
                </a:solidFill>
                <a:latin typeface="Arial"/>
                <a:cs typeface="Calibri" panose="020F0502020204030204" pitchFamily="34" charset="0"/>
              </a:rPr>
              <a:t>Lopa Patel</a:t>
            </a:r>
          </a:p>
          <a:p>
            <a:pPr algn="ctr" defTabSz="1371669">
              <a:defRPr/>
            </a:pPr>
            <a:r>
              <a:rPr lang="en-GB" sz="2000" b="1" kern="0" dirty="0">
                <a:solidFill>
                  <a:srgbClr val="FFFFFF"/>
                </a:solidFill>
                <a:latin typeface="Arial"/>
                <a:cs typeface="Calibri" panose="020F0502020204030204" pitchFamily="34" charset="0"/>
              </a:rPr>
              <a:t>Martin Sykes</a:t>
            </a:r>
          </a:p>
          <a:p>
            <a:pPr algn="ctr" defTabSz="1371669">
              <a:defRPr/>
            </a:pPr>
            <a:r>
              <a:rPr lang="en-GB" sz="2000" b="1" kern="0" dirty="0">
                <a:solidFill>
                  <a:srgbClr val="FFFFFF"/>
                </a:solidFill>
                <a:latin typeface="Arial"/>
                <a:cs typeface="Calibri" panose="020F0502020204030204" pitchFamily="34" charset="0"/>
              </a:rPr>
              <a:t>Neil Walden</a:t>
            </a:r>
          </a:p>
          <a:p>
            <a:pPr algn="ctr" defTabSz="1371669">
              <a:defRPr/>
            </a:pPr>
            <a:r>
              <a:rPr lang="en-GB" sz="2000" b="1" kern="0" dirty="0">
                <a:solidFill>
                  <a:srgbClr val="FFFFFF"/>
                </a:solidFill>
                <a:latin typeface="Arial"/>
                <a:cs typeface="Calibri" panose="020F0502020204030204" pitchFamily="34" charset="0"/>
              </a:rPr>
              <a:t>Robert Williams </a:t>
            </a:r>
          </a:p>
        </p:txBody>
      </p:sp>
      <p:sp>
        <p:nvSpPr>
          <p:cNvPr id="17" name="Rectangle: Rounded Corners 44">
            <a:extLst>
              <a:ext uri="{FF2B5EF4-FFF2-40B4-BE49-F238E27FC236}">
                <a16:creationId xmlns:a16="http://schemas.microsoft.com/office/drawing/2014/main" id="{0F2AAF19-EB12-CA9C-251E-CB2FC927F547}"/>
              </a:ext>
            </a:extLst>
          </p:cNvPr>
          <p:cNvSpPr/>
          <p:nvPr/>
        </p:nvSpPr>
        <p:spPr>
          <a:xfrm>
            <a:off x="6804000" y="3053842"/>
            <a:ext cx="4680000" cy="712664"/>
          </a:xfrm>
          <a:prstGeom prst="roundRect">
            <a:avLst>
              <a:gd name="adj" fmla="val 0"/>
            </a:avLst>
          </a:prstGeom>
          <a:solidFill>
            <a:schemeClr val="accent1"/>
          </a:solidFill>
          <a:ln w="25400" cap="flat" cmpd="sng" algn="ctr">
            <a:noFill/>
            <a:prstDash val="solid"/>
          </a:ln>
          <a:effectLst/>
        </p:spPr>
        <p:txBody>
          <a:bodyPr rtlCol="0" anchor="ctr"/>
          <a:lstStyle/>
          <a:p>
            <a:pPr algn="ctr" defTabSz="1371669">
              <a:defRPr/>
            </a:pPr>
            <a:r>
              <a:rPr lang="en-GB" sz="2000" kern="0" dirty="0">
                <a:solidFill>
                  <a:srgbClr val="FFFFFF"/>
                </a:solidFill>
                <a:latin typeface="Arial"/>
                <a:cs typeface="Calibri" panose="020F0502020204030204" pitchFamily="34" charset="0"/>
              </a:rPr>
              <a:t>Mark Hackett - Chief Executive </a:t>
            </a:r>
            <a:br>
              <a:rPr lang="en-GB" sz="2000" kern="0" dirty="0">
                <a:solidFill>
                  <a:srgbClr val="FFFFFF"/>
                </a:solidFill>
                <a:latin typeface="Arial"/>
                <a:cs typeface="Calibri" panose="020F0502020204030204" pitchFamily="34" charset="0"/>
              </a:rPr>
            </a:br>
            <a:r>
              <a:rPr lang="en-GB" sz="2000" kern="0" dirty="0">
                <a:solidFill>
                  <a:srgbClr val="FFFFFF"/>
                </a:solidFill>
                <a:latin typeface="Arial"/>
                <a:cs typeface="Calibri" panose="020F0502020204030204" pitchFamily="34" charset="0"/>
              </a:rPr>
              <a:t>(and Accountable Officer) </a:t>
            </a:r>
          </a:p>
        </p:txBody>
      </p:sp>
      <p:sp>
        <p:nvSpPr>
          <p:cNvPr id="20" name="Rectangle: Rounded Corners 44">
            <a:extLst>
              <a:ext uri="{FF2B5EF4-FFF2-40B4-BE49-F238E27FC236}">
                <a16:creationId xmlns:a16="http://schemas.microsoft.com/office/drawing/2014/main" id="{D7A5C356-9889-380C-9D00-DE5A4E799D47}"/>
              </a:ext>
            </a:extLst>
          </p:cNvPr>
          <p:cNvSpPr/>
          <p:nvPr/>
        </p:nvSpPr>
        <p:spPr>
          <a:xfrm>
            <a:off x="15012953" y="3247034"/>
            <a:ext cx="2700000" cy="1080000"/>
          </a:xfrm>
          <a:prstGeom prst="roundRect">
            <a:avLst>
              <a:gd name="adj" fmla="val 0"/>
            </a:avLst>
          </a:prstGeom>
          <a:solidFill>
            <a:schemeClr val="accent1"/>
          </a:solidFill>
          <a:ln w="25400" cap="flat" cmpd="sng" algn="ctr">
            <a:noFill/>
            <a:prstDash val="solid"/>
          </a:ln>
          <a:effectLst/>
        </p:spPr>
        <p:txBody>
          <a:bodyPr lIns="137160" tIns="68580" rIns="137160" bIns="68580" rtlCol="0" anchor="ctr"/>
          <a:lstStyle/>
          <a:p>
            <a:pPr algn="ctr" defTabSz="1371669">
              <a:defRPr/>
            </a:pPr>
            <a:r>
              <a:rPr lang="en-GB" sz="1800" kern="0" dirty="0">
                <a:solidFill>
                  <a:srgbClr val="FFFFFF"/>
                </a:solidFill>
                <a:latin typeface="Arial"/>
                <a:cs typeface="Calibri"/>
              </a:rPr>
              <a:t>Dr Frank O’Kelly</a:t>
            </a:r>
          </a:p>
          <a:p>
            <a:pPr algn="ctr" defTabSz="1371669">
              <a:defRPr/>
            </a:pPr>
            <a:r>
              <a:rPr lang="en-GB" sz="1800" kern="0" dirty="0">
                <a:solidFill>
                  <a:srgbClr val="FFFFFF"/>
                </a:solidFill>
                <a:latin typeface="Arial"/>
                <a:cs typeface="Calibri"/>
              </a:rPr>
              <a:t>Primary Care Medical Services (Devon)</a:t>
            </a:r>
          </a:p>
        </p:txBody>
      </p:sp>
      <p:sp>
        <p:nvSpPr>
          <p:cNvPr id="21" name="Rectangle: Rounded Corners 44">
            <a:extLst>
              <a:ext uri="{FF2B5EF4-FFF2-40B4-BE49-F238E27FC236}">
                <a16:creationId xmlns:a16="http://schemas.microsoft.com/office/drawing/2014/main" id="{13DBF6CE-835C-59C3-340A-8AFEA1040DD9}"/>
              </a:ext>
            </a:extLst>
          </p:cNvPr>
          <p:cNvSpPr/>
          <p:nvPr/>
        </p:nvSpPr>
        <p:spPr>
          <a:xfrm>
            <a:off x="15012953" y="5623338"/>
            <a:ext cx="2700000" cy="1080000"/>
          </a:xfrm>
          <a:prstGeom prst="roundRect">
            <a:avLst>
              <a:gd name="adj" fmla="val 0"/>
            </a:avLst>
          </a:prstGeom>
          <a:solidFill>
            <a:schemeClr val="accent1"/>
          </a:solidFill>
          <a:ln w="25400" cap="flat" cmpd="sng" algn="ctr">
            <a:noFill/>
            <a:prstDash val="solid"/>
          </a:ln>
          <a:effectLst/>
        </p:spPr>
        <p:txBody>
          <a:bodyPr lIns="137160" tIns="68580" rIns="137160" bIns="68580" rtlCol="0" anchor="ctr"/>
          <a:lstStyle/>
          <a:p>
            <a:pPr algn="ctr" defTabSz="1371669">
              <a:defRPr/>
            </a:pPr>
            <a:r>
              <a:rPr lang="en-GB" sz="1800" kern="0" dirty="0">
                <a:solidFill>
                  <a:srgbClr val="FFFFFF"/>
                </a:solidFill>
                <a:latin typeface="Arial"/>
                <a:cs typeface="Calibri"/>
              </a:rPr>
              <a:t>Anne-Marie Bond</a:t>
            </a:r>
          </a:p>
          <a:p>
            <a:pPr algn="ctr" defTabSz="1371669">
              <a:defRPr/>
            </a:pPr>
            <a:r>
              <a:rPr lang="en-GB" sz="1800" kern="0" dirty="0">
                <a:solidFill>
                  <a:srgbClr val="FFFFFF"/>
                </a:solidFill>
                <a:latin typeface="Arial"/>
                <a:cs typeface="Calibri"/>
              </a:rPr>
              <a:t>Local Authorities (Devon)</a:t>
            </a:r>
          </a:p>
        </p:txBody>
      </p:sp>
      <p:sp>
        <p:nvSpPr>
          <p:cNvPr id="22" name="Rectangle: Rounded Corners 44">
            <a:extLst>
              <a:ext uri="{FF2B5EF4-FFF2-40B4-BE49-F238E27FC236}">
                <a16:creationId xmlns:a16="http://schemas.microsoft.com/office/drawing/2014/main" id="{365BC784-50E3-67B0-C53B-F79CDE6D6326}"/>
              </a:ext>
            </a:extLst>
          </p:cNvPr>
          <p:cNvSpPr/>
          <p:nvPr/>
        </p:nvSpPr>
        <p:spPr>
          <a:xfrm>
            <a:off x="15012953" y="6809324"/>
            <a:ext cx="2700000" cy="1080000"/>
          </a:xfrm>
          <a:prstGeom prst="roundRect">
            <a:avLst>
              <a:gd name="adj" fmla="val 0"/>
            </a:avLst>
          </a:prstGeom>
          <a:solidFill>
            <a:schemeClr val="accent1"/>
          </a:solidFill>
          <a:ln w="25400" cap="flat" cmpd="sng" algn="ctr">
            <a:noFill/>
            <a:prstDash val="solid"/>
          </a:ln>
          <a:effectLst/>
        </p:spPr>
        <p:txBody>
          <a:bodyPr lIns="137160" tIns="68580" rIns="137160" bIns="68580" rtlCol="0" anchor="ctr"/>
          <a:lstStyle/>
          <a:p>
            <a:pPr algn="ctr" defTabSz="1371669">
              <a:defRPr/>
            </a:pPr>
            <a:r>
              <a:rPr lang="en-GB" sz="1800" kern="0" dirty="0">
                <a:solidFill>
                  <a:srgbClr val="FFFFFF"/>
                </a:solidFill>
                <a:latin typeface="Arial"/>
                <a:cs typeface="Calibri"/>
              </a:rPr>
              <a:t>Phil </a:t>
            </a:r>
            <a:r>
              <a:rPr lang="en-GB" sz="1800" kern="0" dirty="0" err="1">
                <a:solidFill>
                  <a:srgbClr val="FFFFFF"/>
                </a:solidFill>
                <a:latin typeface="Arial"/>
                <a:cs typeface="Calibri"/>
              </a:rPr>
              <a:t>Mantay</a:t>
            </a:r>
            <a:endParaRPr lang="en-GB" sz="1800" kern="0" dirty="0">
              <a:solidFill>
                <a:srgbClr val="FFFFFF"/>
              </a:solidFill>
              <a:latin typeface="Arial"/>
              <a:cs typeface="Calibri"/>
            </a:endParaRPr>
          </a:p>
          <a:p>
            <a:pPr algn="ctr" defTabSz="1371669">
              <a:defRPr/>
            </a:pPr>
            <a:r>
              <a:rPr lang="en-GB" sz="1800" kern="0" dirty="0">
                <a:solidFill>
                  <a:srgbClr val="FFFFFF"/>
                </a:solidFill>
                <a:latin typeface="Arial"/>
                <a:cs typeface="Calibri"/>
              </a:rPr>
              <a:t>Mental Health (Devon)</a:t>
            </a:r>
          </a:p>
        </p:txBody>
      </p:sp>
      <p:sp>
        <p:nvSpPr>
          <p:cNvPr id="23" name="Rectangle: Rounded Corners 44">
            <a:extLst>
              <a:ext uri="{FF2B5EF4-FFF2-40B4-BE49-F238E27FC236}">
                <a16:creationId xmlns:a16="http://schemas.microsoft.com/office/drawing/2014/main" id="{C7D4FA48-01C7-8261-63E3-1CEF86C97DE2}"/>
              </a:ext>
            </a:extLst>
          </p:cNvPr>
          <p:cNvSpPr/>
          <p:nvPr/>
        </p:nvSpPr>
        <p:spPr>
          <a:xfrm>
            <a:off x="15012953" y="4437353"/>
            <a:ext cx="2700000" cy="1080000"/>
          </a:xfrm>
          <a:prstGeom prst="roundRect">
            <a:avLst>
              <a:gd name="adj" fmla="val 0"/>
            </a:avLst>
          </a:prstGeom>
          <a:solidFill>
            <a:schemeClr val="accent1"/>
          </a:solidFill>
          <a:ln w="25400" cap="flat" cmpd="sng" algn="ctr">
            <a:noFill/>
            <a:prstDash val="solid"/>
          </a:ln>
          <a:effectLst/>
        </p:spPr>
        <p:txBody>
          <a:bodyPr lIns="137160" tIns="68580" rIns="137160" bIns="68580" rtlCol="0" anchor="ctr"/>
          <a:lstStyle/>
          <a:p>
            <a:pPr algn="ctr" defTabSz="1371669">
              <a:defRPr/>
            </a:pPr>
            <a:r>
              <a:rPr lang="en-GB" sz="1800" kern="0" dirty="0">
                <a:solidFill>
                  <a:srgbClr val="FFFFFF"/>
                </a:solidFill>
                <a:latin typeface="Arial"/>
                <a:cs typeface="Calibri"/>
              </a:rPr>
              <a:t>Sam Higginson</a:t>
            </a:r>
          </a:p>
          <a:p>
            <a:pPr algn="ctr" defTabSz="1371669">
              <a:defRPr/>
            </a:pPr>
            <a:r>
              <a:rPr lang="en-GB" sz="1800" kern="0" dirty="0">
                <a:solidFill>
                  <a:srgbClr val="FFFFFF"/>
                </a:solidFill>
                <a:latin typeface="Arial"/>
                <a:cs typeface="Calibri"/>
              </a:rPr>
              <a:t>NHS Trusts and Foundation Trusts (Devon)</a:t>
            </a:r>
          </a:p>
        </p:txBody>
      </p:sp>
      <p:sp>
        <p:nvSpPr>
          <p:cNvPr id="24" name="Rectangle: Rounded Corners 44">
            <a:extLst>
              <a:ext uri="{FF2B5EF4-FFF2-40B4-BE49-F238E27FC236}">
                <a16:creationId xmlns:a16="http://schemas.microsoft.com/office/drawing/2014/main" id="{0E057EAB-CCBB-0934-57F2-61C74AFBA0DB}"/>
              </a:ext>
            </a:extLst>
          </p:cNvPr>
          <p:cNvSpPr/>
          <p:nvPr/>
        </p:nvSpPr>
        <p:spPr>
          <a:xfrm>
            <a:off x="12240344" y="408965"/>
            <a:ext cx="2160000" cy="900000"/>
          </a:xfrm>
          <a:prstGeom prst="roundRect">
            <a:avLst>
              <a:gd name="adj" fmla="val 0"/>
            </a:avLst>
          </a:prstGeom>
          <a:solidFill>
            <a:schemeClr val="tx2"/>
          </a:solidFill>
          <a:ln w="25400" cap="flat" cmpd="sng" algn="ctr">
            <a:noFill/>
            <a:prstDash val="solid"/>
          </a:ln>
          <a:effectLst/>
        </p:spPr>
        <p:txBody>
          <a:bodyPr lIns="137160" tIns="68580" rIns="137160" bIns="68580" rtlCol="0" anchor="ctr"/>
          <a:lstStyle/>
          <a:p>
            <a:pPr algn="ctr" defTabSz="1371669">
              <a:defRPr/>
            </a:pPr>
            <a:r>
              <a:rPr lang="en-GB" sz="2000" kern="0" dirty="0">
                <a:solidFill>
                  <a:prstClr val="white"/>
                </a:solidFill>
                <a:latin typeface="Arial"/>
                <a:cs typeface="Calibri"/>
              </a:rPr>
              <a:t>Company Secretary</a:t>
            </a:r>
          </a:p>
        </p:txBody>
      </p:sp>
      <p:cxnSp>
        <p:nvCxnSpPr>
          <p:cNvPr id="25" name="Connector: Elbow 24">
            <a:extLst>
              <a:ext uri="{FF2B5EF4-FFF2-40B4-BE49-F238E27FC236}">
                <a16:creationId xmlns:a16="http://schemas.microsoft.com/office/drawing/2014/main" id="{88B50ACF-7DB2-60BA-7D83-2638D18A2B01}"/>
              </a:ext>
            </a:extLst>
          </p:cNvPr>
          <p:cNvCxnSpPr>
            <a:cxnSpLocks/>
            <a:stCxn id="24" idx="1"/>
            <a:endCxn id="17" idx="3"/>
          </p:cNvCxnSpPr>
          <p:nvPr/>
        </p:nvCxnSpPr>
        <p:spPr>
          <a:xfrm rot="10800000" flipV="1">
            <a:off x="11484001" y="858965"/>
            <a:ext cx="756344" cy="2551208"/>
          </a:xfrm>
          <a:prstGeom prst="bentConnector3">
            <a:avLst>
              <a:gd name="adj1" fmla="val 50000"/>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A3D2CE8E-B17D-E5A2-A012-C167AB47BB3E}"/>
              </a:ext>
            </a:extLst>
          </p:cNvPr>
          <p:cNvCxnSpPr>
            <a:cxnSpLocks/>
            <a:stCxn id="12" idx="3"/>
            <a:endCxn id="24" idx="1"/>
          </p:cNvCxnSpPr>
          <p:nvPr/>
        </p:nvCxnSpPr>
        <p:spPr>
          <a:xfrm>
            <a:off x="11484001" y="858965"/>
            <a:ext cx="756344"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27" name="Rectangle: Rounded Corners 44">
            <a:extLst>
              <a:ext uri="{FF2B5EF4-FFF2-40B4-BE49-F238E27FC236}">
                <a16:creationId xmlns:a16="http://schemas.microsoft.com/office/drawing/2014/main" id="{73133217-4856-CB39-6736-5993592C1612}"/>
              </a:ext>
            </a:extLst>
          </p:cNvPr>
          <p:cNvSpPr/>
          <p:nvPr/>
        </p:nvSpPr>
        <p:spPr>
          <a:xfrm>
            <a:off x="12132632" y="3229151"/>
            <a:ext cx="2700000" cy="1080000"/>
          </a:xfrm>
          <a:prstGeom prst="roundRect">
            <a:avLst>
              <a:gd name="adj" fmla="val 0"/>
            </a:avLst>
          </a:prstGeom>
          <a:solidFill>
            <a:schemeClr val="accent1"/>
          </a:solidFill>
          <a:ln w="25400" cap="flat" cmpd="sng" algn="ctr">
            <a:noFill/>
            <a:prstDash val="solid"/>
          </a:ln>
          <a:effectLst/>
        </p:spPr>
        <p:txBody>
          <a:bodyPr lIns="137160" tIns="68580" rIns="137160" bIns="68580" rtlCol="0" anchor="ctr"/>
          <a:lstStyle/>
          <a:p>
            <a:pPr algn="ctr" defTabSz="1371669">
              <a:defRPr/>
            </a:pPr>
            <a:r>
              <a:rPr lang="en-GB" sz="1800" kern="0" dirty="0">
                <a:solidFill>
                  <a:srgbClr val="FFFFFF"/>
                </a:solidFill>
                <a:latin typeface="Arial"/>
                <a:cs typeface="Calibri"/>
              </a:rPr>
              <a:t>Dr </a:t>
            </a:r>
            <a:r>
              <a:rPr lang="en-GB" sz="1800" kern="0" dirty="0" err="1">
                <a:solidFill>
                  <a:srgbClr val="FFFFFF"/>
                </a:solidFill>
                <a:latin typeface="Arial"/>
                <a:cs typeface="Calibri"/>
              </a:rPr>
              <a:t>Smitesh</a:t>
            </a:r>
            <a:r>
              <a:rPr lang="en-GB" sz="1800" kern="0" dirty="0">
                <a:solidFill>
                  <a:srgbClr val="FFFFFF"/>
                </a:solidFill>
                <a:latin typeface="Arial"/>
                <a:cs typeface="Calibri"/>
              </a:rPr>
              <a:t> Patel</a:t>
            </a:r>
          </a:p>
          <a:p>
            <a:pPr algn="ctr" defTabSz="1371669">
              <a:defRPr/>
            </a:pPr>
            <a:r>
              <a:rPr lang="en-GB" sz="1800" kern="0" dirty="0">
                <a:solidFill>
                  <a:srgbClr val="FFFFFF"/>
                </a:solidFill>
                <a:latin typeface="Arial"/>
                <a:cs typeface="Calibri"/>
              </a:rPr>
              <a:t>Primary Care Medical Services (CIOS)</a:t>
            </a:r>
          </a:p>
        </p:txBody>
      </p:sp>
      <p:sp>
        <p:nvSpPr>
          <p:cNvPr id="28" name="Rectangle: Rounded Corners 44">
            <a:extLst>
              <a:ext uri="{FF2B5EF4-FFF2-40B4-BE49-F238E27FC236}">
                <a16:creationId xmlns:a16="http://schemas.microsoft.com/office/drawing/2014/main" id="{D997473C-7C8C-F338-DBD5-0EA58BD9972C}"/>
              </a:ext>
            </a:extLst>
          </p:cNvPr>
          <p:cNvSpPr/>
          <p:nvPr/>
        </p:nvSpPr>
        <p:spPr>
          <a:xfrm>
            <a:off x="12132632" y="5605454"/>
            <a:ext cx="2700000" cy="1080000"/>
          </a:xfrm>
          <a:prstGeom prst="roundRect">
            <a:avLst>
              <a:gd name="adj" fmla="val 0"/>
            </a:avLst>
          </a:prstGeom>
          <a:solidFill>
            <a:schemeClr val="accent1"/>
          </a:solidFill>
          <a:ln w="25400" cap="flat" cmpd="sng" algn="ctr">
            <a:noFill/>
            <a:prstDash val="solid"/>
          </a:ln>
          <a:effectLst/>
        </p:spPr>
        <p:txBody>
          <a:bodyPr lIns="137160" tIns="68580" rIns="137160" bIns="68580" rtlCol="0" anchor="ctr"/>
          <a:lstStyle/>
          <a:p>
            <a:pPr algn="ctr" defTabSz="1371669">
              <a:defRPr/>
            </a:pPr>
            <a:r>
              <a:rPr lang="en-GB" sz="1800" kern="0" dirty="0">
                <a:solidFill>
                  <a:srgbClr val="FFFFFF"/>
                </a:solidFill>
                <a:latin typeface="Arial"/>
                <a:cs typeface="Calibri"/>
              </a:rPr>
              <a:t>Alison Bulman</a:t>
            </a:r>
          </a:p>
          <a:p>
            <a:pPr algn="ctr" defTabSz="1371669">
              <a:defRPr/>
            </a:pPr>
            <a:r>
              <a:rPr lang="en-GB" sz="1800" kern="0" dirty="0">
                <a:solidFill>
                  <a:srgbClr val="FFFFFF"/>
                </a:solidFill>
                <a:latin typeface="Arial"/>
                <a:cs typeface="Calibri"/>
              </a:rPr>
              <a:t>Local Authorities (CIOS)</a:t>
            </a:r>
          </a:p>
        </p:txBody>
      </p:sp>
      <p:sp>
        <p:nvSpPr>
          <p:cNvPr id="29" name="Rectangle: Rounded Corners 44">
            <a:extLst>
              <a:ext uri="{FF2B5EF4-FFF2-40B4-BE49-F238E27FC236}">
                <a16:creationId xmlns:a16="http://schemas.microsoft.com/office/drawing/2014/main" id="{2828AC1E-44D4-CC7F-3E1D-E008FB7988F8}"/>
              </a:ext>
            </a:extLst>
          </p:cNvPr>
          <p:cNvSpPr/>
          <p:nvPr/>
        </p:nvSpPr>
        <p:spPr>
          <a:xfrm>
            <a:off x="12132632" y="6791441"/>
            <a:ext cx="2700000" cy="1080000"/>
          </a:xfrm>
          <a:prstGeom prst="roundRect">
            <a:avLst>
              <a:gd name="adj" fmla="val 0"/>
            </a:avLst>
          </a:prstGeom>
          <a:solidFill>
            <a:schemeClr val="accent1"/>
          </a:solidFill>
          <a:ln w="25400" cap="flat" cmpd="sng" algn="ctr">
            <a:noFill/>
            <a:prstDash val="solid"/>
          </a:ln>
          <a:effectLst/>
        </p:spPr>
        <p:txBody>
          <a:bodyPr lIns="137160" tIns="68580" rIns="137160" bIns="68580" rtlCol="0" anchor="ctr"/>
          <a:lstStyle/>
          <a:p>
            <a:pPr algn="ctr" defTabSz="1371669">
              <a:defRPr/>
            </a:pPr>
            <a:r>
              <a:rPr lang="en-GB" sz="1800" kern="0" dirty="0">
                <a:solidFill>
                  <a:srgbClr val="FFFFFF"/>
                </a:solidFill>
                <a:latin typeface="Arial"/>
                <a:cs typeface="Calibri"/>
              </a:rPr>
              <a:t>Debbie Richards</a:t>
            </a:r>
          </a:p>
          <a:p>
            <a:pPr algn="ctr" defTabSz="1371669">
              <a:defRPr/>
            </a:pPr>
            <a:r>
              <a:rPr lang="en-GB" sz="1800" kern="0" dirty="0">
                <a:solidFill>
                  <a:srgbClr val="FFFFFF"/>
                </a:solidFill>
                <a:latin typeface="Arial"/>
                <a:cs typeface="Calibri"/>
              </a:rPr>
              <a:t>Mental Health (CIOS)</a:t>
            </a:r>
          </a:p>
        </p:txBody>
      </p:sp>
      <p:sp>
        <p:nvSpPr>
          <p:cNvPr id="30" name="Rectangle: Rounded Corners 44">
            <a:extLst>
              <a:ext uri="{FF2B5EF4-FFF2-40B4-BE49-F238E27FC236}">
                <a16:creationId xmlns:a16="http://schemas.microsoft.com/office/drawing/2014/main" id="{81BA9371-FC3C-F47D-89F7-9CF6A5C6A127}"/>
              </a:ext>
            </a:extLst>
          </p:cNvPr>
          <p:cNvSpPr/>
          <p:nvPr/>
        </p:nvSpPr>
        <p:spPr>
          <a:xfrm>
            <a:off x="12132632" y="4419468"/>
            <a:ext cx="2700000" cy="1080000"/>
          </a:xfrm>
          <a:prstGeom prst="roundRect">
            <a:avLst>
              <a:gd name="adj" fmla="val 0"/>
            </a:avLst>
          </a:prstGeom>
          <a:solidFill>
            <a:schemeClr val="accent1"/>
          </a:solidFill>
          <a:ln w="25400" cap="flat" cmpd="sng" algn="ctr">
            <a:noFill/>
            <a:prstDash val="solid"/>
          </a:ln>
          <a:effectLst/>
        </p:spPr>
        <p:txBody>
          <a:bodyPr lIns="137160" tIns="68580" rIns="137160" bIns="68580" rtlCol="0" anchor="ctr"/>
          <a:lstStyle/>
          <a:p>
            <a:pPr algn="ctr" defTabSz="1371669">
              <a:defRPr/>
            </a:pPr>
            <a:r>
              <a:rPr lang="en-GB" sz="1800" kern="0" dirty="0">
                <a:solidFill>
                  <a:srgbClr val="FFFFFF"/>
                </a:solidFill>
                <a:latin typeface="Arial"/>
                <a:cs typeface="Calibri"/>
              </a:rPr>
              <a:t>Steve Wiliamson</a:t>
            </a:r>
          </a:p>
          <a:p>
            <a:pPr algn="ctr" defTabSz="1371669">
              <a:defRPr/>
            </a:pPr>
            <a:r>
              <a:rPr lang="en-GB" sz="1800" kern="0" dirty="0">
                <a:solidFill>
                  <a:srgbClr val="FFFFFF"/>
                </a:solidFill>
                <a:latin typeface="Arial"/>
                <a:cs typeface="Calibri"/>
              </a:rPr>
              <a:t>NHS Providers Trusts (CIOS)</a:t>
            </a:r>
          </a:p>
        </p:txBody>
      </p:sp>
      <p:pic>
        <p:nvPicPr>
          <p:cNvPr id="62" name="Picture 61" descr="A blue and black sign with white letters&#10;&#10;AI-generated content may be incorrect.">
            <a:extLst>
              <a:ext uri="{FF2B5EF4-FFF2-40B4-BE49-F238E27FC236}">
                <a16:creationId xmlns:a16="http://schemas.microsoft.com/office/drawing/2014/main" id="{D99AD450-9041-5EAE-BDCC-19C68392E28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308923" y="1778478"/>
            <a:ext cx="655724" cy="472032"/>
          </a:xfrm>
          <a:prstGeom prst="rect">
            <a:avLst/>
          </a:prstGeom>
        </p:spPr>
      </p:pic>
      <p:pic>
        <p:nvPicPr>
          <p:cNvPr id="63" name="Picture 62" descr="A blue and white logo&#10;&#10;AI-generated content may be incorrect.">
            <a:extLst>
              <a:ext uri="{FF2B5EF4-FFF2-40B4-BE49-F238E27FC236}">
                <a16:creationId xmlns:a16="http://schemas.microsoft.com/office/drawing/2014/main" id="{1E6820DB-2FFD-54A1-B28D-C65C30BF915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240344" y="1839670"/>
            <a:ext cx="1170570" cy="737066"/>
          </a:xfrm>
          <a:prstGeom prst="rect">
            <a:avLst/>
          </a:prstGeom>
        </p:spPr>
      </p:pic>
      <p:grpSp>
        <p:nvGrpSpPr>
          <p:cNvPr id="66" name="Group 65">
            <a:extLst>
              <a:ext uri="{FF2B5EF4-FFF2-40B4-BE49-F238E27FC236}">
                <a16:creationId xmlns:a16="http://schemas.microsoft.com/office/drawing/2014/main" id="{77B03C49-2283-35C0-4286-7ADBCD24F696}"/>
              </a:ext>
            </a:extLst>
          </p:cNvPr>
          <p:cNvGrpSpPr/>
          <p:nvPr/>
        </p:nvGrpSpPr>
        <p:grpSpPr>
          <a:xfrm>
            <a:off x="2951314" y="8101298"/>
            <a:ext cx="14761640" cy="1433819"/>
            <a:chOff x="2951312" y="8101297"/>
            <a:chExt cx="14761640" cy="1080000"/>
          </a:xfrm>
        </p:grpSpPr>
        <p:sp>
          <p:nvSpPr>
            <p:cNvPr id="67" name="Rectangle 66">
              <a:extLst>
                <a:ext uri="{FF2B5EF4-FFF2-40B4-BE49-F238E27FC236}">
                  <a16:creationId xmlns:a16="http://schemas.microsoft.com/office/drawing/2014/main" id="{F704BAB6-AB87-34AC-6D78-4906643FA003}"/>
                </a:ext>
              </a:extLst>
            </p:cNvPr>
            <p:cNvSpPr/>
            <p:nvPr/>
          </p:nvSpPr>
          <p:spPr>
            <a:xfrm>
              <a:off x="2951312" y="8101297"/>
              <a:ext cx="14761640" cy="1080000"/>
            </a:xfrm>
            <a:prstGeom prst="rect">
              <a:avLst/>
            </a:prstGeom>
            <a:solidFill>
              <a:schemeClr val="tx2">
                <a:lumMod val="40000"/>
                <a:lumOff val="60000"/>
              </a:schemeClr>
            </a:solidFill>
            <a:ln w="25400" cap="flat" cmpd="sng" algn="ctr">
              <a:noFill/>
              <a:prstDash val="solid"/>
            </a:ln>
            <a:effectLst/>
          </p:spPr>
          <p:txBody>
            <a:bodyPr rtlCol="0" anchor="ctr"/>
            <a:lstStyle/>
            <a:p>
              <a:pPr algn="ctr" defTabSz="1371669">
                <a:defRPr/>
              </a:pPr>
              <a:endParaRPr lang="en-US" sz="1800" b="1" i="1" kern="0" dirty="0">
                <a:solidFill>
                  <a:prstClr val="black"/>
                </a:solidFill>
                <a:latin typeface="Arial"/>
                <a:cs typeface="Calibri" panose="020F0502020204030204" pitchFamily="34" charset="0"/>
              </a:endParaRPr>
            </a:p>
          </p:txBody>
        </p:sp>
        <p:sp>
          <p:nvSpPr>
            <p:cNvPr id="68" name="Rectangle: Rounded Corners 44">
              <a:extLst>
                <a:ext uri="{FF2B5EF4-FFF2-40B4-BE49-F238E27FC236}">
                  <a16:creationId xmlns:a16="http://schemas.microsoft.com/office/drawing/2014/main" id="{037CF6EC-7CDD-DA6A-B0FD-DBA2E3340D35}"/>
                </a:ext>
              </a:extLst>
            </p:cNvPr>
            <p:cNvSpPr/>
            <p:nvPr/>
          </p:nvSpPr>
          <p:spPr>
            <a:xfrm>
              <a:off x="10445052" y="8191297"/>
              <a:ext cx="2232000" cy="900000"/>
            </a:xfrm>
            <a:prstGeom prst="roundRect">
              <a:avLst>
                <a:gd name="adj" fmla="val 0"/>
              </a:avLst>
            </a:prstGeom>
            <a:solidFill>
              <a:schemeClr val="tx2"/>
            </a:solidFill>
            <a:ln w="25400" cap="flat" cmpd="sng" algn="ctr">
              <a:noFill/>
              <a:prstDash val="solid"/>
            </a:ln>
            <a:effectLst/>
          </p:spPr>
          <p:txBody>
            <a:bodyPr lIns="137160" tIns="68580" rIns="137160" bIns="68580" rtlCol="0" anchor="ctr"/>
            <a:lstStyle/>
            <a:p>
              <a:pPr algn="ctr" defTabSz="1371669">
                <a:defRPr/>
              </a:pPr>
              <a:r>
                <a:rPr lang="en-GB" sz="1800" kern="0" dirty="0">
                  <a:solidFill>
                    <a:prstClr val="white"/>
                  </a:solidFill>
                  <a:latin typeface="Arial"/>
                  <a:cs typeface="Calibri"/>
                </a:rPr>
                <a:t>Diana Crump</a:t>
              </a:r>
            </a:p>
            <a:p>
              <a:pPr algn="ctr" defTabSz="1371669">
                <a:defRPr/>
              </a:pPr>
              <a:r>
                <a:rPr lang="en-GB" sz="1800" kern="0" dirty="0">
                  <a:solidFill>
                    <a:prstClr val="white"/>
                  </a:solidFill>
                  <a:latin typeface="Arial"/>
                  <a:cs typeface="Calibri"/>
                </a:rPr>
                <a:t>VCSE Assembly – Devon</a:t>
              </a:r>
            </a:p>
          </p:txBody>
        </p:sp>
        <p:sp>
          <p:nvSpPr>
            <p:cNvPr id="69" name="Rectangle: Rounded Corners 44">
              <a:extLst>
                <a:ext uri="{FF2B5EF4-FFF2-40B4-BE49-F238E27FC236}">
                  <a16:creationId xmlns:a16="http://schemas.microsoft.com/office/drawing/2014/main" id="{FA7299C3-09D6-D86B-694C-C62CD9992ECF}"/>
                </a:ext>
              </a:extLst>
            </p:cNvPr>
            <p:cNvSpPr/>
            <p:nvPr/>
          </p:nvSpPr>
          <p:spPr>
            <a:xfrm>
              <a:off x="12896725" y="8191297"/>
              <a:ext cx="2232000" cy="900000"/>
            </a:xfrm>
            <a:prstGeom prst="roundRect">
              <a:avLst>
                <a:gd name="adj" fmla="val 0"/>
              </a:avLst>
            </a:prstGeom>
            <a:solidFill>
              <a:schemeClr val="tx2"/>
            </a:solidFill>
            <a:ln w="25400" cap="flat" cmpd="sng" algn="ctr">
              <a:noFill/>
              <a:prstDash val="solid"/>
            </a:ln>
            <a:effectLst/>
          </p:spPr>
          <p:txBody>
            <a:bodyPr lIns="137160" tIns="68580" rIns="137160" bIns="68580" rtlCol="0" anchor="ctr"/>
            <a:lstStyle/>
            <a:p>
              <a:pPr algn="ctr" defTabSz="1371669">
                <a:defRPr/>
              </a:pPr>
              <a:r>
                <a:rPr lang="en-GB" sz="1800" kern="0" dirty="0">
                  <a:solidFill>
                    <a:prstClr val="white"/>
                  </a:solidFill>
                  <a:latin typeface="Arial"/>
                  <a:cs typeface="Calibri"/>
                </a:rPr>
                <a:t>Eunan O’Neill</a:t>
              </a:r>
            </a:p>
            <a:p>
              <a:pPr algn="ctr" defTabSz="1371669">
                <a:defRPr/>
              </a:pPr>
              <a:r>
                <a:rPr lang="en-GB" sz="1800" kern="0" dirty="0">
                  <a:solidFill>
                    <a:prstClr val="white"/>
                  </a:solidFill>
                  <a:latin typeface="Arial"/>
                  <a:cs typeface="Calibri"/>
                </a:rPr>
                <a:t>Local Authorities (DPH) – CIOS</a:t>
              </a:r>
            </a:p>
          </p:txBody>
        </p:sp>
        <p:sp>
          <p:nvSpPr>
            <p:cNvPr id="70" name="Rectangle: Rounded Corners 44">
              <a:extLst>
                <a:ext uri="{FF2B5EF4-FFF2-40B4-BE49-F238E27FC236}">
                  <a16:creationId xmlns:a16="http://schemas.microsoft.com/office/drawing/2014/main" id="{82B36CE9-23B9-1822-787A-D89866CCF7D9}"/>
                </a:ext>
              </a:extLst>
            </p:cNvPr>
            <p:cNvSpPr/>
            <p:nvPr/>
          </p:nvSpPr>
          <p:spPr>
            <a:xfrm>
              <a:off x="15348396" y="8191297"/>
              <a:ext cx="2232000" cy="900000"/>
            </a:xfrm>
            <a:prstGeom prst="roundRect">
              <a:avLst>
                <a:gd name="adj" fmla="val 0"/>
              </a:avLst>
            </a:prstGeom>
            <a:solidFill>
              <a:schemeClr val="tx2"/>
            </a:solidFill>
            <a:ln w="25400" cap="flat" cmpd="sng" algn="ctr">
              <a:noFill/>
              <a:prstDash val="solid"/>
            </a:ln>
            <a:effectLst/>
          </p:spPr>
          <p:txBody>
            <a:bodyPr lIns="137160" tIns="68580" rIns="137160" bIns="68580" rtlCol="0" anchor="ctr"/>
            <a:lstStyle/>
            <a:p>
              <a:pPr algn="ctr" defTabSz="1371669">
                <a:defRPr/>
              </a:pPr>
              <a:r>
                <a:rPr lang="en-GB" sz="1800" kern="0" dirty="0">
                  <a:solidFill>
                    <a:prstClr val="white"/>
                  </a:solidFill>
                  <a:latin typeface="Arial"/>
                  <a:cs typeface="Calibri"/>
                </a:rPr>
                <a:t>Lincoln Sargeant</a:t>
              </a:r>
            </a:p>
            <a:p>
              <a:pPr algn="ctr" defTabSz="1371669">
                <a:defRPr/>
              </a:pPr>
              <a:r>
                <a:rPr lang="en-GB" sz="1800" kern="0" dirty="0">
                  <a:solidFill>
                    <a:prstClr val="white"/>
                  </a:solidFill>
                  <a:latin typeface="Arial"/>
                  <a:cs typeface="Calibri"/>
                </a:rPr>
                <a:t>Local Authorities (DPH) – Devon</a:t>
              </a:r>
            </a:p>
          </p:txBody>
        </p:sp>
        <p:sp>
          <p:nvSpPr>
            <p:cNvPr id="71" name="Rectangle: Rounded Corners 44">
              <a:extLst>
                <a:ext uri="{FF2B5EF4-FFF2-40B4-BE49-F238E27FC236}">
                  <a16:creationId xmlns:a16="http://schemas.microsoft.com/office/drawing/2014/main" id="{BE30DC16-64A1-6BD6-C5B6-546A6B6ADADC}"/>
                </a:ext>
              </a:extLst>
            </p:cNvPr>
            <p:cNvSpPr/>
            <p:nvPr/>
          </p:nvSpPr>
          <p:spPr>
            <a:xfrm>
              <a:off x="3090033" y="8191297"/>
              <a:ext cx="2232000" cy="900000"/>
            </a:xfrm>
            <a:prstGeom prst="roundRect">
              <a:avLst>
                <a:gd name="adj" fmla="val 0"/>
              </a:avLst>
            </a:prstGeom>
            <a:solidFill>
              <a:schemeClr val="tx2"/>
            </a:solidFill>
            <a:ln w="25400" cap="flat" cmpd="sng" algn="ctr">
              <a:noFill/>
              <a:prstDash val="solid"/>
            </a:ln>
            <a:effectLst/>
          </p:spPr>
          <p:txBody>
            <a:bodyPr lIns="137160" tIns="68580" rIns="137160" bIns="68580" rtlCol="0" anchor="ctr"/>
            <a:lstStyle/>
            <a:p>
              <a:pPr algn="ctr" defTabSz="1371669">
                <a:defRPr/>
              </a:pPr>
              <a:r>
                <a:rPr lang="en-GB" sz="1800" kern="0" dirty="0">
                  <a:solidFill>
                    <a:prstClr val="white"/>
                  </a:solidFill>
                  <a:latin typeface="Arial"/>
                  <a:cs typeface="Calibri"/>
                </a:rPr>
                <a:t>Stewart Smith</a:t>
              </a:r>
            </a:p>
            <a:p>
              <a:pPr algn="ctr" defTabSz="1371669">
                <a:defRPr/>
              </a:pPr>
              <a:r>
                <a:rPr lang="en-GB" sz="1800" kern="0" dirty="0">
                  <a:solidFill>
                    <a:prstClr val="white"/>
                  </a:solidFill>
                  <a:latin typeface="Arial"/>
                  <a:cs typeface="Calibri"/>
                </a:rPr>
                <a:t>GP Collaborative – CIOS</a:t>
              </a:r>
            </a:p>
          </p:txBody>
        </p:sp>
        <p:sp>
          <p:nvSpPr>
            <p:cNvPr id="72" name="Rectangle: Rounded Corners 44">
              <a:extLst>
                <a:ext uri="{FF2B5EF4-FFF2-40B4-BE49-F238E27FC236}">
                  <a16:creationId xmlns:a16="http://schemas.microsoft.com/office/drawing/2014/main" id="{8B40441F-83A9-CE4D-9F8B-600CFD3CEADF}"/>
                </a:ext>
              </a:extLst>
            </p:cNvPr>
            <p:cNvSpPr/>
            <p:nvPr/>
          </p:nvSpPr>
          <p:spPr>
            <a:xfrm>
              <a:off x="5541706" y="8191297"/>
              <a:ext cx="2232000" cy="900000"/>
            </a:xfrm>
            <a:prstGeom prst="roundRect">
              <a:avLst>
                <a:gd name="adj" fmla="val 0"/>
              </a:avLst>
            </a:prstGeom>
            <a:solidFill>
              <a:schemeClr val="tx2"/>
            </a:solidFill>
            <a:ln w="25400" cap="flat" cmpd="sng" algn="ctr">
              <a:noFill/>
              <a:prstDash val="solid"/>
            </a:ln>
            <a:effectLst/>
          </p:spPr>
          <p:txBody>
            <a:bodyPr lIns="137160" tIns="68580" rIns="137160" bIns="68580" rtlCol="0" anchor="ctr"/>
            <a:lstStyle/>
            <a:p>
              <a:pPr algn="ctr" defTabSz="1371669">
                <a:defRPr/>
              </a:pPr>
              <a:r>
                <a:rPr lang="en-GB" sz="1800" kern="0" dirty="0">
                  <a:solidFill>
                    <a:prstClr val="white"/>
                  </a:solidFill>
                  <a:latin typeface="Arial"/>
                  <a:cs typeface="Calibri"/>
                </a:rPr>
                <a:t>Peter Roberts</a:t>
              </a:r>
            </a:p>
            <a:p>
              <a:pPr algn="ctr" defTabSz="1371669">
                <a:defRPr/>
              </a:pPr>
              <a:r>
                <a:rPr lang="en-GB" sz="1800" kern="0" dirty="0">
                  <a:solidFill>
                    <a:prstClr val="white"/>
                  </a:solidFill>
                  <a:latin typeface="Arial"/>
                  <a:cs typeface="Calibri"/>
                </a:rPr>
                <a:t>GP Collaborative – Devon</a:t>
              </a:r>
            </a:p>
          </p:txBody>
        </p:sp>
        <p:sp>
          <p:nvSpPr>
            <p:cNvPr id="73" name="Rectangle: Rounded Corners 44">
              <a:extLst>
                <a:ext uri="{FF2B5EF4-FFF2-40B4-BE49-F238E27FC236}">
                  <a16:creationId xmlns:a16="http://schemas.microsoft.com/office/drawing/2014/main" id="{89DD23D3-9C5F-CF78-20F8-C050776CE839}"/>
                </a:ext>
              </a:extLst>
            </p:cNvPr>
            <p:cNvSpPr/>
            <p:nvPr/>
          </p:nvSpPr>
          <p:spPr>
            <a:xfrm>
              <a:off x="7993379" y="8191297"/>
              <a:ext cx="2232000" cy="900000"/>
            </a:xfrm>
            <a:prstGeom prst="roundRect">
              <a:avLst>
                <a:gd name="adj" fmla="val 0"/>
              </a:avLst>
            </a:prstGeom>
            <a:solidFill>
              <a:schemeClr val="tx2"/>
            </a:solidFill>
            <a:ln w="25400" cap="flat" cmpd="sng" algn="ctr">
              <a:noFill/>
              <a:prstDash val="solid"/>
            </a:ln>
            <a:effectLst/>
          </p:spPr>
          <p:txBody>
            <a:bodyPr lIns="137160" tIns="68580" rIns="137160" bIns="68580" rtlCol="0" anchor="ctr"/>
            <a:lstStyle/>
            <a:p>
              <a:pPr algn="ctr" defTabSz="1371669">
                <a:defRPr/>
              </a:pPr>
              <a:r>
                <a:rPr lang="en-GB" sz="1800" kern="0" dirty="0">
                  <a:solidFill>
                    <a:prstClr val="white"/>
                  </a:solidFill>
                  <a:latin typeface="Arial"/>
                  <a:cs typeface="Calibri"/>
                </a:rPr>
                <a:t>Emma Rowse</a:t>
              </a:r>
            </a:p>
            <a:p>
              <a:pPr algn="ctr" defTabSz="1371669">
                <a:defRPr/>
              </a:pPr>
              <a:r>
                <a:rPr lang="en-GB" sz="1800" kern="0" dirty="0">
                  <a:solidFill>
                    <a:prstClr val="white"/>
                  </a:solidFill>
                  <a:latin typeface="Arial"/>
                  <a:cs typeface="Calibri"/>
                </a:rPr>
                <a:t>VCSF – CIOS</a:t>
              </a:r>
            </a:p>
          </p:txBody>
        </p:sp>
      </p:grpSp>
      <p:pic>
        <p:nvPicPr>
          <p:cNvPr id="13" name="Picture 12" descr="A blue and black sign with white letters&#10;&#10;AI-generated content may be incorrect.">
            <a:extLst>
              <a:ext uri="{FF2B5EF4-FFF2-40B4-BE49-F238E27FC236}">
                <a16:creationId xmlns:a16="http://schemas.microsoft.com/office/drawing/2014/main" id="{75B2184E-7726-9B35-72D6-66B24157632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6592482" y="1862466"/>
            <a:ext cx="655724" cy="472032"/>
          </a:xfrm>
          <a:prstGeom prst="rect">
            <a:avLst/>
          </a:prstGeom>
        </p:spPr>
      </p:pic>
      <p:pic>
        <p:nvPicPr>
          <p:cNvPr id="32" name="Picture 31" descr="A blue and white logo&#10;&#10;AI-generated content may be incorrect.">
            <a:extLst>
              <a:ext uri="{FF2B5EF4-FFF2-40B4-BE49-F238E27FC236}">
                <a16:creationId xmlns:a16="http://schemas.microsoft.com/office/drawing/2014/main" id="{DF6C78A2-A566-618E-F0A5-2C3F442C4C5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860008" y="1726811"/>
            <a:ext cx="1170570" cy="737066"/>
          </a:xfrm>
          <a:prstGeom prst="rect">
            <a:avLst/>
          </a:prstGeom>
        </p:spPr>
      </p:pic>
      <p:pic>
        <p:nvPicPr>
          <p:cNvPr id="33" name="Picture 32" descr="A blue and black sign with white letters&#10;&#10;AI-generated content may be incorrect.">
            <a:extLst>
              <a:ext uri="{FF2B5EF4-FFF2-40B4-BE49-F238E27FC236}">
                <a16:creationId xmlns:a16="http://schemas.microsoft.com/office/drawing/2014/main" id="{16B04472-3D8B-1834-98AB-C3A7B83A60B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745270" y="1668915"/>
            <a:ext cx="655724" cy="472032"/>
          </a:xfrm>
          <a:prstGeom prst="rect">
            <a:avLst/>
          </a:prstGeom>
        </p:spPr>
      </p:pic>
      <p:pic>
        <p:nvPicPr>
          <p:cNvPr id="34" name="Picture 33" descr="A blue and white logo&#10;&#10;AI-generated content may be incorrect.">
            <a:extLst>
              <a:ext uri="{FF2B5EF4-FFF2-40B4-BE49-F238E27FC236}">
                <a16:creationId xmlns:a16="http://schemas.microsoft.com/office/drawing/2014/main" id="{5C25ED27-738A-1F04-F8EE-6662D08C653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96355" y="1617248"/>
            <a:ext cx="1170570" cy="737066"/>
          </a:xfrm>
          <a:prstGeom prst="rect">
            <a:avLst/>
          </a:prstGeom>
        </p:spPr>
      </p:pic>
      <p:sp>
        <p:nvSpPr>
          <p:cNvPr id="35" name="Rectangle: Rounded Corners 44">
            <a:extLst>
              <a:ext uri="{FF2B5EF4-FFF2-40B4-BE49-F238E27FC236}">
                <a16:creationId xmlns:a16="http://schemas.microsoft.com/office/drawing/2014/main" id="{9E875E26-F937-598D-2928-F6EA4E6D1108}"/>
              </a:ext>
            </a:extLst>
          </p:cNvPr>
          <p:cNvSpPr/>
          <p:nvPr/>
        </p:nvSpPr>
        <p:spPr>
          <a:xfrm>
            <a:off x="6062711" y="5192164"/>
            <a:ext cx="5889600" cy="521954"/>
          </a:xfrm>
          <a:prstGeom prst="roundRect">
            <a:avLst>
              <a:gd name="adj" fmla="val 0"/>
            </a:avLst>
          </a:prstGeom>
          <a:solidFill>
            <a:schemeClr val="accent1"/>
          </a:solidFill>
          <a:ln w="25400" cap="flat" cmpd="sng" algn="ctr">
            <a:noFill/>
            <a:prstDash val="solid"/>
          </a:ln>
          <a:effectLst/>
        </p:spPr>
        <p:txBody>
          <a:bodyPr rtlCol="0" anchor="ctr"/>
          <a:lstStyle/>
          <a:p>
            <a:pPr algn="ctr" defTabSz="1371669">
              <a:defRPr/>
            </a:pPr>
            <a:r>
              <a:rPr lang="en-GB" sz="2000" kern="0" dirty="0">
                <a:solidFill>
                  <a:srgbClr val="FFFFFF"/>
                </a:solidFill>
                <a:latin typeface="Arial"/>
                <a:cs typeface="Calibri" panose="020F0502020204030204" pitchFamily="34" charset="0"/>
              </a:rPr>
              <a:t>Simon </a:t>
            </a:r>
            <a:r>
              <a:rPr lang="en-GB" sz="2000" kern="0" dirty="0" err="1">
                <a:solidFill>
                  <a:srgbClr val="FFFFFF"/>
                </a:solidFill>
                <a:latin typeface="Arial"/>
                <a:cs typeface="Calibri" panose="020F0502020204030204" pitchFamily="34" charset="0"/>
              </a:rPr>
              <a:t>Gittoes-Davies</a:t>
            </a:r>
            <a:r>
              <a:rPr lang="en-GB" sz="2000" kern="0" dirty="0">
                <a:solidFill>
                  <a:srgbClr val="FFFFFF"/>
                </a:solidFill>
                <a:latin typeface="Arial"/>
                <a:cs typeface="Calibri" panose="020F0502020204030204" pitchFamily="34" charset="0"/>
              </a:rPr>
              <a:t> - Chief Finance Officer</a:t>
            </a:r>
          </a:p>
        </p:txBody>
      </p:sp>
      <p:sp>
        <p:nvSpPr>
          <p:cNvPr id="36" name="Rectangle: Rounded Corners 44">
            <a:extLst>
              <a:ext uri="{FF2B5EF4-FFF2-40B4-BE49-F238E27FC236}">
                <a16:creationId xmlns:a16="http://schemas.microsoft.com/office/drawing/2014/main" id="{79062161-53EF-7851-C5A5-B65A6CACB2A3}"/>
              </a:ext>
            </a:extLst>
          </p:cNvPr>
          <p:cNvSpPr/>
          <p:nvPr/>
        </p:nvSpPr>
        <p:spPr>
          <a:xfrm>
            <a:off x="6062711" y="3905482"/>
            <a:ext cx="5889600" cy="517370"/>
          </a:xfrm>
          <a:prstGeom prst="roundRect">
            <a:avLst>
              <a:gd name="adj" fmla="val 0"/>
            </a:avLst>
          </a:prstGeom>
          <a:solidFill>
            <a:schemeClr val="accent1"/>
          </a:solidFill>
          <a:ln w="25400" cap="flat" cmpd="sng" algn="ctr">
            <a:noFill/>
            <a:prstDash val="solid"/>
          </a:ln>
          <a:effectLst/>
        </p:spPr>
        <p:txBody>
          <a:bodyPr rtlCol="0" anchor="ctr"/>
          <a:lstStyle/>
          <a:p>
            <a:pPr algn="ctr" defTabSz="1371669">
              <a:defRPr/>
            </a:pPr>
            <a:r>
              <a:rPr lang="en-GB" sz="2000" kern="0" dirty="0">
                <a:solidFill>
                  <a:srgbClr val="FFFFFF"/>
                </a:solidFill>
                <a:latin typeface="Arial"/>
                <a:cs typeface="Calibri" panose="020F0502020204030204" pitchFamily="34" charset="0"/>
              </a:rPr>
              <a:t> Susan Bracefield – Chief Clinical Officer (CNO)</a:t>
            </a:r>
          </a:p>
        </p:txBody>
      </p:sp>
      <p:sp>
        <p:nvSpPr>
          <p:cNvPr id="37" name="Rectangle: Rounded Corners 44">
            <a:extLst>
              <a:ext uri="{FF2B5EF4-FFF2-40B4-BE49-F238E27FC236}">
                <a16:creationId xmlns:a16="http://schemas.microsoft.com/office/drawing/2014/main" id="{A3E3E02B-5E02-1CEF-CF5F-4959D1822C7D}"/>
              </a:ext>
            </a:extLst>
          </p:cNvPr>
          <p:cNvSpPr/>
          <p:nvPr/>
        </p:nvSpPr>
        <p:spPr>
          <a:xfrm>
            <a:off x="6062711" y="5839862"/>
            <a:ext cx="5889600" cy="691049"/>
          </a:xfrm>
          <a:prstGeom prst="roundRect">
            <a:avLst>
              <a:gd name="adj" fmla="val 0"/>
            </a:avLst>
          </a:prstGeom>
          <a:solidFill>
            <a:schemeClr val="accent1"/>
          </a:solidFill>
          <a:ln w="25400" cap="flat" cmpd="sng" algn="ctr">
            <a:noFill/>
            <a:prstDash val="solid"/>
          </a:ln>
          <a:effectLst/>
        </p:spPr>
        <p:txBody>
          <a:bodyPr rtlCol="0" anchor="ctr"/>
          <a:lstStyle/>
          <a:p>
            <a:pPr algn="ctr" defTabSz="1371669">
              <a:defRPr/>
            </a:pPr>
            <a:r>
              <a:rPr lang="en-GB" sz="2000" kern="0" dirty="0">
                <a:solidFill>
                  <a:srgbClr val="FFFFFF"/>
                </a:solidFill>
                <a:latin typeface="Arial"/>
                <a:cs typeface="Calibri" panose="020F0502020204030204" pitchFamily="34" charset="0"/>
              </a:rPr>
              <a:t> Chris Reid – Chief Place and Transformation Officer (CMO)</a:t>
            </a:r>
          </a:p>
        </p:txBody>
      </p:sp>
      <p:sp>
        <p:nvSpPr>
          <p:cNvPr id="38" name="Rectangle: Rounded Corners 44">
            <a:extLst>
              <a:ext uri="{FF2B5EF4-FFF2-40B4-BE49-F238E27FC236}">
                <a16:creationId xmlns:a16="http://schemas.microsoft.com/office/drawing/2014/main" id="{D79153C7-05EB-8BE2-A2FC-B225F85D17E7}"/>
              </a:ext>
            </a:extLst>
          </p:cNvPr>
          <p:cNvSpPr/>
          <p:nvPr/>
        </p:nvSpPr>
        <p:spPr>
          <a:xfrm>
            <a:off x="6062711" y="7426846"/>
            <a:ext cx="5889600" cy="502025"/>
          </a:xfrm>
          <a:prstGeom prst="roundRect">
            <a:avLst>
              <a:gd name="adj" fmla="val 0"/>
            </a:avLst>
          </a:prstGeom>
          <a:solidFill>
            <a:schemeClr val="accent1"/>
          </a:solidFill>
          <a:ln w="25400" cap="flat" cmpd="sng" algn="ctr">
            <a:noFill/>
            <a:prstDash val="solid"/>
          </a:ln>
          <a:effectLst/>
        </p:spPr>
        <p:txBody>
          <a:bodyPr rtlCol="0" anchor="ctr"/>
          <a:lstStyle/>
          <a:p>
            <a:pPr algn="ctr" defTabSz="1371669">
              <a:defRPr/>
            </a:pPr>
            <a:r>
              <a:rPr lang="en-GB" sz="2000" kern="0" dirty="0">
                <a:solidFill>
                  <a:srgbClr val="FFFFFF"/>
                </a:solidFill>
                <a:latin typeface="Arial"/>
                <a:cs typeface="Calibri" panose="020F0502020204030204" pitchFamily="34" charset="0"/>
              </a:rPr>
              <a:t>Patrick Weir – Chief People Officer</a:t>
            </a:r>
          </a:p>
        </p:txBody>
      </p:sp>
      <p:sp>
        <p:nvSpPr>
          <p:cNvPr id="39" name="Rectangle: Rounded Corners 44">
            <a:extLst>
              <a:ext uri="{FF2B5EF4-FFF2-40B4-BE49-F238E27FC236}">
                <a16:creationId xmlns:a16="http://schemas.microsoft.com/office/drawing/2014/main" id="{CDC51CC9-D9D6-822C-7135-96DCDF239515}"/>
              </a:ext>
            </a:extLst>
          </p:cNvPr>
          <p:cNvSpPr/>
          <p:nvPr/>
        </p:nvSpPr>
        <p:spPr>
          <a:xfrm>
            <a:off x="6062711" y="6649820"/>
            <a:ext cx="5889600" cy="639230"/>
          </a:xfrm>
          <a:prstGeom prst="roundRect">
            <a:avLst>
              <a:gd name="adj" fmla="val 0"/>
            </a:avLst>
          </a:prstGeom>
          <a:solidFill>
            <a:schemeClr val="accent1"/>
          </a:solidFill>
          <a:ln w="25400" cap="flat" cmpd="sng" algn="ctr">
            <a:noFill/>
            <a:prstDash val="solid"/>
          </a:ln>
          <a:effectLst/>
        </p:spPr>
        <p:txBody>
          <a:bodyPr rtlCol="0" anchor="ctr"/>
          <a:lstStyle/>
          <a:p>
            <a:pPr algn="ctr" defTabSz="1371669">
              <a:defRPr/>
            </a:pPr>
            <a:r>
              <a:rPr lang="en-GB" sz="2000" kern="0" dirty="0">
                <a:solidFill>
                  <a:srgbClr val="FFFFFF"/>
                </a:solidFill>
                <a:latin typeface="Arial"/>
                <a:cs typeface="Calibri" panose="020F0502020204030204" pitchFamily="34" charset="0"/>
              </a:rPr>
              <a:t>Libby </a:t>
            </a:r>
            <a:r>
              <a:rPr lang="en-GB" sz="2000" kern="0" dirty="0" err="1">
                <a:solidFill>
                  <a:srgbClr val="FFFFFF"/>
                </a:solidFill>
                <a:latin typeface="Arial"/>
                <a:cs typeface="Calibri" panose="020F0502020204030204" pitchFamily="34" charset="0"/>
              </a:rPr>
              <a:t>Ryan-Davies</a:t>
            </a:r>
            <a:r>
              <a:rPr lang="en-GB" sz="2000" kern="0" dirty="0">
                <a:solidFill>
                  <a:srgbClr val="FFFFFF"/>
                </a:solidFill>
                <a:latin typeface="Arial"/>
                <a:cs typeface="Calibri" panose="020F0502020204030204" pitchFamily="34" charset="0"/>
              </a:rPr>
              <a:t> - Chief Strategic Planning and Commissioning Officer</a:t>
            </a:r>
          </a:p>
        </p:txBody>
      </p:sp>
      <p:sp>
        <p:nvSpPr>
          <p:cNvPr id="40" name="Rectangle: Rounded Corners 44">
            <a:extLst>
              <a:ext uri="{FF2B5EF4-FFF2-40B4-BE49-F238E27FC236}">
                <a16:creationId xmlns:a16="http://schemas.microsoft.com/office/drawing/2014/main" id="{3129CBB4-74F7-4B12-F922-895AE4D0C59E}"/>
              </a:ext>
            </a:extLst>
          </p:cNvPr>
          <p:cNvSpPr/>
          <p:nvPr/>
        </p:nvSpPr>
        <p:spPr>
          <a:xfrm>
            <a:off x="6062711" y="4551161"/>
            <a:ext cx="5889600" cy="502025"/>
          </a:xfrm>
          <a:prstGeom prst="roundRect">
            <a:avLst>
              <a:gd name="adj" fmla="val 0"/>
            </a:avLst>
          </a:prstGeom>
          <a:solidFill>
            <a:schemeClr val="accent1"/>
          </a:solidFill>
          <a:ln w="25400" cap="flat" cmpd="sng" algn="ctr">
            <a:noFill/>
            <a:prstDash val="solid"/>
          </a:ln>
          <a:effectLst/>
        </p:spPr>
        <p:txBody>
          <a:bodyPr rtlCol="0" anchor="ctr"/>
          <a:lstStyle/>
          <a:p>
            <a:pPr algn="ctr" defTabSz="1371669">
              <a:defRPr/>
            </a:pPr>
            <a:r>
              <a:rPr lang="en-GB" sz="2000" kern="0" dirty="0">
                <a:solidFill>
                  <a:srgbClr val="FFFFFF"/>
                </a:solidFill>
                <a:latin typeface="Arial"/>
                <a:cs typeface="Calibri" panose="020F0502020204030204" pitchFamily="34" charset="0"/>
              </a:rPr>
              <a:t>Peter Collins – Chief Population Health Officer</a:t>
            </a:r>
          </a:p>
        </p:txBody>
      </p:sp>
      <p:sp>
        <p:nvSpPr>
          <p:cNvPr id="41" name="Title 1">
            <a:extLst>
              <a:ext uri="{FF2B5EF4-FFF2-40B4-BE49-F238E27FC236}">
                <a16:creationId xmlns:a16="http://schemas.microsoft.com/office/drawing/2014/main" id="{60BAE496-5C9A-5E6B-1479-7E93A01B7095}"/>
              </a:ext>
            </a:extLst>
          </p:cNvPr>
          <p:cNvSpPr txBox="1">
            <a:spLocks/>
          </p:cNvSpPr>
          <p:nvPr/>
        </p:nvSpPr>
        <p:spPr bwMode="auto">
          <a:xfrm>
            <a:off x="364977" y="306065"/>
            <a:ext cx="6882711" cy="987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37160" tIns="68580" rIns="137160" bIns="68580" numCol="1" anchor="ctr" anchorCtr="0" compatLnSpc="1">
            <a:prstTxWarp prst="textNoShape">
              <a:avLst/>
            </a:prstTxWarp>
            <a:normAutofit fontScale="85000" lnSpcReduction="20000"/>
          </a:bodyPr>
          <a:lstStyle>
            <a:lvl1pPr algn="l" rtl="0" eaLnBrk="1" fontAlgn="base" hangingPunct="1">
              <a:spcBef>
                <a:spcPct val="0"/>
              </a:spcBef>
              <a:spcAft>
                <a:spcPct val="0"/>
              </a:spcAft>
              <a:defRPr sz="3200" b="1">
                <a:solidFill>
                  <a:srgbClr val="005EB8"/>
                </a:solidFill>
                <a:latin typeface="+mj-lt"/>
                <a:ea typeface="+mj-ea"/>
                <a:cs typeface="+mj-cs"/>
              </a:defRPr>
            </a:lvl1pPr>
            <a:lvl2pPr algn="l" rtl="0" eaLnBrk="1" fontAlgn="base" hangingPunct="1">
              <a:spcBef>
                <a:spcPct val="0"/>
              </a:spcBef>
              <a:spcAft>
                <a:spcPct val="0"/>
              </a:spcAft>
              <a:defRPr sz="3600">
                <a:solidFill>
                  <a:schemeClr val="hlink"/>
                </a:solidFill>
                <a:latin typeface="Arial" charset="0"/>
              </a:defRPr>
            </a:lvl2pPr>
            <a:lvl3pPr algn="l" rtl="0" eaLnBrk="1" fontAlgn="base" hangingPunct="1">
              <a:spcBef>
                <a:spcPct val="0"/>
              </a:spcBef>
              <a:spcAft>
                <a:spcPct val="0"/>
              </a:spcAft>
              <a:defRPr sz="3600">
                <a:solidFill>
                  <a:schemeClr val="hlink"/>
                </a:solidFill>
                <a:latin typeface="Arial" charset="0"/>
              </a:defRPr>
            </a:lvl3pPr>
            <a:lvl4pPr algn="l" rtl="0" eaLnBrk="1" fontAlgn="base" hangingPunct="1">
              <a:spcBef>
                <a:spcPct val="0"/>
              </a:spcBef>
              <a:spcAft>
                <a:spcPct val="0"/>
              </a:spcAft>
              <a:defRPr sz="3600">
                <a:solidFill>
                  <a:schemeClr val="hlink"/>
                </a:solidFill>
                <a:latin typeface="Arial" charset="0"/>
              </a:defRPr>
            </a:lvl4pPr>
            <a:lvl5pPr algn="l" rtl="0" eaLnBrk="1" fontAlgn="base" hangingPunct="1">
              <a:spcBef>
                <a:spcPct val="0"/>
              </a:spcBef>
              <a:spcAft>
                <a:spcPct val="0"/>
              </a:spcAft>
              <a:defRPr sz="3600">
                <a:solidFill>
                  <a:schemeClr val="hlink"/>
                </a:solidFill>
                <a:latin typeface="Arial" charset="0"/>
              </a:defRPr>
            </a:lvl5pPr>
            <a:lvl6pPr marL="457200" algn="l" rtl="0" eaLnBrk="1" fontAlgn="base" hangingPunct="1">
              <a:spcBef>
                <a:spcPct val="0"/>
              </a:spcBef>
              <a:spcAft>
                <a:spcPct val="0"/>
              </a:spcAft>
              <a:defRPr sz="3600">
                <a:solidFill>
                  <a:schemeClr val="hlink"/>
                </a:solidFill>
                <a:latin typeface="Arial" charset="0"/>
              </a:defRPr>
            </a:lvl6pPr>
            <a:lvl7pPr marL="914400" algn="l" rtl="0" eaLnBrk="1" fontAlgn="base" hangingPunct="1">
              <a:spcBef>
                <a:spcPct val="0"/>
              </a:spcBef>
              <a:spcAft>
                <a:spcPct val="0"/>
              </a:spcAft>
              <a:defRPr sz="3600">
                <a:solidFill>
                  <a:schemeClr val="hlink"/>
                </a:solidFill>
                <a:latin typeface="Arial" charset="0"/>
              </a:defRPr>
            </a:lvl7pPr>
            <a:lvl8pPr marL="1371600" algn="l" rtl="0" eaLnBrk="1" fontAlgn="base" hangingPunct="1">
              <a:spcBef>
                <a:spcPct val="0"/>
              </a:spcBef>
              <a:spcAft>
                <a:spcPct val="0"/>
              </a:spcAft>
              <a:defRPr sz="3600">
                <a:solidFill>
                  <a:schemeClr val="hlink"/>
                </a:solidFill>
                <a:latin typeface="Arial" charset="0"/>
              </a:defRPr>
            </a:lvl8pPr>
            <a:lvl9pPr marL="1828800" algn="l" rtl="0" eaLnBrk="1" fontAlgn="base" hangingPunct="1">
              <a:spcBef>
                <a:spcPct val="0"/>
              </a:spcBef>
              <a:spcAft>
                <a:spcPct val="0"/>
              </a:spcAft>
              <a:defRPr sz="3600">
                <a:solidFill>
                  <a:schemeClr val="hlink"/>
                </a:solidFill>
                <a:latin typeface="Arial" charset="0"/>
              </a:defRPr>
            </a:lvl9pPr>
          </a:lstStyle>
          <a:p>
            <a:pPr defTabSz="1371600"/>
            <a:r>
              <a:rPr lang="en-GB" sz="4001" kern="0" dirty="0">
                <a:latin typeface="Arial"/>
              </a:rPr>
              <a:t>6.2 South West Peninsula Board – membership</a:t>
            </a:r>
          </a:p>
        </p:txBody>
      </p:sp>
    </p:spTree>
    <p:extLst>
      <p:ext uri="{BB962C8B-B14F-4D97-AF65-F5344CB8AC3E}">
        <p14:creationId xmlns:p14="http://schemas.microsoft.com/office/powerpoint/2010/main" val="226731845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 name="Rectangle 80">
            <a:extLst>
              <a:ext uri="{FF2B5EF4-FFF2-40B4-BE49-F238E27FC236}">
                <a16:creationId xmlns:a16="http://schemas.microsoft.com/office/drawing/2014/main" id="{6C4CF3E3-1D28-84DC-A18F-F9BF0A6CDF7C}"/>
              </a:ext>
            </a:extLst>
          </p:cNvPr>
          <p:cNvSpPr>
            <a:spLocks noGrp="1" noRot="1" noMove="1" noResize="1" noEditPoints="1" noAdjustHandles="1" noChangeArrowheads="1" noChangeShapeType="1"/>
          </p:cNvSpPr>
          <p:nvPr/>
        </p:nvSpPr>
        <p:spPr>
          <a:xfrm>
            <a:off x="0" y="9854952"/>
            <a:ext cx="18288000" cy="43204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800"/>
          </a:p>
        </p:txBody>
      </p:sp>
      <p:cxnSp>
        <p:nvCxnSpPr>
          <p:cNvPr id="6" name="Straight Connector 5">
            <a:extLst>
              <a:ext uri="{FF2B5EF4-FFF2-40B4-BE49-F238E27FC236}">
                <a16:creationId xmlns:a16="http://schemas.microsoft.com/office/drawing/2014/main" id="{B9276B3F-77BA-1272-4C13-2E9CA6CB7E7F}"/>
              </a:ext>
            </a:extLst>
          </p:cNvPr>
          <p:cNvCxnSpPr>
            <a:cxnSpLocks/>
          </p:cNvCxnSpPr>
          <p:nvPr/>
        </p:nvCxnSpPr>
        <p:spPr>
          <a:xfrm>
            <a:off x="6416025" y="2164595"/>
            <a:ext cx="0" cy="978525"/>
          </a:xfrm>
          <a:prstGeom prst="line">
            <a:avLst/>
          </a:prstGeom>
          <a:ln w="31750"/>
        </p:spPr>
        <p:style>
          <a:lnRef idx="2">
            <a:schemeClr val="accent1"/>
          </a:lnRef>
          <a:fillRef idx="0">
            <a:schemeClr val="accent1"/>
          </a:fillRef>
          <a:effectRef idx="1">
            <a:schemeClr val="accent1"/>
          </a:effectRef>
          <a:fontRef idx="minor">
            <a:schemeClr val="tx1"/>
          </a:fontRef>
        </p:style>
      </p:cxnSp>
      <p:sp>
        <p:nvSpPr>
          <p:cNvPr id="10" name="Rectangle 9">
            <a:extLst>
              <a:ext uri="{FF2B5EF4-FFF2-40B4-BE49-F238E27FC236}">
                <a16:creationId xmlns:a16="http://schemas.microsoft.com/office/drawing/2014/main" id="{0067F3CA-E16C-E6BD-564C-57FB1C4CEF1B}"/>
              </a:ext>
            </a:extLst>
          </p:cNvPr>
          <p:cNvSpPr/>
          <p:nvPr/>
        </p:nvSpPr>
        <p:spPr>
          <a:xfrm>
            <a:off x="4635166" y="1330340"/>
            <a:ext cx="3555332" cy="1397117"/>
          </a:xfrm>
          <a:prstGeom prst="rect">
            <a:avLst/>
          </a:prstGeom>
          <a:solidFill>
            <a:srgbClr val="00308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1" dirty="0">
                <a:latin typeface="Arial" panose="020B0604020202020204" pitchFamily="34" charset="0"/>
                <a:cs typeface="Arial" panose="020B0604020202020204" pitchFamily="34" charset="0"/>
              </a:rPr>
              <a:t>Integrated Care Board</a:t>
            </a:r>
          </a:p>
          <a:p>
            <a:pPr algn="ctr"/>
            <a:r>
              <a:rPr lang="en-US" sz="2400" b="1" dirty="0">
                <a:latin typeface="Arial" panose="020B0604020202020204" pitchFamily="34" charset="0"/>
                <a:cs typeface="Arial" panose="020B0604020202020204" pitchFamily="34" charset="0"/>
              </a:rPr>
              <a:t>Chair: John Govett</a:t>
            </a:r>
          </a:p>
        </p:txBody>
      </p:sp>
      <p:sp>
        <p:nvSpPr>
          <p:cNvPr id="12" name="Rectangle 11">
            <a:extLst>
              <a:ext uri="{FF2B5EF4-FFF2-40B4-BE49-F238E27FC236}">
                <a16:creationId xmlns:a16="http://schemas.microsoft.com/office/drawing/2014/main" id="{61656673-36AA-DE30-9893-C878AFD9A6B3}"/>
              </a:ext>
            </a:extLst>
          </p:cNvPr>
          <p:cNvSpPr/>
          <p:nvPr/>
        </p:nvSpPr>
        <p:spPr>
          <a:xfrm>
            <a:off x="495765" y="3666516"/>
            <a:ext cx="2939550" cy="1200267"/>
          </a:xfrm>
          <a:prstGeom prst="rect">
            <a:avLst/>
          </a:prstGeom>
          <a:solidFill>
            <a:srgbClr val="00308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100" dirty="0">
                <a:solidFill>
                  <a:schemeClr val="bg1"/>
                </a:solidFill>
                <a:latin typeface="Arial" panose="020B0604020202020204" pitchFamily="34" charset="0"/>
                <a:cs typeface="Arial" panose="020B0604020202020204" pitchFamily="34" charset="0"/>
              </a:rPr>
              <a:t>Audit and Risk Committee</a:t>
            </a:r>
            <a:r>
              <a:rPr lang="en-US" sz="2100" dirty="0">
                <a:solidFill>
                  <a:schemeClr val="tx1"/>
                </a:solidFill>
                <a:latin typeface="Arial" panose="020B0604020202020204" pitchFamily="34" charset="0"/>
                <a:cs typeface="Arial" panose="020B0604020202020204" pitchFamily="34" charset="0"/>
              </a:rPr>
              <a:t> </a:t>
            </a:r>
          </a:p>
          <a:p>
            <a:pPr algn="ctr"/>
            <a:r>
              <a:rPr lang="en-US" sz="1800" b="1" dirty="0">
                <a:solidFill>
                  <a:schemeClr val="bg1"/>
                </a:solidFill>
                <a:latin typeface="Arial" panose="020B0604020202020204" pitchFamily="34" charset="0"/>
                <a:cs typeface="Arial" panose="020B0604020202020204" pitchFamily="34" charset="0"/>
              </a:rPr>
              <a:t>Chair: Lopa Patel</a:t>
            </a:r>
          </a:p>
        </p:txBody>
      </p:sp>
      <p:sp>
        <p:nvSpPr>
          <p:cNvPr id="13" name="Rectangle 12">
            <a:extLst>
              <a:ext uri="{FF2B5EF4-FFF2-40B4-BE49-F238E27FC236}">
                <a16:creationId xmlns:a16="http://schemas.microsoft.com/office/drawing/2014/main" id="{7733F7A1-D9A8-C8B7-2576-E0BBEF591ABC}"/>
              </a:ext>
            </a:extLst>
          </p:cNvPr>
          <p:cNvSpPr/>
          <p:nvPr/>
        </p:nvSpPr>
        <p:spPr>
          <a:xfrm>
            <a:off x="3569468" y="3688694"/>
            <a:ext cx="3055770" cy="1178088"/>
          </a:xfrm>
          <a:prstGeom prst="rect">
            <a:avLst/>
          </a:prstGeom>
          <a:solidFill>
            <a:srgbClr val="00308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100" dirty="0">
                <a:solidFill>
                  <a:schemeClr val="bg1"/>
                </a:solidFill>
                <a:cs typeface="Arial" panose="020B0604020202020204" pitchFamily="34" charset="0"/>
              </a:rPr>
              <a:t>Remuneration</a:t>
            </a:r>
          </a:p>
          <a:p>
            <a:pPr algn="ctr"/>
            <a:r>
              <a:rPr lang="en-US" sz="2100" dirty="0">
                <a:solidFill>
                  <a:schemeClr val="bg1"/>
                </a:solidFill>
                <a:cs typeface="Arial" panose="020B0604020202020204" pitchFamily="34" charset="0"/>
              </a:rPr>
              <a:t>Committee</a:t>
            </a:r>
          </a:p>
          <a:p>
            <a:pPr algn="ctr"/>
            <a:r>
              <a:rPr lang="en-US" sz="1800" b="1" dirty="0">
                <a:solidFill>
                  <a:schemeClr val="bg1"/>
                </a:solidFill>
                <a:cs typeface="Arial" panose="020B0604020202020204" pitchFamily="34" charset="0"/>
              </a:rPr>
              <a:t>Chair: Robert Williams</a:t>
            </a:r>
          </a:p>
        </p:txBody>
      </p:sp>
      <p:cxnSp>
        <p:nvCxnSpPr>
          <p:cNvPr id="16" name="Straight Connector 15">
            <a:extLst>
              <a:ext uri="{FF2B5EF4-FFF2-40B4-BE49-F238E27FC236}">
                <a16:creationId xmlns:a16="http://schemas.microsoft.com/office/drawing/2014/main" id="{1E0C4FD6-2E5C-B343-CDD0-2A72FC9AD54B}"/>
              </a:ext>
            </a:extLst>
          </p:cNvPr>
          <p:cNvCxnSpPr>
            <a:cxnSpLocks/>
          </p:cNvCxnSpPr>
          <p:nvPr/>
        </p:nvCxnSpPr>
        <p:spPr>
          <a:xfrm>
            <a:off x="3056427" y="3143120"/>
            <a:ext cx="4150854" cy="0"/>
          </a:xfrm>
          <a:prstGeom prst="line">
            <a:avLst/>
          </a:prstGeom>
          <a:ln w="31750"/>
        </p:spPr>
        <p:style>
          <a:lnRef idx="2">
            <a:schemeClr val="accent1"/>
          </a:lnRef>
          <a:fillRef idx="0">
            <a:schemeClr val="accent1"/>
          </a:fillRef>
          <a:effectRef idx="1">
            <a:schemeClr val="accent1"/>
          </a:effectRef>
          <a:fontRef idx="minor">
            <a:schemeClr val="tx1"/>
          </a:fontRef>
        </p:style>
      </p:cxnSp>
      <p:sp>
        <p:nvSpPr>
          <p:cNvPr id="19" name="TextBox 18">
            <a:extLst>
              <a:ext uri="{FF2B5EF4-FFF2-40B4-BE49-F238E27FC236}">
                <a16:creationId xmlns:a16="http://schemas.microsoft.com/office/drawing/2014/main" id="{7FEB0D88-E306-5BEB-7C0B-0F08CADB0D29}"/>
              </a:ext>
            </a:extLst>
          </p:cNvPr>
          <p:cNvSpPr txBox="1"/>
          <p:nvPr/>
        </p:nvSpPr>
        <p:spPr>
          <a:xfrm>
            <a:off x="5921611" y="9596488"/>
            <a:ext cx="2411216" cy="553998"/>
          </a:xfrm>
          <a:prstGeom prst="rect">
            <a:avLst/>
          </a:prstGeom>
          <a:solidFill>
            <a:schemeClr val="bg1"/>
          </a:solidFill>
          <a:ln>
            <a:solidFill>
              <a:schemeClr val="tx1"/>
            </a:solidFill>
          </a:ln>
        </p:spPr>
        <p:txBody>
          <a:bodyPr wrap="square" rtlCol="0">
            <a:spAutoFit/>
          </a:bodyPr>
          <a:lstStyle/>
          <a:p>
            <a:r>
              <a:rPr lang="en-GB" sz="1500" b="1" dirty="0">
                <a:latin typeface="Arial" panose="020B0604020202020204" pitchFamily="34" charset="0"/>
                <a:cs typeface="Arial" panose="020B0604020202020204" pitchFamily="34" charset="0"/>
              </a:rPr>
              <a:t>Focus: </a:t>
            </a:r>
            <a:r>
              <a:rPr lang="en-GB" sz="1500" dirty="0">
                <a:latin typeface="Arial" panose="020B0604020202020204" pitchFamily="34" charset="0"/>
                <a:cs typeface="Arial" panose="020B0604020202020204" pitchFamily="34" charset="0"/>
              </a:rPr>
              <a:t>assurance of next year &amp; 3 years</a:t>
            </a:r>
            <a:endParaRPr lang="en-US" sz="1500" dirty="0">
              <a:latin typeface="Arial" panose="020B0604020202020204" pitchFamily="34" charset="0"/>
              <a:cs typeface="Arial" panose="020B0604020202020204" pitchFamily="34" charset="0"/>
            </a:endParaRPr>
          </a:p>
        </p:txBody>
      </p:sp>
      <p:sp>
        <p:nvSpPr>
          <p:cNvPr id="22" name="TextBox 21">
            <a:extLst>
              <a:ext uri="{FF2B5EF4-FFF2-40B4-BE49-F238E27FC236}">
                <a16:creationId xmlns:a16="http://schemas.microsoft.com/office/drawing/2014/main" id="{DF6CFA4E-B8EB-E6CB-72A1-E78CAE7A370E}"/>
              </a:ext>
            </a:extLst>
          </p:cNvPr>
          <p:cNvSpPr txBox="1"/>
          <p:nvPr/>
        </p:nvSpPr>
        <p:spPr>
          <a:xfrm>
            <a:off x="8492372" y="9812355"/>
            <a:ext cx="4990176" cy="300082"/>
          </a:xfrm>
          <a:prstGeom prst="rect">
            <a:avLst/>
          </a:prstGeom>
          <a:solidFill>
            <a:schemeClr val="bg1"/>
          </a:solidFill>
          <a:ln>
            <a:solidFill>
              <a:schemeClr val="tx1"/>
            </a:solidFill>
          </a:ln>
        </p:spPr>
        <p:txBody>
          <a:bodyPr wrap="square" rtlCol="0">
            <a:spAutoFit/>
          </a:bodyPr>
          <a:lstStyle/>
          <a:p>
            <a:pPr algn="ctr" defTabSz="733461">
              <a:lnSpc>
                <a:spcPct val="90000"/>
              </a:lnSpc>
              <a:spcBef>
                <a:spcPct val="0"/>
              </a:spcBef>
              <a:spcAft>
                <a:spcPct val="35000"/>
              </a:spcAft>
            </a:pPr>
            <a:r>
              <a:rPr lang="en-GB" sz="1500" b="1" dirty="0">
                <a:latin typeface="Arial" panose="020B0604020202020204" pitchFamily="34" charset="0"/>
                <a:cs typeface="Arial" panose="020B0604020202020204" pitchFamily="34" charset="0"/>
              </a:rPr>
              <a:t>Focus: </a:t>
            </a:r>
            <a:r>
              <a:rPr lang="en-GB" sz="1500" dirty="0">
                <a:latin typeface="Arial" panose="020B0604020202020204" pitchFamily="34" charset="0"/>
                <a:cs typeface="Arial" panose="020B0604020202020204" pitchFamily="34" charset="0"/>
              </a:rPr>
              <a:t>assurance of in-year delivery</a:t>
            </a:r>
          </a:p>
        </p:txBody>
      </p:sp>
      <p:pic>
        <p:nvPicPr>
          <p:cNvPr id="35" name="Picture 34" descr="A blue and white logo&#10;&#10;AI-generated content may be incorrect.">
            <a:extLst>
              <a:ext uri="{FF2B5EF4-FFF2-40B4-BE49-F238E27FC236}">
                <a16:creationId xmlns:a16="http://schemas.microsoft.com/office/drawing/2014/main" id="{88FE8BCD-A16D-9828-0B04-C084AEED2AC7}"/>
              </a:ext>
            </a:extLst>
          </p:cNvPr>
          <p:cNvPicPr>
            <a:picLocks noChangeAspect="1"/>
          </p:cNvPicPr>
          <p:nvPr/>
        </p:nvPicPr>
        <p:blipFill>
          <a:blip r:embed="rId3"/>
          <a:stretch>
            <a:fillRect/>
          </a:stretch>
        </p:blipFill>
        <p:spPr>
          <a:xfrm>
            <a:off x="4595504" y="369293"/>
            <a:ext cx="1239386" cy="939222"/>
          </a:xfrm>
          <a:prstGeom prst="rect">
            <a:avLst/>
          </a:prstGeom>
        </p:spPr>
      </p:pic>
      <p:cxnSp>
        <p:nvCxnSpPr>
          <p:cNvPr id="41" name="Straight Arrow Connector 40">
            <a:extLst>
              <a:ext uri="{FF2B5EF4-FFF2-40B4-BE49-F238E27FC236}">
                <a16:creationId xmlns:a16="http://schemas.microsoft.com/office/drawing/2014/main" id="{B64BA904-5811-4C11-6F0B-F8B32C4B1B6D}"/>
              </a:ext>
            </a:extLst>
          </p:cNvPr>
          <p:cNvCxnSpPr>
            <a:cxnSpLocks/>
          </p:cNvCxnSpPr>
          <p:nvPr/>
        </p:nvCxnSpPr>
        <p:spPr>
          <a:xfrm flipH="1">
            <a:off x="3076461" y="3152514"/>
            <a:ext cx="14751" cy="477894"/>
          </a:xfrm>
          <a:prstGeom prst="straightConnector1">
            <a:avLst/>
          </a:prstGeom>
          <a:ln w="38100" cap="flat" cmpd="sng" algn="ctr">
            <a:solidFill>
              <a:schemeClr val="accent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42" name="Straight Arrow Connector 41">
            <a:extLst>
              <a:ext uri="{FF2B5EF4-FFF2-40B4-BE49-F238E27FC236}">
                <a16:creationId xmlns:a16="http://schemas.microsoft.com/office/drawing/2014/main" id="{A869CD22-B7A9-CE4D-AF08-A9E031271C67}"/>
              </a:ext>
            </a:extLst>
          </p:cNvPr>
          <p:cNvCxnSpPr>
            <a:cxnSpLocks/>
          </p:cNvCxnSpPr>
          <p:nvPr/>
        </p:nvCxnSpPr>
        <p:spPr>
          <a:xfrm flipH="1">
            <a:off x="4856325" y="3207120"/>
            <a:ext cx="14751" cy="477894"/>
          </a:xfrm>
          <a:prstGeom prst="straightConnector1">
            <a:avLst/>
          </a:prstGeom>
          <a:ln w="38100" cap="flat" cmpd="sng" algn="ctr">
            <a:solidFill>
              <a:schemeClr val="accent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43" name="Straight Arrow Connector 42">
            <a:extLst>
              <a:ext uri="{FF2B5EF4-FFF2-40B4-BE49-F238E27FC236}">
                <a16:creationId xmlns:a16="http://schemas.microsoft.com/office/drawing/2014/main" id="{B3DF253A-AFD7-670C-AF90-4DE3F501F3FB}"/>
              </a:ext>
            </a:extLst>
          </p:cNvPr>
          <p:cNvCxnSpPr>
            <a:cxnSpLocks/>
          </p:cNvCxnSpPr>
          <p:nvPr/>
        </p:nvCxnSpPr>
        <p:spPr>
          <a:xfrm flipH="1">
            <a:off x="7198934" y="3150218"/>
            <a:ext cx="14751" cy="477894"/>
          </a:xfrm>
          <a:prstGeom prst="straightConnector1">
            <a:avLst/>
          </a:prstGeom>
          <a:ln w="38100" cap="flat" cmpd="sng" algn="ctr">
            <a:solidFill>
              <a:schemeClr val="accent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pic>
        <p:nvPicPr>
          <p:cNvPr id="47" name="Picture 46" descr="A black and white logo&#10;&#10;AI-generated content may be incorrect.">
            <a:extLst>
              <a:ext uri="{FF2B5EF4-FFF2-40B4-BE49-F238E27FC236}">
                <a16:creationId xmlns:a16="http://schemas.microsoft.com/office/drawing/2014/main" id="{7FA641E7-9760-F17D-AF46-00D22E79EDE5}"/>
              </a:ext>
            </a:extLst>
          </p:cNvPr>
          <p:cNvPicPr>
            <a:picLocks noChangeAspect="1"/>
          </p:cNvPicPr>
          <p:nvPr/>
        </p:nvPicPr>
        <p:blipFill>
          <a:blip r:embed="rId4"/>
          <a:stretch>
            <a:fillRect/>
          </a:stretch>
        </p:blipFill>
        <p:spPr>
          <a:xfrm>
            <a:off x="11699970" y="299310"/>
            <a:ext cx="1618893" cy="981147"/>
          </a:xfrm>
          <a:prstGeom prst="rect">
            <a:avLst/>
          </a:prstGeom>
        </p:spPr>
      </p:pic>
      <p:sp>
        <p:nvSpPr>
          <p:cNvPr id="33" name="TextBox 32">
            <a:extLst>
              <a:ext uri="{FF2B5EF4-FFF2-40B4-BE49-F238E27FC236}">
                <a16:creationId xmlns:a16="http://schemas.microsoft.com/office/drawing/2014/main" id="{2D500E3A-140F-0574-60E0-8F72B3FDE437}"/>
              </a:ext>
            </a:extLst>
          </p:cNvPr>
          <p:cNvSpPr txBox="1"/>
          <p:nvPr/>
        </p:nvSpPr>
        <p:spPr>
          <a:xfrm>
            <a:off x="388271" y="301904"/>
            <a:ext cx="3790799" cy="2308324"/>
          </a:xfrm>
          <a:prstGeom prst="rect">
            <a:avLst/>
          </a:prstGeom>
          <a:noFill/>
        </p:spPr>
        <p:txBody>
          <a:bodyPr wrap="square" rtlCol="0">
            <a:spAutoFit/>
          </a:bodyPr>
          <a:lstStyle/>
          <a:p>
            <a:r>
              <a:rPr lang="en-GB" b="1" dirty="0">
                <a:ln w="0"/>
                <a:solidFill>
                  <a:srgbClr val="0070C0"/>
                </a:solidFill>
                <a:effectLst>
                  <a:outerShdw blurRad="38100" dist="25400" dir="5400000" algn="ctr" rotWithShape="0">
                    <a:srgbClr val="6E747A">
                      <a:alpha val="43000"/>
                    </a:srgbClr>
                  </a:outerShdw>
                </a:effectLst>
              </a:rPr>
              <a:t>6.3 Committees supporting the South West Peninsula Board</a:t>
            </a:r>
          </a:p>
        </p:txBody>
      </p:sp>
      <p:sp>
        <p:nvSpPr>
          <p:cNvPr id="8" name="Rectangle 7">
            <a:extLst>
              <a:ext uri="{FF2B5EF4-FFF2-40B4-BE49-F238E27FC236}">
                <a16:creationId xmlns:a16="http://schemas.microsoft.com/office/drawing/2014/main" id="{4C73F792-92DA-EFB7-4B75-A03190DD373C}"/>
              </a:ext>
            </a:extLst>
          </p:cNvPr>
          <p:cNvSpPr/>
          <p:nvPr/>
        </p:nvSpPr>
        <p:spPr>
          <a:xfrm>
            <a:off x="753422" y="5903822"/>
            <a:ext cx="2422245" cy="3573111"/>
          </a:xfrm>
          <a:prstGeom prst="rect">
            <a:avLst/>
          </a:prstGeom>
          <a:solidFill>
            <a:srgbClr val="005EB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0105">
              <a:lnSpc>
                <a:spcPct val="90000"/>
              </a:lnSpc>
              <a:spcBef>
                <a:spcPct val="0"/>
              </a:spcBef>
              <a:spcAft>
                <a:spcPct val="35000"/>
              </a:spcAft>
            </a:pPr>
            <a:r>
              <a:rPr lang="en-GB" sz="1800" dirty="0">
                <a:solidFill>
                  <a:schemeClr val="bg1"/>
                </a:solidFill>
                <a:latin typeface="Arial" panose="020B0604020202020204" pitchFamily="34" charset="0"/>
                <a:cs typeface="Arial" panose="020B0604020202020204" pitchFamily="34" charset="0"/>
              </a:rPr>
              <a:t>South West Peninsula Neighbourhood Health Improvement Committee</a:t>
            </a:r>
          </a:p>
          <a:p>
            <a:pPr algn="ctr" defTabSz="600105">
              <a:lnSpc>
                <a:spcPct val="90000"/>
              </a:lnSpc>
              <a:spcBef>
                <a:spcPct val="0"/>
              </a:spcBef>
              <a:spcAft>
                <a:spcPct val="35000"/>
              </a:spcAft>
            </a:pPr>
            <a:r>
              <a:rPr lang="en-GB" sz="1500" b="1" dirty="0">
                <a:solidFill>
                  <a:schemeClr val="bg1"/>
                </a:solidFill>
                <a:latin typeface="Arial" panose="020B0604020202020204" pitchFamily="34" charset="0"/>
                <a:cs typeface="Arial" panose="020B0604020202020204" pitchFamily="34" charset="0"/>
              </a:rPr>
              <a:t>Chair: Neil Walden</a:t>
            </a:r>
          </a:p>
          <a:p>
            <a:pPr algn="ctr" defTabSz="600105">
              <a:lnSpc>
                <a:spcPct val="90000"/>
              </a:lnSpc>
              <a:spcBef>
                <a:spcPct val="0"/>
              </a:spcBef>
              <a:spcAft>
                <a:spcPct val="35000"/>
              </a:spcAft>
            </a:pPr>
            <a:r>
              <a:rPr lang="en-GB" sz="1350" dirty="0">
                <a:solidFill>
                  <a:schemeClr val="bg1"/>
                </a:solidFill>
                <a:latin typeface="Arial" panose="020B0604020202020204" pitchFamily="34" charset="0"/>
                <a:cs typeface="Arial" panose="020B0604020202020204" pitchFamily="34" charset="0"/>
              </a:rPr>
              <a:t>Seeks assurance on the movement of NHS services from hospitals to community-based settings and the objectives of improved patient outcomes and long term sustainability of the NHS by providing more care closer to people’s homes.</a:t>
            </a:r>
          </a:p>
        </p:txBody>
      </p:sp>
      <p:sp>
        <p:nvSpPr>
          <p:cNvPr id="18" name="Rectangle 17">
            <a:extLst>
              <a:ext uri="{FF2B5EF4-FFF2-40B4-BE49-F238E27FC236}">
                <a16:creationId xmlns:a16="http://schemas.microsoft.com/office/drawing/2014/main" id="{2F649AC5-F580-E260-6C8C-F323D53FF4CA}"/>
              </a:ext>
            </a:extLst>
          </p:cNvPr>
          <p:cNvSpPr/>
          <p:nvPr/>
        </p:nvSpPr>
        <p:spPr>
          <a:xfrm>
            <a:off x="5906446" y="5903821"/>
            <a:ext cx="2411216" cy="3559403"/>
          </a:xfrm>
          <a:prstGeom prst="rect">
            <a:avLst/>
          </a:prstGeom>
          <a:solidFill>
            <a:srgbClr val="005EB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0105">
              <a:lnSpc>
                <a:spcPct val="90000"/>
              </a:lnSpc>
              <a:spcBef>
                <a:spcPct val="0"/>
              </a:spcBef>
              <a:spcAft>
                <a:spcPct val="35000"/>
              </a:spcAft>
            </a:pPr>
            <a:r>
              <a:rPr lang="en-GB" sz="1800" dirty="0">
                <a:solidFill>
                  <a:schemeClr val="bg1"/>
                </a:solidFill>
                <a:latin typeface="Arial" panose="020B0604020202020204" pitchFamily="34" charset="0"/>
                <a:cs typeface="Arial" panose="020B0604020202020204" pitchFamily="34" charset="0"/>
              </a:rPr>
              <a:t>South West Peninsula Planning Committee</a:t>
            </a:r>
          </a:p>
          <a:p>
            <a:pPr algn="ctr" defTabSz="600105">
              <a:lnSpc>
                <a:spcPct val="90000"/>
              </a:lnSpc>
              <a:spcBef>
                <a:spcPct val="0"/>
              </a:spcBef>
              <a:spcAft>
                <a:spcPct val="35000"/>
              </a:spcAft>
            </a:pPr>
            <a:r>
              <a:rPr lang="en-GB" sz="1500" b="1" dirty="0">
                <a:solidFill>
                  <a:schemeClr val="bg1"/>
                </a:solidFill>
                <a:latin typeface="Arial" panose="020B0604020202020204" pitchFamily="34" charset="0"/>
                <a:cs typeface="Arial" panose="020B0604020202020204" pitchFamily="34" charset="0"/>
              </a:rPr>
              <a:t>Chair: John Govett</a:t>
            </a:r>
          </a:p>
          <a:p>
            <a:pPr algn="ctr" defTabSz="600105">
              <a:lnSpc>
                <a:spcPct val="90000"/>
              </a:lnSpc>
              <a:spcBef>
                <a:spcPct val="0"/>
              </a:spcBef>
              <a:spcAft>
                <a:spcPct val="35000"/>
              </a:spcAft>
            </a:pPr>
            <a:r>
              <a:rPr lang="en-GB" sz="1350" dirty="0">
                <a:solidFill>
                  <a:schemeClr val="bg1"/>
                </a:solidFill>
                <a:latin typeface="Arial" panose="020B0604020202020204" pitchFamily="34" charset="0"/>
                <a:cs typeface="Arial" panose="020B0604020202020204" pitchFamily="34" charset="0"/>
              </a:rPr>
              <a:t>Ensures both ICBs fulfil their obligations regarding the development of credible, integrated 5-year plans, demonstrating how financial sustainability will be secured over the medium term.</a:t>
            </a:r>
          </a:p>
        </p:txBody>
      </p:sp>
      <p:sp>
        <p:nvSpPr>
          <p:cNvPr id="20" name="Rectangle 19">
            <a:extLst>
              <a:ext uri="{FF2B5EF4-FFF2-40B4-BE49-F238E27FC236}">
                <a16:creationId xmlns:a16="http://schemas.microsoft.com/office/drawing/2014/main" id="{4A94D89C-90A4-2AAF-AD06-8AFE87567A95}"/>
              </a:ext>
            </a:extLst>
          </p:cNvPr>
          <p:cNvSpPr/>
          <p:nvPr/>
        </p:nvSpPr>
        <p:spPr>
          <a:xfrm>
            <a:off x="8492370" y="5904908"/>
            <a:ext cx="2407734" cy="3735693"/>
          </a:xfrm>
          <a:prstGeom prst="rect">
            <a:avLst/>
          </a:prstGeom>
          <a:solidFill>
            <a:srgbClr val="005EB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0105">
              <a:lnSpc>
                <a:spcPct val="90000"/>
              </a:lnSpc>
              <a:spcBef>
                <a:spcPct val="0"/>
              </a:spcBef>
              <a:spcAft>
                <a:spcPct val="35000"/>
              </a:spcAft>
            </a:pPr>
            <a:r>
              <a:rPr lang="en-GB" sz="1800" dirty="0">
                <a:solidFill>
                  <a:schemeClr val="bg1"/>
                </a:solidFill>
                <a:latin typeface="Arial" panose="020B0604020202020204" pitchFamily="34" charset="0"/>
                <a:cs typeface="Arial" panose="020B0604020202020204" pitchFamily="34" charset="0"/>
              </a:rPr>
              <a:t>Devon Finance, Performance and Quality Committee </a:t>
            </a:r>
          </a:p>
          <a:p>
            <a:pPr algn="ctr" defTabSz="600105">
              <a:lnSpc>
                <a:spcPct val="90000"/>
              </a:lnSpc>
              <a:spcBef>
                <a:spcPct val="0"/>
              </a:spcBef>
              <a:spcAft>
                <a:spcPct val="35000"/>
              </a:spcAft>
            </a:pPr>
            <a:r>
              <a:rPr lang="en-GB" sz="1500" b="1" dirty="0">
                <a:solidFill>
                  <a:schemeClr val="bg1"/>
                </a:solidFill>
                <a:latin typeface="Arial" panose="020B0604020202020204" pitchFamily="34" charset="0"/>
                <a:cs typeface="Arial" panose="020B0604020202020204" pitchFamily="34" charset="0"/>
              </a:rPr>
              <a:t>Chair: Graham Clarke</a:t>
            </a:r>
          </a:p>
          <a:p>
            <a:pPr defTabSz="600105">
              <a:lnSpc>
                <a:spcPct val="90000"/>
              </a:lnSpc>
              <a:spcBef>
                <a:spcPct val="0"/>
              </a:spcBef>
              <a:spcAft>
                <a:spcPct val="35000"/>
              </a:spcAft>
            </a:pPr>
            <a:r>
              <a:rPr lang="en-GB" sz="1350" dirty="0">
                <a:solidFill>
                  <a:schemeClr val="bg1"/>
                </a:solidFill>
                <a:latin typeface="Arial" panose="020B0604020202020204" pitchFamily="34" charset="0"/>
                <a:cs typeface="Arial" panose="020B0604020202020204" pitchFamily="34" charset="0"/>
              </a:rPr>
              <a:t>Oversees and seeks assurance on:</a:t>
            </a:r>
          </a:p>
          <a:p>
            <a:pPr marL="257175" indent="-257175" defTabSz="600105">
              <a:lnSpc>
                <a:spcPct val="90000"/>
              </a:lnSpc>
              <a:spcBef>
                <a:spcPct val="0"/>
              </a:spcBef>
              <a:spcAft>
                <a:spcPct val="35000"/>
              </a:spcAft>
              <a:buFont typeface="Arial" panose="020B0604020202020204" pitchFamily="34" charset="0"/>
              <a:buChar char="•"/>
            </a:pPr>
            <a:r>
              <a:rPr lang="en-GB" sz="1350" dirty="0">
                <a:solidFill>
                  <a:schemeClr val="bg1"/>
                </a:solidFill>
                <a:latin typeface="Arial" panose="020B0604020202020204" pitchFamily="34" charset="0"/>
                <a:cs typeface="Arial" panose="020B0604020202020204" pitchFamily="34" charset="0"/>
              </a:rPr>
              <a:t>Value for money from the use of public funding</a:t>
            </a:r>
          </a:p>
          <a:p>
            <a:pPr marL="257175" indent="-257175" defTabSz="600105">
              <a:lnSpc>
                <a:spcPct val="90000"/>
              </a:lnSpc>
              <a:spcBef>
                <a:spcPct val="0"/>
              </a:spcBef>
              <a:spcAft>
                <a:spcPct val="35000"/>
              </a:spcAft>
              <a:buFont typeface="Arial" panose="020B0604020202020204" pitchFamily="34" charset="0"/>
              <a:buChar char="•"/>
            </a:pPr>
            <a:r>
              <a:rPr lang="en-GB" sz="1350" dirty="0">
                <a:solidFill>
                  <a:schemeClr val="bg1"/>
                </a:solidFill>
                <a:latin typeface="Arial" panose="020B0604020202020204" pitchFamily="34" charset="0"/>
                <a:cs typeface="Arial" panose="020B0604020202020204" pitchFamily="34" charset="0"/>
              </a:rPr>
              <a:t>Delivery of performance targets</a:t>
            </a:r>
          </a:p>
          <a:p>
            <a:pPr marL="257175" indent="-257175" defTabSz="600105">
              <a:lnSpc>
                <a:spcPct val="90000"/>
              </a:lnSpc>
              <a:spcBef>
                <a:spcPct val="0"/>
              </a:spcBef>
              <a:spcAft>
                <a:spcPct val="35000"/>
              </a:spcAft>
              <a:buFont typeface="Arial" panose="020B0604020202020204" pitchFamily="34" charset="0"/>
              <a:buChar char="•"/>
            </a:pPr>
            <a:r>
              <a:rPr lang="en-GB" sz="1350" dirty="0">
                <a:solidFill>
                  <a:schemeClr val="bg1"/>
                </a:solidFill>
                <a:latin typeface="Arial" panose="020B0604020202020204" pitchFamily="34" charset="0"/>
                <a:cs typeface="Arial" panose="020B0604020202020204" pitchFamily="34" charset="0"/>
              </a:rPr>
              <a:t>Patients receiving safe, high-quality and timely healthcare with equal access to services and seamless handovers</a:t>
            </a:r>
            <a:endParaRPr lang="en-GB" sz="1800" dirty="0">
              <a:solidFill>
                <a:schemeClr val="bg1"/>
              </a:solidFill>
              <a:latin typeface="Arial" panose="020B0604020202020204" pitchFamily="34" charset="0"/>
              <a:cs typeface="Arial" panose="020B0604020202020204" pitchFamily="34" charset="0"/>
            </a:endParaRPr>
          </a:p>
        </p:txBody>
      </p:sp>
      <p:sp>
        <p:nvSpPr>
          <p:cNvPr id="23" name="Rectangle 22">
            <a:extLst>
              <a:ext uri="{FF2B5EF4-FFF2-40B4-BE49-F238E27FC236}">
                <a16:creationId xmlns:a16="http://schemas.microsoft.com/office/drawing/2014/main" id="{55403E48-DD0F-7F9C-F39C-5C948729CE6A}"/>
              </a:ext>
            </a:extLst>
          </p:cNvPr>
          <p:cNvSpPr/>
          <p:nvPr/>
        </p:nvSpPr>
        <p:spPr>
          <a:xfrm>
            <a:off x="3329935" y="5903820"/>
            <a:ext cx="2422244" cy="3573111"/>
          </a:xfrm>
          <a:prstGeom prst="rect">
            <a:avLst/>
          </a:prstGeom>
          <a:solidFill>
            <a:srgbClr val="005EB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0105">
              <a:lnSpc>
                <a:spcPct val="90000"/>
              </a:lnSpc>
              <a:spcBef>
                <a:spcPct val="0"/>
              </a:spcBef>
              <a:spcAft>
                <a:spcPct val="35000"/>
              </a:spcAft>
            </a:pPr>
            <a:r>
              <a:rPr lang="en-GB" sz="1800" dirty="0">
                <a:solidFill>
                  <a:schemeClr val="bg1"/>
                </a:solidFill>
                <a:latin typeface="Arial" panose="020B0604020202020204" pitchFamily="34" charset="0"/>
                <a:cs typeface="Arial" panose="020B0604020202020204" pitchFamily="34" charset="0"/>
              </a:rPr>
              <a:t>South West Peninsula People, Customer Experience and Equity Committee</a:t>
            </a:r>
          </a:p>
          <a:p>
            <a:pPr algn="ctr" defTabSz="600105">
              <a:lnSpc>
                <a:spcPct val="90000"/>
              </a:lnSpc>
              <a:spcBef>
                <a:spcPct val="0"/>
              </a:spcBef>
              <a:spcAft>
                <a:spcPct val="35000"/>
              </a:spcAft>
            </a:pPr>
            <a:r>
              <a:rPr lang="en-GB" sz="1500" b="1" dirty="0">
                <a:solidFill>
                  <a:schemeClr val="bg1"/>
                </a:solidFill>
                <a:latin typeface="Arial" panose="020B0604020202020204" pitchFamily="34" charset="0"/>
                <a:cs typeface="Arial" panose="020B0604020202020204" pitchFamily="34" charset="0"/>
              </a:rPr>
              <a:t>Chair: Tarn Lamb</a:t>
            </a:r>
          </a:p>
          <a:p>
            <a:pPr algn="ctr" defTabSz="600105">
              <a:lnSpc>
                <a:spcPct val="90000"/>
              </a:lnSpc>
              <a:spcBef>
                <a:spcPct val="0"/>
              </a:spcBef>
              <a:spcAft>
                <a:spcPct val="35000"/>
              </a:spcAft>
            </a:pPr>
            <a:r>
              <a:rPr lang="en-GB" sz="1350" dirty="0">
                <a:solidFill>
                  <a:schemeClr val="bg1"/>
                </a:solidFill>
                <a:latin typeface="Arial" panose="020B0604020202020204" pitchFamily="34" charset="0"/>
                <a:cs typeface="Arial" panose="020B0604020202020204" pitchFamily="34" charset="0"/>
              </a:rPr>
              <a:t>Considers and seeks assurance on the experience of people (staff, patients and the public) in relation to the work of both ICBs ensuring the cluster seeks and acts on insights to improve equity within the NHS workforce and the delivery of health outcomes.</a:t>
            </a:r>
            <a:endParaRPr lang="en-GB" sz="1800" dirty="0">
              <a:solidFill>
                <a:schemeClr val="bg1"/>
              </a:solidFill>
              <a:latin typeface="Arial" panose="020B0604020202020204" pitchFamily="34" charset="0"/>
              <a:cs typeface="Arial" panose="020B0604020202020204" pitchFamily="34" charset="0"/>
            </a:endParaRPr>
          </a:p>
        </p:txBody>
      </p:sp>
      <p:sp>
        <p:nvSpPr>
          <p:cNvPr id="84" name="Rectangle 83">
            <a:extLst>
              <a:ext uri="{FF2B5EF4-FFF2-40B4-BE49-F238E27FC236}">
                <a16:creationId xmlns:a16="http://schemas.microsoft.com/office/drawing/2014/main" id="{0339E993-15A4-E0B2-0CFF-495B39605E8D}"/>
              </a:ext>
            </a:extLst>
          </p:cNvPr>
          <p:cNvSpPr/>
          <p:nvPr/>
        </p:nvSpPr>
        <p:spPr>
          <a:xfrm>
            <a:off x="11074814" y="5908743"/>
            <a:ext cx="2407733" cy="3735696"/>
          </a:xfrm>
          <a:prstGeom prst="rect">
            <a:avLst/>
          </a:prstGeom>
          <a:solidFill>
            <a:srgbClr val="005EB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0105">
              <a:lnSpc>
                <a:spcPct val="90000"/>
              </a:lnSpc>
              <a:spcBef>
                <a:spcPct val="0"/>
              </a:spcBef>
              <a:spcAft>
                <a:spcPct val="35000"/>
              </a:spcAft>
            </a:pPr>
            <a:r>
              <a:rPr lang="en-GB" sz="1800" dirty="0">
                <a:solidFill>
                  <a:schemeClr val="bg1"/>
                </a:solidFill>
                <a:latin typeface="Arial" panose="020B0604020202020204" pitchFamily="34" charset="0"/>
                <a:cs typeface="Arial" panose="020B0604020202020204" pitchFamily="34" charset="0"/>
              </a:rPr>
              <a:t>Cornwall and Isles of Scilly Finance, Performance and Quality Committee </a:t>
            </a:r>
          </a:p>
          <a:p>
            <a:pPr algn="ctr" defTabSz="600105">
              <a:lnSpc>
                <a:spcPct val="90000"/>
              </a:lnSpc>
              <a:spcBef>
                <a:spcPct val="0"/>
              </a:spcBef>
              <a:spcAft>
                <a:spcPct val="35000"/>
              </a:spcAft>
            </a:pPr>
            <a:r>
              <a:rPr lang="en-GB" sz="1500" b="1" dirty="0">
                <a:solidFill>
                  <a:schemeClr val="bg1"/>
                </a:solidFill>
                <a:latin typeface="Arial" panose="020B0604020202020204" pitchFamily="34" charset="0"/>
                <a:cs typeface="Arial" panose="020B0604020202020204" pitchFamily="34" charset="0"/>
              </a:rPr>
              <a:t>Chair: Martin Sykes</a:t>
            </a:r>
          </a:p>
          <a:p>
            <a:pPr defTabSz="600105">
              <a:lnSpc>
                <a:spcPct val="90000"/>
              </a:lnSpc>
              <a:spcBef>
                <a:spcPct val="0"/>
              </a:spcBef>
              <a:spcAft>
                <a:spcPct val="35000"/>
              </a:spcAft>
            </a:pPr>
            <a:r>
              <a:rPr lang="en-GB" sz="1350" dirty="0">
                <a:solidFill>
                  <a:schemeClr val="bg1"/>
                </a:solidFill>
                <a:latin typeface="Arial" panose="020B0604020202020204" pitchFamily="34" charset="0"/>
                <a:cs typeface="Arial" panose="020B0604020202020204" pitchFamily="34" charset="0"/>
              </a:rPr>
              <a:t>Oversees and seeks assurance on:</a:t>
            </a:r>
          </a:p>
          <a:p>
            <a:pPr marL="257175" indent="-257175" defTabSz="600105">
              <a:lnSpc>
                <a:spcPct val="90000"/>
              </a:lnSpc>
              <a:spcBef>
                <a:spcPct val="0"/>
              </a:spcBef>
              <a:spcAft>
                <a:spcPct val="35000"/>
              </a:spcAft>
              <a:buFont typeface="Arial" panose="020B0604020202020204" pitchFamily="34" charset="0"/>
              <a:buChar char="•"/>
            </a:pPr>
            <a:r>
              <a:rPr lang="en-GB" sz="1350" dirty="0">
                <a:solidFill>
                  <a:schemeClr val="bg1"/>
                </a:solidFill>
                <a:latin typeface="Arial" panose="020B0604020202020204" pitchFamily="34" charset="0"/>
                <a:cs typeface="Arial" panose="020B0604020202020204" pitchFamily="34" charset="0"/>
              </a:rPr>
              <a:t>Value for money from the use of public funding</a:t>
            </a:r>
          </a:p>
          <a:p>
            <a:pPr marL="257175" indent="-257175" defTabSz="600105">
              <a:lnSpc>
                <a:spcPct val="90000"/>
              </a:lnSpc>
              <a:spcBef>
                <a:spcPct val="0"/>
              </a:spcBef>
              <a:spcAft>
                <a:spcPct val="35000"/>
              </a:spcAft>
              <a:buFont typeface="Arial" panose="020B0604020202020204" pitchFamily="34" charset="0"/>
              <a:buChar char="•"/>
            </a:pPr>
            <a:r>
              <a:rPr lang="en-GB" sz="1350" dirty="0">
                <a:solidFill>
                  <a:schemeClr val="bg1"/>
                </a:solidFill>
                <a:latin typeface="Arial" panose="020B0604020202020204" pitchFamily="34" charset="0"/>
                <a:cs typeface="Arial" panose="020B0604020202020204" pitchFamily="34" charset="0"/>
              </a:rPr>
              <a:t>Delivery of performance targets</a:t>
            </a:r>
          </a:p>
          <a:p>
            <a:pPr marL="257175" indent="-257175" defTabSz="600105">
              <a:lnSpc>
                <a:spcPct val="90000"/>
              </a:lnSpc>
              <a:spcBef>
                <a:spcPct val="0"/>
              </a:spcBef>
              <a:spcAft>
                <a:spcPct val="35000"/>
              </a:spcAft>
              <a:buFont typeface="Arial" panose="020B0604020202020204" pitchFamily="34" charset="0"/>
              <a:buChar char="•"/>
            </a:pPr>
            <a:r>
              <a:rPr lang="en-GB" sz="1350" dirty="0">
                <a:solidFill>
                  <a:schemeClr val="bg1"/>
                </a:solidFill>
                <a:latin typeface="Arial" panose="020B0604020202020204" pitchFamily="34" charset="0"/>
                <a:cs typeface="Arial" panose="020B0604020202020204" pitchFamily="34" charset="0"/>
              </a:rPr>
              <a:t>Patients receiving safe, high-quality and timely healthcare with equal access to services and seamless handovers</a:t>
            </a:r>
          </a:p>
        </p:txBody>
      </p:sp>
      <p:sp>
        <p:nvSpPr>
          <p:cNvPr id="2" name="Rectangle 1">
            <a:extLst>
              <a:ext uri="{FF2B5EF4-FFF2-40B4-BE49-F238E27FC236}">
                <a16:creationId xmlns:a16="http://schemas.microsoft.com/office/drawing/2014/main" id="{ED25A039-51E5-6421-A7E2-1DCE39CAA804}"/>
              </a:ext>
            </a:extLst>
          </p:cNvPr>
          <p:cNvSpPr/>
          <p:nvPr/>
        </p:nvSpPr>
        <p:spPr>
          <a:xfrm>
            <a:off x="11376228" y="3676952"/>
            <a:ext cx="3055770" cy="1178088"/>
          </a:xfrm>
          <a:prstGeom prst="rect">
            <a:avLst/>
          </a:prstGeom>
          <a:solidFill>
            <a:srgbClr val="AE257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100" dirty="0">
                <a:latin typeface="Arial" panose="020B0604020202020204" pitchFamily="34" charset="0"/>
                <a:cs typeface="Arial" panose="020B0604020202020204" pitchFamily="34" charset="0"/>
              </a:rPr>
              <a:t>Remuneration</a:t>
            </a:r>
          </a:p>
          <a:p>
            <a:pPr algn="ctr"/>
            <a:r>
              <a:rPr lang="en-US" sz="2100" dirty="0">
                <a:latin typeface="Arial" panose="020B0604020202020204" pitchFamily="34" charset="0"/>
                <a:cs typeface="Arial" panose="020B0604020202020204" pitchFamily="34" charset="0"/>
              </a:rPr>
              <a:t>Committee</a:t>
            </a:r>
          </a:p>
          <a:p>
            <a:pPr algn="ctr"/>
            <a:r>
              <a:rPr lang="en-US" sz="1800" b="1" dirty="0">
                <a:latin typeface="Arial" panose="020B0604020202020204" pitchFamily="34" charset="0"/>
                <a:cs typeface="Arial" panose="020B0604020202020204" pitchFamily="34" charset="0"/>
              </a:rPr>
              <a:t>Chair: Robert Williams</a:t>
            </a:r>
          </a:p>
        </p:txBody>
      </p:sp>
      <p:sp>
        <p:nvSpPr>
          <p:cNvPr id="4" name="Rectangle 3">
            <a:extLst>
              <a:ext uri="{FF2B5EF4-FFF2-40B4-BE49-F238E27FC236}">
                <a16:creationId xmlns:a16="http://schemas.microsoft.com/office/drawing/2014/main" id="{9F92A0FD-B522-9CD2-6439-8FA0168A3E25}"/>
              </a:ext>
            </a:extLst>
          </p:cNvPr>
          <p:cNvSpPr/>
          <p:nvPr/>
        </p:nvSpPr>
        <p:spPr>
          <a:xfrm>
            <a:off x="14633247" y="3677604"/>
            <a:ext cx="2939550" cy="1200267"/>
          </a:xfrm>
          <a:prstGeom prst="rect">
            <a:avLst/>
          </a:prstGeom>
          <a:solidFill>
            <a:srgbClr val="AE257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100" dirty="0">
                <a:latin typeface="Arial" panose="020B0604020202020204" pitchFamily="34" charset="0"/>
                <a:cs typeface="Arial" panose="020B0604020202020204" pitchFamily="34" charset="0"/>
              </a:rPr>
              <a:t>Audit and Risk Committee </a:t>
            </a:r>
          </a:p>
          <a:p>
            <a:pPr algn="ctr"/>
            <a:r>
              <a:rPr lang="en-US" sz="1800" b="1" dirty="0">
                <a:latin typeface="Arial" panose="020B0604020202020204" pitchFamily="34" charset="0"/>
                <a:cs typeface="Arial" panose="020B0604020202020204" pitchFamily="34" charset="0"/>
              </a:rPr>
              <a:t>Chair: Lopa Patel</a:t>
            </a:r>
          </a:p>
        </p:txBody>
      </p:sp>
      <p:cxnSp>
        <p:nvCxnSpPr>
          <p:cNvPr id="9" name="Straight Connector 8">
            <a:extLst>
              <a:ext uri="{FF2B5EF4-FFF2-40B4-BE49-F238E27FC236}">
                <a16:creationId xmlns:a16="http://schemas.microsoft.com/office/drawing/2014/main" id="{592AC993-E4BD-4E8F-49B1-314E38B95C7C}"/>
              </a:ext>
            </a:extLst>
          </p:cNvPr>
          <p:cNvCxnSpPr>
            <a:cxnSpLocks/>
          </p:cNvCxnSpPr>
          <p:nvPr/>
        </p:nvCxnSpPr>
        <p:spPr>
          <a:xfrm>
            <a:off x="12758522" y="2153235"/>
            <a:ext cx="0" cy="978525"/>
          </a:xfrm>
          <a:prstGeom prst="line">
            <a:avLst/>
          </a:prstGeom>
          <a:ln w="31750"/>
        </p:spPr>
        <p:style>
          <a:lnRef idx="2">
            <a:schemeClr val="accent1"/>
          </a:lnRef>
          <a:fillRef idx="0">
            <a:schemeClr val="accent1"/>
          </a:fillRef>
          <a:effectRef idx="1">
            <a:schemeClr val="accent1"/>
          </a:effectRef>
          <a:fontRef idx="minor">
            <a:schemeClr val="tx1"/>
          </a:fontRef>
        </p:style>
      </p:cxnSp>
      <p:cxnSp>
        <p:nvCxnSpPr>
          <p:cNvPr id="21" name="Straight Connector 20">
            <a:extLst>
              <a:ext uri="{FF2B5EF4-FFF2-40B4-BE49-F238E27FC236}">
                <a16:creationId xmlns:a16="http://schemas.microsoft.com/office/drawing/2014/main" id="{3148E1A4-4FE3-1B56-3120-52F449835E4F}"/>
              </a:ext>
            </a:extLst>
          </p:cNvPr>
          <p:cNvCxnSpPr>
            <a:cxnSpLocks/>
          </p:cNvCxnSpPr>
          <p:nvPr/>
        </p:nvCxnSpPr>
        <p:spPr>
          <a:xfrm>
            <a:off x="10394006" y="3131760"/>
            <a:ext cx="5675231" cy="0"/>
          </a:xfrm>
          <a:prstGeom prst="line">
            <a:avLst/>
          </a:prstGeom>
          <a:ln w="31750"/>
        </p:spPr>
        <p:style>
          <a:lnRef idx="2">
            <a:schemeClr val="accent1"/>
          </a:lnRef>
          <a:fillRef idx="0">
            <a:schemeClr val="accent1"/>
          </a:fillRef>
          <a:effectRef idx="1">
            <a:schemeClr val="accent1"/>
          </a:effectRef>
          <a:fontRef idx="minor">
            <a:schemeClr val="tx1"/>
          </a:fontRef>
        </p:style>
      </p:cxnSp>
      <p:cxnSp>
        <p:nvCxnSpPr>
          <p:cNvPr id="24" name="Straight Arrow Connector 23">
            <a:extLst>
              <a:ext uri="{FF2B5EF4-FFF2-40B4-BE49-F238E27FC236}">
                <a16:creationId xmlns:a16="http://schemas.microsoft.com/office/drawing/2014/main" id="{FB0D187D-64C7-9F1D-0A5B-F278312DAE95}"/>
              </a:ext>
            </a:extLst>
          </p:cNvPr>
          <p:cNvCxnSpPr>
            <a:cxnSpLocks/>
          </p:cNvCxnSpPr>
          <p:nvPr/>
        </p:nvCxnSpPr>
        <p:spPr>
          <a:xfrm flipH="1">
            <a:off x="10414040" y="3141155"/>
            <a:ext cx="14751" cy="477894"/>
          </a:xfrm>
          <a:prstGeom prst="straightConnector1">
            <a:avLst/>
          </a:prstGeom>
          <a:ln w="38100" cap="flat" cmpd="sng" algn="ctr">
            <a:solidFill>
              <a:schemeClr val="accent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25" name="Straight Arrow Connector 24">
            <a:extLst>
              <a:ext uri="{FF2B5EF4-FFF2-40B4-BE49-F238E27FC236}">
                <a16:creationId xmlns:a16="http://schemas.microsoft.com/office/drawing/2014/main" id="{77D8073B-EBDF-4507-8C26-C5631FCF4767}"/>
              </a:ext>
            </a:extLst>
          </p:cNvPr>
          <p:cNvCxnSpPr>
            <a:cxnSpLocks/>
          </p:cNvCxnSpPr>
          <p:nvPr/>
        </p:nvCxnSpPr>
        <p:spPr>
          <a:xfrm flipH="1">
            <a:off x="12193904" y="3195761"/>
            <a:ext cx="14751" cy="477894"/>
          </a:xfrm>
          <a:prstGeom prst="straightConnector1">
            <a:avLst/>
          </a:prstGeom>
          <a:ln w="38100" cap="flat" cmpd="sng" algn="ctr">
            <a:solidFill>
              <a:schemeClr val="accent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26" name="Straight Arrow Connector 25">
            <a:extLst>
              <a:ext uri="{FF2B5EF4-FFF2-40B4-BE49-F238E27FC236}">
                <a16:creationId xmlns:a16="http://schemas.microsoft.com/office/drawing/2014/main" id="{8A26C209-FE22-6A7E-B974-665517A5B911}"/>
              </a:ext>
            </a:extLst>
          </p:cNvPr>
          <p:cNvCxnSpPr>
            <a:cxnSpLocks/>
          </p:cNvCxnSpPr>
          <p:nvPr/>
        </p:nvCxnSpPr>
        <p:spPr>
          <a:xfrm flipH="1">
            <a:off x="16054485" y="3141155"/>
            <a:ext cx="14751" cy="477894"/>
          </a:xfrm>
          <a:prstGeom prst="straightConnector1">
            <a:avLst/>
          </a:prstGeom>
          <a:ln w="38100" cap="flat" cmpd="sng" algn="ctr">
            <a:solidFill>
              <a:schemeClr val="accent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11" name="Rectangle 10">
            <a:extLst>
              <a:ext uri="{FF2B5EF4-FFF2-40B4-BE49-F238E27FC236}">
                <a16:creationId xmlns:a16="http://schemas.microsoft.com/office/drawing/2014/main" id="{10BACC89-3AD5-FAD4-5318-F5CF9FCFA7AA}"/>
              </a:ext>
            </a:extLst>
          </p:cNvPr>
          <p:cNvSpPr/>
          <p:nvPr/>
        </p:nvSpPr>
        <p:spPr>
          <a:xfrm>
            <a:off x="9812551" y="1353200"/>
            <a:ext cx="3555332" cy="1346816"/>
          </a:xfrm>
          <a:prstGeom prst="rect">
            <a:avLst/>
          </a:prstGeom>
          <a:solidFill>
            <a:srgbClr val="AE257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1" dirty="0">
                <a:latin typeface="Arial" panose="020B0604020202020204" pitchFamily="34" charset="0"/>
                <a:cs typeface="Arial" panose="020B0604020202020204" pitchFamily="34" charset="0"/>
              </a:rPr>
              <a:t>Integrated Care Board</a:t>
            </a:r>
          </a:p>
          <a:p>
            <a:pPr algn="ctr"/>
            <a:r>
              <a:rPr lang="en-US" sz="2400" b="1" dirty="0">
                <a:latin typeface="Arial" panose="020B0604020202020204" pitchFamily="34" charset="0"/>
                <a:cs typeface="Arial" panose="020B0604020202020204" pitchFamily="34" charset="0"/>
              </a:rPr>
              <a:t>Chair John Govett</a:t>
            </a:r>
          </a:p>
        </p:txBody>
      </p:sp>
      <p:sp>
        <p:nvSpPr>
          <p:cNvPr id="7" name="Rectangle 6">
            <a:extLst>
              <a:ext uri="{FF2B5EF4-FFF2-40B4-BE49-F238E27FC236}">
                <a16:creationId xmlns:a16="http://schemas.microsoft.com/office/drawing/2014/main" id="{85A3DFF5-7D73-CCC3-0032-52B396FF4DC1}"/>
              </a:ext>
            </a:extLst>
          </p:cNvPr>
          <p:cNvSpPr/>
          <p:nvPr/>
        </p:nvSpPr>
        <p:spPr>
          <a:xfrm>
            <a:off x="13682352" y="5890965"/>
            <a:ext cx="1838568" cy="3856812"/>
          </a:xfrm>
          <a:prstGeom prst="rect">
            <a:avLst/>
          </a:prstGeom>
          <a:solidFill>
            <a:srgbClr val="005EB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0105">
              <a:lnSpc>
                <a:spcPct val="90000"/>
              </a:lnSpc>
              <a:spcBef>
                <a:spcPct val="0"/>
              </a:spcBef>
              <a:spcAft>
                <a:spcPct val="35000"/>
              </a:spcAft>
            </a:pPr>
            <a:r>
              <a:rPr lang="en-GB" sz="1800" dirty="0">
                <a:solidFill>
                  <a:schemeClr val="bg1"/>
                </a:solidFill>
                <a:latin typeface="Arial" panose="020B0604020202020204" pitchFamily="34" charset="0"/>
                <a:cs typeface="Arial" panose="020B0604020202020204" pitchFamily="34" charset="0"/>
              </a:rPr>
              <a:t>South West Peninsula Management Board</a:t>
            </a:r>
          </a:p>
          <a:p>
            <a:pPr algn="ctr" defTabSz="600105">
              <a:lnSpc>
                <a:spcPct val="90000"/>
              </a:lnSpc>
              <a:spcBef>
                <a:spcPct val="0"/>
              </a:spcBef>
              <a:spcAft>
                <a:spcPct val="35000"/>
              </a:spcAft>
            </a:pPr>
            <a:r>
              <a:rPr lang="en-GB" sz="1500" b="1" dirty="0">
                <a:solidFill>
                  <a:schemeClr val="bg1"/>
                </a:solidFill>
                <a:latin typeface="Arial" panose="020B0604020202020204" pitchFamily="34" charset="0"/>
                <a:cs typeface="Arial" panose="020B0604020202020204" pitchFamily="34" charset="0"/>
              </a:rPr>
              <a:t>Chair: Mark Hacket</a:t>
            </a:r>
          </a:p>
          <a:p>
            <a:pPr algn="ctr" defTabSz="600105">
              <a:lnSpc>
                <a:spcPct val="90000"/>
              </a:lnSpc>
              <a:spcBef>
                <a:spcPct val="0"/>
              </a:spcBef>
              <a:spcAft>
                <a:spcPct val="35000"/>
              </a:spcAft>
            </a:pPr>
            <a:r>
              <a:rPr lang="en-US" sz="1350" dirty="0"/>
              <a:t>Supports and advises the CEO in the discharge of their executive and statutory functions</a:t>
            </a:r>
            <a:endParaRPr lang="en-GB" sz="1350" b="1" dirty="0">
              <a:solidFill>
                <a:schemeClr val="bg1"/>
              </a:solidFill>
              <a:latin typeface="Arial" panose="020B0604020202020204" pitchFamily="34" charset="0"/>
              <a:cs typeface="Arial" panose="020B0604020202020204" pitchFamily="34" charset="0"/>
            </a:endParaRPr>
          </a:p>
        </p:txBody>
      </p:sp>
      <p:sp>
        <p:nvSpPr>
          <p:cNvPr id="14" name="Rectangle 13">
            <a:extLst>
              <a:ext uri="{FF2B5EF4-FFF2-40B4-BE49-F238E27FC236}">
                <a16:creationId xmlns:a16="http://schemas.microsoft.com/office/drawing/2014/main" id="{797ACF30-E61F-330A-B38D-ABE80DAC1250}"/>
              </a:ext>
            </a:extLst>
          </p:cNvPr>
          <p:cNvSpPr/>
          <p:nvPr/>
        </p:nvSpPr>
        <p:spPr>
          <a:xfrm>
            <a:off x="15696013" y="5903821"/>
            <a:ext cx="1838567" cy="3843926"/>
          </a:xfrm>
          <a:prstGeom prst="rect">
            <a:avLst/>
          </a:prstGeom>
          <a:solidFill>
            <a:srgbClr val="005EB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0105">
              <a:lnSpc>
                <a:spcPct val="90000"/>
              </a:lnSpc>
              <a:spcBef>
                <a:spcPct val="0"/>
              </a:spcBef>
              <a:spcAft>
                <a:spcPct val="35000"/>
              </a:spcAft>
            </a:pPr>
            <a:r>
              <a:rPr lang="en-GB" sz="1800" dirty="0">
                <a:solidFill>
                  <a:schemeClr val="bg1"/>
                </a:solidFill>
                <a:latin typeface="Arial" panose="020B0604020202020204" pitchFamily="34" charset="0"/>
                <a:cs typeface="Arial" panose="020B0604020202020204" pitchFamily="34" charset="0"/>
              </a:rPr>
              <a:t>Transition Steering Group</a:t>
            </a:r>
          </a:p>
          <a:p>
            <a:pPr algn="ctr" defTabSz="600105">
              <a:lnSpc>
                <a:spcPct val="90000"/>
              </a:lnSpc>
              <a:spcBef>
                <a:spcPct val="0"/>
              </a:spcBef>
              <a:spcAft>
                <a:spcPct val="35000"/>
              </a:spcAft>
            </a:pPr>
            <a:r>
              <a:rPr lang="en-GB" sz="1500" b="1" dirty="0">
                <a:solidFill>
                  <a:schemeClr val="bg1"/>
                </a:solidFill>
                <a:latin typeface="Arial" panose="020B0604020202020204" pitchFamily="34" charset="0"/>
                <a:cs typeface="Arial" panose="020B0604020202020204" pitchFamily="34" charset="0"/>
              </a:rPr>
              <a:t>Chair: John Govett</a:t>
            </a:r>
          </a:p>
          <a:p>
            <a:pPr algn="ctr" defTabSz="600105">
              <a:lnSpc>
                <a:spcPct val="90000"/>
              </a:lnSpc>
              <a:spcBef>
                <a:spcPct val="0"/>
              </a:spcBef>
              <a:spcAft>
                <a:spcPct val="35000"/>
              </a:spcAft>
            </a:pPr>
            <a:r>
              <a:rPr lang="en-US" sz="1350" dirty="0"/>
              <a:t>Oversee the establishment and implementation of Cluster and any future merger  arrangements.</a:t>
            </a:r>
            <a:endParaRPr lang="en-GB" sz="1350" b="1" dirty="0">
              <a:solidFill>
                <a:schemeClr val="bg1"/>
              </a:solidFill>
              <a:latin typeface="Arial" panose="020B0604020202020204" pitchFamily="34" charset="0"/>
              <a:cs typeface="Arial" panose="020B0604020202020204" pitchFamily="34" charset="0"/>
            </a:endParaRPr>
          </a:p>
        </p:txBody>
      </p:sp>
      <p:cxnSp>
        <p:nvCxnSpPr>
          <p:cNvPr id="15" name="Straight Connector 14">
            <a:extLst>
              <a:ext uri="{FF2B5EF4-FFF2-40B4-BE49-F238E27FC236}">
                <a16:creationId xmlns:a16="http://schemas.microsoft.com/office/drawing/2014/main" id="{62BFDC8A-74F5-7907-CD00-7B54518CCBFE}"/>
              </a:ext>
            </a:extLst>
          </p:cNvPr>
          <p:cNvCxnSpPr>
            <a:cxnSpLocks/>
          </p:cNvCxnSpPr>
          <p:nvPr/>
        </p:nvCxnSpPr>
        <p:spPr>
          <a:xfrm>
            <a:off x="8897940" y="4494636"/>
            <a:ext cx="0" cy="901401"/>
          </a:xfrm>
          <a:prstGeom prst="line">
            <a:avLst/>
          </a:prstGeom>
          <a:ln w="31750"/>
        </p:spPr>
        <p:style>
          <a:lnRef idx="2">
            <a:schemeClr val="accent1"/>
          </a:lnRef>
          <a:fillRef idx="0">
            <a:schemeClr val="accent1"/>
          </a:fillRef>
          <a:effectRef idx="1">
            <a:schemeClr val="accent1"/>
          </a:effectRef>
          <a:fontRef idx="minor">
            <a:schemeClr val="tx1"/>
          </a:fontRef>
        </p:style>
      </p:cxnSp>
      <p:cxnSp>
        <p:nvCxnSpPr>
          <p:cNvPr id="27" name="Straight Connector 26">
            <a:extLst>
              <a:ext uri="{FF2B5EF4-FFF2-40B4-BE49-F238E27FC236}">
                <a16:creationId xmlns:a16="http://schemas.microsoft.com/office/drawing/2014/main" id="{C9F2E6C2-7037-2CD2-18BB-849138539DF6}"/>
              </a:ext>
            </a:extLst>
          </p:cNvPr>
          <p:cNvCxnSpPr>
            <a:cxnSpLocks/>
          </p:cNvCxnSpPr>
          <p:nvPr/>
        </p:nvCxnSpPr>
        <p:spPr>
          <a:xfrm flipV="1">
            <a:off x="1971920" y="5442023"/>
            <a:ext cx="14538837" cy="9788"/>
          </a:xfrm>
          <a:prstGeom prst="line">
            <a:avLst/>
          </a:prstGeom>
          <a:ln w="31750"/>
        </p:spPr>
        <p:style>
          <a:lnRef idx="2">
            <a:schemeClr val="accent1"/>
          </a:lnRef>
          <a:fillRef idx="0">
            <a:schemeClr val="accent1"/>
          </a:fillRef>
          <a:effectRef idx="1">
            <a:schemeClr val="accent1"/>
          </a:effectRef>
          <a:fontRef idx="minor">
            <a:schemeClr val="tx1"/>
          </a:fontRef>
        </p:style>
      </p:cxnSp>
      <p:cxnSp>
        <p:nvCxnSpPr>
          <p:cNvPr id="29" name="Straight Arrow Connector 28">
            <a:extLst>
              <a:ext uri="{FF2B5EF4-FFF2-40B4-BE49-F238E27FC236}">
                <a16:creationId xmlns:a16="http://schemas.microsoft.com/office/drawing/2014/main" id="{597E59C0-2549-4F04-91FC-F9E2947BC2EE}"/>
              </a:ext>
            </a:extLst>
          </p:cNvPr>
          <p:cNvCxnSpPr>
            <a:cxnSpLocks/>
          </p:cNvCxnSpPr>
          <p:nvPr/>
        </p:nvCxnSpPr>
        <p:spPr>
          <a:xfrm flipH="1">
            <a:off x="7050068" y="5425926"/>
            <a:ext cx="14751" cy="477894"/>
          </a:xfrm>
          <a:prstGeom prst="straightConnector1">
            <a:avLst/>
          </a:prstGeom>
          <a:ln w="38100" cap="flat" cmpd="sng" algn="ctr">
            <a:solidFill>
              <a:schemeClr val="accent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30" name="Straight Arrow Connector 29">
            <a:extLst>
              <a:ext uri="{FF2B5EF4-FFF2-40B4-BE49-F238E27FC236}">
                <a16:creationId xmlns:a16="http://schemas.microsoft.com/office/drawing/2014/main" id="{3490E988-C489-938F-FFFA-6CFFEE872C56}"/>
              </a:ext>
            </a:extLst>
          </p:cNvPr>
          <p:cNvCxnSpPr>
            <a:cxnSpLocks/>
          </p:cNvCxnSpPr>
          <p:nvPr/>
        </p:nvCxnSpPr>
        <p:spPr>
          <a:xfrm flipH="1">
            <a:off x="12317240" y="5442023"/>
            <a:ext cx="14751" cy="477894"/>
          </a:xfrm>
          <a:prstGeom prst="straightConnector1">
            <a:avLst/>
          </a:prstGeom>
          <a:ln w="38100" cap="flat" cmpd="sng" algn="ctr">
            <a:solidFill>
              <a:schemeClr val="accent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17" name="Rectangle 16">
            <a:extLst>
              <a:ext uri="{FF2B5EF4-FFF2-40B4-BE49-F238E27FC236}">
                <a16:creationId xmlns:a16="http://schemas.microsoft.com/office/drawing/2014/main" id="{B33135BE-87AE-BA56-6939-B250798ACBBE}"/>
              </a:ext>
            </a:extLst>
          </p:cNvPr>
          <p:cNvSpPr/>
          <p:nvPr/>
        </p:nvSpPr>
        <p:spPr>
          <a:xfrm>
            <a:off x="7043271" y="3646789"/>
            <a:ext cx="3736728" cy="1563437"/>
          </a:xfrm>
          <a:prstGeom prst="rect">
            <a:avLst/>
          </a:prstGeom>
          <a:solidFill>
            <a:srgbClr val="005EB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100" dirty="0">
                <a:latin typeface="Arial" panose="020B0604020202020204" pitchFamily="34" charset="0"/>
                <a:cs typeface="Arial" panose="020B0604020202020204" pitchFamily="34" charset="0"/>
              </a:rPr>
              <a:t>South West Peninsula Board</a:t>
            </a:r>
          </a:p>
          <a:p>
            <a:pPr algn="ctr"/>
            <a:endParaRPr lang="en-US" sz="2100" dirty="0">
              <a:latin typeface="Arial" panose="020B0604020202020204" pitchFamily="34" charset="0"/>
              <a:cs typeface="Arial" panose="020B0604020202020204" pitchFamily="34" charset="0"/>
            </a:endParaRPr>
          </a:p>
          <a:p>
            <a:pPr algn="ctr"/>
            <a:r>
              <a:rPr lang="en-US" sz="1800" b="1" dirty="0">
                <a:latin typeface="Arial" panose="020B0604020202020204" pitchFamily="34" charset="0"/>
                <a:cs typeface="Arial" panose="020B0604020202020204" pitchFamily="34" charset="0"/>
              </a:rPr>
              <a:t>Chair: John Govett</a:t>
            </a:r>
          </a:p>
        </p:txBody>
      </p:sp>
      <p:cxnSp>
        <p:nvCxnSpPr>
          <p:cNvPr id="31" name="Straight Arrow Connector 30">
            <a:extLst>
              <a:ext uri="{FF2B5EF4-FFF2-40B4-BE49-F238E27FC236}">
                <a16:creationId xmlns:a16="http://schemas.microsoft.com/office/drawing/2014/main" id="{869E9BFC-7A8E-BB88-C842-60746931585B}"/>
              </a:ext>
            </a:extLst>
          </p:cNvPr>
          <p:cNvCxnSpPr>
            <a:cxnSpLocks/>
          </p:cNvCxnSpPr>
          <p:nvPr/>
        </p:nvCxnSpPr>
        <p:spPr>
          <a:xfrm flipH="1">
            <a:off x="1957169" y="5413040"/>
            <a:ext cx="14751" cy="477894"/>
          </a:xfrm>
          <a:prstGeom prst="straightConnector1">
            <a:avLst/>
          </a:prstGeom>
          <a:ln w="38100" cap="flat" cmpd="sng" algn="ctr">
            <a:solidFill>
              <a:schemeClr val="accent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32" name="Straight Arrow Connector 31">
            <a:extLst>
              <a:ext uri="{FF2B5EF4-FFF2-40B4-BE49-F238E27FC236}">
                <a16:creationId xmlns:a16="http://schemas.microsoft.com/office/drawing/2014/main" id="{1B1B4B32-4F05-ACEF-0690-876AAE879E7F}"/>
              </a:ext>
            </a:extLst>
          </p:cNvPr>
          <p:cNvCxnSpPr>
            <a:cxnSpLocks/>
          </p:cNvCxnSpPr>
          <p:nvPr/>
        </p:nvCxnSpPr>
        <p:spPr>
          <a:xfrm flipH="1">
            <a:off x="4510994" y="5442774"/>
            <a:ext cx="14751" cy="477894"/>
          </a:xfrm>
          <a:prstGeom prst="straightConnector1">
            <a:avLst/>
          </a:prstGeom>
          <a:ln w="38100" cap="flat" cmpd="sng" algn="ctr">
            <a:solidFill>
              <a:schemeClr val="accent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34" name="Straight Arrow Connector 33">
            <a:extLst>
              <a:ext uri="{FF2B5EF4-FFF2-40B4-BE49-F238E27FC236}">
                <a16:creationId xmlns:a16="http://schemas.microsoft.com/office/drawing/2014/main" id="{8A348230-82C3-C16E-9089-7EE2D22B5BC0}"/>
              </a:ext>
            </a:extLst>
          </p:cNvPr>
          <p:cNvCxnSpPr>
            <a:cxnSpLocks/>
          </p:cNvCxnSpPr>
          <p:nvPr/>
        </p:nvCxnSpPr>
        <p:spPr>
          <a:xfrm flipH="1">
            <a:off x="9770511" y="5425926"/>
            <a:ext cx="14751" cy="477894"/>
          </a:xfrm>
          <a:prstGeom prst="straightConnector1">
            <a:avLst/>
          </a:prstGeom>
          <a:ln w="38100" cap="flat" cmpd="sng" algn="ctr">
            <a:solidFill>
              <a:schemeClr val="accent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36" name="Straight Arrow Connector 35">
            <a:extLst>
              <a:ext uri="{FF2B5EF4-FFF2-40B4-BE49-F238E27FC236}">
                <a16:creationId xmlns:a16="http://schemas.microsoft.com/office/drawing/2014/main" id="{AEB5DC66-F403-7863-5307-3C7A6F74DBEF}"/>
              </a:ext>
            </a:extLst>
          </p:cNvPr>
          <p:cNvCxnSpPr>
            <a:cxnSpLocks/>
          </p:cNvCxnSpPr>
          <p:nvPr/>
        </p:nvCxnSpPr>
        <p:spPr>
          <a:xfrm flipH="1">
            <a:off x="14670312" y="5442023"/>
            <a:ext cx="14751" cy="477894"/>
          </a:xfrm>
          <a:prstGeom prst="straightConnector1">
            <a:avLst/>
          </a:prstGeom>
          <a:ln w="38100" cap="flat" cmpd="sng" algn="ctr">
            <a:solidFill>
              <a:schemeClr val="accent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37" name="Straight Arrow Connector 36">
            <a:extLst>
              <a:ext uri="{FF2B5EF4-FFF2-40B4-BE49-F238E27FC236}">
                <a16:creationId xmlns:a16="http://schemas.microsoft.com/office/drawing/2014/main" id="{5826B74F-FA86-C591-B437-5E453BD81FF4}"/>
              </a:ext>
            </a:extLst>
          </p:cNvPr>
          <p:cNvCxnSpPr>
            <a:cxnSpLocks/>
          </p:cNvCxnSpPr>
          <p:nvPr/>
        </p:nvCxnSpPr>
        <p:spPr>
          <a:xfrm flipH="1">
            <a:off x="16496006" y="5407125"/>
            <a:ext cx="14751" cy="477894"/>
          </a:xfrm>
          <a:prstGeom prst="straightConnector1">
            <a:avLst/>
          </a:prstGeom>
          <a:ln w="38100" cap="flat" cmpd="sng" algn="ctr">
            <a:solidFill>
              <a:schemeClr val="accent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45" name="TextBox 44">
            <a:extLst>
              <a:ext uri="{FF2B5EF4-FFF2-40B4-BE49-F238E27FC236}">
                <a16:creationId xmlns:a16="http://schemas.microsoft.com/office/drawing/2014/main" id="{FAC1DAD8-E972-AAA6-3E77-394C44234BFD}"/>
              </a:ext>
            </a:extLst>
          </p:cNvPr>
          <p:cNvSpPr txBox="1"/>
          <p:nvPr/>
        </p:nvSpPr>
        <p:spPr>
          <a:xfrm>
            <a:off x="13642094" y="9776323"/>
            <a:ext cx="3846003" cy="300082"/>
          </a:xfrm>
          <a:prstGeom prst="rect">
            <a:avLst/>
          </a:prstGeom>
          <a:solidFill>
            <a:schemeClr val="bg1"/>
          </a:solidFill>
          <a:ln>
            <a:solidFill>
              <a:schemeClr val="tx1"/>
            </a:solidFill>
          </a:ln>
        </p:spPr>
        <p:txBody>
          <a:bodyPr wrap="square" rtlCol="0">
            <a:spAutoFit/>
          </a:bodyPr>
          <a:lstStyle/>
          <a:p>
            <a:pPr algn="ctr" defTabSz="733461">
              <a:lnSpc>
                <a:spcPct val="90000"/>
              </a:lnSpc>
              <a:spcBef>
                <a:spcPct val="0"/>
              </a:spcBef>
              <a:spcAft>
                <a:spcPct val="35000"/>
              </a:spcAft>
            </a:pPr>
            <a:r>
              <a:rPr lang="en-GB" sz="1500" b="1" dirty="0">
                <a:latin typeface="Arial" panose="020B0604020202020204" pitchFamily="34" charset="0"/>
                <a:cs typeface="Arial" panose="020B0604020202020204" pitchFamily="34" charset="0"/>
              </a:rPr>
              <a:t>Executive Decision-Making</a:t>
            </a:r>
            <a:endParaRPr lang="en-GB" sz="15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9908343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A72224-7A29-155A-FDBA-E686E0AF76CD}"/>
              </a:ext>
            </a:extLst>
          </p:cNvPr>
          <p:cNvSpPr txBox="1">
            <a:spLocks/>
          </p:cNvSpPr>
          <p:nvPr/>
        </p:nvSpPr>
        <p:spPr>
          <a:xfrm>
            <a:off x="914400" y="411956"/>
            <a:ext cx="16459200" cy="987128"/>
          </a:xfrm>
          <a:prstGeom prst="rect">
            <a:avLst/>
          </a:prstGeom>
        </p:spPr>
        <p:txBody>
          <a:bodyPr>
            <a:normAutofit/>
          </a:bodyPr>
          <a:lstStyle>
            <a:lvl1pPr algn="l" defTabSz="1828800" rtl="0" eaLnBrk="1" latinLnBrk="0" hangingPunct="1">
              <a:spcBef>
                <a:spcPct val="0"/>
              </a:spcBef>
              <a:buNone/>
              <a:defRPr sz="5000" b="1" kern="1200">
                <a:solidFill>
                  <a:srgbClr val="005EB8"/>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GB" sz="4000" dirty="0">
                <a:solidFill>
                  <a:srgbClr val="0070C0"/>
                </a:solidFill>
              </a:rPr>
              <a:t>6.4 Devon Finance, Performance and Quality Committee</a:t>
            </a:r>
          </a:p>
        </p:txBody>
      </p:sp>
      <p:graphicFrame>
        <p:nvGraphicFramePr>
          <p:cNvPr id="3" name="Content Placeholder 2">
            <a:extLst>
              <a:ext uri="{FF2B5EF4-FFF2-40B4-BE49-F238E27FC236}">
                <a16:creationId xmlns:a16="http://schemas.microsoft.com/office/drawing/2014/main" id="{58592C51-9851-1F84-2B80-134804F91C90}"/>
              </a:ext>
            </a:extLst>
          </p:cNvPr>
          <p:cNvGraphicFramePr>
            <a:graphicFrameLocks/>
          </p:cNvGraphicFramePr>
          <p:nvPr>
            <p:extLst>
              <p:ext uri="{D42A27DB-BD31-4B8C-83A1-F6EECF244321}">
                <p14:modId xmlns:p14="http://schemas.microsoft.com/office/powerpoint/2010/main" val="506508627"/>
              </p:ext>
            </p:extLst>
          </p:nvPr>
        </p:nvGraphicFramePr>
        <p:xfrm>
          <a:off x="914400" y="1587500"/>
          <a:ext cx="16078472" cy="7088738"/>
        </p:xfrm>
        <a:graphic>
          <a:graphicData uri="http://schemas.openxmlformats.org/drawingml/2006/table">
            <a:tbl>
              <a:tblPr firstRow="1" bandRow="1">
                <a:tableStyleId>{5C22544A-7EE6-4342-B048-85BDC9FD1C3A}</a:tableStyleId>
              </a:tblPr>
              <a:tblGrid>
                <a:gridCol w="3537326">
                  <a:extLst>
                    <a:ext uri="{9D8B030D-6E8A-4147-A177-3AD203B41FA5}">
                      <a16:colId xmlns:a16="http://schemas.microsoft.com/office/drawing/2014/main" val="2920208344"/>
                    </a:ext>
                  </a:extLst>
                </a:gridCol>
                <a:gridCol w="12541146">
                  <a:extLst>
                    <a:ext uri="{9D8B030D-6E8A-4147-A177-3AD203B41FA5}">
                      <a16:colId xmlns:a16="http://schemas.microsoft.com/office/drawing/2014/main" val="1562433079"/>
                    </a:ext>
                  </a:extLst>
                </a:gridCol>
              </a:tblGrid>
              <a:tr h="463214">
                <a:tc>
                  <a:txBody>
                    <a:bodyPr/>
                    <a:lstStyle/>
                    <a:p>
                      <a:r>
                        <a:rPr lang="en-GB" sz="2000" dirty="0"/>
                        <a:t>Membership</a:t>
                      </a:r>
                    </a:p>
                  </a:txBody>
                  <a:tcPr/>
                </a:tc>
                <a:tc rowSpan="4">
                  <a:txBody>
                    <a:bodyPr/>
                    <a:lstStyle/>
                    <a:p>
                      <a:pPr marL="0" marR="0" lvl="0" indent="0" algn="l" defTabSz="1828800" rtl="0" eaLnBrk="1" fontAlgn="auto" latinLnBrk="0" hangingPunct="1">
                        <a:lnSpc>
                          <a:spcPct val="100000"/>
                        </a:lnSpc>
                        <a:spcBef>
                          <a:spcPts val="0"/>
                        </a:spcBef>
                        <a:spcAft>
                          <a:spcPts val="0"/>
                        </a:spcAft>
                        <a:buClr>
                          <a:schemeClr val="accent1"/>
                        </a:buClr>
                        <a:buSzTx/>
                        <a:buFont typeface="Wingdings" panose="05000000000000000000" pitchFamily="2" charset="2"/>
                        <a:buNone/>
                        <a:tabLst/>
                        <a:defRPr/>
                      </a:pPr>
                      <a:r>
                        <a:rPr lang="en-GB" sz="2000" dirty="0">
                          <a:solidFill>
                            <a:schemeClr val="tx1"/>
                          </a:solidFill>
                        </a:rPr>
                        <a:t>Purpose: </a:t>
                      </a:r>
                    </a:p>
                    <a:p>
                      <a:pPr marL="0" marR="0" lvl="0" indent="0" algn="l" defTabSz="1828800" rtl="0" eaLnBrk="1" fontAlgn="auto" latinLnBrk="0" hangingPunct="1">
                        <a:lnSpc>
                          <a:spcPct val="100000"/>
                        </a:lnSpc>
                        <a:spcBef>
                          <a:spcPts val="0"/>
                        </a:spcBef>
                        <a:spcAft>
                          <a:spcPts val="0"/>
                        </a:spcAft>
                        <a:buClr>
                          <a:schemeClr val="accent1"/>
                        </a:buClr>
                        <a:buSzTx/>
                        <a:buFont typeface="Wingdings" panose="05000000000000000000" pitchFamily="2" charset="2"/>
                        <a:buNone/>
                        <a:tabLst/>
                        <a:defRPr/>
                      </a:pPr>
                      <a:endParaRPr lang="en-GB" sz="2000" dirty="0">
                        <a:solidFill>
                          <a:schemeClr val="tx1"/>
                        </a:solidFill>
                      </a:endParaRPr>
                    </a:p>
                    <a:p>
                      <a:pPr marL="342900" marR="0" lvl="0" indent="-342900" algn="l" defTabSz="1828800" rtl="0" eaLnBrk="1" fontAlgn="auto" latinLnBrk="0" hangingPunct="1">
                        <a:lnSpc>
                          <a:spcPct val="100000"/>
                        </a:lnSpc>
                        <a:spcBef>
                          <a:spcPts val="0"/>
                        </a:spcBef>
                        <a:spcAft>
                          <a:spcPts val="0"/>
                        </a:spcAft>
                        <a:buClr>
                          <a:schemeClr val="accent1"/>
                        </a:buClr>
                        <a:buSzTx/>
                        <a:buFont typeface="Wingdings" panose="05000000000000000000" pitchFamily="2" charset="2"/>
                        <a:buChar char="Ø"/>
                        <a:tabLst/>
                        <a:defRPr/>
                      </a:pPr>
                      <a:r>
                        <a:rPr lang="en-GB" sz="2000" b="0" dirty="0">
                          <a:solidFill>
                            <a:schemeClr val="tx1"/>
                          </a:solidFill>
                        </a:rPr>
                        <a:t>Oversee and seek assurance that NHS Devon is maximising value for money from the use of its public funding and delivering its performance targets set out in the Operational Plan for the year.</a:t>
                      </a:r>
                    </a:p>
                    <a:p>
                      <a:pPr marL="342900" marR="0" lvl="0" indent="-342900" algn="l" defTabSz="1828800" rtl="0" eaLnBrk="1" fontAlgn="auto" latinLnBrk="0" hangingPunct="1">
                        <a:lnSpc>
                          <a:spcPct val="100000"/>
                        </a:lnSpc>
                        <a:spcBef>
                          <a:spcPts val="0"/>
                        </a:spcBef>
                        <a:spcAft>
                          <a:spcPts val="0"/>
                        </a:spcAft>
                        <a:buClr>
                          <a:schemeClr val="accent1"/>
                        </a:buClr>
                        <a:buSzTx/>
                        <a:buFont typeface="Wingdings" panose="05000000000000000000" pitchFamily="2" charset="2"/>
                        <a:buChar char="Ø"/>
                        <a:tabLst/>
                        <a:defRPr/>
                      </a:pPr>
                      <a:r>
                        <a:rPr lang="en-GB" sz="2000" b="0" dirty="0">
                          <a:solidFill>
                            <a:schemeClr val="tx1"/>
                          </a:solidFill>
                        </a:rPr>
                        <a:t>Oversee and seek assurance that patients are receiving safe, high-quality and timely healthcare with equal access to services and seamless handovers between different parts of the Devon system.</a:t>
                      </a:r>
                    </a:p>
                    <a:p>
                      <a:pPr marL="342900" marR="0" lvl="0" indent="-342900" algn="l" defTabSz="1828800" rtl="0" eaLnBrk="1" fontAlgn="auto" latinLnBrk="0" hangingPunct="1">
                        <a:lnSpc>
                          <a:spcPct val="100000"/>
                        </a:lnSpc>
                        <a:spcBef>
                          <a:spcPts val="0"/>
                        </a:spcBef>
                        <a:spcAft>
                          <a:spcPts val="0"/>
                        </a:spcAft>
                        <a:buClr>
                          <a:schemeClr val="accent1"/>
                        </a:buClr>
                        <a:buSzTx/>
                        <a:buFont typeface="Wingdings" panose="05000000000000000000" pitchFamily="2" charset="2"/>
                        <a:buChar char="Ø"/>
                        <a:tabLst/>
                        <a:defRPr/>
                      </a:pPr>
                      <a:endParaRPr lang="en-GB" sz="2000" b="1" kern="1200" dirty="0">
                        <a:solidFill>
                          <a:schemeClr val="tx1"/>
                        </a:solidFill>
                        <a:effectLst/>
                        <a:latin typeface="+mn-lt"/>
                        <a:ea typeface="+mn-ea"/>
                        <a:cs typeface="+mn-cs"/>
                      </a:endParaRPr>
                    </a:p>
                    <a:p>
                      <a:pPr marL="0" marR="0" lvl="0" indent="0" algn="l" defTabSz="1828800" rtl="0" eaLnBrk="1" fontAlgn="auto" latinLnBrk="0" hangingPunct="1">
                        <a:lnSpc>
                          <a:spcPct val="100000"/>
                        </a:lnSpc>
                        <a:spcBef>
                          <a:spcPts val="0"/>
                        </a:spcBef>
                        <a:spcAft>
                          <a:spcPts val="0"/>
                        </a:spcAft>
                        <a:buClr>
                          <a:schemeClr val="accent1"/>
                        </a:buClr>
                        <a:buSzTx/>
                        <a:buFont typeface="Wingdings" panose="05000000000000000000" pitchFamily="2" charset="2"/>
                        <a:buNone/>
                        <a:tabLst/>
                        <a:defRPr/>
                      </a:pPr>
                      <a:endParaRPr lang="en-GB" sz="2000" b="1" kern="1200" dirty="0">
                        <a:solidFill>
                          <a:schemeClr val="tx1"/>
                        </a:solidFill>
                        <a:effectLst/>
                        <a:latin typeface="+mn-lt"/>
                        <a:ea typeface="+mn-ea"/>
                        <a:cs typeface="+mn-cs"/>
                      </a:endParaRPr>
                    </a:p>
                    <a:p>
                      <a:pPr marL="0" indent="0">
                        <a:buClr>
                          <a:schemeClr val="accent1"/>
                        </a:buClr>
                        <a:buFont typeface="Wingdings" panose="05000000000000000000" pitchFamily="2" charset="2"/>
                        <a:buNone/>
                      </a:pPr>
                      <a:r>
                        <a:rPr lang="en-GB" sz="2000" dirty="0">
                          <a:solidFill>
                            <a:schemeClr val="tx1"/>
                          </a:solidFill>
                        </a:rPr>
                        <a:t>Key responsibilities:</a:t>
                      </a:r>
                    </a:p>
                    <a:p>
                      <a:pPr marL="0" indent="0">
                        <a:buClr>
                          <a:schemeClr val="accent1"/>
                        </a:buClr>
                        <a:buFont typeface="Wingdings" panose="05000000000000000000" pitchFamily="2" charset="2"/>
                        <a:buNone/>
                      </a:pPr>
                      <a:endParaRPr lang="en-GB" sz="2000" dirty="0">
                        <a:solidFill>
                          <a:schemeClr val="tx1"/>
                        </a:solidFill>
                      </a:endParaRPr>
                    </a:p>
                    <a:p>
                      <a:pPr marL="342900" marR="0" lvl="0" indent="-342900" algn="l" defTabSz="1828800" rtl="0" eaLnBrk="1" fontAlgn="auto" latinLnBrk="0" hangingPunct="1">
                        <a:lnSpc>
                          <a:spcPct val="100000"/>
                        </a:lnSpc>
                        <a:spcBef>
                          <a:spcPts val="0"/>
                        </a:spcBef>
                        <a:spcAft>
                          <a:spcPts val="0"/>
                        </a:spcAft>
                        <a:buClr>
                          <a:schemeClr val="accent1"/>
                        </a:buClr>
                        <a:buSzTx/>
                        <a:buFont typeface="Wingdings" panose="05000000000000000000" pitchFamily="2" charset="2"/>
                        <a:buChar char="Ø"/>
                        <a:tabLst/>
                        <a:defRPr/>
                      </a:pPr>
                      <a:r>
                        <a:rPr lang="en-GB" sz="2000" b="0" kern="1200" dirty="0">
                          <a:solidFill>
                            <a:schemeClr val="tx1"/>
                          </a:solidFill>
                          <a:effectLst/>
                          <a:latin typeface="+mn-lt"/>
                          <a:ea typeface="+mn-ea"/>
                          <a:cs typeface="+mn-cs"/>
                        </a:rPr>
                        <a:t>Seek assurance around the arrangements for discharging, and implications of, NHS Devon Integrated Care Board’s responsibilities in relation to ensuring financial management achieves value for money, efficiency and effectiveness in the sustainable use of resources with a continuing focus on cost reduction, cost avoidance and achievement of efficiency targets (both financial and non-financial). </a:t>
                      </a:r>
                    </a:p>
                    <a:p>
                      <a:pPr marL="342900" marR="0" lvl="0" indent="-342900" algn="l" defTabSz="1828800" rtl="0" eaLnBrk="1" fontAlgn="auto" latinLnBrk="0" hangingPunct="1">
                        <a:lnSpc>
                          <a:spcPct val="100000"/>
                        </a:lnSpc>
                        <a:spcBef>
                          <a:spcPts val="0"/>
                        </a:spcBef>
                        <a:spcAft>
                          <a:spcPts val="0"/>
                        </a:spcAft>
                        <a:buClr>
                          <a:schemeClr val="accent1"/>
                        </a:buClr>
                        <a:buSzTx/>
                        <a:buFont typeface="Wingdings" panose="05000000000000000000" pitchFamily="2" charset="2"/>
                        <a:buChar char="Ø"/>
                        <a:tabLst/>
                        <a:defRPr/>
                      </a:pPr>
                      <a:r>
                        <a:rPr lang="en-GB" sz="2000" b="0" kern="1200" dirty="0">
                          <a:solidFill>
                            <a:schemeClr val="tx1"/>
                          </a:solidFill>
                          <a:effectLst/>
                          <a:latin typeface="+mn-lt"/>
                          <a:ea typeface="+mn-ea"/>
                          <a:cs typeface="+mn-cs"/>
                        </a:rPr>
                        <a:t>Seek assurance around the arrangements for discharging, and implications of, NHS Devon Integrated Care Board’s responsibilities in respect of quality of care, access and outcomes.</a:t>
                      </a:r>
                    </a:p>
                    <a:p>
                      <a:pPr marL="342900" marR="0" lvl="0" indent="-342900" algn="l" defTabSz="1828800" rtl="0" eaLnBrk="1" fontAlgn="auto" latinLnBrk="0" hangingPunct="1">
                        <a:lnSpc>
                          <a:spcPct val="100000"/>
                        </a:lnSpc>
                        <a:spcBef>
                          <a:spcPts val="0"/>
                        </a:spcBef>
                        <a:spcAft>
                          <a:spcPts val="0"/>
                        </a:spcAft>
                        <a:buClr>
                          <a:schemeClr val="accent1"/>
                        </a:buClr>
                        <a:buSzTx/>
                        <a:buFont typeface="Wingdings" panose="05000000000000000000" pitchFamily="2" charset="2"/>
                        <a:buChar char="Ø"/>
                        <a:tabLst/>
                        <a:defRPr/>
                      </a:pPr>
                      <a:r>
                        <a:rPr lang="en-GB" sz="2000" b="0" kern="1200" dirty="0">
                          <a:solidFill>
                            <a:schemeClr val="tx1"/>
                          </a:solidFill>
                          <a:effectLst/>
                          <a:latin typeface="+mn-lt"/>
                          <a:ea typeface="+mn-ea"/>
                          <a:cs typeface="+mn-cs"/>
                        </a:rPr>
                        <a:t>Seek assurance around the arrangements for discharging NHS Devon Integrated Care Board’s responsibilities in relation to securing continuous improvement in the quality of medical services.</a:t>
                      </a:r>
                    </a:p>
                    <a:p>
                      <a:pPr marL="342900" marR="0" lvl="0" indent="-342900" algn="l" defTabSz="1828800" rtl="0" eaLnBrk="1" fontAlgn="auto" latinLnBrk="0" hangingPunct="1">
                        <a:lnSpc>
                          <a:spcPct val="100000"/>
                        </a:lnSpc>
                        <a:spcBef>
                          <a:spcPts val="0"/>
                        </a:spcBef>
                        <a:spcAft>
                          <a:spcPts val="0"/>
                        </a:spcAft>
                        <a:buClr>
                          <a:schemeClr val="accent1"/>
                        </a:buClr>
                        <a:buSzTx/>
                        <a:buFont typeface="Wingdings" panose="05000000000000000000" pitchFamily="2" charset="2"/>
                        <a:buChar char="Ø"/>
                        <a:tabLst/>
                        <a:defRPr/>
                      </a:pPr>
                      <a:r>
                        <a:rPr lang="en-GB" sz="2000" b="0" kern="1200" dirty="0">
                          <a:solidFill>
                            <a:schemeClr val="tx1"/>
                          </a:solidFill>
                          <a:effectLst/>
                          <a:latin typeface="+mn-lt"/>
                          <a:ea typeface="+mn-ea"/>
                          <a:cs typeface="+mn-cs"/>
                        </a:rPr>
                        <a:t>Monitor and assess NHS Devon Integrated Care Board’s Board Assurance Framework (BAF)</a:t>
                      </a:r>
                    </a:p>
                  </a:txBody>
                  <a:tcPr>
                    <a:solidFill>
                      <a:schemeClr val="bg1"/>
                    </a:solidFill>
                  </a:tcPr>
                </a:tc>
                <a:extLst>
                  <a:ext uri="{0D108BD9-81ED-4DB2-BD59-A6C34878D82A}">
                    <a16:rowId xmlns:a16="http://schemas.microsoft.com/office/drawing/2014/main" val="1034664627"/>
                  </a:ext>
                </a:extLst>
              </a:tr>
              <a:tr h="1831142">
                <a:tc>
                  <a:txBody>
                    <a:bodyPr/>
                    <a:lstStyle/>
                    <a:p>
                      <a:r>
                        <a:rPr lang="en-GB" sz="2000" dirty="0"/>
                        <a:t>Deputy Chair, who will be the Chair of the Committee</a:t>
                      </a:r>
                    </a:p>
                  </a:txBody>
                  <a:tcPr/>
                </a:tc>
                <a:tc vMerge="1">
                  <a:txBody>
                    <a:bodyPr/>
                    <a:lstStyle/>
                    <a:p>
                      <a:pPr marL="342900" marR="0" lvl="0" indent="-342900" algn="l" defTabSz="1828800" rtl="0" eaLnBrk="1" fontAlgn="auto" latinLnBrk="0" hangingPunct="1">
                        <a:lnSpc>
                          <a:spcPct val="100000"/>
                        </a:lnSpc>
                        <a:spcBef>
                          <a:spcPts val="0"/>
                        </a:spcBef>
                        <a:spcAft>
                          <a:spcPts val="0"/>
                        </a:spcAft>
                        <a:buClr>
                          <a:schemeClr val="accent1"/>
                        </a:buClr>
                        <a:buSzTx/>
                        <a:buFont typeface="Wingdings" panose="05000000000000000000" pitchFamily="2" charset="2"/>
                        <a:buChar char="Ø"/>
                        <a:tabLst/>
                        <a:defRPr/>
                      </a:pPr>
                      <a:endParaRPr lang="en-GB" sz="1900" b="1" kern="1200" dirty="0">
                        <a:solidFill>
                          <a:schemeClr val="tx1"/>
                        </a:solidFill>
                        <a:effectLst/>
                        <a:latin typeface="+mn-lt"/>
                        <a:ea typeface="+mn-ea"/>
                        <a:cs typeface="+mn-cs"/>
                      </a:endParaRPr>
                    </a:p>
                  </a:txBody>
                  <a:tcPr>
                    <a:solidFill>
                      <a:schemeClr val="bg1"/>
                    </a:solidFill>
                  </a:tcPr>
                </a:tc>
                <a:extLst>
                  <a:ext uri="{0D108BD9-81ED-4DB2-BD59-A6C34878D82A}">
                    <a16:rowId xmlns:a16="http://schemas.microsoft.com/office/drawing/2014/main" val="995531651"/>
                  </a:ext>
                </a:extLst>
              </a:tr>
              <a:tr h="1497602">
                <a:tc>
                  <a:txBody>
                    <a:bodyPr/>
                    <a:lstStyle/>
                    <a:p>
                      <a:r>
                        <a:rPr lang="en-GB" sz="2000" dirty="0"/>
                        <a:t>up to 2 x Non-Executive Members</a:t>
                      </a:r>
                    </a:p>
                  </a:txBody>
                  <a:tcPr/>
                </a:tc>
                <a:tc vMerge="1">
                  <a:txBody>
                    <a:bodyPr/>
                    <a:lstStyle/>
                    <a:p>
                      <a:pPr marL="342900" marR="0" lvl="0" indent="-342900" algn="l" defTabSz="1828800" rtl="0" eaLnBrk="1" fontAlgn="auto" latinLnBrk="0" hangingPunct="1">
                        <a:lnSpc>
                          <a:spcPct val="100000"/>
                        </a:lnSpc>
                        <a:spcBef>
                          <a:spcPts val="0"/>
                        </a:spcBef>
                        <a:spcAft>
                          <a:spcPts val="0"/>
                        </a:spcAft>
                        <a:buClr>
                          <a:schemeClr val="accent1"/>
                        </a:buClr>
                        <a:buSzTx/>
                        <a:buFont typeface="Wingdings" panose="05000000000000000000" pitchFamily="2" charset="2"/>
                        <a:buChar char="Ø"/>
                        <a:tabLst/>
                        <a:defRPr/>
                      </a:pPr>
                      <a:endParaRPr lang="en-GB" sz="1900" b="1" kern="1200" dirty="0">
                        <a:solidFill>
                          <a:schemeClr val="tx1"/>
                        </a:solidFill>
                        <a:effectLst/>
                        <a:latin typeface="+mn-lt"/>
                        <a:ea typeface="+mn-ea"/>
                        <a:cs typeface="+mn-cs"/>
                      </a:endParaRPr>
                    </a:p>
                  </a:txBody>
                  <a:tcPr>
                    <a:solidFill>
                      <a:schemeClr val="bg1"/>
                    </a:solidFill>
                  </a:tcPr>
                </a:tc>
                <a:extLst>
                  <a:ext uri="{0D108BD9-81ED-4DB2-BD59-A6C34878D82A}">
                    <a16:rowId xmlns:a16="http://schemas.microsoft.com/office/drawing/2014/main" val="1884482019"/>
                  </a:ext>
                </a:extLst>
              </a:tr>
              <a:tr h="3296780">
                <a:tc>
                  <a:txBody>
                    <a:bodyPr/>
                    <a:lstStyle/>
                    <a:p>
                      <a:pPr marL="0" marR="0" lvl="0" indent="0" algn="l" defTabSz="1828800" rtl="0" eaLnBrk="1" fontAlgn="auto" latinLnBrk="0" hangingPunct="1">
                        <a:lnSpc>
                          <a:spcPct val="100000"/>
                        </a:lnSpc>
                        <a:spcBef>
                          <a:spcPts val="0"/>
                        </a:spcBef>
                        <a:spcAft>
                          <a:spcPts val="0"/>
                        </a:spcAft>
                        <a:buClrTx/>
                        <a:buSzTx/>
                        <a:buFontTx/>
                        <a:buNone/>
                        <a:tabLst/>
                        <a:defRPr/>
                      </a:pPr>
                      <a:r>
                        <a:rPr lang="en-GB" sz="2000" dirty="0"/>
                        <a:t>Chief Executive Officer</a:t>
                      </a:r>
                    </a:p>
                    <a:p>
                      <a:endParaRPr lang="en-GB" sz="2000" dirty="0"/>
                    </a:p>
                  </a:txBody>
                  <a:tcPr/>
                </a:tc>
                <a:tc vMerge="1">
                  <a:txBody>
                    <a:bodyPr/>
                    <a:lstStyle/>
                    <a:p>
                      <a:endParaRPr lang="en-GB"/>
                    </a:p>
                  </a:txBody>
                  <a:tcPr/>
                </a:tc>
                <a:extLst>
                  <a:ext uri="{0D108BD9-81ED-4DB2-BD59-A6C34878D82A}">
                    <a16:rowId xmlns:a16="http://schemas.microsoft.com/office/drawing/2014/main" val="4271982506"/>
                  </a:ext>
                </a:extLst>
              </a:tr>
            </a:tbl>
          </a:graphicData>
        </a:graphic>
      </p:graphicFrame>
    </p:spTree>
    <p:extLst>
      <p:ext uri="{BB962C8B-B14F-4D97-AF65-F5344CB8AC3E}">
        <p14:creationId xmlns:p14="http://schemas.microsoft.com/office/powerpoint/2010/main" val="165029582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63F933-A3FA-1CE9-4172-58586C6C8F0C}"/>
              </a:ext>
            </a:extLst>
          </p:cNvPr>
          <p:cNvSpPr txBox="1">
            <a:spLocks/>
          </p:cNvSpPr>
          <p:nvPr/>
        </p:nvSpPr>
        <p:spPr>
          <a:xfrm>
            <a:off x="914400" y="411956"/>
            <a:ext cx="16459200" cy="987128"/>
          </a:xfrm>
          <a:prstGeom prst="rect">
            <a:avLst/>
          </a:prstGeom>
        </p:spPr>
        <p:txBody>
          <a:bodyPr>
            <a:normAutofit fontScale="90000" lnSpcReduction="20000"/>
          </a:bodyPr>
          <a:lstStyle>
            <a:lvl1pPr algn="l" defTabSz="1828800" rtl="0" eaLnBrk="1" latinLnBrk="0" hangingPunct="1">
              <a:spcBef>
                <a:spcPct val="0"/>
              </a:spcBef>
              <a:buNone/>
              <a:defRPr sz="5000" b="1" kern="1200">
                <a:solidFill>
                  <a:srgbClr val="005EB8"/>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GB" sz="4000" dirty="0">
                <a:solidFill>
                  <a:srgbClr val="0070C0"/>
                </a:solidFill>
              </a:rPr>
              <a:t>6.5 Cornwall and Isles of Scilly Finance, Performance and Quality Committee</a:t>
            </a:r>
          </a:p>
        </p:txBody>
      </p:sp>
      <p:graphicFrame>
        <p:nvGraphicFramePr>
          <p:cNvPr id="3" name="Content Placeholder 2">
            <a:extLst>
              <a:ext uri="{FF2B5EF4-FFF2-40B4-BE49-F238E27FC236}">
                <a16:creationId xmlns:a16="http://schemas.microsoft.com/office/drawing/2014/main" id="{674D6047-2AF2-0219-0CA6-F2A5F8413342}"/>
              </a:ext>
            </a:extLst>
          </p:cNvPr>
          <p:cNvGraphicFramePr>
            <a:graphicFrameLocks/>
          </p:cNvGraphicFramePr>
          <p:nvPr>
            <p:extLst>
              <p:ext uri="{D42A27DB-BD31-4B8C-83A1-F6EECF244321}">
                <p14:modId xmlns:p14="http://schemas.microsoft.com/office/powerpoint/2010/main" val="4180184976"/>
              </p:ext>
            </p:extLst>
          </p:nvPr>
        </p:nvGraphicFramePr>
        <p:xfrm>
          <a:off x="1079104" y="1758950"/>
          <a:ext cx="15841760" cy="6797040"/>
        </p:xfrm>
        <a:graphic>
          <a:graphicData uri="http://schemas.openxmlformats.org/drawingml/2006/table">
            <a:tbl>
              <a:tblPr firstRow="1" bandRow="1">
                <a:tableStyleId>{5C22544A-7EE6-4342-B048-85BDC9FD1C3A}</a:tableStyleId>
              </a:tblPr>
              <a:tblGrid>
                <a:gridCol w="3485249">
                  <a:extLst>
                    <a:ext uri="{9D8B030D-6E8A-4147-A177-3AD203B41FA5}">
                      <a16:colId xmlns:a16="http://schemas.microsoft.com/office/drawing/2014/main" val="2920208344"/>
                    </a:ext>
                  </a:extLst>
                </a:gridCol>
                <a:gridCol w="12356511">
                  <a:extLst>
                    <a:ext uri="{9D8B030D-6E8A-4147-A177-3AD203B41FA5}">
                      <a16:colId xmlns:a16="http://schemas.microsoft.com/office/drawing/2014/main" val="1562433079"/>
                    </a:ext>
                  </a:extLst>
                </a:gridCol>
              </a:tblGrid>
              <a:tr h="419633">
                <a:tc>
                  <a:txBody>
                    <a:bodyPr/>
                    <a:lstStyle/>
                    <a:p>
                      <a:r>
                        <a:rPr lang="en-GB" sz="2000" dirty="0"/>
                        <a:t>Membership</a:t>
                      </a:r>
                    </a:p>
                  </a:txBody>
                  <a:tcPr/>
                </a:tc>
                <a:tc rowSpan="4">
                  <a:txBody>
                    <a:bodyPr/>
                    <a:lstStyle/>
                    <a:p>
                      <a:pPr marL="0" marR="0" lvl="0" indent="0" algn="l" defTabSz="1828800" rtl="0" eaLnBrk="1" fontAlgn="auto" latinLnBrk="0" hangingPunct="1">
                        <a:lnSpc>
                          <a:spcPct val="100000"/>
                        </a:lnSpc>
                        <a:spcBef>
                          <a:spcPts val="0"/>
                        </a:spcBef>
                        <a:spcAft>
                          <a:spcPts val="0"/>
                        </a:spcAft>
                        <a:buClr>
                          <a:schemeClr val="accent1"/>
                        </a:buClr>
                        <a:buSzTx/>
                        <a:buFont typeface="Wingdings" panose="05000000000000000000" pitchFamily="2" charset="2"/>
                        <a:buNone/>
                        <a:tabLst/>
                        <a:defRPr/>
                      </a:pPr>
                      <a:r>
                        <a:rPr lang="en-GB" sz="2000" dirty="0">
                          <a:solidFill>
                            <a:schemeClr val="tx1"/>
                          </a:solidFill>
                        </a:rPr>
                        <a:t>Purpose: </a:t>
                      </a:r>
                    </a:p>
                    <a:p>
                      <a:pPr marL="0" marR="0" lvl="0" indent="0" algn="l" defTabSz="1828800" rtl="0" eaLnBrk="1" fontAlgn="auto" latinLnBrk="0" hangingPunct="1">
                        <a:lnSpc>
                          <a:spcPct val="100000"/>
                        </a:lnSpc>
                        <a:spcBef>
                          <a:spcPts val="0"/>
                        </a:spcBef>
                        <a:spcAft>
                          <a:spcPts val="0"/>
                        </a:spcAft>
                        <a:buClr>
                          <a:schemeClr val="accent1"/>
                        </a:buClr>
                        <a:buSzTx/>
                        <a:buFont typeface="Wingdings" panose="05000000000000000000" pitchFamily="2" charset="2"/>
                        <a:buNone/>
                        <a:tabLst/>
                        <a:defRPr/>
                      </a:pPr>
                      <a:endParaRPr lang="en-GB" sz="2000" dirty="0">
                        <a:solidFill>
                          <a:schemeClr val="tx1"/>
                        </a:solidFill>
                      </a:endParaRPr>
                    </a:p>
                    <a:p>
                      <a:pPr marL="342900" marR="0" lvl="0" indent="-342900" algn="l" defTabSz="1828800" rtl="0" eaLnBrk="1" fontAlgn="auto" latinLnBrk="0" hangingPunct="1">
                        <a:lnSpc>
                          <a:spcPct val="100000"/>
                        </a:lnSpc>
                        <a:spcBef>
                          <a:spcPts val="0"/>
                        </a:spcBef>
                        <a:spcAft>
                          <a:spcPts val="0"/>
                        </a:spcAft>
                        <a:buClr>
                          <a:schemeClr val="accent1"/>
                        </a:buClr>
                        <a:buSzTx/>
                        <a:buFont typeface="Wingdings" panose="05000000000000000000" pitchFamily="2" charset="2"/>
                        <a:buChar char="Ø"/>
                        <a:tabLst/>
                        <a:defRPr/>
                      </a:pPr>
                      <a:r>
                        <a:rPr lang="en-GB" sz="2000" b="0" dirty="0">
                          <a:solidFill>
                            <a:schemeClr val="tx1"/>
                          </a:solidFill>
                        </a:rPr>
                        <a:t>Oversee and seek assurance that NHS Cornwall and Isles of Scilly is maximising value for money from the use of its public funding and delivering its performance targets set out in the Operational Plan for the year.</a:t>
                      </a:r>
                    </a:p>
                    <a:p>
                      <a:pPr marL="342900" marR="0" lvl="0" indent="-342900" algn="l" defTabSz="1828800" rtl="0" eaLnBrk="1" fontAlgn="auto" latinLnBrk="0" hangingPunct="1">
                        <a:lnSpc>
                          <a:spcPct val="100000"/>
                        </a:lnSpc>
                        <a:spcBef>
                          <a:spcPts val="0"/>
                        </a:spcBef>
                        <a:spcAft>
                          <a:spcPts val="0"/>
                        </a:spcAft>
                        <a:buClr>
                          <a:schemeClr val="accent1"/>
                        </a:buClr>
                        <a:buSzTx/>
                        <a:buFont typeface="Wingdings" panose="05000000000000000000" pitchFamily="2" charset="2"/>
                        <a:buChar char="Ø"/>
                        <a:tabLst/>
                        <a:defRPr/>
                      </a:pPr>
                      <a:r>
                        <a:rPr lang="en-GB" sz="2000" b="0" dirty="0">
                          <a:solidFill>
                            <a:schemeClr val="tx1"/>
                          </a:solidFill>
                        </a:rPr>
                        <a:t>Oversee and seek assurance that patients are receiving safe, high-quality and timely healthcare with equal access to services and seamless handovers between different parts of the Cornwall system.</a:t>
                      </a:r>
                    </a:p>
                    <a:p>
                      <a:pPr marL="342900" marR="0" lvl="0" indent="-342900" algn="l" defTabSz="1828800" rtl="0" eaLnBrk="1" fontAlgn="auto" latinLnBrk="0" hangingPunct="1">
                        <a:lnSpc>
                          <a:spcPct val="100000"/>
                        </a:lnSpc>
                        <a:spcBef>
                          <a:spcPts val="0"/>
                        </a:spcBef>
                        <a:spcAft>
                          <a:spcPts val="0"/>
                        </a:spcAft>
                        <a:buClr>
                          <a:schemeClr val="accent1"/>
                        </a:buClr>
                        <a:buSzTx/>
                        <a:buFont typeface="Wingdings" panose="05000000000000000000" pitchFamily="2" charset="2"/>
                        <a:buChar char="Ø"/>
                        <a:tabLst/>
                        <a:defRPr/>
                      </a:pPr>
                      <a:endParaRPr lang="en-GB" sz="2000" b="1" kern="1200" dirty="0">
                        <a:solidFill>
                          <a:schemeClr val="tx1"/>
                        </a:solidFill>
                        <a:effectLst/>
                        <a:latin typeface="+mn-lt"/>
                        <a:ea typeface="+mn-ea"/>
                        <a:cs typeface="+mn-cs"/>
                      </a:endParaRPr>
                    </a:p>
                    <a:p>
                      <a:pPr marL="0" marR="0" lvl="0" indent="0" algn="l" defTabSz="1828800" rtl="0" eaLnBrk="1" fontAlgn="auto" latinLnBrk="0" hangingPunct="1">
                        <a:lnSpc>
                          <a:spcPct val="100000"/>
                        </a:lnSpc>
                        <a:spcBef>
                          <a:spcPts val="0"/>
                        </a:spcBef>
                        <a:spcAft>
                          <a:spcPts val="0"/>
                        </a:spcAft>
                        <a:buClr>
                          <a:schemeClr val="accent1"/>
                        </a:buClr>
                        <a:buSzTx/>
                        <a:buFont typeface="Wingdings" panose="05000000000000000000" pitchFamily="2" charset="2"/>
                        <a:buNone/>
                        <a:tabLst/>
                        <a:defRPr/>
                      </a:pPr>
                      <a:endParaRPr lang="en-GB" sz="2000" b="1" kern="1200" dirty="0">
                        <a:solidFill>
                          <a:schemeClr val="tx1"/>
                        </a:solidFill>
                        <a:effectLst/>
                        <a:latin typeface="+mn-lt"/>
                        <a:ea typeface="+mn-ea"/>
                        <a:cs typeface="+mn-cs"/>
                      </a:endParaRPr>
                    </a:p>
                    <a:p>
                      <a:pPr marL="0" indent="0">
                        <a:buClr>
                          <a:schemeClr val="accent1"/>
                        </a:buClr>
                        <a:buFont typeface="Wingdings" panose="05000000000000000000" pitchFamily="2" charset="2"/>
                        <a:buNone/>
                      </a:pPr>
                      <a:r>
                        <a:rPr lang="en-GB" sz="2000" dirty="0">
                          <a:solidFill>
                            <a:schemeClr val="tx1"/>
                          </a:solidFill>
                        </a:rPr>
                        <a:t>Key responsibilities:</a:t>
                      </a:r>
                    </a:p>
                    <a:p>
                      <a:pPr marL="0" indent="0">
                        <a:buClr>
                          <a:schemeClr val="accent1"/>
                        </a:buClr>
                        <a:buFont typeface="Wingdings" panose="05000000000000000000" pitchFamily="2" charset="2"/>
                        <a:buNone/>
                      </a:pPr>
                      <a:endParaRPr lang="en-GB" sz="2000" dirty="0">
                        <a:solidFill>
                          <a:schemeClr val="tx1"/>
                        </a:solidFill>
                      </a:endParaRPr>
                    </a:p>
                    <a:p>
                      <a:pPr marL="342900" marR="0" lvl="0" indent="-342900" algn="l" defTabSz="1828800" rtl="0" eaLnBrk="1" fontAlgn="auto" latinLnBrk="0" hangingPunct="1">
                        <a:lnSpc>
                          <a:spcPct val="100000"/>
                        </a:lnSpc>
                        <a:spcBef>
                          <a:spcPts val="0"/>
                        </a:spcBef>
                        <a:spcAft>
                          <a:spcPts val="0"/>
                        </a:spcAft>
                        <a:buClr>
                          <a:schemeClr val="accent1"/>
                        </a:buClr>
                        <a:buSzTx/>
                        <a:buFont typeface="Wingdings" panose="05000000000000000000" pitchFamily="2" charset="2"/>
                        <a:buChar char="Ø"/>
                        <a:tabLst/>
                        <a:defRPr/>
                      </a:pPr>
                      <a:r>
                        <a:rPr lang="en-GB" sz="2000" b="0" kern="1200" dirty="0">
                          <a:solidFill>
                            <a:schemeClr val="tx1"/>
                          </a:solidFill>
                          <a:effectLst/>
                          <a:latin typeface="+mn-lt"/>
                          <a:ea typeface="+mn-ea"/>
                          <a:cs typeface="+mn-cs"/>
                        </a:rPr>
                        <a:t>Seek assurance around the arrangements for discharging, and implications of, NHS Cornwall and Isles of Scilly Integrated Care Board’s responsibilities in relation to ensuring financial management achieves value for money, efficiency and effectiveness in the sustainable use of resources with a continuing focus on cost reduction, cost avoidance and achievement of efficiency targets (both financial and non-financial). </a:t>
                      </a:r>
                    </a:p>
                    <a:p>
                      <a:pPr marL="342900" marR="0" lvl="0" indent="-342900" algn="l" defTabSz="1828800" rtl="0" eaLnBrk="1" fontAlgn="auto" latinLnBrk="0" hangingPunct="1">
                        <a:lnSpc>
                          <a:spcPct val="100000"/>
                        </a:lnSpc>
                        <a:spcBef>
                          <a:spcPts val="0"/>
                        </a:spcBef>
                        <a:spcAft>
                          <a:spcPts val="0"/>
                        </a:spcAft>
                        <a:buClr>
                          <a:schemeClr val="accent1"/>
                        </a:buClr>
                        <a:buSzTx/>
                        <a:buFont typeface="Wingdings" panose="05000000000000000000" pitchFamily="2" charset="2"/>
                        <a:buChar char="Ø"/>
                        <a:tabLst/>
                        <a:defRPr/>
                      </a:pPr>
                      <a:r>
                        <a:rPr lang="en-GB" sz="2000" b="0" kern="1200" dirty="0">
                          <a:solidFill>
                            <a:schemeClr val="tx1"/>
                          </a:solidFill>
                          <a:effectLst/>
                          <a:latin typeface="+mn-lt"/>
                          <a:ea typeface="+mn-ea"/>
                          <a:cs typeface="+mn-cs"/>
                        </a:rPr>
                        <a:t>Seek assurance around the arrangements for discharging, and implications of, NHS Cornwall and Isles of Scilly  Integrated Care Board’s responsibilities in respect of quality of care, access and outcomes.</a:t>
                      </a:r>
                    </a:p>
                    <a:p>
                      <a:pPr marL="342900" marR="0" lvl="0" indent="-342900" algn="l" defTabSz="1828800" rtl="0" eaLnBrk="1" fontAlgn="auto" latinLnBrk="0" hangingPunct="1">
                        <a:lnSpc>
                          <a:spcPct val="100000"/>
                        </a:lnSpc>
                        <a:spcBef>
                          <a:spcPts val="0"/>
                        </a:spcBef>
                        <a:spcAft>
                          <a:spcPts val="0"/>
                        </a:spcAft>
                        <a:buClr>
                          <a:schemeClr val="accent1"/>
                        </a:buClr>
                        <a:buSzTx/>
                        <a:buFont typeface="Wingdings" panose="05000000000000000000" pitchFamily="2" charset="2"/>
                        <a:buChar char="Ø"/>
                        <a:tabLst/>
                        <a:defRPr/>
                      </a:pPr>
                      <a:r>
                        <a:rPr lang="en-GB" sz="2000" b="0" kern="1200" dirty="0">
                          <a:solidFill>
                            <a:schemeClr val="tx1"/>
                          </a:solidFill>
                          <a:effectLst/>
                          <a:latin typeface="+mn-lt"/>
                          <a:ea typeface="+mn-ea"/>
                          <a:cs typeface="+mn-cs"/>
                        </a:rPr>
                        <a:t>Seek assurance around the arrangements for discharging NHS Cornwall and Isles of Scilly Integrated Care Board’s responsibilities in relation to securing continuous improvement in the quality of medical services.</a:t>
                      </a:r>
                    </a:p>
                    <a:p>
                      <a:pPr marL="342900" marR="0" lvl="0" indent="-342900" algn="l" defTabSz="1828800" rtl="0" eaLnBrk="1" fontAlgn="auto" latinLnBrk="0" hangingPunct="1">
                        <a:lnSpc>
                          <a:spcPct val="100000"/>
                        </a:lnSpc>
                        <a:spcBef>
                          <a:spcPts val="0"/>
                        </a:spcBef>
                        <a:spcAft>
                          <a:spcPts val="0"/>
                        </a:spcAft>
                        <a:buClr>
                          <a:schemeClr val="accent1"/>
                        </a:buClr>
                        <a:buSzTx/>
                        <a:buFont typeface="Wingdings" panose="05000000000000000000" pitchFamily="2" charset="2"/>
                        <a:buChar char="Ø"/>
                        <a:tabLst/>
                        <a:defRPr/>
                      </a:pPr>
                      <a:r>
                        <a:rPr lang="en-GB" sz="2000" b="0" kern="1200" dirty="0">
                          <a:solidFill>
                            <a:schemeClr val="tx1"/>
                          </a:solidFill>
                          <a:effectLst/>
                          <a:latin typeface="+mn-lt"/>
                          <a:ea typeface="+mn-ea"/>
                          <a:cs typeface="+mn-cs"/>
                        </a:rPr>
                        <a:t>Monitor and assess NHS Cornwall and Isles of Scilly Integrated Care Board’s Board Assurance Framework (BAF)</a:t>
                      </a:r>
                    </a:p>
                  </a:txBody>
                  <a:tcPr>
                    <a:solidFill>
                      <a:schemeClr val="bg1"/>
                    </a:solidFill>
                  </a:tcPr>
                </a:tc>
                <a:extLst>
                  <a:ext uri="{0D108BD9-81ED-4DB2-BD59-A6C34878D82A}">
                    <a16:rowId xmlns:a16="http://schemas.microsoft.com/office/drawing/2014/main" val="1034664627"/>
                  </a:ext>
                </a:extLst>
              </a:tr>
              <a:tr h="1575638">
                <a:tc>
                  <a:txBody>
                    <a:bodyPr/>
                    <a:lstStyle/>
                    <a:p>
                      <a:r>
                        <a:rPr lang="en-GB" sz="2000" dirty="0"/>
                        <a:t>Deputy Chair, who will be the Chair of the Committee</a:t>
                      </a:r>
                    </a:p>
                  </a:txBody>
                  <a:tcPr/>
                </a:tc>
                <a:tc vMerge="1">
                  <a:txBody>
                    <a:bodyPr/>
                    <a:lstStyle/>
                    <a:p>
                      <a:pPr marL="342900" marR="0" lvl="0" indent="-342900" algn="l" defTabSz="1828800" rtl="0" eaLnBrk="1" fontAlgn="auto" latinLnBrk="0" hangingPunct="1">
                        <a:lnSpc>
                          <a:spcPct val="100000"/>
                        </a:lnSpc>
                        <a:spcBef>
                          <a:spcPts val="0"/>
                        </a:spcBef>
                        <a:spcAft>
                          <a:spcPts val="0"/>
                        </a:spcAft>
                        <a:buClr>
                          <a:schemeClr val="accent1"/>
                        </a:buClr>
                        <a:buSzTx/>
                        <a:buFont typeface="Wingdings" panose="05000000000000000000" pitchFamily="2" charset="2"/>
                        <a:buChar char="Ø"/>
                        <a:tabLst/>
                        <a:defRPr/>
                      </a:pPr>
                      <a:endParaRPr lang="en-GB" sz="1900" b="1" kern="1200" dirty="0">
                        <a:solidFill>
                          <a:schemeClr val="tx1"/>
                        </a:solidFill>
                        <a:effectLst/>
                        <a:latin typeface="+mn-lt"/>
                        <a:ea typeface="+mn-ea"/>
                        <a:cs typeface="+mn-cs"/>
                      </a:endParaRPr>
                    </a:p>
                  </a:txBody>
                  <a:tcPr>
                    <a:solidFill>
                      <a:schemeClr val="bg1"/>
                    </a:solidFill>
                  </a:tcPr>
                </a:tc>
                <a:extLst>
                  <a:ext uri="{0D108BD9-81ED-4DB2-BD59-A6C34878D82A}">
                    <a16:rowId xmlns:a16="http://schemas.microsoft.com/office/drawing/2014/main" val="995531651"/>
                  </a:ext>
                </a:extLst>
              </a:tr>
              <a:tr h="1288638">
                <a:tc>
                  <a:txBody>
                    <a:bodyPr/>
                    <a:lstStyle/>
                    <a:p>
                      <a:r>
                        <a:rPr lang="en-GB" sz="2000" dirty="0"/>
                        <a:t>up to 2 x Non-Executive Members</a:t>
                      </a:r>
                    </a:p>
                  </a:txBody>
                  <a:tcPr/>
                </a:tc>
                <a:tc vMerge="1">
                  <a:txBody>
                    <a:bodyPr/>
                    <a:lstStyle/>
                    <a:p>
                      <a:pPr marL="342900" marR="0" lvl="0" indent="-342900" algn="l" defTabSz="1828800" rtl="0" eaLnBrk="1" fontAlgn="auto" latinLnBrk="0" hangingPunct="1">
                        <a:lnSpc>
                          <a:spcPct val="100000"/>
                        </a:lnSpc>
                        <a:spcBef>
                          <a:spcPts val="0"/>
                        </a:spcBef>
                        <a:spcAft>
                          <a:spcPts val="0"/>
                        </a:spcAft>
                        <a:buClr>
                          <a:schemeClr val="accent1"/>
                        </a:buClr>
                        <a:buSzTx/>
                        <a:buFont typeface="Wingdings" panose="05000000000000000000" pitchFamily="2" charset="2"/>
                        <a:buChar char="Ø"/>
                        <a:tabLst/>
                        <a:defRPr/>
                      </a:pPr>
                      <a:endParaRPr lang="en-GB" sz="1900" b="1" kern="1200" dirty="0">
                        <a:solidFill>
                          <a:schemeClr val="tx1"/>
                        </a:solidFill>
                        <a:effectLst/>
                        <a:latin typeface="+mn-lt"/>
                        <a:ea typeface="+mn-ea"/>
                        <a:cs typeface="+mn-cs"/>
                      </a:endParaRPr>
                    </a:p>
                  </a:txBody>
                  <a:tcPr>
                    <a:solidFill>
                      <a:schemeClr val="bg1"/>
                    </a:solidFill>
                  </a:tcPr>
                </a:tc>
                <a:extLst>
                  <a:ext uri="{0D108BD9-81ED-4DB2-BD59-A6C34878D82A}">
                    <a16:rowId xmlns:a16="http://schemas.microsoft.com/office/drawing/2014/main" val="1884482019"/>
                  </a:ext>
                </a:extLst>
              </a:tr>
              <a:tr h="2836772">
                <a:tc>
                  <a:txBody>
                    <a:bodyPr/>
                    <a:lstStyle/>
                    <a:p>
                      <a:pPr marL="0" marR="0" lvl="0" indent="0" algn="l" defTabSz="1828800" rtl="0" eaLnBrk="1" fontAlgn="auto" latinLnBrk="0" hangingPunct="1">
                        <a:lnSpc>
                          <a:spcPct val="100000"/>
                        </a:lnSpc>
                        <a:spcBef>
                          <a:spcPts val="0"/>
                        </a:spcBef>
                        <a:spcAft>
                          <a:spcPts val="0"/>
                        </a:spcAft>
                        <a:buClrTx/>
                        <a:buSzTx/>
                        <a:buFontTx/>
                        <a:buNone/>
                        <a:tabLst/>
                        <a:defRPr/>
                      </a:pPr>
                      <a:r>
                        <a:rPr lang="en-GB" sz="2000" dirty="0"/>
                        <a:t>Chief Executive Officer</a:t>
                      </a:r>
                    </a:p>
                    <a:p>
                      <a:endParaRPr lang="en-GB" sz="2000" dirty="0">
                        <a:highlight>
                          <a:srgbClr val="FFFF00"/>
                        </a:highlight>
                      </a:endParaRPr>
                    </a:p>
                  </a:txBody>
                  <a:tcPr/>
                </a:tc>
                <a:tc vMerge="1">
                  <a:txBody>
                    <a:bodyPr/>
                    <a:lstStyle/>
                    <a:p>
                      <a:endParaRPr lang="en-GB"/>
                    </a:p>
                  </a:txBody>
                  <a:tcPr/>
                </a:tc>
                <a:extLst>
                  <a:ext uri="{0D108BD9-81ED-4DB2-BD59-A6C34878D82A}">
                    <a16:rowId xmlns:a16="http://schemas.microsoft.com/office/drawing/2014/main" val="4271982506"/>
                  </a:ext>
                </a:extLst>
              </a:tr>
            </a:tbl>
          </a:graphicData>
        </a:graphic>
      </p:graphicFrame>
    </p:spTree>
    <p:extLst>
      <p:ext uri="{BB962C8B-B14F-4D97-AF65-F5344CB8AC3E}">
        <p14:creationId xmlns:p14="http://schemas.microsoft.com/office/powerpoint/2010/main" val="11563269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2A1AD6-3853-E53E-FE2A-D67CC5AAC458}"/>
              </a:ext>
            </a:extLst>
          </p:cNvPr>
          <p:cNvSpPr txBox="1">
            <a:spLocks/>
          </p:cNvSpPr>
          <p:nvPr/>
        </p:nvSpPr>
        <p:spPr>
          <a:xfrm>
            <a:off x="624418" y="333376"/>
            <a:ext cx="14064198" cy="720725"/>
          </a:xfrm>
          <a:prstGeom prst="rect">
            <a:avLst/>
          </a:prstGeom>
        </p:spPr>
        <p:txBody>
          <a:bodyPr>
            <a:noAutofit/>
          </a:bodyPr>
          <a:lstStyle>
            <a:lvl1pPr algn="l" defTabSz="1828800" rtl="0" eaLnBrk="1" latinLnBrk="0" hangingPunct="1">
              <a:spcBef>
                <a:spcPct val="0"/>
              </a:spcBef>
              <a:buNone/>
              <a:defRPr sz="5000" b="1" kern="1200">
                <a:solidFill>
                  <a:srgbClr val="005EB8"/>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GB" sz="4000" dirty="0"/>
              <a:t>1.1 Purpose of the Governance Handbook</a:t>
            </a:r>
          </a:p>
        </p:txBody>
      </p:sp>
      <p:sp>
        <p:nvSpPr>
          <p:cNvPr id="3" name="Content Placeholder 2">
            <a:extLst>
              <a:ext uri="{FF2B5EF4-FFF2-40B4-BE49-F238E27FC236}">
                <a16:creationId xmlns:a16="http://schemas.microsoft.com/office/drawing/2014/main" id="{88FE0630-60B5-888C-2CDF-B1CD718AE4E0}"/>
              </a:ext>
            </a:extLst>
          </p:cNvPr>
          <p:cNvSpPr txBox="1">
            <a:spLocks/>
          </p:cNvSpPr>
          <p:nvPr/>
        </p:nvSpPr>
        <p:spPr>
          <a:xfrm>
            <a:off x="656077" y="1758808"/>
            <a:ext cx="15328683" cy="7690493"/>
          </a:xfrm>
          <a:prstGeom prst="rect">
            <a:avLst/>
          </a:prstGeom>
        </p:spPr>
        <p:txBody>
          <a:bodyPr>
            <a:noAutofit/>
          </a:bodyPr>
          <a:lstStyle>
            <a:lvl1pPr marL="685800" indent="-685800" algn="l" defTabSz="1828800" rtl="0" eaLnBrk="1" latinLnBrk="0" hangingPunct="1">
              <a:spcBef>
                <a:spcPct val="20000"/>
              </a:spcBef>
              <a:buClr>
                <a:schemeClr val="accent1"/>
              </a:buClr>
              <a:buFont typeface="Wingdings" panose="05000000000000000000" pitchFamily="2" charset="2"/>
              <a:buChar char="§"/>
              <a:defRPr sz="3200" kern="1200">
                <a:solidFill>
                  <a:schemeClr val="tx1"/>
                </a:solidFill>
                <a:latin typeface="+mn-lt"/>
                <a:ea typeface="+mn-ea"/>
                <a:cs typeface="+mn-cs"/>
              </a:defRPr>
            </a:lvl1pPr>
            <a:lvl2pPr marL="1485900" indent="-571500" algn="l" defTabSz="1828800" rtl="0" eaLnBrk="1" latinLnBrk="0" hangingPunct="1">
              <a:spcBef>
                <a:spcPct val="20000"/>
              </a:spcBef>
              <a:buClr>
                <a:srgbClr val="009632"/>
              </a:buClr>
              <a:buFont typeface="Arial" panose="020B0604020202020204" pitchFamily="34" charset="0"/>
              <a:buChar char="•"/>
              <a:defRPr sz="3600" kern="1200">
                <a:solidFill>
                  <a:schemeClr val="tx1"/>
                </a:solidFill>
                <a:latin typeface="+mn-lt"/>
                <a:ea typeface="+mn-ea"/>
                <a:cs typeface="+mn-cs"/>
              </a:defRPr>
            </a:lvl2pPr>
            <a:lvl3pPr marL="2286000" indent="-457200" algn="l" defTabSz="1828800"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3pPr>
            <a:lvl4pPr marL="3200400" indent="-457200" algn="l" defTabSz="1828800"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4pPr>
            <a:lvl5pPr marL="4114800" indent="-457200" algn="l" defTabSz="1828800"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5pPr>
            <a:lvl6pPr marL="5029200" indent="-457200" algn="l" defTabSz="1828800" rtl="0" eaLnBrk="1" latinLnBrk="0" hangingPunct="1">
              <a:spcBef>
                <a:spcPct val="20000"/>
              </a:spcBef>
              <a:buFont typeface="Arial" panose="020B0604020202020204" pitchFamily="34" charset="0"/>
              <a:buChar char="•"/>
              <a:defRPr sz="4000" kern="1200">
                <a:solidFill>
                  <a:schemeClr val="tx1"/>
                </a:solidFill>
                <a:latin typeface="+mn-lt"/>
                <a:ea typeface="+mn-ea"/>
                <a:cs typeface="+mn-cs"/>
              </a:defRPr>
            </a:lvl6pPr>
            <a:lvl7pPr marL="5943600" indent="-457200" algn="l" defTabSz="1828800" rtl="0" eaLnBrk="1" latinLnBrk="0" hangingPunct="1">
              <a:spcBef>
                <a:spcPct val="20000"/>
              </a:spcBef>
              <a:buFont typeface="Arial" panose="020B0604020202020204" pitchFamily="34" charset="0"/>
              <a:buChar char="•"/>
              <a:defRPr sz="4000" kern="1200">
                <a:solidFill>
                  <a:schemeClr val="tx1"/>
                </a:solidFill>
                <a:latin typeface="+mn-lt"/>
                <a:ea typeface="+mn-ea"/>
                <a:cs typeface="+mn-cs"/>
              </a:defRPr>
            </a:lvl7pPr>
            <a:lvl8pPr marL="6858000" indent="-457200" algn="l" defTabSz="1828800" rtl="0" eaLnBrk="1" latinLnBrk="0" hangingPunct="1">
              <a:spcBef>
                <a:spcPct val="20000"/>
              </a:spcBef>
              <a:buFont typeface="Arial" panose="020B0604020202020204" pitchFamily="34" charset="0"/>
              <a:buChar char="•"/>
              <a:defRPr sz="4000" kern="1200">
                <a:solidFill>
                  <a:schemeClr val="tx1"/>
                </a:solidFill>
                <a:latin typeface="+mn-lt"/>
                <a:ea typeface="+mn-ea"/>
                <a:cs typeface="+mn-cs"/>
              </a:defRPr>
            </a:lvl8pPr>
            <a:lvl9pPr marL="7772400" indent="-457200" algn="l" defTabSz="1828800" rtl="0" eaLnBrk="1" latinLnBrk="0" hangingPunct="1">
              <a:spcBef>
                <a:spcPct val="20000"/>
              </a:spcBef>
              <a:buFont typeface="Arial" panose="020B0604020202020204" pitchFamily="34" charset="0"/>
              <a:buChar char="•"/>
              <a:defRPr sz="4000" kern="1200">
                <a:solidFill>
                  <a:schemeClr val="tx1"/>
                </a:solidFill>
                <a:latin typeface="+mn-lt"/>
                <a:ea typeface="+mn-ea"/>
                <a:cs typeface="+mn-cs"/>
              </a:defRPr>
            </a:lvl9pPr>
          </a:lstStyle>
          <a:p>
            <a:pPr marL="0" indent="0">
              <a:buFont typeface="Wingdings" panose="05000000000000000000" pitchFamily="2" charset="2"/>
              <a:buNone/>
            </a:pPr>
            <a:r>
              <a:rPr lang="en-GB" sz="2000" dirty="0"/>
              <a:t>This Governance Handbook brings together a range of documents which supports the NHS Devon Integrated Care Board (ICB) Constitution and promotes good corporate governance. </a:t>
            </a:r>
          </a:p>
          <a:p>
            <a:pPr marL="0" indent="0">
              <a:buFont typeface="Wingdings" panose="05000000000000000000" pitchFamily="2" charset="2"/>
              <a:buNone/>
            </a:pPr>
            <a:endParaRPr lang="en-GB" sz="2000" dirty="0"/>
          </a:p>
          <a:p>
            <a:pPr marL="0" indent="0">
              <a:buFont typeface="Wingdings" panose="05000000000000000000" pitchFamily="2" charset="2"/>
              <a:buNone/>
            </a:pPr>
            <a:r>
              <a:rPr lang="en-GB" sz="2000" dirty="0"/>
              <a:t>Corporate governance regulates the power and decision making of the people who have been given responsibility for the stewardship of public assets and healthcare services. In NHS Devon </a:t>
            </a:r>
            <a:r>
              <a:rPr lang="en-GB" sz="2000" dirty="0">
                <a:ea typeface="Trebuchet MS" panose="020B0603020202020204" pitchFamily="34" charset="0"/>
                <a:cs typeface="Times New Roman" panose="02020603050405020304" pitchFamily="18" charset="0"/>
              </a:rPr>
              <a:t>good corporate governance will protect both patients and public funds. It exists to ensure that decision-making is lawful, that statutory and wider legal and regulatory duties are met, and that decision-making is enhanced in terms of quality and scrutiny.</a:t>
            </a:r>
          </a:p>
          <a:p>
            <a:pPr marL="0" indent="0">
              <a:buFont typeface="Wingdings" panose="05000000000000000000" pitchFamily="2" charset="2"/>
              <a:buNone/>
            </a:pPr>
            <a:endParaRPr lang="en-GB" sz="2000" dirty="0"/>
          </a:p>
          <a:p>
            <a:pPr marL="0" indent="0">
              <a:buFont typeface="Wingdings" panose="05000000000000000000" pitchFamily="2" charset="2"/>
              <a:buNone/>
            </a:pPr>
            <a:r>
              <a:rPr lang="en-GB" sz="2000" dirty="0"/>
              <a:t>This Governance Handbook sets out in detail the corporate governance arrangements that support the implementation of the NHS Devon Constitution. It contains practical procedural details for applying the Constitution, including:</a:t>
            </a:r>
          </a:p>
          <a:p>
            <a:endParaRPr lang="en-GB" sz="2000" dirty="0"/>
          </a:p>
          <a:p>
            <a:r>
              <a:rPr lang="en-GB" sz="2000" dirty="0"/>
              <a:t>Terms of Reference for Board Committees </a:t>
            </a:r>
          </a:p>
          <a:p>
            <a:r>
              <a:rPr lang="en-GB" sz="2000" dirty="0"/>
              <a:t>Scheme of Reservation and Delegation</a:t>
            </a:r>
          </a:p>
          <a:p>
            <a:r>
              <a:rPr lang="en-GB" sz="2000" dirty="0"/>
              <a:t>Functions and Decision Map</a:t>
            </a:r>
          </a:p>
          <a:p>
            <a:r>
              <a:rPr lang="en-GB" sz="2000" dirty="0"/>
              <a:t>Standing Financial Instructions and </a:t>
            </a:r>
          </a:p>
          <a:p>
            <a:r>
              <a:rPr lang="en-GB" sz="2000" dirty="0"/>
              <a:t>Other key policy documents.  </a:t>
            </a:r>
          </a:p>
          <a:p>
            <a:pPr marL="0" indent="0">
              <a:buFont typeface="Wingdings" panose="05000000000000000000" pitchFamily="2" charset="2"/>
              <a:buNone/>
            </a:pPr>
            <a:endParaRPr lang="en-GB" sz="2000" dirty="0"/>
          </a:p>
          <a:p>
            <a:pPr marL="0" lvl="2" indent="0" algn="just">
              <a:spcBef>
                <a:spcPts val="0"/>
              </a:spcBef>
              <a:buFont typeface="Arial" panose="020B0604020202020204" pitchFamily="34" charset="0"/>
              <a:buNone/>
              <a:tabLst>
                <a:tab pos="538163" algn="l"/>
              </a:tabLst>
            </a:pPr>
            <a:r>
              <a:rPr lang="en-GB" sz="2000" dirty="0">
                <a:highlight>
                  <a:srgbClr val="FFFFFF"/>
                </a:highlight>
                <a:ea typeface="Trebuchet MS" panose="020B0603020202020204" pitchFamily="34" charset="0"/>
                <a:cs typeface="Times New Roman" panose="02020603050405020304" pitchFamily="18" charset="0"/>
              </a:rPr>
              <a:t>In September 2025, NHS Cornwall and Isles of Scilly and NHS Devon established joint working arrangements as part of national NHS reforms to reduce the running costs of integrated care boards.  The corporate governance arrangements supporting this new joint way of working, referred to as a “Cluster”, are also set out in this Handbook.</a:t>
            </a:r>
          </a:p>
          <a:p>
            <a:pPr marL="0" lvl="2" indent="0" algn="just">
              <a:spcBef>
                <a:spcPts val="0"/>
              </a:spcBef>
              <a:buFont typeface="Arial" panose="020B0604020202020204" pitchFamily="34" charset="0"/>
              <a:buNone/>
              <a:tabLst>
                <a:tab pos="538163" algn="l"/>
              </a:tabLst>
            </a:pPr>
            <a:endParaRPr lang="en-GB" sz="2000" dirty="0">
              <a:highlight>
                <a:srgbClr val="FFFFFF"/>
              </a:highlight>
              <a:ea typeface="Trebuchet MS" panose="020B0603020202020204" pitchFamily="34" charset="0"/>
              <a:cs typeface="Times New Roman" panose="02020603050405020304" pitchFamily="18" charset="0"/>
            </a:endParaRPr>
          </a:p>
          <a:p>
            <a:pPr marL="0" lvl="2" indent="0" algn="just">
              <a:spcBef>
                <a:spcPts val="0"/>
              </a:spcBef>
              <a:buFont typeface="Arial" panose="020B0604020202020204" pitchFamily="34" charset="0"/>
              <a:buNone/>
              <a:tabLst>
                <a:tab pos="538163" algn="l"/>
              </a:tabLst>
            </a:pPr>
            <a:r>
              <a:rPr lang="en-GB" sz="2000" dirty="0">
                <a:highlight>
                  <a:srgbClr val="FFFFFF"/>
                </a:highlight>
                <a:ea typeface="Trebuchet MS" panose="020B0603020202020204" pitchFamily="34" charset="0"/>
                <a:cs typeface="Times New Roman" panose="02020603050405020304" pitchFamily="18" charset="0"/>
              </a:rPr>
              <a:t>In short, the Handbook is a collection of key documents and underpinning policies, designed to promote good corporate </a:t>
            </a:r>
            <a:r>
              <a:rPr lang="en-GB" sz="2000" dirty="0">
                <a:ea typeface="Trebuchet MS" panose="020B0603020202020204" pitchFamily="34" charset="0"/>
                <a:cs typeface="Times New Roman" panose="02020603050405020304" pitchFamily="18" charset="0"/>
              </a:rPr>
              <a:t>governance.</a:t>
            </a:r>
          </a:p>
          <a:p>
            <a:pPr marL="0" lvl="2" indent="0" algn="just">
              <a:spcBef>
                <a:spcPts val="0"/>
              </a:spcBef>
              <a:buFont typeface="Arial" panose="020B0604020202020204" pitchFamily="34" charset="0"/>
              <a:buNone/>
              <a:tabLst>
                <a:tab pos="538163" algn="l"/>
              </a:tabLst>
            </a:pPr>
            <a:endParaRPr lang="en-GB" sz="2000" dirty="0">
              <a:ea typeface="Trebuchet MS" panose="020B0603020202020204" pitchFamily="34" charset="0"/>
              <a:cs typeface="Times New Roman" panose="02020603050405020304" pitchFamily="18" charset="0"/>
            </a:endParaRPr>
          </a:p>
          <a:p>
            <a:pPr marL="0" lvl="2" indent="0" algn="just">
              <a:spcBef>
                <a:spcPts val="0"/>
              </a:spcBef>
              <a:buFont typeface="Arial" panose="020B0604020202020204" pitchFamily="34" charset="0"/>
              <a:buNone/>
              <a:tabLst>
                <a:tab pos="538163" algn="l"/>
              </a:tabLst>
            </a:pPr>
            <a:r>
              <a:rPr lang="en-GB" sz="2000" dirty="0">
                <a:ea typeface="Trebuchet MS" panose="020B0603020202020204" pitchFamily="34" charset="0"/>
                <a:cs typeface="Times New Roman" panose="02020603050405020304" pitchFamily="18" charset="0"/>
              </a:rPr>
              <a:t>If there is any ambiguity between the NHS Devon Constitution and this Handbook, the Constitution will prevail.</a:t>
            </a:r>
          </a:p>
        </p:txBody>
      </p:sp>
      <p:pic>
        <p:nvPicPr>
          <p:cNvPr id="4" name="Picture 3" descr="A blue and black sign with white letters&#10;&#10;AI-generated content may be incorrect.">
            <a:extLst>
              <a:ext uri="{FF2B5EF4-FFF2-40B4-BE49-F238E27FC236}">
                <a16:creationId xmlns:a16="http://schemas.microsoft.com/office/drawing/2014/main" id="{E73B8890-6F04-A6F1-4465-1AA7E7AE5C2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840743" y="294410"/>
            <a:ext cx="2034269" cy="1464398"/>
          </a:xfrm>
          <a:prstGeom prst="rect">
            <a:avLst/>
          </a:prstGeom>
        </p:spPr>
      </p:pic>
    </p:spTree>
    <p:extLst>
      <p:ext uri="{BB962C8B-B14F-4D97-AF65-F5344CB8AC3E}">
        <p14:creationId xmlns:p14="http://schemas.microsoft.com/office/powerpoint/2010/main" val="209787126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31FA62-282A-8C7F-CC65-C7431B96EDDF}"/>
              </a:ext>
            </a:extLst>
          </p:cNvPr>
          <p:cNvSpPr txBox="1">
            <a:spLocks/>
          </p:cNvSpPr>
          <p:nvPr/>
        </p:nvSpPr>
        <p:spPr>
          <a:xfrm>
            <a:off x="914400" y="411956"/>
            <a:ext cx="16459200" cy="987128"/>
          </a:xfrm>
          <a:prstGeom prst="rect">
            <a:avLst/>
          </a:prstGeom>
        </p:spPr>
        <p:txBody>
          <a:bodyPr>
            <a:normAutofit fontScale="90000"/>
          </a:bodyPr>
          <a:lstStyle>
            <a:lvl1pPr algn="l" defTabSz="1828800" rtl="0" eaLnBrk="1" latinLnBrk="0" hangingPunct="1">
              <a:spcBef>
                <a:spcPct val="0"/>
              </a:spcBef>
              <a:buNone/>
              <a:defRPr sz="5000" b="1" kern="1200">
                <a:solidFill>
                  <a:srgbClr val="005EB8"/>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GB" sz="4000" dirty="0">
                <a:solidFill>
                  <a:srgbClr val="0070C0"/>
                </a:solidFill>
              </a:rPr>
              <a:t>6.6 South West Peninsula Neighbourhood Health Improvement Committee</a:t>
            </a:r>
          </a:p>
        </p:txBody>
      </p:sp>
      <p:graphicFrame>
        <p:nvGraphicFramePr>
          <p:cNvPr id="3" name="Content Placeholder 2">
            <a:extLst>
              <a:ext uri="{FF2B5EF4-FFF2-40B4-BE49-F238E27FC236}">
                <a16:creationId xmlns:a16="http://schemas.microsoft.com/office/drawing/2014/main" id="{CE1FD003-FBF7-E1DC-B9ED-9F3FC83229C0}"/>
              </a:ext>
            </a:extLst>
          </p:cNvPr>
          <p:cNvGraphicFramePr>
            <a:graphicFrameLocks/>
          </p:cNvGraphicFramePr>
          <p:nvPr>
            <p:extLst>
              <p:ext uri="{D42A27DB-BD31-4B8C-83A1-F6EECF244321}">
                <p14:modId xmlns:p14="http://schemas.microsoft.com/office/powerpoint/2010/main" val="160884029"/>
              </p:ext>
            </p:extLst>
          </p:nvPr>
        </p:nvGraphicFramePr>
        <p:xfrm>
          <a:off x="914401" y="1562101"/>
          <a:ext cx="16222488" cy="7575708"/>
        </p:xfrm>
        <a:graphic>
          <a:graphicData uri="http://schemas.openxmlformats.org/drawingml/2006/table">
            <a:tbl>
              <a:tblPr firstRow="1" bandRow="1">
                <a:tableStyleId>{5C22544A-7EE6-4342-B048-85BDC9FD1C3A}</a:tableStyleId>
              </a:tblPr>
              <a:tblGrid>
                <a:gridCol w="3393826">
                  <a:extLst>
                    <a:ext uri="{9D8B030D-6E8A-4147-A177-3AD203B41FA5}">
                      <a16:colId xmlns:a16="http://schemas.microsoft.com/office/drawing/2014/main" val="2920208344"/>
                    </a:ext>
                  </a:extLst>
                </a:gridCol>
                <a:gridCol w="12828662">
                  <a:extLst>
                    <a:ext uri="{9D8B030D-6E8A-4147-A177-3AD203B41FA5}">
                      <a16:colId xmlns:a16="http://schemas.microsoft.com/office/drawing/2014/main" val="1562433079"/>
                    </a:ext>
                  </a:extLst>
                </a:gridCol>
              </a:tblGrid>
              <a:tr h="419635">
                <a:tc>
                  <a:txBody>
                    <a:bodyPr/>
                    <a:lstStyle/>
                    <a:p>
                      <a:r>
                        <a:rPr lang="en-GB" sz="2000" dirty="0"/>
                        <a:t>Membership</a:t>
                      </a:r>
                    </a:p>
                  </a:txBody>
                  <a:tcPr/>
                </a:tc>
                <a:tc rowSpan="4">
                  <a:txBody>
                    <a:bodyPr/>
                    <a:lstStyle/>
                    <a:p>
                      <a:pPr marL="0" marR="0" lvl="0" indent="0" algn="l" defTabSz="1828800" rtl="0" eaLnBrk="1" fontAlgn="auto" latinLnBrk="0" hangingPunct="1">
                        <a:lnSpc>
                          <a:spcPct val="100000"/>
                        </a:lnSpc>
                        <a:spcBef>
                          <a:spcPts val="0"/>
                        </a:spcBef>
                        <a:spcAft>
                          <a:spcPts val="0"/>
                        </a:spcAft>
                        <a:buClr>
                          <a:schemeClr val="accent1"/>
                        </a:buClr>
                        <a:buSzTx/>
                        <a:buFont typeface="Wingdings" panose="05000000000000000000" pitchFamily="2" charset="2"/>
                        <a:buNone/>
                        <a:tabLst/>
                        <a:defRPr/>
                      </a:pPr>
                      <a:r>
                        <a:rPr lang="en-GB" sz="2000" dirty="0">
                          <a:solidFill>
                            <a:schemeClr val="tx1"/>
                          </a:solidFill>
                        </a:rPr>
                        <a:t>Purpose: </a:t>
                      </a:r>
                    </a:p>
                    <a:p>
                      <a:pPr marL="0" marR="0" lvl="0" indent="0" algn="l" defTabSz="1828800" rtl="0" eaLnBrk="1" fontAlgn="auto" latinLnBrk="0" hangingPunct="1">
                        <a:lnSpc>
                          <a:spcPct val="100000"/>
                        </a:lnSpc>
                        <a:spcBef>
                          <a:spcPts val="0"/>
                        </a:spcBef>
                        <a:spcAft>
                          <a:spcPts val="0"/>
                        </a:spcAft>
                        <a:buClr>
                          <a:schemeClr val="accent1"/>
                        </a:buClr>
                        <a:buSzTx/>
                        <a:buFont typeface="Wingdings" panose="05000000000000000000" pitchFamily="2" charset="2"/>
                        <a:buNone/>
                        <a:tabLst/>
                        <a:defRPr/>
                      </a:pPr>
                      <a:endParaRPr lang="en-GB" sz="2000" dirty="0">
                        <a:solidFill>
                          <a:schemeClr val="tx1"/>
                        </a:solidFill>
                      </a:endParaRPr>
                    </a:p>
                    <a:p>
                      <a:pPr marL="342900" marR="0" lvl="0" indent="-342900" algn="l" defTabSz="1828800" rtl="0" eaLnBrk="1" fontAlgn="auto" latinLnBrk="0" hangingPunct="1">
                        <a:lnSpc>
                          <a:spcPct val="100000"/>
                        </a:lnSpc>
                        <a:spcBef>
                          <a:spcPts val="0"/>
                        </a:spcBef>
                        <a:spcAft>
                          <a:spcPts val="0"/>
                        </a:spcAft>
                        <a:buClr>
                          <a:schemeClr val="accent1"/>
                        </a:buClr>
                        <a:buSzTx/>
                        <a:buFont typeface="Wingdings" panose="05000000000000000000" pitchFamily="2" charset="2"/>
                        <a:buChar char="Ø"/>
                        <a:tabLst/>
                        <a:defRPr/>
                      </a:pPr>
                      <a:r>
                        <a:rPr lang="en-GB" sz="2000" b="0" dirty="0">
                          <a:solidFill>
                            <a:schemeClr val="tx1"/>
                          </a:solidFill>
                        </a:rPr>
                        <a:t>The South West Peninsula Neighbourhood Health Improvement Committee (the Committee) has been established by South West Peninsula Board to enable NHS Cornwall and the Isles of Scilly Integrated Care Board and NHS Devon Integrated Care Board (the Partner ICBs) to seek assurance with regard to the movement of NHS services from hospitals to community-based settings (including wider community services as well as Integrated Neighbourhood Teams) and the objectives of improved patient outcomes and the long-term sustainability of the NHS by providing more care closer to people's homes</a:t>
                      </a:r>
                      <a:endParaRPr lang="en-GB" sz="2000" b="0" kern="1200" dirty="0">
                        <a:solidFill>
                          <a:schemeClr val="tx1"/>
                        </a:solidFill>
                        <a:effectLst/>
                        <a:latin typeface="+mn-lt"/>
                        <a:ea typeface="+mn-ea"/>
                        <a:cs typeface="+mn-cs"/>
                      </a:endParaRPr>
                    </a:p>
                    <a:p>
                      <a:pPr marL="342900" indent="-342900">
                        <a:buClr>
                          <a:schemeClr val="accent1"/>
                        </a:buClr>
                        <a:buFont typeface="Wingdings" panose="05000000000000000000" pitchFamily="2" charset="2"/>
                        <a:buChar char="Ø"/>
                      </a:pPr>
                      <a:endParaRPr lang="en-GB" sz="2000" dirty="0">
                        <a:solidFill>
                          <a:schemeClr val="tx1"/>
                        </a:solidFill>
                      </a:endParaRPr>
                    </a:p>
                    <a:p>
                      <a:pPr marL="0" indent="0">
                        <a:buClr>
                          <a:schemeClr val="accent1"/>
                        </a:buClr>
                        <a:buFont typeface="Wingdings" panose="05000000000000000000" pitchFamily="2" charset="2"/>
                        <a:buNone/>
                      </a:pPr>
                      <a:r>
                        <a:rPr lang="en-GB" sz="2000" dirty="0">
                          <a:solidFill>
                            <a:schemeClr val="tx1"/>
                          </a:solidFill>
                        </a:rPr>
                        <a:t>Key responsibilities:</a:t>
                      </a:r>
                    </a:p>
                    <a:p>
                      <a:pPr marL="342900" indent="-342900">
                        <a:buClr>
                          <a:schemeClr val="accent1"/>
                        </a:buClr>
                        <a:buFont typeface="Wingdings" panose="05000000000000000000" pitchFamily="2" charset="2"/>
                        <a:buChar char="Ø"/>
                      </a:pPr>
                      <a:endParaRPr lang="en-GB" sz="2000" dirty="0">
                        <a:solidFill>
                          <a:schemeClr val="tx1"/>
                        </a:solidFill>
                      </a:endParaRPr>
                    </a:p>
                    <a:p>
                      <a:pPr marL="342900" indent="-342900">
                        <a:buClr>
                          <a:schemeClr val="accent1"/>
                        </a:buClr>
                        <a:buFont typeface="Wingdings" panose="05000000000000000000" pitchFamily="2" charset="2"/>
                        <a:buChar char="Ø"/>
                      </a:pPr>
                      <a:r>
                        <a:rPr lang="en-GB" sz="2000" b="0" dirty="0">
                          <a:solidFill>
                            <a:schemeClr val="tx1"/>
                          </a:solidFill>
                        </a:rPr>
                        <a:t>Seek assurance with regard to the progress being made across the Cluster with regard to the shift to community based care, through the move of activities and services from hospitals to settings closer to patients, primarily within primary and community services. </a:t>
                      </a:r>
                    </a:p>
                    <a:p>
                      <a:pPr marL="342900" indent="-342900">
                        <a:buClr>
                          <a:schemeClr val="accent1"/>
                        </a:buClr>
                        <a:buFont typeface="Wingdings" panose="05000000000000000000" pitchFamily="2" charset="2"/>
                        <a:buChar char="Ø"/>
                      </a:pPr>
                      <a:r>
                        <a:rPr lang="en-GB" sz="2000" b="0" dirty="0">
                          <a:solidFill>
                            <a:schemeClr val="tx1"/>
                          </a:solidFill>
                        </a:rPr>
                        <a:t>Seeking assurance with regard to the improvement of health outcomes and the reduction of health inequalities.</a:t>
                      </a:r>
                    </a:p>
                    <a:p>
                      <a:pPr marL="342900" indent="-342900">
                        <a:buClr>
                          <a:schemeClr val="accent1"/>
                        </a:buClr>
                        <a:buFont typeface="Wingdings" panose="05000000000000000000" pitchFamily="2" charset="2"/>
                        <a:buChar char="Ø"/>
                      </a:pPr>
                      <a:r>
                        <a:rPr lang="en-GB" sz="2000" b="0" dirty="0">
                          <a:solidFill>
                            <a:schemeClr val="tx1"/>
                          </a:solidFill>
                        </a:rPr>
                        <a:t>Oversee the implementation of strategies to promote healthier lives and reduce the burden of illness, shifting from a reactive model to one focused on proactive health and well-being. </a:t>
                      </a:r>
                    </a:p>
                    <a:p>
                      <a:pPr marL="342900" indent="-342900">
                        <a:buClr>
                          <a:schemeClr val="accent1"/>
                        </a:buClr>
                        <a:buFont typeface="Wingdings" panose="05000000000000000000" pitchFamily="2" charset="2"/>
                        <a:buChar char="Ø"/>
                      </a:pPr>
                      <a:r>
                        <a:rPr lang="en-GB" sz="2000" b="0" dirty="0">
                          <a:solidFill>
                            <a:schemeClr val="tx1"/>
                          </a:solidFill>
                        </a:rPr>
                        <a:t>Seek assurance with regard to the use of digital technologies to give patients more control and choice, improve access to care, and create a comprehensive digital patient record shared across the system. </a:t>
                      </a:r>
                    </a:p>
                    <a:p>
                      <a:pPr marL="342900" indent="-342900">
                        <a:buClr>
                          <a:schemeClr val="accent1"/>
                        </a:buClr>
                        <a:buFont typeface="Wingdings" panose="05000000000000000000" pitchFamily="2" charset="2"/>
                        <a:buChar char="Ø"/>
                      </a:pPr>
                      <a:r>
                        <a:rPr lang="en-GB" sz="2000" b="0" dirty="0">
                          <a:solidFill>
                            <a:schemeClr val="tx1"/>
                          </a:solidFill>
                        </a:rPr>
                        <a:t>Seek assurance of the delivery of patient centred care</a:t>
                      </a:r>
                    </a:p>
                    <a:p>
                      <a:pPr marL="342900" indent="-342900">
                        <a:buClr>
                          <a:schemeClr val="accent1"/>
                        </a:buClr>
                        <a:buFont typeface="Wingdings" panose="05000000000000000000" pitchFamily="2" charset="2"/>
                        <a:buChar char="Ø"/>
                      </a:pPr>
                      <a:r>
                        <a:rPr lang="en-GB" sz="2000" b="0" dirty="0">
                          <a:solidFill>
                            <a:schemeClr val="tx1"/>
                          </a:solidFill>
                        </a:rPr>
                        <a:t>Seek assurance that resources and services are being targeted to improve healthcare outcomes for all communities, with a particular focus on those experiencing health inequalities.</a:t>
                      </a:r>
                    </a:p>
                  </a:txBody>
                  <a:tcPr>
                    <a:solidFill>
                      <a:schemeClr val="bg1"/>
                    </a:solidFill>
                  </a:tcPr>
                </a:tc>
                <a:extLst>
                  <a:ext uri="{0D108BD9-81ED-4DB2-BD59-A6C34878D82A}">
                    <a16:rowId xmlns:a16="http://schemas.microsoft.com/office/drawing/2014/main" val="1034664627"/>
                  </a:ext>
                </a:extLst>
              </a:tr>
              <a:tr h="1060749">
                <a:tc>
                  <a:txBody>
                    <a:bodyPr/>
                    <a:lstStyle/>
                    <a:p>
                      <a:r>
                        <a:rPr lang="en-GB" sz="2000" dirty="0">
                          <a:solidFill>
                            <a:schemeClr val="tx1"/>
                          </a:solidFill>
                        </a:rPr>
                        <a:t>3 x Non-Executive Members, one of whom will be the Chair, and another will be the deputy. </a:t>
                      </a:r>
                    </a:p>
                  </a:txBody>
                  <a:tcPr/>
                </a:tc>
                <a:tc vMerge="1">
                  <a:txBody>
                    <a:bodyPr/>
                    <a:lstStyle/>
                    <a:p>
                      <a:pPr marL="342900" marR="0" lvl="0" indent="-342900" algn="l" defTabSz="1828800" rtl="0" eaLnBrk="1" fontAlgn="auto" latinLnBrk="0" hangingPunct="1">
                        <a:lnSpc>
                          <a:spcPct val="100000"/>
                        </a:lnSpc>
                        <a:spcBef>
                          <a:spcPts val="0"/>
                        </a:spcBef>
                        <a:spcAft>
                          <a:spcPts val="0"/>
                        </a:spcAft>
                        <a:buClr>
                          <a:schemeClr val="accent1"/>
                        </a:buClr>
                        <a:buSzTx/>
                        <a:buFont typeface="Wingdings" panose="05000000000000000000" pitchFamily="2" charset="2"/>
                        <a:buChar char="Ø"/>
                        <a:tabLst/>
                        <a:defRPr/>
                      </a:pPr>
                      <a:endParaRPr lang="en-GB" sz="1900" b="1" kern="1200" dirty="0">
                        <a:solidFill>
                          <a:schemeClr val="tx1"/>
                        </a:solidFill>
                        <a:effectLst/>
                        <a:latin typeface="+mn-lt"/>
                        <a:ea typeface="+mn-ea"/>
                        <a:cs typeface="+mn-cs"/>
                      </a:endParaRPr>
                    </a:p>
                  </a:txBody>
                  <a:tcPr>
                    <a:solidFill>
                      <a:schemeClr val="bg1"/>
                    </a:solidFill>
                  </a:tcPr>
                </a:tc>
                <a:extLst>
                  <a:ext uri="{0D108BD9-81ED-4DB2-BD59-A6C34878D82A}">
                    <a16:rowId xmlns:a16="http://schemas.microsoft.com/office/drawing/2014/main" val="995531651"/>
                  </a:ext>
                </a:extLst>
              </a:tr>
              <a:tr h="3935667">
                <a:tc>
                  <a:txBody>
                    <a:bodyPr/>
                    <a:lstStyle/>
                    <a:p>
                      <a:pPr lvl="0"/>
                      <a:r>
                        <a:rPr lang="en-GB" sz="2000" kern="1200" dirty="0">
                          <a:solidFill>
                            <a:schemeClr val="tx1"/>
                          </a:solidFill>
                          <a:effectLst/>
                          <a:latin typeface="+mn-lt"/>
                          <a:ea typeface="+mn-ea"/>
                          <a:cs typeface="+mn-cs"/>
                        </a:rPr>
                        <a:t>Chief Place and Transformation Officer (Chief Medical Officer)</a:t>
                      </a:r>
                    </a:p>
                    <a:p>
                      <a:pPr lvl="0"/>
                      <a:r>
                        <a:rPr lang="en-GB" sz="2000" kern="1200" dirty="0">
                          <a:solidFill>
                            <a:schemeClr val="tx1"/>
                          </a:solidFill>
                          <a:effectLst/>
                          <a:latin typeface="+mn-lt"/>
                          <a:ea typeface="+mn-ea"/>
                          <a:cs typeface="+mn-cs"/>
                        </a:rPr>
                        <a:t>Chief Population Health Officer</a:t>
                      </a:r>
                    </a:p>
                    <a:p>
                      <a:pPr lvl="0"/>
                      <a:r>
                        <a:rPr lang="en-GB" sz="2000" kern="1200" dirty="0">
                          <a:solidFill>
                            <a:schemeClr val="tx1"/>
                          </a:solidFill>
                          <a:effectLst/>
                          <a:latin typeface="+mn-lt"/>
                          <a:ea typeface="+mn-ea"/>
                          <a:cs typeface="+mn-cs"/>
                        </a:rPr>
                        <a:t>Chief Strategic Planning and Commissioning Officer</a:t>
                      </a:r>
                    </a:p>
                    <a:p>
                      <a:r>
                        <a:rPr lang="en-GB" sz="2000" kern="1200" dirty="0">
                          <a:solidFill>
                            <a:schemeClr val="tx1"/>
                          </a:solidFill>
                          <a:effectLst/>
                          <a:latin typeface="+mn-lt"/>
                          <a:ea typeface="+mn-ea"/>
                          <a:cs typeface="+mn-cs"/>
                        </a:rPr>
                        <a:t> </a:t>
                      </a:r>
                    </a:p>
                    <a:p>
                      <a:endParaRPr lang="en-GB" sz="2000" dirty="0">
                        <a:solidFill>
                          <a:schemeClr val="tx1"/>
                        </a:solidFill>
                      </a:endParaRPr>
                    </a:p>
                  </a:txBody>
                  <a:tcPr/>
                </a:tc>
                <a:tc vMerge="1">
                  <a:txBody>
                    <a:bodyPr/>
                    <a:lstStyle/>
                    <a:p>
                      <a:pPr marL="342900" marR="0" lvl="0" indent="-342900" algn="l" defTabSz="1828800" rtl="0" eaLnBrk="1" fontAlgn="auto" latinLnBrk="0" hangingPunct="1">
                        <a:lnSpc>
                          <a:spcPct val="100000"/>
                        </a:lnSpc>
                        <a:spcBef>
                          <a:spcPts val="0"/>
                        </a:spcBef>
                        <a:spcAft>
                          <a:spcPts val="0"/>
                        </a:spcAft>
                        <a:buClr>
                          <a:schemeClr val="accent1"/>
                        </a:buClr>
                        <a:buSzTx/>
                        <a:buFont typeface="Wingdings" panose="05000000000000000000" pitchFamily="2" charset="2"/>
                        <a:buChar char="Ø"/>
                        <a:tabLst/>
                        <a:defRPr/>
                      </a:pPr>
                      <a:endParaRPr lang="en-GB" sz="1900" b="1" kern="1200" dirty="0">
                        <a:solidFill>
                          <a:schemeClr val="tx1"/>
                        </a:solidFill>
                        <a:effectLst/>
                        <a:latin typeface="+mn-lt"/>
                        <a:ea typeface="+mn-ea"/>
                        <a:cs typeface="+mn-cs"/>
                      </a:endParaRPr>
                    </a:p>
                  </a:txBody>
                  <a:tcPr>
                    <a:solidFill>
                      <a:schemeClr val="bg1"/>
                    </a:solidFill>
                  </a:tcPr>
                </a:tc>
                <a:extLst>
                  <a:ext uri="{0D108BD9-81ED-4DB2-BD59-A6C34878D82A}">
                    <a16:rowId xmlns:a16="http://schemas.microsoft.com/office/drawing/2014/main" val="1884482019"/>
                  </a:ext>
                </a:extLst>
              </a:tr>
              <a:tr h="1909766">
                <a:tc>
                  <a:txBody>
                    <a:bodyPr/>
                    <a:lstStyle/>
                    <a:p>
                      <a:pPr marL="0" marR="0" lvl="0" indent="0" algn="l" defTabSz="1828800" rtl="0" eaLnBrk="1" fontAlgn="auto" latinLnBrk="0" hangingPunct="1">
                        <a:lnSpc>
                          <a:spcPct val="100000"/>
                        </a:lnSpc>
                        <a:spcBef>
                          <a:spcPts val="0"/>
                        </a:spcBef>
                        <a:spcAft>
                          <a:spcPts val="0"/>
                        </a:spcAft>
                        <a:buClrTx/>
                        <a:buSzTx/>
                        <a:buFontTx/>
                        <a:buNone/>
                        <a:tabLst/>
                        <a:defRPr/>
                      </a:pPr>
                      <a:endParaRPr lang="en-GB" sz="2000" dirty="0"/>
                    </a:p>
                  </a:txBody>
                  <a:tcPr/>
                </a:tc>
                <a:tc vMerge="1">
                  <a:txBody>
                    <a:bodyPr/>
                    <a:lstStyle/>
                    <a:p>
                      <a:endParaRPr lang="en-GB"/>
                    </a:p>
                  </a:txBody>
                  <a:tcPr/>
                </a:tc>
                <a:extLst>
                  <a:ext uri="{0D108BD9-81ED-4DB2-BD59-A6C34878D82A}">
                    <a16:rowId xmlns:a16="http://schemas.microsoft.com/office/drawing/2014/main" val="2060944525"/>
                  </a:ext>
                </a:extLst>
              </a:tr>
            </a:tbl>
          </a:graphicData>
        </a:graphic>
      </p:graphicFrame>
    </p:spTree>
    <p:extLst>
      <p:ext uri="{BB962C8B-B14F-4D97-AF65-F5344CB8AC3E}">
        <p14:creationId xmlns:p14="http://schemas.microsoft.com/office/powerpoint/2010/main" val="414906430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F6811F-BD06-6322-FF9F-B0D6F4902301}"/>
              </a:ext>
            </a:extLst>
          </p:cNvPr>
          <p:cNvSpPr txBox="1">
            <a:spLocks/>
          </p:cNvSpPr>
          <p:nvPr/>
        </p:nvSpPr>
        <p:spPr>
          <a:xfrm>
            <a:off x="914400" y="411956"/>
            <a:ext cx="16459200" cy="987128"/>
          </a:xfrm>
          <a:prstGeom prst="rect">
            <a:avLst/>
          </a:prstGeom>
        </p:spPr>
        <p:txBody>
          <a:bodyPr>
            <a:normAutofit/>
          </a:bodyPr>
          <a:lstStyle>
            <a:lvl1pPr algn="l" defTabSz="1828800" rtl="0" eaLnBrk="1" latinLnBrk="0" hangingPunct="1">
              <a:spcBef>
                <a:spcPct val="0"/>
              </a:spcBef>
              <a:buNone/>
              <a:defRPr sz="5000" b="1" kern="1200">
                <a:solidFill>
                  <a:srgbClr val="005EB8"/>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GB" sz="4000" dirty="0">
                <a:solidFill>
                  <a:srgbClr val="0070C0"/>
                </a:solidFill>
              </a:rPr>
              <a:t>6.7 South West Peninsula Planning Committee</a:t>
            </a:r>
          </a:p>
        </p:txBody>
      </p:sp>
      <p:graphicFrame>
        <p:nvGraphicFramePr>
          <p:cNvPr id="3" name="Content Placeholder 2">
            <a:extLst>
              <a:ext uri="{FF2B5EF4-FFF2-40B4-BE49-F238E27FC236}">
                <a16:creationId xmlns:a16="http://schemas.microsoft.com/office/drawing/2014/main" id="{3259B9B0-B44C-F846-7039-B282FCA76F70}"/>
              </a:ext>
            </a:extLst>
          </p:cNvPr>
          <p:cNvGraphicFramePr>
            <a:graphicFrameLocks/>
          </p:cNvGraphicFramePr>
          <p:nvPr>
            <p:extLst>
              <p:ext uri="{D42A27DB-BD31-4B8C-83A1-F6EECF244321}">
                <p14:modId xmlns:p14="http://schemas.microsoft.com/office/powerpoint/2010/main" val="3288715522"/>
              </p:ext>
            </p:extLst>
          </p:nvPr>
        </p:nvGraphicFramePr>
        <p:xfrm>
          <a:off x="914400" y="1403287"/>
          <a:ext cx="16099160" cy="7507445"/>
        </p:xfrm>
        <a:graphic>
          <a:graphicData uri="http://schemas.openxmlformats.org/drawingml/2006/table">
            <a:tbl>
              <a:tblPr firstRow="1" bandRow="1">
                <a:tableStyleId>{5C22544A-7EE6-4342-B048-85BDC9FD1C3A}</a:tableStyleId>
              </a:tblPr>
              <a:tblGrid>
                <a:gridCol w="3909120">
                  <a:extLst>
                    <a:ext uri="{9D8B030D-6E8A-4147-A177-3AD203B41FA5}">
                      <a16:colId xmlns:a16="http://schemas.microsoft.com/office/drawing/2014/main" val="2920208344"/>
                    </a:ext>
                  </a:extLst>
                </a:gridCol>
                <a:gridCol w="12190040">
                  <a:extLst>
                    <a:ext uri="{9D8B030D-6E8A-4147-A177-3AD203B41FA5}">
                      <a16:colId xmlns:a16="http://schemas.microsoft.com/office/drawing/2014/main" val="1562433079"/>
                    </a:ext>
                  </a:extLst>
                </a:gridCol>
              </a:tblGrid>
              <a:tr h="441460">
                <a:tc>
                  <a:txBody>
                    <a:bodyPr/>
                    <a:lstStyle/>
                    <a:p>
                      <a:r>
                        <a:rPr lang="en-GB" sz="2000" dirty="0"/>
                        <a:t>Membership</a:t>
                      </a:r>
                    </a:p>
                  </a:txBody>
                  <a:tcPr/>
                </a:tc>
                <a:tc rowSpan="4">
                  <a:txBody>
                    <a:bodyPr/>
                    <a:lstStyle/>
                    <a:p>
                      <a:pPr marL="0" marR="0" lvl="0" indent="0" algn="l" defTabSz="1828800" rtl="0" eaLnBrk="1" fontAlgn="auto" latinLnBrk="0" hangingPunct="1">
                        <a:lnSpc>
                          <a:spcPct val="100000"/>
                        </a:lnSpc>
                        <a:spcBef>
                          <a:spcPts val="0"/>
                        </a:spcBef>
                        <a:spcAft>
                          <a:spcPts val="0"/>
                        </a:spcAft>
                        <a:buClr>
                          <a:schemeClr val="accent1"/>
                        </a:buClr>
                        <a:buSzTx/>
                        <a:buFont typeface="Wingdings" panose="05000000000000000000" pitchFamily="2" charset="2"/>
                        <a:buNone/>
                        <a:tabLst/>
                        <a:defRPr/>
                      </a:pPr>
                      <a:r>
                        <a:rPr lang="en-GB" sz="2000" dirty="0">
                          <a:solidFill>
                            <a:schemeClr val="tx1"/>
                          </a:solidFill>
                        </a:rPr>
                        <a:t>Purpose:  </a:t>
                      </a:r>
                      <a:endParaRPr lang="en-GB" sz="2000" b="0" dirty="0">
                        <a:solidFill>
                          <a:schemeClr val="tx1"/>
                        </a:solidFill>
                      </a:endParaRPr>
                    </a:p>
                    <a:p>
                      <a:pPr marL="342900" marR="0" lvl="0" indent="-342900" algn="l" defTabSz="1828800" rtl="0" eaLnBrk="1" fontAlgn="auto" latinLnBrk="0" hangingPunct="1">
                        <a:lnSpc>
                          <a:spcPct val="100000"/>
                        </a:lnSpc>
                        <a:spcBef>
                          <a:spcPts val="0"/>
                        </a:spcBef>
                        <a:spcAft>
                          <a:spcPts val="0"/>
                        </a:spcAft>
                        <a:buClr>
                          <a:schemeClr val="accent1"/>
                        </a:buClr>
                        <a:buSzTx/>
                        <a:buFont typeface="Wingdings" panose="05000000000000000000" pitchFamily="2" charset="2"/>
                        <a:buChar char="Ø"/>
                        <a:tabLst/>
                        <a:defRPr/>
                      </a:pPr>
                      <a:r>
                        <a:rPr lang="en-GB" sz="2000" b="0" kern="1200" dirty="0">
                          <a:solidFill>
                            <a:schemeClr val="tx1"/>
                          </a:solidFill>
                          <a:effectLst/>
                          <a:latin typeface="+mn-lt"/>
                          <a:ea typeface="+mn-ea"/>
                          <a:cs typeface="+mn-cs"/>
                        </a:rPr>
                        <a:t>Enable NHS Cornwall and the Isles of Scilly Integrated Care Board and NHS Devon Integrated Care Board (the Partner ICBs) to fulfil their obligations regarding the development of credible, integrated five-year plans, demonstrating how financial sustainability will be secured over the medium term. </a:t>
                      </a:r>
                    </a:p>
                    <a:p>
                      <a:pPr marL="342900" marR="0" lvl="0" indent="-342900" algn="l" defTabSz="1828800" rtl="0" eaLnBrk="1" fontAlgn="auto" latinLnBrk="0" hangingPunct="1">
                        <a:lnSpc>
                          <a:spcPct val="100000"/>
                        </a:lnSpc>
                        <a:spcBef>
                          <a:spcPts val="0"/>
                        </a:spcBef>
                        <a:spcAft>
                          <a:spcPts val="0"/>
                        </a:spcAft>
                        <a:buClr>
                          <a:schemeClr val="accent1"/>
                        </a:buClr>
                        <a:buSzTx/>
                        <a:buFont typeface="Wingdings" panose="05000000000000000000" pitchFamily="2" charset="2"/>
                        <a:buChar char="Ø"/>
                        <a:tabLst/>
                        <a:defRPr/>
                      </a:pPr>
                      <a:endParaRPr lang="en-GB" sz="2000" b="0" kern="1200" dirty="0">
                        <a:solidFill>
                          <a:schemeClr val="tx1"/>
                        </a:solidFill>
                        <a:effectLst/>
                        <a:latin typeface="+mn-lt"/>
                        <a:ea typeface="+mn-ea"/>
                        <a:cs typeface="+mn-cs"/>
                      </a:endParaRPr>
                    </a:p>
                    <a:p>
                      <a:pPr marL="342900" marR="0" lvl="0" indent="-342900" algn="l" defTabSz="1828800" rtl="0" eaLnBrk="1" fontAlgn="auto" latinLnBrk="0" hangingPunct="1">
                        <a:lnSpc>
                          <a:spcPct val="100000"/>
                        </a:lnSpc>
                        <a:spcBef>
                          <a:spcPts val="0"/>
                        </a:spcBef>
                        <a:spcAft>
                          <a:spcPts val="0"/>
                        </a:spcAft>
                        <a:buClr>
                          <a:schemeClr val="accent1"/>
                        </a:buClr>
                        <a:buSzTx/>
                        <a:buFont typeface="Wingdings" panose="05000000000000000000" pitchFamily="2" charset="2"/>
                        <a:buChar char="Ø"/>
                        <a:tabLst/>
                        <a:defRPr/>
                      </a:pPr>
                      <a:r>
                        <a:rPr lang="en-GB" sz="2000" b="0" kern="1200" dirty="0">
                          <a:solidFill>
                            <a:schemeClr val="tx1"/>
                          </a:solidFill>
                          <a:effectLst/>
                          <a:latin typeface="+mn-lt"/>
                          <a:ea typeface="+mn-ea"/>
                          <a:cs typeface="+mn-cs"/>
                        </a:rPr>
                        <a:t>The Committee will enable the Partner ICBs to agree the “next year” at a monthly level and the following two years at a quarterly level, having gained in principle high-level agreement on plans (financial and quality) with NHS system providers by the end of December each year, ready to start from 1 April each year</a:t>
                      </a:r>
                    </a:p>
                    <a:p>
                      <a:pPr marL="342900" marR="0" lvl="0" indent="-342900" algn="l" defTabSz="1828800" rtl="0" eaLnBrk="1" fontAlgn="auto" latinLnBrk="0" hangingPunct="1">
                        <a:lnSpc>
                          <a:spcPct val="100000"/>
                        </a:lnSpc>
                        <a:spcBef>
                          <a:spcPts val="0"/>
                        </a:spcBef>
                        <a:spcAft>
                          <a:spcPts val="0"/>
                        </a:spcAft>
                        <a:buClr>
                          <a:schemeClr val="accent1"/>
                        </a:buClr>
                        <a:buSzTx/>
                        <a:buFont typeface="Wingdings" panose="05000000000000000000" pitchFamily="2" charset="2"/>
                        <a:buChar char="Ø"/>
                        <a:tabLst/>
                        <a:defRPr/>
                      </a:pPr>
                      <a:endParaRPr lang="en-GB" sz="2000" b="0" kern="1200" dirty="0">
                        <a:solidFill>
                          <a:schemeClr val="tx1"/>
                        </a:solidFill>
                        <a:effectLst/>
                        <a:latin typeface="+mn-lt"/>
                        <a:ea typeface="+mn-ea"/>
                        <a:cs typeface="+mn-cs"/>
                      </a:endParaRPr>
                    </a:p>
                    <a:p>
                      <a:pPr marL="342900" marR="0" lvl="0" indent="-342900" algn="l" defTabSz="1828800" rtl="0" eaLnBrk="1" fontAlgn="auto" latinLnBrk="0" hangingPunct="1">
                        <a:lnSpc>
                          <a:spcPct val="100000"/>
                        </a:lnSpc>
                        <a:spcBef>
                          <a:spcPts val="0"/>
                        </a:spcBef>
                        <a:spcAft>
                          <a:spcPts val="0"/>
                        </a:spcAft>
                        <a:buClr>
                          <a:schemeClr val="accent1"/>
                        </a:buClr>
                        <a:buSzTx/>
                        <a:buFont typeface="Wingdings" panose="05000000000000000000" pitchFamily="2" charset="2"/>
                        <a:buChar char="Ø"/>
                        <a:tabLst/>
                        <a:defRPr/>
                      </a:pPr>
                      <a:r>
                        <a:rPr lang="en-GB" sz="2000" b="0" kern="1200" dirty="0">
                          <a:solidFill>
                            <a:schemeClr val="tx1"/>
                          </a:solidFill>
                          <a:effectLst/>
                          <a:latin typeface="+mn-lt"/>
                          <a:ea typeface="+mn-ea"/>
                          <a:cs typeface="+mn-cs"/>
                        </a:rPr>
                        <a:t>This means providing assurance to the South West Peninsula Board that the plans being developed by the Partner ICBs will:</a:t>
                      </a:r>
                    </a:p>
                    <a:p>
                      <a:pPr marL="342900" marR="0" lvl="0" indent="-342900" algn="l" defTabSz="1828800" rtl="0" eaLnBrk="1" fontAlgn="auto" latinLnBrk="0" hangingPunct="1">
                        <a:lnSpc>
                          <a:spcPct val="100000"/>
                        </a:lnSpc>
                        <a:spcBef>
                          <a:spcPts val="0"/>
                        </a:spcBef>
                        <a:spcAft>
                          <a:spcPts val="0"/>
                        </a:spcAft>
                        <a:buClr>
                          <a:schemeClr val="accent1"/>
                        </a:buClr>
                        <a:buSzTx/>
                        <a:buFont typeface="Wingdings" panose="05000000000000000000" pitchFamily="2" charset="2"/>
                        <a:buChar char="Ø"/>
                        <a:tabLst/>
                        <a:defRPr/>
                      </a:pPr>
                      <a:endParaRPr lang="en-GB" sz="2000" b="0" kern="1200" dirty="0">
                        <a:solidFill>
                          <a:schemeClr val="tx1"/>
                        </a:solidFill>
                        <a:effectLst/>
                        <a:latin typeface="+mn-lt"/>
                        <a:ea typeface="+mn-ea"/>
                        <a:cs typeface="+mn-cs"/>
                      </a:endParaRPr>
                    </a:p>
                    <a:p>
                      <a:pPr marL="1257300" marR="0" lvl="1" indent="-342900" algn="l" defTabSz="1828800" rtl="0" eaLnBrk="1" fontAlgn="auto" latinLnBrk="0" hangingPunct="1">
                        <a:lnSpc>
                          <a:spcPct val="100000"/>
                        </a:lnSpc>
                        <a:spcBef>
                          <a:spcPts val="0"/>
                        </a:spcBef>
                        <a:spcAft>
                          <a:spcPts val="0"/>
                        </a:spcAft>
                        <a:buClr>
                          <a:schemeClr val="accent1"/>
                        </a:buClr>
                        <a:buSzTx/>
                        <a:buFont typeface="Arial" panose="020B0604020202020204" pitchFamily="34" charset="0"/>
                        <a:buChar char="•"/>
                        <a:tabLst/>
                        <a:defRPr/>
                      </a:pPr>
                      <a:r>
                        <a:rPr lang="en-GB" sz="2000" b="0" kern="1200" dirty="0">
                          <a:solidFill>
                            <a:schemeClr val="tx1"/>
                          </a:solidFill>
                          <a:effectLst/>
                          <a:latin typeface="+mn-lt"/>
                          <a:ea typeface="+mn-ea"/>
                          <a:cs typeface="+mn-cs"/>
                        </a:rPr>
                        <a:t>build and align across time horizons, joining up strategic and operational planning</a:t>
                      </a:r>
                    </a:p>
                    <a:p>
                      <a:pPr marL="1257300" marR="0" lvl="1" indent="-342900" algn="l" defTabSz="1828800" rtl="0" eaLnBrk="1" fontAlgn="auto" latinLnBrk="0" hangingPunct="1">
                        <a:lnSpc>
                          <a:spcPct val="100000"/>
                        </a:lnSpc>
                        <a:spcBef>
                          <a:spcPts val="0"/>
                        </a:spcBef>
                        <a:spcAft>
                          <a:spcPts val="0"/>
                        </a:spcAft>
                        <a:buClr>
                          <a:schemeClr val="accent1"/>
                        </a:buClr>
                        <a:buSzTx/>
                        <a:buFont typeface="Arial" panose="020B0604020202020204" pitchFamily="34" charset="0"/>
                        <a:buChar char="•"/>
                        <a:tabLst/>
                        <a:defRPr/>
                      </a:pPr>
                      <a:r>
                        <a:rPr lang="en-GB" sz="2000" b="0" kern="1200" dirty="0">
                          <a:solidFill>
                            <a:schemeClr val="tx1"/>
                          </a:solidFill>
                          <a:effectLst/>
                          <a:latin typeface="+mn-lt"/>
                          <a:ea typeface="+mn-ea"/>
                          <a:cs typeface="+mn-cs"/>
                        </a:rPr>
                        <a:t>are coordinated and coherent across organisations and different spatial levels</a:t>
                      </a:r>
                    </a:p>
                    <a:p>
                      <a:pPr marL="1257300" marR="0" lvl="1" indent="-342900" algn="l" defTabSz="1828800" rtl="0" eaLnBrk="1" fontAlgn="auto" latinLnBrk="0" hangingPunct="1">
                        <a:lnSpc>
                          <a:spcPct val="100000"/>
                        </a:lnSpc>
                        <a:spcBef>
                          <a:spcPts val="0"/>
                        </a:spcBef>
                        <a:spcAft>
                          <a:spcPts val="0"/>
                        </a:spcAft>
                        <a:buClr>
                          <a:schemeClr val="accent1"/>
                        </a:buClr>
                        <a:buSzTx/>
                        <a:buFont typeface="Arial" panose="020B0604020202020204" pitchFamily="34" charset="0"/>
                        <a:buChar char="•"/>
                        <a:tabLst/>
                        <a:defRPr/>
                      </a:pPr>
                      <a:r>
                        <a:rPr lang="en-GB" sz="2000" b="0" kern="1200" dirty="0">
                          <a:solidFill>
                            <a:schemeClr val="tx1"/>
                          </a:solidFill>
                          <a:effectLst/>
                          <a:latin typeface="+mn-lt"/>
                          <a:ea typeface="+mn-ea"/>
                          <a:cs typeface="+mn-cs"/>
                        </a:rPr>
                        <a:t>demonstrate robust triangulation between finance, quality, activity and workforce</a:t>
                      </a:r>
                    </a:p>
                    <a:p>
                      <a:pPr marL="342900" marR="0" lvl="0" indent="-342900" algn="l" defTabSz="1828800" rtl="0" eaLnBrk="1" fontAlgn="auto" latinLnBrk="0" hangingPunct="1">
                        <a:lnSpc>
                          <a:spcPct val="100000"/>
                        </a:lnSpc>
                        <a:spcBef>
                          <a:spcPts val="0"/>
                        </a:spcBef>
                        <a:spcAft>
                          <a:spcPts val="0"/>
                        </a:spcAft>
                        <a:buClr>
                          <a:schemeClr val="accent1"/>
                        </a:buClr>
                        <a:buSzTx/>
                        <a:buFont typeface="Wingdings" panose="05000000000000000000" pitchFamily="2" charset="2"/>
                        <a:buChar char="Ø"/>
                        <a:tabLst/>
                        <a:defRPr/>
                      </a:pPr>
                      <a:endParaRPr lang="en-GB" sz="2000" b="0" kern="1200" dirty="0">
                        <a:solidFill>
                          <a:schemeClr val="tx1"/>
                        </a:solidFill>
                        <a:effectLst/>
                        <a:latin typeface="+mn-lt"/>
                        <a:ea typeface="+mn-ea"/>
                        <a:cs typeface="+mn-cs"/>
                      </a:endParaRPr>
                    </a:p>
                    <a:p>
                      <a:pPr marL="342900" indent="-342900">
                        <a:buClr>
                          <a:schemeClr val="accent1"/>
                        </a:buClr>
                        <a:buFont typeface="Wingdings" panose="05000000000000000000" pitchFamily="2" charset="2"/>
                        <a:buChar char="Ø"/>
                      </a:pPr>
                      <a:endParaRPr lang="en-GB" sz="2000" dirty="0">
                        <a:solidFill>
                          <a:schemeClr val="tx1"/>
                        </a:solidFill>
                      </a:endParaRPr>
                    </a:p>
                    <a:p>
                      <a:pPr marL="0" indent="0">
                        <a:buClr>
                          <a:schemeClr val="accent1"/>
                        </a:buClr>
                        <a:buFont typeface="Wingdings" panose="05000000000000000000" pitchFamily="2" charset="2"/>
                        <a:buNone/>
                      </a:pPr>
                      <a:r>
                        <a:rPr lang="en-GB" sz="2000" dirty="0">
                          <a:solidFill>
                            <a:schemeClr val="tx1"/>
                          </a:solidFill>
                        </a:rPr>
                        <a:t>Key responsibilities:</a:t>
                      </a:r>
                    </a:p>
                    <a:p>
                      <a:pPr marL="342900" indent="-342900">
                        <a:buClr>
                          <a:schemeClr val="accent1"/>
                        </a:buClr>
                        <a:buFont typeface="Wingdings" panose="05000000000000000000" pitchFamily="2" charset="2"/>
                        <a:buChar char="Ø"/>
                      </a:pPr>
                      <a:r>
                        <a:rPr lang="en-GB" sz="2000" b="0" dirty="0">
                          <a:solidFill>
                            <a:schemeClr val="tx1"/>
                          </a:solidFill>
                        </a:rPr>
                        <a:t>Oversee and coordinate the strategic and operational planning processes of the Partner ICBs for the “next year” and the medium term (including Medium Term Financial Plans (MTFPs)).  This planning responsibility includes seeking assurance about the implementation of inclusive, collaborative and fit-for-purpose planning processes and approaches, as well as effective and robust planning outcomes that will lead to agreement of commissioning intentions and budgets</a:t>
                      </a:r>
                    </a:p>
                  </a:txBody>
                  <a:tcPr>
                    <a:solidFill>
                      <a:schemeClr val="bg1"/>
                    </a:solidFill>
                  </a:tcPr>
                </a:tc>
                <a:extLst>
                  <a:ext uri="{0D108BD9-81ED-4DB2-BD59-A6C34878D82A}">
                    <a16:rowId xmlns:a16="http://schemas.microsoft.com/office/drawing/2014/main" val="1034664627"/>
                  </a:ext>
                </a:extLst>
              </a:tr>
              <a:tr h="1155669">
                <a:tc>
                  <a:txBody>
                    <a:bodyPr/>
                    <a:lstStyle/>
                    <a:p>
                      <a:pPr marL="0" marR="0" lvl="0" indent="0" algn="l" defTabSz="1828800" rtl="0" eaLnBrk="1" fontAlgn="auto" latinLnBrk="0" hangingPunct="1">
                        <a:lnSpc>
                          <a:spcPct val="100000"/>
                        </a:lnSpc>
                        <a:spcBef>
                          <a:spcPts val="0"/>
                        </a:spcBef>
                        <a:spcAft>
                          <a:spcPts val="0"/>
                        </a:spcAft>
                        <a:buClrTx/>
                        <a:buSzTx/>
                        <a:buFontTx/>
                        <a:buNone/>
                        <a:tabLst/>
                        <a:defRPr/>
                      </a:pPr>
                      <a:r>
                        <a:rPr lang="en-GB" sz="2000" kern="1200" dirty="0">
                          <a:solidFill>
                            <a:schemeClr val="tx1"/>
                          </a:solidFill>
                          <a:effectLst/>
                          <a:latin typeface="+mn-lt"/>
                          <a:ea typeface="+mn-ea"/>
                          <a:cs typeface="+mn-cs"/>
                        </a:rPr>
                        <a:t>Chair, NHS Cornwall and Isles of Scilly and NHS Devon Cluster (Committee Chair)</a:t>
                      </a:r>
                    </a:p>
                  </a:txBody>
                  <a:tcPr/>
                </a:tc>
                <a:tc vMerge="1">
                  <a:txBody>
                    <a:bodyPr/>
                    <a:lstStyle/>
                    <a:p>
                      <a:pPr marL="342900" marR="0" lvl="0" indent="-342900" algn="l" defTabSz="1828800" rtl="0" eaLnBrk="1" fontAlgn="auto" latinLnBrk="0" hangingPunct="1">
                        <a:lnSpc>
                          <a:spcPct val="100000"/>
                        </a:lnSpc>
                        <a:spcBef>
                          <a:spcPts val="0"/>
                        </a:spcBef>
                        <a:spcAft>
                          <a:spcPts val="0"/>
                        </a:spcAft>
                        <a:buClr>
                          <a:schemeClr val="accent1"/>
                        </a:buClr>
                        <a:buSzTx/>
                        <a:buFont typeface="Wingdings" panose="05000000000000000000" pitchFamily="2" charset="2"/>
                        <a:buChar char="Ø"/>
                        <a:tabLst/>
                        <a:defRPr/>
                      </a:pPr>
                      <a:endParaRPr lang="en-GB" sz="1900" b="1" kern="1200" dirty="0">
                        <a:solidFill>
                          <a:schemeClr val="tx1"/>
                        </a:solidFill>
                        <a:effectLst/>
                        <a:latin typeface="+mn-lt"/>
                        <a:ea typeface="+mn-ea"/>
                        <a:cs typeface="+mn-cs"/>
                      </a:endParaRPr>
                    </a:p>
                  </a:txBody>
                  <a:tcPr>
                    <a:solidFill>
                      <a:schemeClr val="bg1"/>
                    </a:solidFill>
                  </a:tcPr>
                </a:tc>
                <a:extLst>
                  <a:ext uri="{0D108BD9-81ED-4DB2-BD59-A6C34878D82A}">
                    <a16:rowId xmlns:a16="http://schemas.microsoft.com/office/drawing/2014/main" val="995531651"/>
                  </a:ext>
                </a:extLst>
              </a:tr>
              <a:tr h="1897424">
                <a:tc>
                  <a:txBody>
                    <a:bodyPr/>
                    <a:lstStyle/>
                    <a:p>
                      <a:pPr lvl="0"/>
                      <a:r>
                        <a:rPr lang="en-GB" sz="2000" kern="1200" dirty="0">
                          <a:solidFill>
                            <a:schemeClr val="tx1"/>
                          </a:solidFill>
                          <a:effectLst/>
                          <a:latin typeface="+mn-lt"/>
                          <a:ea typeface="+mn-ea"/>
                          <a:cs typeface="+mn-cs"/>
                        </a:rPr>
                        <a:t>Deputy Chair, NHS Cornwall and Isles of Scilly</a:t>
                      </a:r>
                    </a:p>
                    <a:p>
                      <a:pPr lvl="0"/>
                      <a:r>
                        <a:rPr lang="en-GB" sz="2000" kern="1200" dirty="0">
                          <a:solidFill>
                            <a:schemeClr val="tx1"/>
                          </a:solidFill>
                          <a:effectLst/>
                          <a:latin typeface="+mn-lt"/>
                          <a:ea typeface="+mn-ea"/>
                          <a:cs typeface="+mn-cs"/>
                        </a:rPr>
                        <a:t>Deputy Chair, NHS Devon</a:t>
                      </a:r>
                    </a:p>
                    <a:p>
                      <a:pPr lvl="0"/>
                      <a:r>
                        <a:rPr lang="en-GB" sz="2000" kern="1200" dirty="0">
                          <a:solidFill>
                            <a:schemeClr val="tx1"/>
                          </a:solidFill>
                          <a:effectLst/>
                          <a:latin typeface="+mn-lt"/>
                          <a:ea typeface="+mn-ea"/>
                          <a:cs typeface="+mn-cs"/>
                        </a:rPr>
                        <a:t>4x NHS Devon and NHS Cornwall ICBs Non-Executive Members</a:t>
                      </a:r>
                    </a:p>
                  </a:txBody>
                  <a:tcPr/>
                </a:tc>
                <a:tc vMerge="1">
                  <a:txBody>
                    <a:bodyPr/>
                    <a:lstStyle/>
                    <a:p>
                      <a:pPr marL="342900" marR="0" lvl="0" indent="-342900" algn="l" defTabSz="1828800" rtl="0" eaLnBrk="1" fontAlgn="auto" latinLnBrk="0" hangingPunct="1">
                        <a:lnSpc>
                          <a:spcPct val="100000"/>
                        </a:lnSpc>
                        <a:spcBef>
                          <a:spcPts val="0"/>
                        </a:spcBef>
                        <a:spcAft>
                          <a:spcPts val="0"/>
                        </a:spcAft>
                        <a:buClr>
                          <a:schemeClr val="accent1"/>
                        </a:buClr>
                        <a:buSzTx/>
                        <a:buFont typeface="Wingdings" panose="05000000000000000000" pitchFamily="2" charset="2"/>
                        <a:buChar char="Ø"/>
                        <a:tabLst/>
                        <a:defRPr/>
                      </a:pPr>
                      <a:endParaRPr lang="en-GB" sz="1900" b="1" kern="1200" dirty="0">
                        <a:solidFill>
                          <a:schemeClr val="tx1"/>
                        </a:solidFill>
                        <a:effectLst/>
                        <a:latin typeface="+mn-lt"/>
                        <a:ea typeface="+mn-ea"/>
                        <a:cs typeface="+mn-cs"/>
                      </a:endParaRPr>
                    </a:p>
                  </a:txBody>
                  <a:tcPr>
                    <a:solidFill>
                      <a:schemeClr val="bg1"/>
                    </a:solidFill>
                  </a:tcPr>
                </a:tc>
                <a:extLst>
                  <a:ext uri="{0D108BD9-81ED-4DB2-BD59-A6C34878D82A}">
                    <a16:rowId xmlns:a16="http://schemas.microsoft.com/office/drawing/2014/main" val="1884482019"/>
                  </a:ext>
                </a:extLst>
              </a:tr>
              <a:tr h="3990076">
                <a:tc>
                  <a:txBody>
                    <a:bodyPr/>
                    <a:lstStyle/>
                    <a:p>
                      <a:pPr lvl="0"/>
                      <a:r>
                        <a:rPr lang="en-GB" sz="2000" kern="1200" dirty="0">
                          <a:solidFill>
                            <a:schemeClr val="tx1"/>
                          </a:solidFill>
                          <a:effectLst/>
                          <a:latin typeface="+mn-lt"/>
                          <a:ea typeface="+mn-ea"/>
                          <a:cs typeface="+mn-cs"/>
                        </a:rPr>
                        <a:t>Interim Chief Executive</a:t>
                      </a:r>
                    </a:p>
                    <a:p>
                      <a:pPr lvl="0"/>
                      <a:r>
                        <a:rPr lang="en-GB" sz="2000" kern="1200" dirty="0">
                          <a:solidFill>
                            <a:schemeClr val="tx1"/>
                          </a:solidFill>
                          <a:effectLst/>
                          <a:latin typeface="+mn-lt"/>
                          <a:ea typeface="+mn-ea"/>
                          <a:cs typeface="+mn-cs"/>
                        </a:rPr>
                        <a:t>Chief Finance Officer</a:t>
                      </a:r>
                    </a:p>
                    <a:p>
                      <a:pPr lvl="0"/>
                      <a:r>
                        <a:rPr lang="en-US" sz="2000" kern="1200" dirty="0">
                          <a:solidFill>
                            <a:schemeClr val="tx1"/>
                          </a:solidFill>
                          <a:effectLst/>
                          <a:latin typeface="+mn-lt"/>
                          <a:ea typeface="+mn-ea"/>
                          <a:cs typeface="+mn-cs"/>
                        </a:rPr>
                        <a:t>Chief Strategic Commissioning and Planning Officer</a:t>
                      </a:r>
                      <a:endParaRPr lang="en-GB" sz="2000" kern="1200" dirty="0">
                        <a:solidFill>
                          <a:schemeClr val="tx1"/>
                        </a:solidFill>
                        <a:effectLst/>
                        <a:latin typeface="+mn-lt"/>
                        <a:ea typeface="+mn-ea"/>
                        <a:cs typeface="+mn-cs"/>
                      </a:endParaRPr>
                    </a:p>
                    <a:p>
                      <a:pPr lvl="0"/>
                      <a:r>
                        <a:rPr lang="en-GB" sz="2000" kern="1200" dirty="0">
                          <a:solidFill>
                            <a:schemeClr val="tx1"/>
                          </a:solidFill>
                          <a:effectLst/>
                          <a:latin typeface="+mn-lt"/>
                          <a:ea typeface="+mn-ea"/>
                          <a:cs typeface="+mn-cs"/>
                        </a:rPr>
                        <a:t>Chief Clinical Officer (Chief Nursing Officer)</a:t>
                      </a:r>
                    </a:p>
                    <a:p>
                      <a:pPr lvl="0"/>
                      <a:r>
                        <a:rPr lang="en-GB" sz="2000" kern="1200" dirty="0">
                          <a:solidFill>
                            <a:schemeClr val="tx1"/>
                          </a:solidFill>
                          <a:effectLst/>
                          <a:latin typeface="+mn-lt"/>
                          <a:ea typeface="+mn-ea"/>
                          <a:cs typeface="+mn-cs"/>
                        </a:rPr>
                        <a:t>Chief People Officer</a:t>
                      </a:r>
                    </a:p>
                    <a:p>
                      <a:pPr lvl="0"/>
                      <a:r>
                        <a:rPr lang="en-GB" sz="2000" kern="1200" dirty="0">
                          <a:solidFill>
                            <a:schemeClr val="tx1"/>
                          </a:solidFill>
                          <a:effectLst/>
                          <a:latin typeface="+mn-lt"/>
                          <a:ea typeface="+mn-ea"/>
                          <a:cs typeface="+mn-cs"/>
                        </a:rPr>
                        <a:t>Chief Population Health Officer</a:t>
                      </a:r>
                    </a:p>
                    <a:p>
                      <a:pPr lvl="0"/>
                      <a:r>
                        <a:rPr lang="en-GB" sz="2000" kern="1200" dirty="0">
                          <a:solidFill>
                            <a:schemeClr val="tx1"/>
                          </a:solidFill>
                          <a:effectLst/>
                          <a:latin typeface="+mn-lt"/>
                          <a:ea typeface="+mn-ea"/>
                          <a:cs typeface="+mn-cs"/>
                        </a:rPr>
                        <a:t>Chief Place and Transformation Officer (Chief Medical Officer)</a:t>
                      </a:r>
                    </a:p>
                  </a:txBody>
                  <a:tcPr/>
                </a:tc>
                <a:tc vMerge="1">
                  <a:txBody>
                    <a:bodyPr/>
                    <a:lstStyle/>
                    <a:p>
                      <a:endParaRPr lang="en-GB"/>
                    </a:p>
                  </a:txBody>
                  <a:tcPr/>
                </a:tc>
                <a:extLst>
                  <a:ext uri="{0D108BD9-81ED-4DB2-BD59-A6C34878D82A}">
                    <a16:rowId xmlns:a16="http://schemas.microsoft.com/office/drawing/2014/main" val="2187088731"/>
                  </a:ext>
                </a:extLst>
              </a:tr>
            </a:tbl>
          </a:graphicData>
        </a:graphic>
      </p:graphicFrame>
    </p:spTree>
    <p:extLst>
      <p:ext uri="{BB962C8B-B14F-4D97-AF65-F5344CB8AC3E}">
        <p14:creationId xmlns:p14="http://schemas.microsoft.com/office/powerpoint/2010/main" val="379966093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685C74-44A5-B473-2182-FAC5E1393797}"/>
              </a:ext>
            </a:extLst>
          </p:cNvPr>
          <p:cNvSpPr txBox="1">
            <a:spLocks/>
          </p:cNvSpPr>
          <p:nvPr/>
        </p:nvSpPr>
        <p:spPr>
          <a:xfrm>
            <a:off x="914400" y="411956"/>
            <a:ext cx="16459200" cy="987128"/>
          </a:xfrm>
          <a:prstGeom prst="rect">
            <a:avLst/>
          </a:prstGeom>
        </p:spPr>
        <p:txBody>
          <a:bodyPr>
            <a:normAutofit fontScale="90000" lnSpcReduction="20000"/>
          </a:bodyPr>
          <a:lstStyle>
            <a:lvl1pPr algn="l" defTabSz="1828800" rtl="0" eaLnBrk="1" latinLnBrk="0" hangingPunct="1">
              <a:spcBef>
                <a:spcPct val="0"/>
              </a:spcBef>
              <a:buNone/>
              <a:defRPr sz="5000" b="1" kern="1200">
                <a:solidFill>
                  <a:srgbClr val="005EB8"/>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GB" sz="4000" dirty="0">
                <a:solidFill>
                  <a:srgbClr val="0070C0"/>
                </a:solidFill>
              </a:rPr>
              <a:t>6.8 South West Peninsula People, Customer Experience and Equity Committee</a:t>
            </a:r>
          </a:p>
        </p:txBody>
      </p:sp>
      <p:graphicFrame>
        <p:nvGraphicFramePr>
          <p:cNvPr id="3" name="Content Placeholder 2">
            <a:extLst>
              <a:ext uri="{FF2B5EF4-FFF2-40B4-BE49-F238E27FC236}">
                <a16:creationId xmlns:a16="http://schemas.microsoft.com/office/drawing/2014/main" id="{21BAD40A-C69F-2ED8-9C4B-6442535E2DFB}"/>
              </a:ext>
            </a:extLst>
          </p:cNvPr>
          <p:cNvGraphicFramePr>
            <a:graphicFrameLocks/>
          </p:cNvGraphicFramePr>
          <p:nvPr>
            <p:extLst>
              <p:ext uri="{D42A27DB-BD31-4B8C-83A1-F6EECF244321}">
                <p14:modId xmlns:p14="http://schemas.microsoft.com/office/powerpoint/2010/main" val="3573945040"/>
              </p:ext>
            </p:extLst>
          </p:nvPr>
        </p:nvGraphicFramePr>
        <p:xfrm>
          <a:off x="1007096" y="1687513"/>
          <a:ext cx="15481720" cy="7587611"/>
        </p:xfrm>
        <a:graphic>
          <a:graphicData uri="http://schemas.openxmlformats.org/drawingml/2006/table">
            <a:tbl>
              <a:tblPr firstRow="1" bandRow="1">
                <a:tableStyleId>{5C22544A-7EE6-4342-B048-85BDC9FD1C3A}</a:tableStyleId>
              </a:tblPr>
              <a:tblGrid>
                <a:gridCol w="3406039">
                  <a:extLst>
                    <a:ext uri="{9D8B030D-6E8A-4147-A177-3AD203B41FA5}">
                      <a16:colId xmlns:a16="http://schemas.microsoft.com/office/drawing/2014/main" val="2920208344"/>
                    </a:ext>
                  </a:extLst>
                </a:gridCol>
                <a:gridCol w="12075681">
                  <a:extLst>
                    <a:ext uri="{9D8B030D-6E8A-4147-A177-3AD203B41FA5}">
                      <a16:colId xmlns:a16="http://schemas.microsoft.com/office/drawing/2014/main" val="1562433079"/>
                    </a:ext>
                  </a:extLst>
                </a:gridCol>
              </a:tblGrid>
              <a:tr h="532919">
                <a:tc>
                  <a:txBody>
                    <a:bodyPr/>
                    <a:lstStyle/>
                    <a:p>
                      <a:r>
                        <a:rPr lang="en-GB" sz="2000" dirty="0"/>
                        <a:t>Membership</a:t>
                      </a:r>
                    </a:p>
                  </a:txBody>
                  <a:tcPr/>
                </a:tc>
                <a:tc rowSpan="4">
                  <a:txBody>
                    <a:bodyPr/>
                    <a:lstStyle/>
                    <a:p>
                      <a:pPr marL="342900" marR="0" lvl="0" indent="-342900" algn="l" defTabSz="1828800" rtl="0" eaLnBrk="1" fontAlgn="auto" latinLnBrk="0" hangingPunct="1">
                        <a:lnSpc>
                          <a:spcPct val="100000"/>
                        </a:lnSpc>
                        <a:spcBef>
                          <a:spcPts val="0"/>
                        </a:spcBef>
                        <a:spcAft>
                          <a:spcPts val="0"/>
                        </a:spcAft>
                        <a:buClr>
                          <a:schemeClr val="accent1"/>
                        </a:buClr>
                        <a:buSzTx/>
                        <a:buFont typeface="Wingdings" panose="05000000000000000000" pitchFamily="2" charset="2"/>
                        <a:buChar char="Ø"/>
                        <a:tabLst/>
                        <a:defRPr/>
                      </a:pPr>
                      <a:r>
                        <a:rPr lang="en-GB" sz="2000" dirty="0">
                          <a:solidFill>
                            <a:schemeClr val="tx1"/>
                          </a:solidFill>
                        </a:rPr>
                        <a:t>Purpose:</a:t>
                      </a:r>
                    </a:p>
                    <a:p>
                      <a:pPr marL="0" marR="0" lvl="0" indent="0" algn="l" defTabSz="1828800" rtl="0" eaLnBrk="1" fontAlgn="auto" latinLnBrk="0" hangingPunct="1">
                        <a:lnSpc>
                          <a:spcPct val="100000"/>
                        </a:lnSpc>
                        <a:spcBef>
                          <a:spcPts val="0"/>
                        </a:spcBef>
                        <a:spcAft>
                          <a:spcPts val="0"/>
                        </a:spcAft>
                        <a:buClr>
                          <a:schemeClr val="accent1"/>
                        </a:buClr>
                        <a:buSzTx/>
                        <a:buFont typeface="Wingdings" panose="05000000000000000000" pitchFamily="2" charset="2"/>
                        <a:buNone/>
                        <a:tabLst/>
                        <a:defRPr/>
                      </a:pPr>
                      <a:r>
                        <a:rPr lang="en-GB" sz="2000" b="0" kern="1200" dirty="0">
                          <a:solidFill>
                            <a:schemeClr val="tx1"/>
                          </a:solidFill>
                          <a:effectLst/>
                          <a:latin typeface="+mn-lt"/>
                          <a:ea typeface="+mn-ea"/>
                          <a:cs typeface="+mn-cs"/>
                        </a:rPr>
                        <a:t>Enable NHS Cornwall and the Isles of Scilly Integrated Care Board and NHS Devon Integrated Care Board (the Partner ICBs) to consider and seek assurance in respect of the experiences of people (staff, patients and the public) in relation to the work of the Partner ICBs, ensuring that the Cluster seeks and acts on insights to improve equity within the NHS workforce and the delivery of health outcomes.</a:t>
                      </a:r>
                    </a:p>
                    <a:p>
                      <a:pPr marL="342900" indent="-342900">
                        <a:buClr>
                          <a:schemeClr val="accent1"/>
                        </a:buClr>
                        <a:buFont typeface="Wingdings" panose="05000000000000000000" pitchFamily="2" charset="2"/>
                        <a:buChar char="Ø"/>
                      </a:pPr>
                      <a:endParaRPr lang="en-GB" sz="2000" dirty="0">
                        <a:solidFill>
                          <a:schemeClr val="tx1"/>
                        </a:solidFill>
                      </a:endParaRPr>
                    </a:p>
                    <a:p>
                      <a:pPr marL="0" indent="0">
                        <a:buClr>
                          <a:schemeClr val="accent1"/>
                        </a:buClr>
                        <a:buFont typeface="Wingdings" panose="05000000000000000000" pitchFamily="2" charset="2"/>
                        <a:buNone/>
                      </a:pPr>
                      <a:r>
                        <a:rPr lang="en-GB" sz="2000" dirty="0">
                          <a:solidFill>
                            <a:schemeClr val="tx1"/>
                          </a:solidFill>
                        </a:rPr>
                        <a:t>Key responsibilities:</a:t>
                      </a:r>
                    </a:p>
                    <a:p>
                      <a:pPr marL="342900" marR="0" lvl="0" indent="-342900" algn="l" defTabSz="1828800" rtl="0" eaLnBrk="1" fontAlgn="auto" latinLnBrk="0" hangingPunct="1">
                        <a:lnSpc>
                          <a:spcPct val="100000"/>
                        </a:lnSpc>
                        <a:spcBef>
                          <a:spcPts val="0"/>
                        </a:spcBef>
                        <a:spcAft>
                          <a:spcPts val="0"/>
                        </a:spcAft>
                        <a:buClr>
                          <a:schemeClr val="accent1"/>
                        </a:buClr>
                        <a:buSzTx/>
                        <a:buFont typeface="Wingdings" panose="05000000000000000000" pitchFamily="2" charset="2"/>
                        <a:buChar char="Ø"/>
                        <a:tabLst/>
                        <a:defRPr/>
                      </a:pPr>
                      <a:r>
                        <a:rPr lang="en-GB" sz="2000" b="0" kern="1200" dirty="0">
                          <a:solidFill>
                            <a:schemeClr val="tx1"/>
                          </a:solidFill>
                          <a:effectLst/>
                          <a:latin typeface="+mn-lt"/>
                          <a:ea typeface="+mn-ea"/>
                          <a:cs typeface="+mn-cs"/>
                        </a:rPr>
                        <a:t>Provide assurance that public involvement activities are being carried out effectively and meet the statutory duties placed on each ICB.</a:t>
                      </a:r>
                    </a:p>
                    <a:p>
                      <a:pPr marL="342900" marR="0" lvl="0" indent="-342900" algn="l" defTabSz="1828800" rtl="0" eaLnBrk="1" fontAlgn="auto" latinLnBrk="0" hangingPunct="1">
                        <a:lnSpc>
                          <a:spcPct val="100000"/>
                        </a:lnSpc>
                        <a:spcBef>
                          <a:spcPts val="0"/>
                        </a:spcBef>
                        <a:spcAft>
                          <a:spcPts val="0"/>
                        </a:spcAft>
                        <a:buClr>
                          <a:schemeClr val="accent1"/>
                        </a:buClr>
                        <a:buSzTx/>
                        <a:buFont typeface="Wingdings" panose="05000000000000000000" pitchFamily="2" charset="2"/>
                        <a:buChar char="Ø"/>
                        <a:tabLst/>
                        <a:defRPr/>
                      </a:pPr>
                      <a:r>
                        <a:rPr lang="en-GB" sz="2000" b="0" kern="1200" dirty="0">
                          <a:solidFill>
                            <a:schemeClr val="tx1"/>
                          </a:solidFill>
                          <a:effectLst/>
                          <a:latin typeface="+mn-lt"/>
                          <a:ea typeface="+mn-ea"/>
                          <a:cs typeface="+mn-cs"/>
                        </a:rPr>
                        <a:t>Ensure equality and patient experience and feedback is embedded throughout the work of both NHS Cornwall and Isles of Scilly and NHS Devon and the integrated care systems of which they are a part.</a:t>
                      </a:r>
                    </a:p>
                    <a:p>
                      <a:pPr marL="342900" marR="0" lvl="0" indent="-342900" algn="l" defTabSz="1828800" rtl="0" eaLnBrk="1" fontAlgn="auto" latinLnBrk="0" hangingPunct="1">
                        <a:lnSpc>
                          <a:spcPct val="100000"/>
                        </a:lnSpc>
                        <a:spcBef>
                          <a:spcPts val="0"/>
                        </a:spcBef>
                        <a:spcAft>
                          <a:spcPts val="0"/>
                        </a:spcAft>
                        <a:buClr>
                          <a:schemeClr val="accent1"/>
                        </a:buClr>
                        <a:buSzTx/>
                        <a:buFont typeface="Wingdings" panose="05000000000000000000" pitchFamily="2" charset="2"/>
                        <a:buChar char="Ø"/>
                        <a:tabLst/>
                        <a:defRPr/>
                      </a:pPr>
                      <a:r>
                        <a:rPr lang="en-GB" sz="2000" b="0" kern="1200" dirty="0">
                          <a:solidFill>
                            <a:schemeClr val="tx1"/>
                          </a:solidFill>
                          <a:effectLst/>
                          <a:latin typeface="+mn-lt"/>
                          <a:ea typeface="+mn-ea"/>
                          <a:cs typeface="+mn-cs"/>
                        </a:rPr>
                        <a:t>Provide assurance on the workforce recruitment, development and retention and wellbeing plans across the Cluster.</a:t>
                      </a:r>
                    </a:p>
                    <a:p>
                      <a:pPr marL="342900" marR="0" lvl="0" indent="-342900" algn="l" defTabSz="1828800" rtl="0" eaLnBrk="1" fontAlgn="auto" latinLnBrk="0" hangingPunct="1">
                        <a:lnSpc>
                          <a:spcPct val="100000"/>
                        </a:lnSpc>
                        <a:spcBef>
                          <a:spcPts val="0"/>
                        </a:spcBef>
                        <a:spcAft>
                          <a:spcPts val="0"/>
                        </a:spcAft>
                        <a:buClr>
                          <a:schemeClr val="accent1"/>
                        </a:buClr>
                        <a:buSzTx/>
                        <a:buFont typeface="Wingdings" panose="05000000000000000000" pitchFamily="2" charset="2"/>
                        <a:buChar char="Ø"/>
                        <a:tabLst/>
                        <a:defRPr/>
                      </a:pPr>
                      <a:r>
                        <a:rPr lang="en-GB" sz="2000" b="0" kern="1200" dirty="0">
                          <a:solidFill>
                            <a:schemeClr val="tx1"/>
                          </a:solidFill>
                          <a:effectLst/>
                          <a:latin typeface="+mn-lt"/>
                          <a:ea typeface="+mn-ea"/>
                          <a:cs typeface="+mn-cs"/>
                        </a:rPr>
                        <a:t>Provide assurance around the arrangements for discharging, and implications of, responsibilities in respect of the preventing ill health and reducing inequality.</a:t>
                      </a:r>
                    </a:p>
                    <a:p>
                      <a:pPr marL="342900" marR="0" lvl="0" indent="-342900" algn="l" defTabSz="1828800" rtl="0" eaLnBrk="1" fontAlgn="auto" latinLnBrk="0" hangingPunct="1">
                        <a:lnSpc>
                          <a:spcPct val="100000"/>
                        </a:lnSpc>
                        <a:spcBef>
                          <a:spcPts val="0"/>
                        </a:spcBef>
                        <a:spcAft>
                          <a:spcPts val="0"/>
                        </a:spcAft>
                        <a:buClr>
                          <a:schemeClr val="accent1"/>
                        </a:buClr>
                        <a:buSzTx/>
                        <a:buFont typeface="Wingdings" panose="05000000000000000000" pitchFamily="2" charset="2"/>
                        <a:buChar char="Ø"/>
                        <a:tabLst/>
                        <a:defRPr/>
                      </a:pPr>
                      <a:r>
                        <a:rPr lang="en-GB" sz="2000" b="0" kern="1200" dirty="0">
                          <a:solidFill>
                            <a:schemeClr val="tx1"/>
                          </a:solidFill>
                          <a:effectLst/>
                          <a:latin typeface="+mn-lt"/>
                          <a:ea typeface="+mn-ea"/>
                          <a:cs typeface="+mn-cs"/>
                        </a:rPr>
                        <a:t>Provide assurance of the delivery of the population health outcomes, including using benchmarking against other systems </a:t>
                      </a:r>
                    </a:p>
                    <a:p>
                      <a:pPr marL="342900" marR="0" lvl="0" indent="-342900" algn="l" defTabSz="1828800" rtl="0" eaLnBrk="1" fontAlgn="auto" latinLnBrk="0" hangingPunct="1">
                        <a:lnSpc>
                          <a:spcPct val="100000"/>
                        </a:lnSpc>
                        <a:spcBef>
                          <a:spcPts val="0"/>
                        </a:spcBef>
                        <a:spcAft>
                          <a:spcPts val="0"/>
                        </a:spcAft>
                        <a:buClr>
                          <a:schemeClr val="accent1"/>
                        </a:buClr>
                        <a:buSzTx/>
                        <a:buFont typeface="Wingdings" panose="05000000000000000000" pitchFamily="2" charset="2"/>
                        <a:buChar char="Ø"/>
                        <a:tabLst/>
                        <a:defRPr/>
                      </a:pPr>
                      <a:r>
                        <a:rPr lang="en-GB" sz="2000" b="0" kern="1200" dirty="0">
                          <a:solidFill>
                            <a:schemeClr val="tx1"/>
                          </a:solidFill>
                          <a:effectLst/>
                          <a:latin typeface="+mn-lt"/>
                          <a:ea typeface="+mn-ea"/>
                          <a:cs typeface="+mn-cs"/>
                        </a:rPr>
                        <a:t>Ensure plans identify and engage the most marginalised communities in setting, delivering and monitoring health inequality priorities</a:t>
                      </a:r>
                    </a:p>
                  </a:txBody>
                  <a:tcPr>
                    <a:solidFill>
                      <a:schemeClr val="bg1"/>
                    </a:solidFill>
                  </a:tcPr>
                </a:tc>
                <a:extLst>
                  <a:ext uri="{0D108BD9-81ED-4DB2-BD59-A6C34878D82A}">
                    <a16:rowId xmlns:a16="http://schemas.microsoft.com/office/drawing/2014/main" val="1034664627"/>
                  </a:ext>
                </a:extLst>
              </a:tr>
              <a:tr h="1300636">
                <a:tc>
                  <a:txBody>
                    <a:bodyPr/>
                    <a:lstStyle/>
                    <a:p>
                      <a:r>
                        <a:rPr lang="en-GB" sz="2000" dirty="0">
                          <a:solidFill>
                            <a:schemeClr val="tx1"/>
                          </a:solidFill>
                        </a:rPr>
                        <a:t>3 x Non-Executive Members, one of whom will be the Chair, </a:t>
                      </a:r>
                      <a:r>
                        <a:rPr lang="en-GB" sz="2000" kern="1200" dirty="0">
                          <a:solidFill>
                            <a:schemeClr val="tx1"/>
                          </a:solidFill>
                          <a:effectLst/>
                          <a:latin typeface="+mn-lt"/>
                          <a:ea typeface="+mn-ea"/>
                          <a:cs typeface="+mn-cs"/>
                        </a:rPr>
                        <a:t>and another will be the Deputy Chair of the Committee)</a:t>
                      </a:r>
                      <a:endParaRPr lang="en-GB" sz="2000" dirty="0">
                        <a:solidFill>
                          <a:schemeClr val="tx1"/>
                        </a:solidFill>
                      </a:endParaRPr>
                    </a:p>
                  </a:txBody>
                  <a:tcPr/>
                </a:tc>
                <a:tc vMerge="1">
                  <a:txBody>
                    <a:bodyPr/>
                    <a:lstStyle/>
                    <a:p>
                      <a:pPr marL="342900" marR="0" lvl="0" indent="-342900" algn="l" defTabSz="1828800" rtl="0" eaLnBrk="1" fontAlgn="auto" latinLnBrk="0" hangingPunct="1">
                        <a:lnSpc>
                          <a:spcPct val="100000"/>
                        </a:lnSpc>
                        <a:spcBef>
                          <a:spcPts val="0"/>
                        </a:spcBef>
                        <a:spcAft>
                          <a:spcPts val="0"/>
                        </a:spcAft>
                        <a:buClr>
                          <a:schemeClr val="accent1"/>
                        </a:buClr>
                        <a:buSzTx/>
                        <a:buFont typeface="Wingdings" panose="05000000000000000000" pitchFamily="2" charset="2"/>
                        <a:buChar char="Ø"/>
                        <a:tabLst/>
                        <a:defRPr/>
                      </a:pPr>
                      <a:endParaRPr lang="en-GB" sz="1900" b="1" kern="1200" dirty="0">
                        <a:solidFill>
                          <a:schemeClr val="tx1"/>
                        </a:solidFill>
                        <a:effectLst/>
                        <a:latin typeface="+mn-lt"/>
                        <a:ea typeface="+mn-ea"/>
                        <a:cs typeface="+mn-cs"/>
                      </a:endParaRPr>
                    </a:p>
                  </a:txBody>
                  <a:tcPr>
                    <a:solidFill>
                      <a:schemeClr val="bg1"/>
                    </a:solidFill>
                  </a:tcPr>
                </a:tc>
                <a:extLst>
                  <a:ext uri="{0D108BD9-81ED-4DB2-BD59-A6C34878D82A}">
                    <a16:rowId xmlns:a16="http://schemas.microsoft.com/office/drawing/2014/main" val="995531651"/>
                  </a:ext>
                </a:extLst>
              </a:tr>
              <a:tr h="3097593">
                <a:tc>
                  <a:txBody>
                    <a:bodyPr/>
                    <a:lstStyle/>
                    <a:p>
                      <a:pPr lvl="0"/>
                      <a:r>
                        <a:rPr lang="en-GB" sz="2000" kern="1200" dirty="0">
                          <a:solidFill>
                            <a:schemeClr val="tx1"/>
                          </a:solidFill>
                          <a:effectLst/>
                          <a:latin typeface="+mn-lt"/>
                          <a:ea typeface="+mn-ea"/>
                          <a:cs typeface="+mn-cs"/>
                        </a:rPr>
                        <a:t>Chief People Officer</a:t>
                      </a:r>
                    </a:p>
                    <a:p>
                      <a:pPr lvl="0"/>
                      <a:r>
                        <a:rPr lang="en-GB" sz="2000" kern="1200" dirty="0">
                          <a:solidFill>
                            <a:schemeClr val="tx1"/>
                          </a:solidFill>
                          <a:effectLst/>
                          <a:latin typeface="+mn-lt"/>
                          <a:ea typeface="+mn-ea"/>
                          <a:cs typeface="+mn-cs"/>
                        </a:rPr>
                        <a:t>Chief Population Health Officer</a:t>
                      </a:r>
                    </a:p>
                    <a:p>
                      <a:pPr marL="0" marR="0" lvl="0" indent="0" algn="l" defTabSz="1828800" rtl="0" eaLnBrk="1" fontAlgn="auto" latinLnBrk="0" hangingPunct="1">
                        <a:lnSpc>
                          <a:spcPct val="100000"/>
                        </a:lnSpc>
                        <a:spcBef>
                          <a:spcPts val="0"/>
                        </a:spcBef>
                        <a:spcAft>
                          <a:spcPts val="0"/>
                        </a:spcAft>
                        <a:buClrTx/>
                        <a:buSzTx/>
                        <a:buFontTx/>
                        <a:buNone/>
                        <a:tabLst/>
                        <a:defRPr/>
                      </a:pPr>
                      <a:r>
                        <a:rPr lang="en-GB" sz="2000" kern="1200" dirty="0">
                          <a:solidFill>
                            <a:schemeClr val="tx1"/>
                          </a:solidFill>
                          <a:effectLst/>
                          <a:latin typeface="+mn-lt"/>
                          <a:ea typeface="+mn-ea"/>
                          <a:cs typeface="+mn-cs"/>
                        </a:rPr>
                        <a:t>Chief Clinical Officer (Chief Nursing Officer)</a:t>
                      </a:r>
                    </a:p>
                    <a:p>
                      <a:endParaRPr lang="en-GB" sz="2000" dirty="0">
                        <a:solidFill>
                          <a:schemeClr val="tx1"/>
                        </a:solidFill>
                      </a:endParaRPr>
                    </a:p>
                  </a:txBody>
                  <a:tcPr/>
                </a:tc>
                <a:tc vMerge="1">
                  <a:txBody>
                    <a:bodyPr/>
                    <a:lstStyle/>
                    <a:p>
                      <a:pPr marL="342900" marR="0" lvl="0" indent="-342900" algn="l" defTabSz="1828800" rtl="0" eaLnBrk="1" fontAlgn="auto" latinLnBrk="0" hangingPunct="1">
                        <a:lnSpc>
                          <a:spcPct val="100000"/>
                        </a:lnSpc>
                        <a:spcBef>
                          <a:spcPts val="0"/>
                        </a:spcBef>
                        <a:spcAft>
                          <a:spcPts val="0"/>
                        </a:spcAft>
                        <a:buClr>
                          <a:schemeClr val="accent1"/>
                        </a:buClr>
                        <a:buSzTx/>
                        <a:buFont typeface="Wingdings" panose="05000000000000000000" pitchFamily="2" charset="2"/>
                        <a:buChar char="Ø"/>
                        <a:tabLst/>
                        <a:defRPr/>
                      </a:pPr>
                      <a:endParaRPr lang="en-GB" sz="1900" b="1" kern="1200" dirty="0">
                        <a:solidFill>
                          <a:schemeClr val="tx1"/>
                        </a:solidFill>
                        <a:effectLst/>
                        <a:latin typeface="+mn-lt"/>
                        <a:ea typeface="+mn-ea"/>
                        <a:cs typeface="+mn-cs"/>
                      </a:endParaRPr>
                    </a:p>
                  </a:txBody>
                  <a:tcPr>
                    <a:solidFill>
                      <a:schemeClr val="bg1"/>
                    </a:solidFill>
                  </a:tcPr>
                </a:tc>
                <a:extLst>
                  <a:ext uri="{0D108BD9-81ED-4DB2-BD59-A6C34878D82A}">
                    <a16:rowId xmlns:a16="http://schemas.microsoft.com/office/drawing/2014/main" val="1884482019"/>
                  </a:ext>
                </a:extLst>
              </a:tr>
              <a:tr h="2341659">
                <a:tc>
                  <a:txBody>
                    <a:bodyPr/>
                    <a:lstStyle/>
                    <a:p>
                      <a:r>
                        <a:rPr lang="en-GB" sz="2000" dirty="0">
                          <a:solidFill>
                            <a:schemeClr val="tx1"/>
                          </a:solidFill>
                        </a:rPr>
                        <a:t>Director of Adult Social Care </a:t>
                      </a:r>
                    </a:p>
                  </a:txBody>
                  <a:tcPr/>
                </a:tc>
                <a:tc vMerge="1">
                  <a:txBody>
                    <a:bodyPr/>
                    <a:lstStyle/>
                    <a:p>
                      <a:endParaRPr lang="en-GB"/>
                    </a:p>
                  </a:txBody>
                  <a:tcPr/>
                </a:tc>
                <a:extLst>
                  <a:ext uri="{0D108BD9-81ED-4DB2-BD59-A6C34878D82A}">
                    <a16:rowId xmlns:a16="http://schemas.microsoft.com/office/drawing/2014/main" val="847805087"/>
                  </a:ext>
                </a:extLst>
              </a:tr>
            </a:tbl>
          </a:graphicData>
        </a:graphic>
      </p:graphicFrame>
    </p:spTree>
    <p:extLst>
      <p:ext uri="{BB962C8B-B14F-4D97-AF65-F5344CB8AC3E}">
        <p14:creationId xmlns:p14="http://schemas.microsoft.com/office/powerpoint/2010/main" val="409480758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54BB02-0FCD-040A-F679-D1B0C946179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969D13A-E837-CC25-6E9A-D53F6C682E68}"/>
              </a:ext>
            </a:extLst>
          </p:cNvPr>
          <p:cNvSpPr>
            <a:spLocks noGrp="1"/>
          </p:cNvSpPr>
          <p:nvPr>
            <p:ph type="title" idx="4294967295"/>
          </p:nvPr>
        </p:nvSpPr>
        <p:spPr>
          <a:xfrm>
            <a:off x="935089" y="403226"/>
            <a:ext cx="15792401" cy="987425"/>
          </a:xfrm>
        </p:spPr>
        <p:txBody>
          <a:bodyPr>
            <a:normAutofit/>
          </a:bodyPr>
          <a:lstStyle/>
          <a:p>
            <a:r>
              <a:rPr lang="en-GB" sz="4001" dirty="0">
                <a:solidFill>
                  <a:srgbClr val="0070C0"/>
                </a:solidFill>
              </a:rPr>
              <a:t>6.9 South West Peninsula Management Board</a:t>
            </a:r>
          </a:p>
        </p:txBody>
      </p:sp>
      <p:graphicFrame>
        <p:nvGraphicFramePr>
          <p:cNvPr id="6" name="Content Placeholder 2">
            <a:extLst>
              <a:ext uri="{FF2B5EF4-FFF2-40B4-BE49-F238E27FC236}">
                <a16:creationId xmlns:a16="http://schemas.microsoft.com/office/drawing/2014/main" id="{162F9175-E1AB-8658-1023-523C30547FD4}"/>
              </a:ext>
            </a:extLst>
          </p:cNvPr>
          <p:cNvGraphicFramePr>
            <a:graphicFrameLocks/>
          </p:cNvGraphicFramePr>
          <p:nvPr/>
        </p:nvGraphicFramePr>
        <p:xfrm>
          <a:off x="935089" y="1282843"/>
          <a:ext cx="17120900" cy="8976360"/>
        </p:xfrm>
        <a:graphic>
          <a:graphicData uri="http://schemas.openxmlformats.org/drawingml/2006/table">
            <a:tbl>
              <a:tblPr firstRow="1" bandRow="1"/>
              <a:tblGrid>
                <a:gridCol w="2197073">
                  <a:extLst>
                    <a:ext uri="{9D8B030D-6E8A-4147-A177-3AD203B41FA5}">
                      <a16:colId xmlns:a16="http://schemas.microsoft.com/office/drawing/2014/main" val="2920208344"/>
                    </a:ext>
                  </a:extLst>
                </a:gridCol>
                <a:gridCol w="14923827">
                  <a:extLst>
                    <a:ext uri="{9D8B030D-6E8A-4147-A177-3AD203B41FA5}">
                      <a16:colId xmlns:a16="http://schemas.microsoft.com/office/drawing/2014/main" val="1562433079"/>
                    </a:ext>
                  </a:extLst>
                </a:gridCol>
              </a:tblGrid>
              <a:tr h="457200">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r>
                        <a:rPr lang="en-GB" sz="2100" dirty="0"/>
                        <a:t>Membership</a:t>
                      </a:r>
                    </a:p>
                  </a:txBody>
                  <a:tcPr marL="137160" marR="137160" marT="68580" marB="68580">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005EB8"/>
                    </a:solidFill>
                  </a:tcPr>
                </a:tc>
                <a:tc rowSpan="8">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marL="0" marR="0" lvl="0" indent="0" algn="l" defTabSz="1828800" rtl="0" eaLnBrk="1" fontAlgn="auto" latinLnBrk="0" hangingPunct="1">
                        <a:lnSpc>
                          <a:spcPct val="100000"/>
                        </a:lnSpc>
                        <a:spcBef>
                          <a:spcPts val="0"/>
                        </a:spcBef>
                        <a:spcAft>
                          <a:spcPts val="0"/>
                        </a:spcAft>
                        <a:buClr>
                          <a:schemeClr val="accent1"/>
                        </a:buClr>
                        <a:buSzTx/>
                        <a:buFont typeface="Wingdings" panose="05000000000000000000" pitchFamily="2" charset="2"/>
                        <a:buNone/>
                        <a:tabLst/>
                        <a:defRPr/>
                      </a:pPr>
                      <a:r>
                        <a:rPr lang="en-GB" sz="2000" dirty="0">
                          <a:solidFill>
                            <a:schemeClr val="tx1"/>
                          </a:solidFill>
                        </a:rPr>
                        <a:t>Purpose:</a:t>
                      </a:r>
                    </a:p>
                    <a:p>
                      <a:pPr marL="342900" marR="0" lvl="0" indent="-342900" algn="l" defTabSz="1828800" rtl="0" eaLnBrk="1" fontAlgn="auto" latinLnBrk="0" hangingPunct="1">
                        <a:lnSpc>
                          <a:spcPct val="100000"/>
                        </a:lnSpc>
                        <a:spcBef>
                          <a:spcPts val="0"/>
                        </a:spcBef>
                        <a:spcAft>
                          <a:spcPts val="0"/>
                        </a:spcAft>
                        <a:buClr>
                          <a:schemeClr val="accent1"/>
                        </a:buClr>
                        <a:buSzTx/>
                        <a:buFont typeface="Wingdings" panose="05000000000000000000" pitchFamily="2" charset="2"/>
                        <a:buChar char="Ø"/>
                        <a:tabLst/>
                        <a:defRPr/>
                      </a:pPr>
                      <a:r>
                        <a:rPr lang="en-GB" sz="2000" b="0" kern="1200" dirty="0">
                          <a:solidFill>
                            <a:schemeClr val="tx1"/>
                          </a:solidFill>
                          <a:effectLst/>
                          <a:latin typeface="+mn-lt"/>
                          <a:ea typeface="+mn-ea"/>
                          <a:cs typeface="+mn-cs"/>
                        </a:rPr>
                        <a:t>To support and advise the Chief Executive Officer (CEO) of NHS CIOS and NHS Devon ICB Cluster in the discharge of their executive and statutory functions. </a:t>
                      </a:r>
                    </a:p>
                    <a:p>
                      <a:pPr marL="342900" marR="0" lvl="0" indent="-342900" algn="l" defTabSz="1828800" rtl="0" eaLnBrk="1" fontAlgn="auto" latinLnBrk="0" hangingPunct="1">
                        <a:lnSpc>
                          <a:spcPct val="100000"/>
                        </a:lnSpc>
                        <a:spcBef>
                          <a:spcPts val="0"/>
                        </a:spcBef>
                        <a:spcAft>
                          <a:spcPts val="0"/>
                        </a:spcAft>
                        <a:buClr>
                          <a:schemeClr val="accent1"/>
                        </a:buClr>
                        <a:buSzTx/>
                        <a:buFont typeface="Wingdings" panose="05000000000000000000" pitchFamily="2" charset="2"/>
                        <a:buChar char="Ø"/>
                        <a:tabLst/>
                        <a:defRPr/>
                      </a:pPr>
                      <a:endParaRPr lang="en-GB" sz="2000" dirty="0">
                        <a:solidFill>
                          <a:schemeClr val="tx1"/>
                        </a:solidFill>
                      </a:endParaRPr>
                    </a:p>
                    <a:p>
                      <a:pPr marL="0" indent="0">
                        <a:buClr>
                          <a:schemeClr val="accent1"/>
                        </a:buClr>
                        <a:buFont typeface="Wingdings" panose="05000000000000000000" pitchFamily="2" charset="2"/>
                        <a:buNone/>
                      </a:pPr>
                      <a:r>
                        <a:rPr lang="en-GB" sz="2000" dirty="0">
                          <a:solidFill>
                            <a:schemeClr val="tx1"/>
                          </a:solidFill>
                        </a:rPr>
                        <a:t>Key responsibilities:</a:t>
                      </a:r>
                    </a:p>
                    <a:p>
                      <a:pPr marL="342900" marR="0" lvl="0" indent="-342900" algn="l" defTabSz="1828800" rtl="0" eaLnBrk="1" fontAlgn="auto" latinLnBrk="0" hangingPunct="1">
                        <a:lnSpc>
                          <a:spcPct val="100000"/>
                        </a:lnSpc>
                        <a:spcBef>
                          <a:spcPts val="0"/>
                        </a:spcBef>
                        <a:spcAft>
                          <a:spcPts val="0"/>
                        </a:spcAft>
                        <a:buClr>
                          <a:schemeClr val="accent1"/>
                        </a:buClr>
                        <a:buSzTx/>
                        <a:buFont typeface="Wingdings" panose="05000000000000000000" pitchFamily="2" charset="2"/>
                        <a:buChar char="Ø"/>
                        <a:tabLst/>
                        <a:defRPr/>
                      </a:pPr>
                      <a:r>
                        <a:rPr lang="en-GB" sz="2000" b="0" kern="1200" dirty="0">
                          <a:solidFill>
                            <a:schemeClr val="tx1"/>
                          </a:solidFill>
                          <a:effectLst/>
                          <a:latin typeface="+mn-lt"/>
                          <a:ea typeface="+mn-ea"/>
                          <a:cs typeface="+mn-cs"/>
                        </a:rPr>
                        <a:t>Formulate and recommend strategies (ensuring that they have appropriate detail with regard to delivery to enable ongoing Board assurance in respect of this.) for the South West Peninsula Board in the development of its business, having regard to the interests of the populations of both CIOS and Devon.</a:t>
                      </a:r>
                    </a:p>
                    <a:p>
                      <a:pPr marL="342900" marR="0" lvl="0" indent="-342900" algn="l" defTabSz="1828800" rtl="0" eaLnBrk="1" fontAlgn="auto" latinLnBrk="0" hangingPunct="1">
                        <a:lnSpc>
                          <a:spcPct val="100000"/>
                        </a:lnSpc>
                        <a:spcBef>
                          <a:spcPts val="0"/>
                        </a:spcBef>
                        <a:spcAft>
                          <a:spcPts val="0"/>
                        </a:spcAft>
                        <a:buClr>
                          <a:schemeClr val="accent1"/>
                        </a:buClr>
                        <a:buSzTx/>
                        <a:buFont typeface="Wingdings" panose="05000000000000000000" pitchFamily="2" charset="2"/>
                        <a:buChar char="Ø"/>
                        <a:tabLst/>
                        <a:defRPr/>
                      </a:pPr>
                      <a:r>
                        <a:rPr lang="en-GB" sz="2000" b="0" kern="1200" dirty="0">
                          <a:solidFill>
                            <a:schemeClr val="tx1"/>
                          </a:solidFill>
                          <a:effectLst/>
                          <a:latin typeface="+mn-lt"/>
                          <a:ea typeface="+mn-ea"/>
                          <a:cs typeface="+mn-cs"/>
                        </a:rPr>
                        <a:t>Recommend high level budgets and financial plans to be agreed by the South West Peninsula Board and, following their adoption, ensure the achievement of these budgets and plans that are monitored and assured at Board Assurance Committees.</a:t>
                      </a:r>
                    </a:p>
                    <a:p>
                      <a:pPr marL="342900" marR="0" lvl="0" indent="-342900" algn="l" defTabSz="1828800" rtl="0" eaLnBrk="1" fontAlgn="auto" latinLnBrk="0" hangingPunct="1">
                        <a:lnSpc>
                          <a:spcPct val="100000"/>
                        </a:lnSpc>
                        <a:spcBef>
                          <a:spcPts val="0"/>
                        </a:spcBef>
                        <a:spcAft>
                          <a:spcPts val="0"/>
                        </a:spcAft>
                        <a:buClr>
                          <a:schemeClr val="accent1"/>
                        </a:buClr>
                        <a:buSzTx/>
                        <a:buFont typeface="Wingdings" panose="05000000000000000000" pitchFamily="2" charset="2"/>
                        <a:buChar char="Ø"/>
                        <a:tabLst/>
                        <a:defRPr/>
                      </a:pPr>
                      <a:r>
                        <a:rPr lang="en-GB" sz="2000" b="0" kern="1200" dirty="0">
                          <a:solidFill>
                            <a:schemeClr val="tx1"/>
                          </a:solidFill>
                          <a:effectLst/>
                          <a:latin typeface="+mn-lt"/>
                          <a:ea typeface="+mn-ea"/>
                          <a:cs typeface="+mn-cs"/>
                        </a:rPr>
                        <a:t>Monitor performance and take action to ensure targets, objectives and key performance indicators are delivered as agreed by the South West Peninsula Board.</a:t>
                      </a:r>
                    </a:p>
                    <a:p>
                      <a:pPr marL="342900" marR="0" lvl="0" indent="-342900" algn="l" defTabSz="1828800" rtl="0" eaLnBrk="1" fontAlgn="auto" latinLnBrk="0" hangingPunct="1">
                        <a:lnSpc>
                          <a:spcPct val="100000"/>
                        </a:lnSpc>
                        <a:spcBef>
                          <a:spcPts val="0"/>
                        </a:spcBef>
                        <a:spcAft>
                          <a:spcPts val="0"/>
                        </a:spcAft>
                        <a:buClr>
                          <a:schemeClr val="accent1"/>
                        </a:buClr>
                        <a:buSzTx/>
                        <a:buFont typeface="Wingdings" panose="05000000000000000000" pitchFamily="2" charset="2"/>
                        <a:buChar char="Ø"/>
                        <a:tabLst/>
                        <a:defRPr/>
                      </a:pPr>
                      <a:r>
                        <a:rPr lang="en-GB" sz="2000" b="0" kern="1200" dirty="0">
                          <a:solidFill>
                            <a:schemeClr val="tx1"/>
                          </a:solidFill>
                          <a:effectLst/>
                          <a:latin typeface="+mn-lt"/>
                          <a:ea typeface="+mn-ea"/>
                          <a:cs typeface="+mn-cs"/>
                        </a:rPr>
                        <a:t>Agree and keep under review the budgets for the different teams within NHS CIOS and NHS Devon Cluster to ensure that they fall within agreed targets.</a:t>
                      </a:r>
                    </a:p>
                    <a:p>
                      <a:pPr marL="342900" marR="0" lvl="0" indent="-342900" algn="l" defTabSz="1828800" rtl="0" eaLnBrk="1" fontAlgn="auto" latinLnBrk="0" hangingPunct="1">
                        <a:lnSpc>
                          <a:spcPct val="100000"/>
                        </a:lnSpc>
                        <a:spcBef>
                          <a:spcPts val="0"/>
                        </a:spcBef>
                        <a:spcAft>
                          <a:spcPts val="0"/>
                        </a:spcAft>
                        <a:buClr>
                          <a:schemeClr val="accent1"/>
                        </a:buClr>
                        <a:buSzTx/>
                        <a:buFont typeface="Wingdings" panose="05000000000000000000" pitchFamily="2" charset="2"/>
                        <a:buChar char="Ø"/>
                        <a:tabLst/>
                        <a:defRPr/>
                      </a:pPr>
                      <a:r>
                        <a:rPr lang="en-GB" sz="2000" b="0" kern="1200" dirty="0">
                          <a:solidFill>
                            <a:schemeClr val="tx1"/>
                          </a:solidFill>
                          <a:effectLst/>
                          <a:latin typeface="+mn-lt"/>
                          <a:ea typeface="+mn-ea"/>
                          <a:cs typeface="+mn-cs"/>
                        </a:rPr>
                        <a:t>Optimise the allocation and adequacy of NHS CIOS and NHS Devon resources.</a:t>
                      </a:r>
                    </a:p>
                    <a:p>
                      <a:pPr marL="342900" marR="0" lvl="0" indent="-342900" algn="l" defTabSz="1828800" rtl="0" eaLnBrk="1" fontAlgn="auto" latinLnBrk="0" hangingPunct="1">
                        <a:lnSpc>
                          <a:spcPct val="100000"/>
                        </a:lnSpc>
                        <a:spcBef>
                          <a:spcPts val="0"/>
                        </a:spcBef>
                        <a:spcAft>
                          <a:spcPts val="0"/>
                        </a:spcAft>
                        <a:buClr>
                          <a:schemeClr val="accent1"/>
                        </a:buClr>
                        <a:buSzTx/>
                        <a:buFont typeface="Wingdings" panose="05000000000000000000" pitchFamily="2" charset="2"/>
                        <a:buChar char="Ø"/>
                        <a:tabLst/>
                        <a:defRPr/>
                      </a:pPr>
                      <a:r>
                        <a:rPr lang="en-GB" sz="2000" b="0" kern="1200" dirty="0">
                          <a:solidFill>
                            <a:schemeClr val="tx1"/>
                          </a:solidFill>
                          <a:effectLst/>
                          <a:latin typeface="+mn-lt"/>
                          <a:ea typeface="+mn-ea"/>
                          <a:cs typeface="+mn-cs"/>
                        </a:rPr>
                        <a:t>Deliver commissioning intentions to ensure the NHS 10 Year Plan</a:t>
                      </a:r>
                    </a:p>
                    <a:p>
                      <a:pPr marL="342900" marR="0" lvl="0" indent="-342900" algn="l" defTabSz="1828800" rtl="0" eaLnBrk="1" fontAlgn="auto" latinLnBrk="0" hangingPunct="1">
                        <a:lnSpc>
                          <a:spcPct val="100000"/>
                        </a:lnSpc>
                        <a:spcBef>
                          <a:spcPts val="0"/>
                        </a:spcBef>
                        <a:spcAft>
                          <a:spcPts val="0"/>
                        </a:spcAft>
                        <a:buClr>
                          <a:schemeClr val="accent1"/>
                        </a:buClr>
                        <a:buSzTx/>
                        <a:buFont typeface="Wingdings" panose="05000000000000000000" pitchFamily="2" charset="2"/>
                        <a:buChar char="Ø"/>
                        <a:tabLst/>
                        <a:defRPr/>
                      </a:pPr>
                      <a:r>
                        <a:rPr lang="en-GB" sz="2000" b="0" kern="1200" dirty="0">
                          <a:solidFill>
                            <a:schemeClr val="tx1"/>
                          </a:solidFill>
                          <a:effectLst/>
                          <a:latin typeface="+mn-lt"/>
                          <a:ea typeface="+mn-ea"/>
                          <a:cs typeface="+mn-cs"/>
                        </a:rPr>
                        <a:t>Ensure delivery of the proposed merger of NHS Cornwall and Isles of Scilly and NHS Devon</a:t>
                      </a:r>
                    </a:p>
                    <a:p>
                      <a:pPr marL="342900" marR="0" lvl="0" indent="-342900" algn="l" defTabSz="1828800" rtl="0" eaLnBrk="1" fontAlgn="auto" latinLnBrk="0" hangingPunct="1">
                        <a:lnSpc>
                          <a:spcPct val="100000"/>
                        </a:lnSpc>
                        <a:spcBef>
                          <a:spcPts val="0"/>
                        </a:spcBef>
                        <a:spcAft>
                          <a:spcPts val="0"/>
                        </a:spcAft>
                        <a:buClr>
                          <a:schemeClr val="accent1"/>
                        </a:buClr>
                        <a:buSzTx/>
                        <a:buFont typeface="Wingdings" panose="05000000000000000000" pitchFamily="2" charset="2"/>
                        <a:buChar char="Ø"/>
                        <a:tabLst/>
                        <a:defRPr/>
                      </a:pPr>
                      <a:r>
                        <a:rPr lang="en-GB" sz="2000" b="0" kern="1200" dirty="0">
                          <a:solidFill>
                            <a:schemeClr val="tx1"/>
                          </a:solidFill>
                          <a:effectLst/>
                          <a:latin typeface="+mn-lt"/>
                          <a:ea typeface="+mn-ea"/>
                          <a:cs typeface="+mn-cs"/>
                        </a:rPr>
                        <a:t>Provide effective leadership within the CIOS and One Devon Integrated Care Systems to ensure delivery of the South West Peninsula Board’s strategic objectives.</a:t>
                      </a:r>
                    </a:p>
                    <a:p>
                      <a:pPr marL="342900" marR="0" lvl="0" indent="-342900" algn="l" defTabSz="1828800" rtl="0" eaLnBrk="1" fontAlgn="auto" latinLnBrk="0" hangingPunct="1">
                        <a:lnSpc>
                          <a:spcPct val="100000"/>
                        </a:lnSpc>
                        <a:spcBef>
                          <a:spcPts val="0"/>
                        </a:spcBef>
                        <a:spcAft>
                          <a:spcPts val="0"/>
                        </a:spcAft>
                        <a:buClr>
                          <a:schemeClr val="accent1"/>
                        </a:buClr>
                        <a:buSzTx/>
                        <a:buFont typeface="Wingdings" panose="05000000000000000000" pitchFamily="2" charset="2"/>
                        <a:buChar char="Ø"/>
                        <a:tabLst/>
                        <a:defRPr/>
                      </a:pPr>
                      <a:r>
                        <a:rPr lang="en-GB" sz="2000" b="0" kern="1200" dirty="0">
                          <a:solidFill>
                            <a:schemeClr val="tx1"/>
                          </a:solidFill>
                          <a:effectLst/>
                          <a:latin typeface="+mn-lt"/>
                          <a:ea typeface="+mn-ea"/>
                          <a:cs typeface="+mn-cs"/>
                        </a:rPr>
                        <a:t>Provide assurance to the South West Peninsula Board around the arrangements for discharging, and implications of, NHS CIOS and NHS Devon responsibilities in respect of the NHS Oversight Framework.</a:t>
                      </a:r>
                    </a:p>
                    <a:p>
                      <a:pPr marL="342900" marR="0" lvl="0" indent="-342900" algn="l" defTabSz="1828800" rtl="0" eaLnBrk="1" fontAlgn="auto" latinLnBrk="0" hangingPunct="1">
                        <a:lnSpc>
                          <a:spcPct val="100000"/>
                        </a:lnSpc>
                        <a:spcBef>
                          <a:spcPts val="0"/>
                        </a:spcBef>
                        <a:spcAft>
                          <a:spcPts val="0"/>
                        </a:spcAft>
                        <a:buClr>
                          <a:schemeClr val="accent1"/>
                        </a:buClr>
                        <a:buSzTx/>
                        <a:buFont typeface="Wingdings" panose="05000000000000000000" pitchFamily="2" charset="2"/>
                        <a:buChar char="Ø"/>
                        <a:tabLst/>
                        <a:defRPr/>
                      </a:pPr>
                      <a:r>
                        <a:rPr lang="en-GB" sz="2000" b="0" kern="1200" dirty="0">
                          <a:solidFill>
                            <a:schemeClr val="tx1"/>
                          </a:solidFill>
                          <a:effectLst/>
                          <a:latin typeface="+mn-lt"/>
                          <a:ea typeface="+mn-ea"/>
                          <a:cs typeface="+mn-cs"/>
                        </a:rPr>
                        <a:t>Ensure appropriate levels of authority are delegated to senior management throughout NHS CIOS and NHS Devon.</a:t>
                      </a:r>
                    </a:p>
                    <a:p>
                      <a:pPr marL="342900" marR="0" lvl="0" indent="-342900" algn="l" defTabSz="1828800" rtl="0" eaLnBrk="1" fontAlgn="auto" latinLnBrk="0" hangingPunct="1">
                        <a:lnSpc>
                          <a:spcPct val="100000"/>
                        </a:lnSpc>
                        <a:spcBef>
                          <a:spcPts val="0"/>
                        </a:spcBef>
                        <a:spcAft>
                          <a:spcPts val="0"/>
                        </a:spcAft>
                        <a:buClr>
                          <a:schemeClr val="accent1"/>
                        </a:buClr>
                        <a:buSzTx/>
                        <a:buFont typeface="Wingdings" panose="05000000000000000000" pitchFamily="2" charset="2"/>
                        <a:buChar char="Ø"/>
                        <a:tabLst/>
                        <a:defRPr/>
                      </a:pPr>
                      <a:r>
                        <a:rPr lang="en-GB" sz="2000" b="0" kern="1200" dirty="0">
                          <a:solidFill>
                            <a:schemeClr val="tx1"/>
                          </a:solidFill>
                          <a:effectLst/>
                          <a:latin typeface="+mn-lt"/>
                          <a:ea typeface="+mn-ea"/>
                          <a:cs typeface="+mn-cs"/>
                        </a:rPr>
                        <a:t>Ensure the provision of adequate management development and succession planning.</a:t>
                      </a:r>
                    </a:p>
                    <a:p>
                      <a:pPr marL="342900" marR="0" lvl="0" indent="-342900" algn="l" defTabSz="1828800" rtl="0" eaLnBrk="1" fontAlgn="auto" latinLnBrk="0" hangingPunct="1">
                        <a:lnSpc>
                          <a:spcPct val="100000"/>
                        </a:lnSpc>
                        <a:spcBef>
                          <a:spcPts val="0"/>
                        </a:spcBef>
                        <a:spcAft>
                          <a:spcPts val="0"/>
                        </a:spcAft>
                        <a:buClr>
                          <a:schemeClr val="accent1"/>
                        </a:buClr>
                        <a:buSzTx/>
                        <a:buFont typeface="Wingdings" panose="05000000000000000000" pitchFamily="2" charset="2"/>
                        <a:buChar char="Ø"/>
                        <a:tabLst/>
                        <a:defRPr/>
                      </a:pPr>
                      <a:r>
                        <a:rPr lang="en-GB" sz="2000" b="0" kern="1200" dirty="0">
                          <a:solidFill>
                            <a:schemeClr val="tx1"/>
                          </a:solidFill>
                          <a:effectLst/>
                          <a:latin typeface="+mn-lt"/>
                          <a:ea typeface="+mn-ea"/>
                          <a:cs typeface="+mn-cs"/>
                        </a:rPr>
                        <a:t>Ensure the organisational structure of the NHS CIOS and NHS Devon Cluster is fit for purpose, with highly performing teams which operate together effectively.</a:t>
                      </a:r>
                    </a:p>
                    <a:p>
                      <a:pPr marL="342900" marR="0" lvl="0" indent="-342900" algn="l" defTabSz="1828800" rtl="0" eaLnBrk="1" fontAlgn="auto" latinLnBrk="0" hangingPunct="1">
                        <a:lnSpc>
                          <a:spcPct val="100000"/>
                        </a:lnSpc>
                        <a:spcBef>
                          <a:spcPts val="0"/>
                        </a:spcBef>
                        <a:spcAft>
                          <a:spcPts val="0"/>
                        </a:spcAft>
                        <a:buClr>
                          <a:schemeClr val="accent1"/>
                        </a:buClr>
                        <a:buSzTx/>
                        <a:buFont typeface="Wingdings" panose="05000000000000000000" pitchFamily="2" charset="2"/>
                        <a:buChar char="Ø"/>
                        <a:tabLst/>
                        <a:defRPr/>
                      </a:pPr>
                      <a:r>
                        <a:rPr lang="en-GB" sz="2000" b="0" kern="1200" dirty="0">
                          <a:solidFill>
                            <a:schemeClr val="tx1"/>
                          </a:solidFill>
                          <a:effectLst/>
                          <a:latin typeface="+mn-lt"/>
                          <a:ea typeface="+mn-ea"/>
                          <a:cs typeface="+mn-cs"/>
                        </a:rPr>
                        <a:t>Ensure the control, co-ordination and monitoring within the NHS CIOS and NHS Devon Cluster of risk and internal controls.</a:t>
                      </a:r>
                    </a:p>
                    <a:p>
                      <a:pPr marL="342900" marR="0" lvl="0" indent="-342900" algn="l" defTabSz="1828800" rtl="0" eaLnBrk="1" fontAlgn="auto" latinLnBrk="0" hangingPunct="1">
                        <a:lnSpc>
                          <a:spcPct val="100000"/>
                        </a:lnSpc>
                        <a:spcBef>
                          <a:spcPts val="0"/>
                        </a:spcBef>
                        <a:spcAft>
                          <a:spcPts val="0"/>
                        </a:spcAft>
                        <a:buClr>
                          <a:schemeClr val="accent1"/>
                        </a:buClr>
                        <a:buSzTx/>
                        <a:buFont typeface="Wingdings" panose="05000000000000000000" pitchFamily="2" charset="2"/>
                        <a:buChar char="Ø"/>
                        <a:tabLst/>
                        <a:defRPr/>
                      </a:pPr>
                      <a:r>
                        <a:rPr lang="en-GB" sz="2000" b="0" kern="1200" dirty="0">
                          <a:solidFill>
                            <a:schemeClr val="tx1"/>
                          </a:solidFill>
                          <a:effectLst/>
                          <a:latin typeface="+mn-lt"/>
                          <a:ea typeface="+mn-ea"/>
                          <a:cs typeface="+mn-cs"/>
                        </a:rPr>
                        <a:t>Ensure compliance with relevant legislation and regulations.</a:t>
                      </a:r>
                    </a:p>
                    <a:p>
                      <a:pPr marL="342900" marR="0" lvl="0" indent="-342900" algn="l" defTabSz="1828800" rtl="0" eaLnBrk="1" fontAlgn="auto" latinLnBrk="0" hangingPunct="1">
                        <a:lnSpc>
                          <a:spcPct val="100000"/>
                        </a:lnSpc>
                        <a:spcBef>
                          <a:spcPts val="0"/>
                        </a:spcBef>
                        <a:spcAft>
                          <a:spcPts val="0"/>
                        </a:spcAft>
                        <a:buClr>
                          <a:schemeClr val="accent1"/>
                        </a:buClr>
                        <a:buSzTx/>
                        <a:buFont typeface="Wingdings" panose="05000000000000000000" pitchFamily="2" charset="2"/>
                        <a:buChar char="Ø"/>
                        <a:tabLst/>
                        <a:defRPr/>
                      </a:pPr>
                      <a:r>
                        <a:rPr lang="en-GB" sz="2000" b="0" kern="1200" dirty="0">
                          <a:solidFill>
                            <a:schemeClr val="tx1"/>
                          </a:solidFill>
                          <a:effectLst/>
                          <a:latin typeface="+mn-lt"/>
                          <a:ea typeface="+mn-ea"/>
                          <a:cs typeface="+mn-cs"/>
                        </a:rPr>
                        <a:t>Safeguard the integrity of management information and financial reporting systems.</a:t>
                      </a:r>
                    </a:p>
                  </a:txBody>
                  <a:tcPr marL="137160" marR="137160" marT="68580" marB="68580">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1034664627"/>
                  </a:ext>
                </a:extLst>
              </a:tr>
              <a:tr h="777240">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r>
                        <a:rPr lang="en-GB" sz="2100" dirty="0"/>
                        <a:t>Chief Executive Officer (Chair)</a:t>
                      </a:r>
                    </a:p>
                  </a:txBody>
                  <a:tcPr marL="137160" marR="137160" marT="68580" marB="68580">
                    <a:lnL w="12700" cmpd="sng">
                      <a:solidFill>
                        <a:sysClr val="window" lastClr="FFFFFF"/>
                      </a:solidFill>
                    </a:lnL>
                    <a:lnR w="381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005EB8">
                        <a:tint val="40000"/>
                      </a:srgbClr>
                    </a:solidFill>
                  </a:tcPr>
                </a:tc>
                <a:tc vMerge="1">
                  <a:txBody>
                    <a:bodyPr/>
                    <a:lstStyle/>
                    <a:p>
                      <a:pPr marL="342900" marR="0" lvl="0" indent="-342900" algn="l" defTabSz="1828800" rtl="0" eaLnBrk="1" fontAlgn="auto" latinLnBrk="0" hangingPunct="1">
                        <a:lnSpc>
                          <a:spcPct val="100000"/>
                        </a:lnSpc>
                        <a:spcBef>
                          <a:spcPts val="0"/>
                        </a:spcBef>
                        <a:spcAft>
                          <a:spcPts val="0"/>
                        </a:spcAft>
                        <a:buClr>
                          <a:schemeClr val="accent1"/>
                        </a:buClr>
                        <a:buSzTx/>
                        <a:buFont typeface="Wingdings" panose="05000000000000000000" pitchFamily="2" charset="2"/>
                        <a:buChar char="Ø"/>
                        <a:tabLst/>
                        <a:defRPr/>
                      </a:pPr>
                      <a:endParaRPr lang="en-GB" sz="1900" b="1" kern="1200" dirty="0">
                        <a:solidFill>
                          <a:schemeClr val="tx1"/>
                        </a:solidFill>
                        <a:effectLst/>
                        <a:latin typeface="+mn-lt"/>
                        <a:ea typeface="+mn-ea"/>
                        <a:cs typeface="+mn-cs"/>
                      </a:endParaRPr>
                    </a:p>
                  </a:txBody>
                  <a:tcPr>
                    <a:solidFill>
                      <a:schemeClr val="bg1"/>
                    </a:solidFill>
                  </a:tcPr>
                </a:tc>
                <a:extLst>
                  <a:ext uri="{0D108BD9-81ED-4DB2-BD59-A6C34878D82A}">
                    <a16:rowId xmlns:a16="http://schemas.microsoft.com/office/drawing/2014/main" val="995531651"/>
                  </a:ext>
                </a:extLst>
              </a:tr>
              <a:tr h="777240">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r>
                        <a:rPr lang="en-GB" sz="2100" dirty="0"/>
                        <a:t>Chief Finance Officer</a:t>
                      </a:r>
                    </a:p>
                  </a:txBody>
                  <a:tcPr marL="137160" marR="137160" marT="68580" marB="68580">
                    <a:lnL w="12700" cmpd="sng">
                      <a:solidFill>
                        <a:sysClr val="window" lastClr="FFFFFF"/>
                      </a:solidFill>
                    </a:lnL>
                    <a:lnR w="381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005EB8">
                        <a:tint val="20000"/>
                      </a:srgbClr>
                    </a:solidFill>
                  </a:tcPr>
                </a:tc>
                <a:tc vMerge="1">
                  <a:txBody>
                    <a:bodyPr/>
                    <a:lstStyle/>
                    <a:p>
                      <a:pPr marL="342900" marR="0" lvl="0" indent="-342900" algn="l" defTabSz="1828800" rtl="0" eaLnBrk="1" fontAlgn="auto" latinLnBrk="0" hangingPunct="1">
                        <a:lnSpc>
                          <a:spcPct val="100000"/>
                        </a:lnSpc>
                        <a:spcBef>
                          <a:spcPts val="0"/>
                        </a:spcBef>
                        <a:spcAft>
                          <a:spcPts val="0"/>
                        </a:spcAft>
                        <a:buClr>
                          <a:schemeClr val="accent1"/>
                        </a:buClr>
                        <a:buSzTx/>
                        <a:buFont typeface="Wingdings" panose="05000000000000000000" pitchFamily="2" charset="2"/>
                        <a:buChar char="Ø"/>
                        <a:tabLst/>
                        <a:defRPr/>
                      </a:pPr>
                      <a:endParaRPr lang="en-GB" sz="1900" b="1" kern="1200" dirty="0">
                        <a:solidFill>
                          <a:schemeClr val="tx1"/>
                        </a:solidFill>
                        <a:effectLst/>
                        <a:latin typeface="+mn-lt"/>
                        <a:ea typeface="+mn-ea"/>
                        <a:cs typeface="+mn-cs"/>
                      </a:endParaRPr>
                    </a:p>
                  </a:txBody>
                  <a:tcPr>
                    <a:solidFill>
                      <a:schemeClr val="bg1"/>
                    </a:solidFill>
                  </a:tcPr>
                </a:tc>
                <a:extLst>
                  <a:ext uri="{0D108BD9-81ED-4DB2-BD59-A6C34878D82A}">
                    <a16:rowId xmlns:a16="http://schemas.microsoft.com/office/drawing/2014/main" val="1884482019"/>
                  </a:ext>
                </a:extLst>
              </a:tr>
              <a:tr h="777240">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r>
                        <a:rPr lang="en-GB" sz="2100" dirty="0"/>
                        <a:t>Chief Clinical Officer (CNO)</a:t>
                      </a:r>
                    </a:p>
                  </a:txBody>
                  <a:tcPr marL="137160" marR="137160" marT="68580" marB="68580">
                    <a:lnL w="12700" cmpd="sng">
                      <a:solidFill>
                        <a:sysClr val="window" lastClr="FFFFFF"/>
                      </a:solidFill>
                    </a:lnL>
                    <a:lnR w="381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005EB8">
                        <a:tint val="40000"/>
                      </a:srgbClr>
                    </a:solidFill>
                  </a:tcPr>
                </a:tc>
                <a:tc vMerge="1">
                  <a:txBody>
                    <a:bodyPr/>
                    <a:lstStyle/>
                    <a:p>
                      <a:endParaRPr lang="en-GB"/>
                    </a:p>
                  </a:txBody>
                  <a:tcPr/>
                </a:tc>
                <a:extLst>
                  <a:ext uri="{0D108BD9-81ED-4DB2-BD59-A6C34878D82A}">
                    <a16:rowId xmlns:a16="http://schemas.microsoft.com/office/drawing/2014/main" val="847805087"/>
                  </a:ext>
                </a:extLst>
              </a:tr>
              <a:tr h="1098798">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r>
                        <a:rPr lang="en-GB" sz="2100" dirty="0"/>
                        <a:t>Chief Place and Transformation Officer (CMO)</a:t>
                      </a:r>
                    </a:p>
                  </a:txBody>
                  <a:tcPr marL="137160" marR="137160" marT="68580" marB="68580">
                    <a:lnL w="12700" cmpd="sng">
                      <a:solidFill>
                        <a:sysClr val="window" lastClr="FFFFFF"/>
                      </a:solidFill>
                    </a:lnL>
                    <a:lnR w="381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005EB8">
                        <a:tint val="20000"/>
                      </a:srgbClr>
                    </a:solidFill>
                  </a:tcPr>
                </a:tc>
                <a:tc vMerge="1">
                  <a:txBody>
                    <a:bodyPr/>
                    <a:lstStyle/>
                    <a:p>
                      <a:pPr marL="342900" marR="0" lvl="0" indent="-342900" algn="l" defTabSz="1828800" rtl="0" eaLnBrk="1" fontAlgn="auto" latinLnBrk="0" hangingPunct="1">
                        <a:lnSpc>
                          <a:spcPct val="100000"/>
                        </a:lnSpc>
                        <a:spcBef>
                          <a:spcPts val="0"/>
                        </a:spcBef>
                        <a:spcAft>
                          <a:spcPts val="0"/>
                        </a:spcAft>
                        <a:buClr>
                          <a:schemeClr val="accent1"/>
                        </a:buClr>
                        <a:buSzTx/>
                        <a:buFont typeface="Wingdings" panose="05000000000000000000" pitchFamily="2" charset="2"/>
                        <a:buChar char="Ø"/>
                        <a:tabLst/>
                        <a:defRPr/>
                      </a:pPr>
                      <a:endParaRPr lang="en-GB" sz="2000" b="0" kern="1200" dirty="0">
                        <a:solidFill>
                          <a:schemeClr val="tx1"/>
                        </a:solidFill>
                        <a:effectLst/>
                        <a:latin typeface="+mn-lt"/>
                        <a:ea typeface="+mn-ea"/>
                        <a:cs typeface="+mn-cs"/>
                      </a:endParaRPr>
                    </a:p>
                  </a:txBody>
                  <a:tcPr>
                    <a:solidFill>
                      <a:schemeClr val="bg1"/>
                    </a:solidFill>
                  </a:tcPr>
                </a:tc>
                <a:extLst>
                  <a:ext uri="{0D108BD9-81ED-4DB2-BD59-A6C34878D82A}">
                    <a16:rowId xmlns:a16="http://schemas.microsoft.com/office/drawing/2014/main" val="726975607"/>
                  </a:ext>
                </a:extLst>
              </a:tr>
              <a:tr h="1417320">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r>
                        <a:rPr lang="en-GB" sz="2100" dirty="0"/>
                        <a:t>Chief Strategic Commissioning and Planning Officer</a:t>
                      </a:r>
                    </a:p>
                  </a:txBody>
                  <a:tcPr marL="137160" marR="137160" marT="68580" marB="68580">
                    <a:lnL w="12700" cmpd="sng">
                      <a:solidFill>
                        <a:sysClr val="window" lastClr="FFFFFF"/>
                      </a:solidFill>
                    </a:lnL>
                    <a:lnR w="381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005EB8">
                        <a:tint val="40000"/>
                      </a:srgbClr>
                    </a:solidFill>
                  </a:tcPr>
                </a:tc>
                <a:tc vMerge="1">
                  <a:txBody>
                    <a:bodyPr/>
                    <a:lstStyle/>
                    <a:p>
                      <a:pPr marL="342900" marR="0" lvl="0" indent="-342900" algn="l" defTabSz="1828800" rtl="0" eaLnBrk="1" fontAlgn="auto" latinLnBrk="0" hangingPunct="1">
                        <a:lnSpc>
                          <a:spcPct val="100000"/>
                        </a:lnSpc>
                        <a:spcBef>
                          <a:spcPts val="0"/>
                        </a:spcBef>
                        <a:spcAft>
                          <a:spcPts val="0"/>
                        </a:spcAft>
                        <a:buClr>
                          <a:schemeClr val="accent1"/>
                        </a:buClr>
                        <a:buSzTx/>
                        <a:buFont typeface="Wingdings" panose="05000000000000000000" pitchFamily="2" charset="2"/>
                        <a:buChar char="Ø"/>
                        <a:tabLst/>
                        <a:defRPr/>
                      </a:pPr>
                      <a:endParaRPr lang="en-GB" sz="2000" b="0" kern="1200" dirty="0">
                        <a:solidFill>
                          <a:schemeClr val="tx1"/>
                        </a:solidFill>
                        <a:effectLst/>
                        <a:latin typeface="+mn-lt"/>
                        <a:ea typeface="+mn-ea"/>
                        <a:cs typeface="+mn-cs"/>
                      </a:endParaRPr>
                    </a:p>
                  </a:txBody>
                  <a:tcPr>
                    <a:solidFill>
                      <a:schemeClr val="bg1"/>
                    </a:solidFill>
                  </a:tcPr>
                </a:tc>
                <a:extLst>
                  <a:ext uri="{0D108BD9-81ED-4DB2-BD59-A6C34878D82A}">
                    <a16:rowId xmlns:a16="http://schemas.microsoft.com/office/drawing/2014/main" val="728737016"/>
                  </a:ext>
                </a:extLst>
              </a:tr>
              <a:tr h="1097280">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r>
                        <a:rPr lang="en-GB" sz="2100" dirty="0"/>
                        <a:t>Chief Population Health Officer</a:t>
                      </a:r>
                    </a:p>
                  </a:txBody>
                  <a:tcPr marL="137160" marR="137160" marT="68580" marB="68580">
                    <a:lnL w="12700" cmpd="sng">
                      <a:solidFill>
                        <a:sysClr val="window" lastClr="FFFFFF"/>
                      </a:solidFill>
                    </a:lnL>
                    <a:lnR w="381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005EB8">
                        <a:tint val="20000"/>
                      </a:srgbClr>
                    </a:solidFill>
                  </a:tcPr>
                </a:tc>
                <a:tc vMerge="1">
                  <a:txBody>
                    <a:bodyPr/>
                    <a:lstStyle/>
                    <a:p>
                      <a:pPr marL="342900" marR="0" lvl="0" indent="-342900" algn="l" defTabSz="1828800" rtl="0" eaLnBrk="1" fontAlgn="auto" latinLnBrk="0" hangingPunct="1">
                        <a:lnSpc>
                          <a:spcPct val="100000"/>
                        </a:lnSpc>
                        <a:spcBef>
                          <a:spcPts val="0"/>
                        </a:spcBef>
                        <a:spcAft>
                          <a:spcPts val="0"/>
                        </a:spcAft>
                        <a:buClr>
                          <a:schemeClr val="accent1"/>
                        </a:buClr>
                        <a:buSzTx/>
                        <a:buFont typeface="Wingdings" panose="05000000000000000000" pitchFamily="2" charset="2"/>
                        <a:buChar char="Ø"/>
                        <a:tabLst/>
                        <a:defRPr/>
                      </a:pPr>
                      <a:endParaRPr lang="en-GB" sz="2000" b="0" kern="1200" dirty="0">
                        <a:solidFill>
                          <a:schemeClr val="tx1"/>
                        </a:solidFill>
                        <a:effectLst/>
                        <a:latin typeface="+mn-lt"/>
                        <a:ea typeface="+mn-ea"/>
                        <a:cs typeface="+mn-cs"/>
                      </a:endParaRPr>
                    </a:p>
                  </a:txBody>
                  <a:tcPr>
                    <a:solidFill>
                      <a:schemeClr val="bg1"/>
                    </a:solidFill>
                  </a:tcPr>
                </a:tc>
                <a:extLst>
                  <a:ext uri="{0D108BD9-81ED-4DB2-BD59-A6C34878D82A}">
                    <a16:rowId xmlns:a16="http://schemas.microsoft.com/office/drawing/2014/main" val="3966064311"/>
                  </a:ext>
                </a:extLst>
              </a:tr>
              <a:tr h="2217665">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r>
                        <a:rPr lang="en-GB" sz="2100" dirty="0"/>
                        <a:t>Chief People Officer</a:t>
                      </a:r>
                    </a:p>
                  </a:txBody>
                  <a:tcPr marL="137160" marR="137160" marT="68580" marB="68580">
                    <a:lnL w="12700" cmpd="sng">
                      <a:solidFill>
                        <a:sysClr val="window" lastClr="FFFFFF"/>
                      </a:solidFill>
                    </a:lnL>
                    <a:lnR w="381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005EB8">
                        <a:tint val="40000"/>
                      </a:srgbClr>
                    </a:solidFill>
                  </a:tcPr>
                </a:tc>
                <a:tc vMerge="1">
                  <a:txBody>
                    <a:bodyPr/>
                    <a:lstStyle/>
                    <a:p>
                      <a:pPr marL="342900" marR="0" lvl="0" indent="-342900" algn="l" defTabSz="1828800" rtl="0" eaLnBrk="1" fontAlgn="auto" latinLnBrk="0" hangingPunct="1">
                        <a:lnSpc>
                          <a:spcPct val="100000"/>
                        </a:lnSpc>
                        <a:spcBef>
                          <a:spcPts val="0"/>
                        </a:spcBef>
                        <a:spcAft>
                          <a:spcPts val="0"/>
                        </a:spcAft>
                        <a:buClr>
                          <a:schemeClr val="accent1"/>
                        </a:buClr>
                        <a:buSzTx/>
                        <a:buFont typeface="Wingdings" panose="05000000000000000000" pitchFamily="2" charset="2"/>
                        <a:buChar char="Ø"/>
                        <a:tabLst/>
                        <a:defRPr/>
                      </a:pPr>
                      <a:endParaRPr lang="en-GB" sz="2000" b="0" kern="1200" dirty="0">
                        <a:solidFill>
                          <a:schemeClr val="tx1"/>
                        </a:solidFill>
                        <a:effectLst/>
                        <a:latin typeface="+mn-lt"/>
                        <a:ea typeface="+mn-ea"/>
                        <a:cs typeface="+mn-cs"/>
                      </a:endParaRPr>
                    </a:p>
                  </a:txBody>
                  <a:tcPr>
                    <a:solidFill>
                      <a:schemeClr val="bg1"/>
                    </a:solidFill>
                  </a:tcPr>
                </a:tc>
                <a:extLst>
                  <a:ext uri="{0D108BD9-81ED-4DB2-BD59-A6C34878D82A}">
                    <a16:rowId xmlns:a16="http://schemas.microsoft.com/office/drawing/2014/main" val="2027039819"/>
                  </a:ext>
                </a:extLst>
              </a:tr>
            </a:tbl>
          </a:graphicData>
        </a:graphic>
      </p:graphicFrame>
    </p:spTree>
    <p:extLst>
      <p:ext uri="{BB962C8B-B14F-4D97-AF65-F5344CB8AC3E}">
        <p14:creationId xmlns:p14="http://schemas.microsoft.com/office/powerpoint/2010/main" val="280563633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F2CFC9-BFB2-7FDA-71C0-C695CD85B86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1212146-6D1F-55FC-01BC-8BCDE7BE4614}"/>
              </a:ext>
            </a:extLst>
          </p:cNvPr>
          <p:cNvSpPr>
            <a:spLocks noGrp="1"/>
          </p:cNvSpPr>
          <p:nvPr>
            <p:ph type="title" idx="4294967295"/>
          </p:nvPr>
        </p:nvSpPr>
        <p:spPr>
          <a:xfrm>
            <a:off x="651613" y="1"/>
            <a:ext cx="15792401" cy="987425"/>
          </a:xfrm>
        </p:spPr>
        <p:txBody>
          <a:bodyPr>
            <a:normAutofit/>
          </a:bodyPr>
          <a:lstStyle/>
          <a:p>
            <a:r>
              <a:rPr lang="en-GB" sz="4001" dirty="0">
                <a:solidFill>
                  <a:srgbClr val="0070C0"/>
                </a:solidFill>
              </a:rPr>
              <a:t>6.10 Transition Steering Group</a:t>
            </a:r>
          </a:p>
        </p:txBody>
      </p:sp>
      <p:graphicFrame>
        <p:nvGraphicFramePr>
          <p:cNvPr id="4" name="Content Placeholder 2">
            <a:extLst>
              <a:ext uri="{FF2B5EF4-FFF2-40B4-BE49-F238E27FC236}">
                <a16:creationId xmlns:a16="http://schemas.microsoft.com/office/drawing/2014/main" id="{A256E9E9-B69E-4F52-6ECC-AE5D6F2E3DE0}"/>
              </a:ext>
            </a:extLst>
          </p:cNvPr>
          <p:cNvGraphicFramePr>
            <a:graphicFrameLocks/>
          </p:cNvGraphicFramePr>
          <p:nvPr/>
        </p:nvGraphicFramePr>
        <p:xfrm>
          <a:off x="651614" y="930795"/>
          <a:ext cx="16984775" cy="9281160"/>
        </p:xfrm>
        <a:graphic>
          <a:graphicData uri="http://schemas.openxmlformats.org/drawingml/2006/table">
            <a:tbl>
              <a:tblPr firstRow="1" bandRow="1">
                <a:tableStyleId>{5C22544A-7EE6-4342-B048-85BDC9FD1C3A}</a:tableStyleId>
              </a:tblPr>
              <a:tblGrid>
                <a:gridCol w="2141558">
                  <a:extLst>
                    <a:ext uri="{9D8B030D-6E8A-4147-A177-3AD203B41FA5}">
                      <a16:colId xmlns:a16="http://schemas.microsoft.com/office/drawing/2014/main" val="2920208344"/>
                    </a:ext>
                  </a:extLst>
                </a:gridCol>
                <a:gridCol w="14843217">
                  <a:extLst>
                    <a:ext uri="{9D8B030D-6E8A-4147-A177-3AD203B41FA5}">
                      <a16:colId xmlns:a16="http://schemas.microsoft.com/office/drawing/2014/main" val="1562433079"/>
                    </a:ext>
                  </a:extLst>
                </a:gridCol>
              </a:tblGrid>
              <a:tr h="457200">
                <a:tc>
                  <a:txBody>
                    <a:bodyPr/>
                    <a:lstStyle/>
                    <a:p>
                      <a:r>
                        <a:rPr lang="en-GB" sz="2100" dirty="0"/>
                        <a:t>Membership</a:t>
                      </a:r>
                    </a:p>
                  </a:txBody>
                  <a:tcPr marL="137160" marR="137160" marT="68580" marB="68580"/>
                </a:tc>
                <a:tc rowSpan="6">
                  <a:txBody>
                    <a:bodyPr/>
                    <a:lstStyle/>
                    <a:p>
                      <a:pPr marL="0" marR="0" lvl="0" indent="0" algn="l" defTabSz="1828800" rtl="0" eaLnBrk="1" fontAlgn="auto" latinLnBrk="0" hangingPunct="1">
                        <a:lnSpc>
                          <a:spcPct val="100000"/>
                        </a:lnSpc>
                        <a:spcBef>
                          <a:spcPts val="0"/>
                        </a:spcBef>
                        <a:spcAft>
                          <a:spcPts val="0"/>
                        </a:spcAft>
                        <a:buClr>
                          <a:schemeClr val="accent1"/>
                        </a:buClr>
                        <a:buSzTx/>
                        <a:buFont typeface="Wingdings" panose="05000000000000000000" pitchFamily="2" charset="2"/>
                        <a:buNone/>
                        <a:tabLst/>
                        <a:defRPr/>
                      </a:pPr>
                      <a:r>
                        <a:rPr lang="en-GB" sz="2000" dirty="0">
                          <a:solidFill>
                            <a:schemeClr val="tx1"/>
                          </a:solidFill>
                        </a:rPr>
                        <a:t>Purpose:</a:t>
                      </a:r>
                    </a:p>
                    <a:p>
                      <a:pPr marL="342900" marR="0" lvl="0" indent="-342900" algn="l" defTabSz="1828800" rtl="0" eaLnBrk="1" fontAlgn="auto" latinLnBrk="0" hangingPunct="1">
                        <a:lnSpc>
                          <a:spcPct val="100000"/>
                        </a:lnSpc>
                        <a:spcBef>
                          <a:spcPts val="0"/>
                        </a:spcBef>
                        <a:spcAft>
                          <a:spcPts val="0"/>
                        </a:spcAft>
                        <a:buClr>
                          <a:schemeClr val="accent1"/>
                        </a:buClr>
                        <a:buSzTx/>
                        <a:buFont typeface="Wingdings" panose="05000000000000000000" pitchFamily="2" charset="2"/>
                        <a:buChar char="Ø"/>
                        <a:tabLst/>
                        <a:defRPr/>
                      </a:pPr>
                      <a:r>
                        <a:rPr lang="en-GB" sz="2000" b="0" kern="1200" dirty="0">
                          <a:solidFill>
                            <a:schemeClr val="tx1"/>
                          </a:solidFill>
                          <a:effectLst/>
                          <a:latin typeface="+mn-lt"/>
                          <a:ea typeface="+mn-ea"/>
                          <a:cs typeface="+mn-cs"/>
                        </a:rPr>
                        <a:t>Oversee the establishment and implementation of Cluster arrangements between NHS Devon and NHS Cornwall and the Isles of Scilly (CIOS) Integrated Care Boards (the ICBs) in the first instance.  Once the organisational changes required to support the Cluster arrangement have been completed, the TSG will oversee the work required to ensure readiness for the formal merger of the ICBs on 01 April 2027.</a:t>
                      </a:r>
                    </a:p>
                    <a:p>
                      <a:pPr marL="342900" indent="-342900">
                        <a:buClr>
                          <a:schemeClr val="accent1"/>
                        </a:buClr>
                        <a:buFont typeface="Wingdings" panose="05000000000000000000" pitchFamily="2" charset="2"/>
                        <a:buChar char="Ø"/>
                      </a:pPr>
                      <a:endParaRPr lang="en-GB" sz="2000" dirty="0">
                        <a:solidFill>
                          <a:schemeClr val="tx1"/>
                        </a:solidFill>
                      </a:endParaRPr>
                    </a:p>
                    <a:p>
                      <a:pPr marL="0" indent="0">
                        <a:buClr>
                          <a:schemeClr val="accent1"/>
                        </a:buClr>
                        <a:buFont typeface="Wingdings" panose="05000000000000000000" pitchFamily="2" charset="2"/>
                        <a:buNone/>
                      </a:pPr>
                      <a:r>
                        <a:rPr lang="en-GB" sz="2000" dirty="0">
                          <a:solidFill>
                            <a:schemeClr val="tx1"/>
                          </a:solidFill>
                        </a:rPr>
                        <a:t>Key responsibilities:</a:t>
                      </a:r>
                    </a:p>
                    <a:p>
                      <a:pPr marL="342900" marR="0" lvl="0" indent="-342900" algn="l" defTabSz="1828800" rtl="0" eaLnBrk="1" fontAlgn="auto" latinLnBrk="0" hangingPunct="1">
                        <a:lnSpc>
                          <a:spcPct val="100000"/>
                        </a:lnSpc>
                        <a:spcBef>
                          <a:spcPts val="0"/>
                        </a:spcBef>
                        <a:spcAft>
                          <a:spcPts val="0"/>
                        </a:spcAft>
                        <a:buClr>
                          <a:schemeClr val="accent1"/>
                        </a:buClr>
                        <a:buSzTx/>
                        <a:buFont typeface="Wingdings" panose="05000000000000000000" pitchFamily="2" charset="2"/>
                        <a:buChar char="Ø"/>
                        <a:tabLst/>
                        <a:defRPr/>
                      </a:pPr>
                      <a:r>
                        <a:rPr lang="en-GB" sz="2000" b="0" kern="1200" dirty="0">
                          <a:solidFill>
                            <a:schemeClr val="tx1"/>
                          </a:solidFill>
                          <a:effectLst/>
                          <a:latin typeface="+mn-lt"/>
                          <a:ea typeface="+mn-ea"/>
                          <a:cs typeface="+mn-cs"/>
                        </a:rPr>
                        <a:t>Develop and approve the overall transition strategy and implementation plan</a:t>
                      </a:r>
                    </a:p>
                    <a:p>
                      <a:pPr marL="342900" marR="0" lvl="0" indent="-342900" algn="l" defTabSz="1828800" rtl="0" eaLnBrk="1" fontAlgn="auto" latinLnBrk="0" hangingPunct="1">
                        <a:lnSpc>
                          <a:spcPct val="100000"/>
                        </a:lnSpc>
                        <a:spcBef>
                          <a:spcPts val="0"/>
                        </a:spcBef>
                        <a:spcAft>
                          <a:spcPts val="0"/>
                        </a:spcAft>
                        <a:buClr>
                          <a:schemeClr val="accent1"/>
                        </a:buClr>
                        <a:buSzTx/>
                        <a:buFont typeface="Wingdings" panose="05000000000000000000" pitchFamily="2" charset="2"/>
                        <a:buChar char="Ø"/>
                        <a:tabLst/>
                        <a:defRPr/>
                      </a:pPr>
                      <a:r>
                        <a:rPr lang="en-GB" sz="2000" b="0" kern="1200" dirty="0">
                          <a:solidFill>
                            <a:schemeClr val="tx1"/>
                          </a:solidFill>
                          <a:effectLst/>
                          <a:latin typeface="+mn-lt"/>
                          <a:ea typeface="+mn-ea"/>
                          <a:cs typeface="+mn-cs"/>
                        </a:rPr>
                        <a:t>Monitor progress against key milestones and deliverables</a:t>
                      </a:r>
                    </a:p>
                    <a:p>
                      <a:pPr marL="342900" marR="0" lvl="0" indent="-342900" algn="l" defTabSz="1828800" rtl="0" eaLnBrk="1" fontAlgn="auto" latinLnBrk="0" hangingPunct="1">
                        <a:lnSpc>
                          <a:spcPct val="100000"/>
                        </a:lnSpc>
                        <a:spcBef>
                          <a:spcPts val="0"/>
                        </a:spcBef>
                        <a:spcAft>
                          <a:spcPts val="0"/>
                        </a:spcAft>
                        <a:buClr>
                          <a:schemeClr val="accent1"/>
                        </a:buClr>
                        <a:buSzTx/>
                        <a:buFont typeface="Wingdings" panose="05000000000000000000" pitchFamily="2" charset="2"/>
                        <a:buChar char="Ø"/>
                        <a:tabLst/>
                        <a:defRPr/>
                      </a:pPr>
                      <a:r>
                        <a:rPr lang="en-GB" sz="2000" b="0" kern="1200" dirty="0">
                          <a:solidFill>
                            <a:schemeClr val="tx1"/>
                          </a:solidFill>
                          <a:effectLst/>
                          <a:latin typeface="+mn-lt"/>
                          <a:ea typeface="+mn-ea"/>
                          <a:cs typeface="+mn-cs"/>
                        </a:rPr>
                        <a:t>Escalate significant risks or issues to the South West Peninsula Board (the joint committee established by NHS CIOS and NHS Devon Integrated Care Boards to enable the Cluster)</a:t>
                      </a:r>
                    </a:p>
                    <a:p>
                      <a:pPr marL="342900" marR="0" lvl="0" indent="-342900" algn="l" defTabSz="1828800" rtl="0" eaLnBrk="1" fontAlgn="auto" latinLnBrk="0" hangingPunct="1">
                        <a:lnSpc>
                          <a:spcPct val="100000"/>
                        </a:lnSpc>
                        <a:spcBef>
                          <a:spcPts val="0"/>
                        </a:spcBef>
                        <a:spcAft>
                          <a:spcPts val="0"/>
                        </a:spcAft>
                        <a:buClr>
                          <a:schemeClr val="accent1"/>
                        </a:buClr>
                        <a:buSzTx/>
                        <a:buFont typeface="Wingdings" panose="05000000000000000000" pitchFamily="2" charset="2"/>
                        <a:buChar char="Ø"/>
                        <a:tabLst/>
                        <a:defRPr/>
                      </a:pPr>
                      <a:r>
                        <a:rPr lang="en-GB" sz="2000" b="0" kern="1200" dirty="0">
                          <a:solidFill>
                            <a:schemeClr val="tx1"/>
                          </a:solidFill>
                          <a:effectLst/>
                          <a:latin typeface="+mn-lt"/>
                          <a:ea typeface="+mn-ea"/>
                          <a:cs typeface="+mn-cs"/>
                        </a:rPr>
                        <a:t>Ensure alignment with NHS England's Model ICB Blueprint and clustering guidance</a:t>
                      </a:r>
                    </a:p>
                    <a:p>
                      <a:pPr marL="342900" marR="0" lvl="0" indent="-342900" algn="l" defTabSz="1828800" rtl="0" eaLnBrk="1" fontAlgn="auto" latinLnBrk="0" hangingPunct="1">
                        <a:lnSpc>
                          <a:spcPct val="100000"/>
                        </a:lnSpc>
                        <a:spcBef>
                          <a:spcPts val="0"/>
                        </a:spcBef>
                        <a:spcAft>
                          <a:spcPts val="0"/>
                        </a:spcAft>
                        <a:buClr>
                          <a:schemeClr val="accent1"/>
                        </a:buClr>
                        <a:buSzTx/>
                        <a:buFont typeface="Wingdings" panose="05000000000000000000" pitchFamily="2" charset="2"/>
                        <a:buChar char="Ø"/>
                        <a:tabLst/>
                        <a:defRPr/>
                      </a:pPr>
                      <a:r>
                        <a:rPr lang="en-GB" sz="2000" b="0" kern="1200" dirty="0">
                          <a:solidFill>
                            <a:schemeClr val="tx1"/>
                          </a:solidFill>
                          <a:effectLst/>
                          <a:latin typeface="+mn-lt"/>
                          <a:ea typeface="+mn-ea"/>
                          <a:cs typeface="+mn-cs"/>
                        </a:rPr>
                        <a:t>Oversee the development of new governance structures for the Cluster</a:t>
                      </a:r>
                    </a:p>
                    <a:p>
                      <a:pPr marL="342900" marR="0" lvl="0" indent="-342900" algn="l" defTabSz="1828800" rtl="0" eaLnBrk="1" fontAlgn="auto" latinLnBrk="0" hangingPunct="1">
                        <a:lnSpc>
                          <a:spcPct val="100000"/>
                        </a:lnSpc>
                        <a:spcBef>
                          <a:spcPts val="0"/>
                        </a:spcBef>
                        <a:spcAft>
                          <a:spcPts val="0"/>
                        </a:spcAft>
                        <a:buClr>
                          <a:schemeClr val="accent1"/>
                        </a:buClr>
                        <a:buSzTx/>
                        <a:buFont typeface="Wingdings" panose="05000000000000000000" pitchFamily="2" charset="2"/>
                        <a:buChar char="Ø"/>
                        <a:tabLst/>
                        <a:defRPr/>
                      </a:pPr>
                      <a:r>
                        <a:rPr lang="en-GB" sz="2000" b="0" kern="1200" dirty="0">
                          <a:solidFill>
                            <a:schemeClr val="tx1"/>
                          </a:solidFill>
                          <a:effectLst/>
                          <a:latin typeface="+mn-lt"/>
                          <a:ea typeface="+mn-ea"/>
                          <a:cs typeface="+mn-cs"/>
                        </a:rPr>
                        <a:t>Ensure legal and regulatory compliance throughout the transition</a:t>
                      </a:r>
                    </a:p>
                    <a:p>
                      <a:pPr marL="342900" marR="0" lvl="0" indent="-342900" algn="l" defTabSz="1828800" rtl="0" eaLnBrk="1" fontAlgn="auto" latinLnBrk="0" hangingPunct="1">
                        <a:lnSpc>
                          <a:spcPct val="100000"/>
                        </a:lnSpc>
                        <a:spcBef>
                          <a:spcPts val="0"/>
                        </a:spcBef>
                        <a:spcAft>
                          <a:spcPts val="0"/>
                        </a:spcAft>
                        <a:buClr>
                          <a:schemeClr val="accent1"/>
                        </a:buClr>
                        <a:buSzTx/>
                        <a:buFont typeface="Wingdings" panose="05000000000000000000" pitchFamily="2" charset="2"/>
                        <a:buChar char="Ø"/>
                        <a:tabLst/>
                        <a:defRPr/>
                      </a:pPr>
                      <a:r>
                        <a:rPr lang="en-GB" sz="2000" b="0" kern="1200" dirty="0">
                          <a:solidFill>
                            <a:schemeClr val="tx1"/>
                          </a:solidFill>
                          <a:effectLst/>
                          <a:latin typeface="+mn-lt"/>
                          <a:ea typeface="+mn-ea"/>
                          <a:cs typeface="+mn-cs"/>
                        </a:rPr>
                        <a:t>Coordinate with NHS England on approval processes and reporting requirements</a:t>
                      </a:r>
                    </a:p>
                    <a:p>
                      <a:pPr marL="342900" marR="0" lvl="0" indent="-342900" algn="l" defTabSz="1828800" rtl="0" eaLnBrk="1" fontAlgn="auto" latinLnBrk="0" hangingPunct="1">
                        <a:lnSpc>
                          <a:spcPct val="100000"/>
                        </a:lnSpc>
                        <a:spcBef>
                          <a:spcPts val="0"/>
                        </a:spcBef>
                        <a:spcAft>
                          <a:spcPts val="0"/>
                        </a:spcAft>
                        <a:buClr>
                          <a:schemeClr val="accent1"/>
                        </a:buClr>
                        <a:buSzTx/>
                        <a:buFont typeface="Wingdings" panose="05000000000000000000" pitchFamily="2" charset="2"/>
                        <a:buChar char="Ø"/>
                        <a:tabLst/>
                        <a:defRPr/>
                      </a:pPr>
                      <a:r>
                        <a:rPr lang="en-GB" sz="2000" b="0" kern="1200" dirty="0">
                          <a:solidFill>
                            <a:schemeClr val="tx1"/>
                          </a:solidFill>
                          <a:effectLst/>
                          <a:latin typeface="+mn-lt"/>
                          <a:ea typeface="+mn-ea"/>
                          <a:cs typeface="+mn-cs"/>
                        </a:rPr>
                        <a:t>Oversee the integration of operational functions and systems</a:t>
                      </a:r>
                    </a:p>
                    <a:p>
                      <a:pPr marL="342900" marR="0" lvl="0" indent="-342900" algn="l" defTabSz="1828800" rtl="0" eaLnBrk="1" fontAlgn="auto" latinLnBrk="0" hangingPunct="1">
                        <a:lnSpc>
                          <a:spcPct val="100000"/>
                        </a:lnSpc>
                        <a:spcBef>
                          <a:spcPts val="0"/>
                        </a:spcBef>
                        <a:spcAft>
                          <a:spcPts val="0"/>
                        </a:spcAft>
                        <a:buClr>
                          <a:schemeClr val="accent1"/>
                        </a:buClr>
                        <a:buSzTx/>
                        <a:buFont typeface="Wingdings" panose="05000000000000000000" pitchFamily="2" charset="2"/>
                        <a:buChar char="Ø"/>
                        <a:tabLst/>
                        <a:defRPr/>
                      </a:pPr>
                      <a:r>
                        <a:rPr lang="en-GB" sz="2000" b="0" kern="1200" dirty="0">
                          <a:solidFill>
                            <a:schemeClr val="tx1"/>
                          </a:solidFill>
                          <a:effectLst/>
                          <a:latin typeface="+mn-lt"/>
                          <a:ea typeface="+mn-ea"/>
                          <a:cs typeface="+mn-cs"/>
                        </a:rPr>
                        <a:t>Monitor the establishment of shared leadership arrangements</a:t>
                      </a:r>
                    </a:p>
                    <a:p>
                      <a:pPr marL="342900" marR="0" lvl="0" indent="-342900" algn="l" defTabSz="1828800" rtl="0" eaLnBrk="1" fontAlgn="auto" latinLnBrk="0" hangingPunct="1">
                        <a:lnSpc>
                          <a:spcPct val="100000"/>
                        </a:lnSpc>
                        <a:spcBef>
                          <a:spcPts val="0"/>
                        </a:spcBef>
                        <a:spcAft>
                          <a:spcPts val="0"/>
                        </a:spcAft>
                        <a:buClr>
                          <a:schemeClr val="accent1"/>
                        </a:buClr>
                        <a:buSzTx/>
                        <a:buFont typeface="Wingdings" panose="05000000000000000000" pitchFamily="2" charset="2"/>
                        <a:buChar char="Ø"/>
                        <a:tabLst/>
                        <a:defRPr/>
                      </a:pPr>
                      <a:r>
                        <a:rPr lang="en-GB" sz="2000" b="0" kern="1200" dirty="0">
                          <a:solidFill>
                            <a:schemeClr val="tx1"/>
                          </a:solidFill>
                          <a:effectLst/>
                          <a:latin typeface="+mn-lt"/>
                          <a:ea typeface="+mn-ea"/>
                          <a:cs typeface="+mn-cs"/>
                        </a:rPr>
                        <a:t>Ensure continuity of services during the transition period</a:t>
                      </a:r>
                    </a:p>
                    <a:p>
                      <a:pPr marL="342900" marR="0" lvl="0" indent="-342900" algn="l" defTabSz="1828800" rtl="0" eaLnBrk="1" fontAlgn="auto" latinLnBrk="0" hangingPunct="1">
                        <a:lnSpc>
                          <a:spcPct val="100000"/>
                        </a:lnSpc>
                        <a:spcBef>
                          <a:spcPts val="0"/>
                        </a:spcBef>
                        <a:spcAft>
                          <a:spcPts val="0"/>
                        </a:spcAft>
                        <a:buClr>
                          <a:schemeClr val="accent1"/>
                        </a:buClr>
                        <a:buSzTx/>
                        <a:buFont typeface="Wingdings" panose="05000000000000000000" pitchFamily="2" charset="2"/>
                        <a:buChar char="Ø"/>
                        <a:tabLst/>
                        <a:defRPr/>
                      </a:pPr>
                      <a:r>
                        <a:rPr lang="en-GB" sz="2000" b="0" kern="1200" dirty="0">
                          <a:solidFill>
                            <a:schemeClr val="tx1"/>
                          </a:solidFill>
                          <a:effectLst/>
                          <a:latin typeface="+mn-lt"/>
                          <a:ea typeface="+mn-ea"/>
                          <a:cs typeface="+mn-cs"/>
                        </a:rPr>
                        <a:t>Approve arrangements for shared back-office functions and support services</a:t>
                      </a:r>
                    </a:p>
                    <a:p>
                      <a:pPr marL="342900" marR="0" lvl="0" indent="-342900" algn="l" defTabSz="1828800" rtl="0" eaLnBrk="1" fontAlgn="auto" latinLnBrk="0" hangingPunct="1">
                        <a:lnSpc>
                          <a:spcPct val="100000"/>
                        </a:lnSpc>
                        <a:spcBef>
                          <a:spcPts val="0"/>
                        </a:spcBef>
                        <a:spcAft>
                          <a:spcPts val="0"/>
                        </a:spcAft>
                        <a:buClr>
                          <a:schemeClr val="accent1"/>
                        </a:buClr>
                        <a:buSzTx/>
                        <a:buFont typeface="Wingdings" panose="05000000000000000000" pitchFamily="2" charset="2"/>
                        <a:buChar char="Ø"/>
                        <a:tabLst/>
                        <a:defRPr/>
                      </a:pPr>
                      <a:r>
                        <a:rPr lang="en-GB" sz="2000" b="0" kern="1200" dirty="0">
                          <a:solidFill>
                            <a:schemeClr val="tx1"/>
                          </a:solidFill>
                          <a:effectLst/>
                          <a:latin typeface="+mn-lt"/>
                          <a:ea typeface="+mn-ea"/>
                          <a:cs typeface="+mn-cs"/>
                        </a:rPr>
                        <a:t>Oversee the financial aspects of the clustering arrangement</a:t>
                      </a:r>
                    </a:p>
                    <a:p>
                      <a:pPr marL="342900" marR="0" lvl="0" indent="-342900" algn="l" defTabSz="1828800" rtl="0" eaLnBrk="1" fontAlgn="auto" latinLnBrk="0" hangingPunct="1">
                        <a:lnSpc>
                          <a:spcPct val="100000"/>
                        </a:lnSpc>
                        <a:spcBef>
                          <a:spcPts val="0"/>
                        </a:spcBef>
                        <a:spcAft>
                          <a:spcPts val="0"/>
                        </a:spcAft>
                        <a:buClr>
                          <a:schemeClr val="accent1"/>
                        </a:buClr>
                        <a:buSzTx/>
                        <a:buFont typeface="Wingdings" panose="05000000000000000000" pitchFamily="2" charset="2"/>
                        <a:buChar char="Ø"/>
                        <a:tabLst/>
                        <a:defRPr/>
                      </a:pPr>
                      <a:r>
                        <a:rPr lang="en-GB" sz="2000" b="0" kern="1200" dirty="0">
                          <a:solidFill>
                            <a:schemeClr val="tx1"/>
                          </a:solidFill>
                          <a:effectLst/>
                          <a:latin typeface="+mn-lt"/>
                          <a:ea typeface="+mn-ea"/>
                          <a:cs typeface="+mn-cs"/>
                        </a:rPr>
                        <a:t>Monitor achievement of required cost reductions </a:t>
                      </a:r>
                    </a:p>
                    <a:p>
                      <a:pPr marL="342900" marR="0" lvl="0" indent="-342900" algn="l" defTabSz="1828800" rtl="0" eaLnBrk="1" fontAlgn="auto" latinLnBrk="0" hangingPunct="1">
                        <a:lnSpc>
                          <a:spcPct val="100000"/>
                        </a:lnSpc>
                        <a:spcBef>
                          <a:spcPts val="0"/>
                        </a:spcBef>
                        <a:spcAft>
                          <a:spcPts val="0"/>
                        </a:spcAft>
                        <a:buClr>
                          <a:schemeClr val="accent1"/>
                        </a:buClr>
                        <a:buSzTx/>
                        <a:buFont typeface="Wingdings" panose="05000000000000000000" pitchFamily="2" charset="2"/>
                        <a:buChar char="Ø"/>
                        <a:tabLst/>
                        <a:defRPr/>
                      </a:pPr>
                      <a:r>
                        <a:rPr lang="en-GB" sz="2000" b="0" kern="1200" dirty="0">
                          <a:solidFill>
                            <a:schemeClr val="tx1"/>
                          </a:solidFill>
                          <a:effectLst/>
                          <a:latin typeface="+mn-lt"/>
                          <a:ea typeface="+mn-ea"/>
                          <a:cs typeface="+mn-cs"/>
                        </a:rPr>
                        <a:t>Ensure financial controls and reporting mechanisms are maintained</a:t>
                      </a:r>
                    </a:p>
                    <a:p>
                      <a:pPr marL="342900" marR="0" lvl="0" indent="-342900" algn="l" defTabSz="1828800" rtl="0" eaLnBrk="1" fontAlgn="auto" latinLnBrk="0" hangingPunct="1">
                        <a:lnSpc>
                          <a:spcPct val="100000"/>
                        </a:lnSpc>
                        <a:spcBef>
                          <a:spcPts val="0"/>
                        </a:spcBef>
                        <a:spcAft>
                          <a:spcPts val="0"/>
                        </a:spcAft>
                        <a:buClr>
                          <a:schemeClr val="accent1"/>
                        </a:buClr>
                        <a:buSzTx/>
                        <a:buFont typeface="Wingdings" panose="05000000000000000000" pitchFamily="2" charset="2"/>
                        <a:buChar char="Ø"/>
                        <a:tabLst/>
                        <a:defRPr/>
                      </a:pPr>
                      <a:r>
                        <a:rPr lang="en-GB" sz="2000" b="0" kern="1200" dirty="0">
                          <a:solidFill>
                            <a:schemeClr val="tx1"/>
                          </a:solidFill>
                          <a:effectLst/>
                          <a:latin typeface="+mn-lt"/>
                          <a:ea typeface="+mn-ea"/>
                          <a:cs typeface="+mn-cs"/>
                        </a:rPr>
                        <a:t>Approve budget allocations for transition activities</a:t>
                      </a:r>
                    </a:p>
                    <a:p>
                      <a:pPr marL="342900" marR="0" lvl="0" indent="-342900" algn="l" defTabSz="1828800" rtl="0" eaLnBrk="1" fontAlgn="auto" latinLnBrk="0" hangingPunct="1">
                        <a:lnSpc>
                          <a:spcPct val="100000"/>
                        </a:lnSpc>
                        <a:spcBef>
                          <a:spcPts val="0"/>
                        </a:spcBef>
                        <a:spcAft>
                          <a:spcPts val="0"/>
                        </a:spcAft>
                        <a:buClr>
                          <a:schemeClr val="accent1"/>
                        </a:buClr>
                        <a:buSzTx/>
                        <a:buFont typeface="Wingdings" panose="05000000000000000000" pitchFamily="2" charset="2"/>
                        <a:buChar char="Ø"/>
                        <a:tabLst/>
                        <a:defRPr/>
                      </a:pPr>
                      <a:r>
                        <a:rPr lang="en-GB" sz="2000" b="0" kern="1200" dirty="0">
                          <a:solidFill>
                            <a:schemeClr val="tx1"/>
                          </a:solidFill>
                          <a:effectLst/>
                          <a:latin typeface="+mn-lt"/>
                          <a:ea typeface="+mn-ea"/>
                          <a:cs typeface="+mn-cs"/>
                        </a:rPr>
                        <a:t>Oversee workforce planning and staff consultation processes</a:t>
                      </a:r>
                    </a:p>
                    <a:p>
                      <a:pPr marL="342900" marR="0" lvl="0" indent="-342900" algn="l" defTabSz="1828800" rtl="0" eaLnBrk="1" fontAlgn="auto" latinLnBrk="0" hangingPunct="1">
                        <a:lnSpc>
                          <a:spcPct val="100000"/>
                        </a:lnSpc>
                        <a:spcBef>
                          <a:spcPts val="0"/>
                        </a:spcBef>
                        <a:spcAft>
                          <a:spcPts val="0"/>
                        </a:spcAft>
                        <a:buClr>
                          <a:schemeClr val="accent1"/>
                        </a:buClr>
                        <a:buSzTx/>
                        <a:buFont typeface="Wingdings" panose="05000000000000000000" pitchFamily="2" charset="2"/>
                        <a:buChar char="Ø"/>
                        <a:tabLst/>
                        <a:defRPr/>
                      </a:pPr>
                      <a:r>
                        <a:rPr lang="en-GB" sz="2000" b="0" kern="1200" dirty="0">
                          <a:solidFill>
                            <a:schemeClr val="tx1"/>
                          </a:solidFill>
                          <a:effectLst/>
                          <a:latin typeface="+mn-lt"/>
                          <a:ea typeface="+mn-ea"/>
                          <a:cs typeface="+mn-cs"/>
                        </a:rPr>
                        <a:t>Monitor staff engagement and wellbeing during transition</a:t>
                      </a:r>
                    </a:p>
                    <a:p>
                      <a:pPr marL="342900" marR="0" lvl="0" indent="-342900" algn="l" defTabSz="1828800" rtl="0" eaLnBrk="1" fontAlgn="auto" latinLnBrk="0" hangingPunct="1">
                        <a:lnSpc>
                          <a:spcPct val="100000"/>
                        </a:lnSpc>
                        <a:spcBef>
                          <a:spcPts val="0"/>
                        </a:spcBef>
                        <a:spcAft>
                          <a:spcPts val="0"/>
                        </a:spcAft>
                        <a:buClr>
                          <a:schemeClr val="accent1"/>
                        </a:buClr>
                        <a:buSzTx/>
                        <a:buFont typeface="Wingdings" panose="05000000000000000000" pitchFamily="2" charset="2"/>
                        <a:buChar char="Ø"/>
                        <a:tabLst/>
                        <a:defRPr/>
                      </a:pPr>
                      <a:r>
                        <a:rPr lang="en-GB" sz="2000" b="0" kern="1200" dirty="0">
                          <a:solidFill>
                            <a:schemeClr val="tx1"/>
                          </a:solidFill>
                          <a:effectLst/>
                          <a:latin typeface="+mn-lt"/>
                          <a:ea typeface="+mn-ea"/>
                          <a:cs typeface="+mn-cs"/>
                        </a:rPr>
                        <a:t>Ensure appropriate support for affected staff members</a:t>
                      </a:r>
                    </a:p>
                    <a:p>
                      <a:pPr marL="342900" marR="0" lvl="0" indent="-342900" algn="l" defTabSz="1828800" rtl="0" eaLnBrk="1" fontAlgn="auto" latinLnBrk="0" hangingPunct="1">
                        <a:lnSpc>
                          <a:spcPct val="100000"/>
                        </a:lnSpc>
                        <a:spcBef>
                          <a:spcPts val="0"/>
                        </a:spcBef>
                        <a:spcAft>
                          <a:spcPts val="0"/>
                        </a:spcAft>
                        <a:buClr>
                          <a:schemeClr val="accent1"/>
                        </a:buClr>
                        <a:buSzTx/>
                        <a:buFont typeface="Wingdings" panose="05000000000000000000" pitchFamily="2" charset="2"/>
                        <a:buChar char="Ø"/>
                        <a:tabLst/>
                        <a:defRPr/>
                      </a:pPr>
                      <a:r>
                        <a:rPr lang="en-GB" sz="2000" b="0" kern="1200" dirty="0">
                          <a:solidFill>
                            <a:schemeClr val="tx1"/>
                          </a:solidFill>
                          <a:effectLst/>
                          <a:latin typeface="+mn-lt"/>
                          <a:ea typeface="+mn-ea"/>
                          <a:cs typeface="+mn-cs"/>
                        </a:rPr>
                        <a:t>Approve communications and engagement strategies</a:t>
                      </a:r>
                    </a:p>
                    <a:p>
                      <a:pPr marL="342900" marR="0" lvl="0" indent="-342900" algn="l" defTabSz="1828800" rtl="0" eaLnBrk="1" fontAlgn="auto" latinLnBrk="0" hangingPunct="1">
                        <a:lnSpc>
                          <a:spcPct val="100000"/>
                        </a:lnSpc>
                        <a:spcBef>
                          <a:spcPts val="0"/>
                        </a:spcBef>
                        <a:spcAft>
                          <a:spcPts val="0"/>
                        </a:spcAft>
                        <a:buClr>
                          <a:schemeClr val="accent1"/>
                        </a:buClr>
                        <a:buSzTx/>
                        <a:buFont typeface="Wingdings" panose="05000000000000000000" pitchFamily="2" charset="2"/>
                        <a:buChar char="Ø"/>
                        <a:tabLst/>
                        <a:defRPr/>
                      </a:pPr>
                      <a:r>
                        <a:rPr lang="en-GB" sz="2000" b="0" kern="1200" dirty="0">
                          <a:solidFill>
                            <a:schemeClr val="tx1"/>
                          </a:solidFill>
                          <a:effectLst/>
                          <a:latin typeface="+mn-lt"/>
                          <a:ea typeface="+mn-ea"/>
                          <a:cs typeface="+mn-cs"/>
                        </a:rPr>
                        <a:t>Ensure patient safety and quality of care are maintained throughout the transition</a:t>
                      </a:r>
                    </a:p>
                    <a:p>
                      <a:pPr marL="342900" marR="0" lvl="0" indent="-342900" algn="l" defTabSz="1828800" rtl="0" eaLnBrk="1" fontAlgn="auto" latinLnBrk="0" hangingPunct="1">
                        <a:lnSpc>
                          <a:spcPct val="100000"/>
                        </a:lnSpc>
                        <a:spcBef>
                          <a:spcPts val="0"/>
                        </a:spcBef>
                        <a:spcAft>
                          <a:spcPts val="0"/>
                        </a:spcAft>
                        <a:buClr>
                          <a:schemeClr val="accent1"/>
                        </a:buClr>
                        <a:buSzTx/>
                        <a:buFont typeface="Wingdings" panose="05000000000000000000" pitchFamily="2" charset="2"/>
                        <a:buChar char="Ø"/>
                        <a:tabLst/>
                        <a:defRPr/>
                      </a:pPr>
                      <a:r>
                        <a:rPr lang="en-GB" sz="2000" b="0" kern="1200" dirty="0">
                          <a:solidFill>
                            <a:schemeClr val="tx1"/>
                          </a:solidFill>
                          <a:effectLst/>
                          <a:latin typeface="+mn-lt"/>
                          <a:ea typeface="+mn-ea"/>
                          <a:cs typeface="+mn-cs"/>
                        </a:rPr>
                        <a:t>Monitor impact on service delivery and patient outcomes</a:t>
                      </a:r>
                    </a:p>
                    <a:p>
                      <a:pPr marL="342900" marR="0" lvl="0" indent="-342900" algn="l" defTabSz="1828800" rtl="0" eaLnBrk="1" fontAlgn="auto" latinLnBrk="0" hangingPunct="1">
                        <a:lnSpc>
                          <a:spcPct val="100000"/>
                        </a:lnSpc>
                        <a:spcBef>
                          <a:spcPts val="0"/>
                        </a:spcBef>
                        <a:spcAft>
                          <a:spcPts val="0"/>
                        </a:spcAft>
                        <a:buClr>
                          <a:schemeClr val="accent1"/>
                        </a:buClr>
                        <a:buSzTx/>
                        <a:buFont typeface="Wingdings" panose="05000000000000000000" pitchFamily="2" charset="2"/>
                        <a:buChar char="Ø"/>
                        <a:tabLst/>
                        <a:defRPr/>
                      </a:pPr>
                      <a:r>
                        <a:rPr lang="en-GB" sz="2000" b="0" kern="1200" dirty="0">
                          <a:solidFill>
                            <a:schemeClr val="tx1"/>
                          </a:solidFill>
                          <a:effectLst/>
                          <a:latin typeface="+mn-lt"/>
                          <a:ea typeface="+mn-ea"/>
                          <a:cs typeface="+mn-cs"/>
                        </a:rPr>
                        <a:t>Oversee risk management processes during the transition period</a:t>
                      </a:r>
                    </a:p>
                  </a:txBody>
                  <a:tcPr marL="137160" marR="137160" marT="68580" marB="68580">
                    <a:solidFill>
                      <a:schemeClr val="bg1"/>
                    </a:solidFill>
                  </a:tcPr>
                </a:tc>
                <a:extLst>
                  <a:ext uri="{0D108BD9-81ED-4DB2-BD59-A6C34878D82A}">
                    <a16:rowId xmlns:a16="http://schemas.microsoft.com/office/drawing/2014/main" val="1034664627"/>
                  </a:ext>
                </a:extLst>
              </a:tr>
              <a:tr h="23774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100" kern="1200" dirty="0">
                          <a:solidFill>
                            <a:schemeClr val="tx1"/>
                          </a:solidFill>
                          <a:effectLst/>
                          <a:latin typeface="+mn-lt"/>
                          <a:ea typeface="+mn-ea"/>
                          <a:cs typeface="+mn-cs"/>
                        </a:rPr>
                        <a:t>Chair, NHS Cornwall and Isles of Scilly and NHS Devon Cluster (Committee Chair)</a:t>
                      </a:r>
                    </a:p>
                  </a:txBody>
                  <a:tcPr marL="137160" marR="137160" marT="68580" marB="68580"/>
                </a:tc>
                <a:tc vMerge="1">
                  <a:txBody>
                    <a:bodyPr/>
                    <a:lstStyle/>
                    <a:p>
                      <a:pPr marL="342900" marR="0" lvl="0" indent="-342900" algn="l" defTabSz="1828800" rtl="0" eaLnBrk="1" fontAlgn="auto" latinLnBrk="0" hangingPunct="1">
                        <a:lnSpc>
                          <a:spcPct val="100000"/>
                        </a:lnSpc>
                        <a:spcBef>
                          <a:spcPts val="0"/>
                        </a:spcBef>
                        <a:spcAft>
                          <a:spcPts val="0"/>
                        </a:spcAft>
                        <a:buClr>
                          <a:schemeClr val="accent1"/>
                        </a:buClr>
                        <a:buSzTx/>
                        <a:buFont typeface="Wingdings" panose="05000000000000000000" pitchFamily="2" charset="2"/>
                        <a:buChar char="Ø"/>
                        <a:tabLst/>
                        <a:defRPr/>
                      </a:pPr>
                      <a:endParaRPr lang="en-GB" sz="1900" b="1" kern="1200" dirty="0">
                        <a:solidFill>
                          <a:schemeClr val="tx1"/>
                        </a:solidFill>
                        <a:effectLst/>
                        <a:latin typeface="+mn-lt"/>
                        <a:ea typeface="+mn-ea"/>
                        <a:cs typeface="+mn-cs"/>
                      </a:endParaRPr>
                    </a:p>
                  </a:txBody>
                  <a:tcPr>
                    <a:solidFill>
                      <a:schemeClr val="bg1"/>
                    </a:solidFill>
                  </a:tcPr>
                </a:tc>
                <a:extLst>
                  <a:ext uri="{0D108BD9-81ED-4DB2-BD59-A6C34878D82A}">
                    <a16:rowId xmlns:a16="http://schemas.microsoft.com/office/drawing/2014/main" val="995531651"/>
                  </a:ext>
                </a:extLst>
              </a:tr>
              <a:tr h="2057400">
                <a:tc>
                  <a:txBody>
                    <a:bodyPr/>
                    <a:lstStyle/>
                    <a:p>
                      <a:pPr lvl="0"/>
                      <a:r>
                        <a:rPr lang="en-GB" sz="2100" kern="1200" dirty="0">
                          <a:solidFill>
                            <a:schemeClr val="tx1"/>
                          </a:solidFill>
                          <a:effectLst/>
                          <a:latin typeface="+mn-lt"/>
                          <a:ea typeface="+mn-ea"/>
                          <a:cs typeface="+mn-cs"/>
                        </a:rPr>
                        <a:t>Chief Executive Officer, NHS Cornwall and Isles of Scilly and NHS Devon Cluster </a:t>
                      </a:r>
                    </a:p>
                  </a:txBody>
                  <a:tcPr marL="137160" marR="137160" marT="68580" marB="68580"/>
                </a:tc>
                <a:tc vMerge="1">
                  <a:txBody>
                    <a:bodyPr/>
                    <a:lstStyle/>
                    <a:p>
                      <a:pPr marL="342900" marR="0" lvl="0" indent="-342900" algn="l" defTabSz="1828800" rtl="0" eaLnBrk="1" fontAlgn="auto" latinLnBrk="0" hangingPunct="1">
                        <a:lnSpc>
                          <a:spcPct val="100000"/>
                        </a:lnSpc>
                        <a:spcBef>
                          <a:spcPts val="0"/>
                        </a:spcBef>
                        <a:spcAft>
                          <a:spcPts val="0"/>
                        </a:spcAft>
                        <a:buClr>
                          <a:schemeClr val="accent1"/>
                        </a:buClr>
                        <a:buSzTx/>
                        <a:buFont typeface="Wingdings" panose="05000000000000000000" pitchFamily="2" charset="2"/>
                        <a:buChar char="Ø"/>
                        <a:tabLst/>
                        <a:defRPr/>
                      </a:pPr>
                      <a:endParaRPr lang="en-GB" sz="1900" b="1" kern="1200" dirty="0">
                        <a:solidFill>
                          <a:schemeClr val="tx1"/>
                        </a:solidFill>
                        <a:effectLst/>
                        <a:latin typeface="+mn-lt"/>
                        <a:ea typeface="+mn-ea"/>
                        <a:cs typeface="+mn-cs"/>
                      </a:endParaRPr>
                    </a:p>
                  </a:txBody>
                  <a:tcPr>
                    <a:solidFill>
                      <a:schemeClr val="bg1"/>
                    </a:solidFill>
                  </a:tcPr>
                </a:tc>
                <a:extLst>
                  <a:ext uri="{0D108BD9-81ED-4DB2-BD59-A6C34878D82A}">
                    <a16:rowId xmlns:a16="http://schemas.microsoft.com/office/drawing/2014/main" val="1884482019"/>
                  </a:ext>
                </a:extLst>
              </a:tr>
              <a:tr h="2057400">
                <a:tc>
                  <a:txBody>
                    <a:bodyPr/>
                    <a:lstStyle/>
                    <a:p>
                      <a:pPr lvl="0"/>
                      <a:r>
                        <a:rPr lang="en-GB" sz="2100" kern="1200" dirty="0">
                          <a:solidFill>
                            <a:schemeClr val="tx1"/>
                          </a:solidFill>
                          <a:effectLst/>
                          <a:latin typeface="+mn-lt"/>
                          <a:ea typeface="+mn-ea"/>
                          <a:cs typeface="+mn-cs"/>
                        </a:rPr>
                        <a:t>Non-Executive Member, NHS Cornwall and Isles of Scilly and NHS Devon Cluster </a:t>
                      </a:r>
                    </a:p>
                  </a:txBody>
                  <a:tcPr marL="137160" marR="137160" marT="68580" marB="68580"/>
                </a:tc>
                <a:tc vMerge="1">
                  <a:txBody>
                    <a:bodyPr/>
                    <a:lstStyle/>
                    <a:p>
                      <a:endParaRPr lang="en-GB"/>
                    </a:p>
                  </a:txBody>
                  <a:tcPr/>
                </a:tc>
                <a:extLst>
                  <a:ext uri="{0D108BD9-81ED-4DB2-BD59-A6C34878D82A}">
                    <a16:rowId xmlns:a16="http://schemas.microsoft.com/office/drawing/2014/main" val="2668473083"/>
                  </a:ext>
                </a:extLst>
              </a:tr>
              <a:tr h="777240">
                <a:tc>
                  <a:txBody>
                    <a:bodyPr/>
                    <a:lstStyle/>
                    <a:p>
                      <a:pPr marL="0" marR="0" lvl="0" indent="0" algn="l" defTabSz="1828800" rtl="0" eaLnBrk="1" fontAlgn="auto" latinLnBrk="0" hangingPunct="1">
                        <a:lnSpc>
                          <a:spcPct val="100000"/>
                        </a:lnSpc>
                        <a:spcBef>
                          <a:spcPts val="0"/>
                        </a:spcBef>
                        <a:spcAft>
                          <a:spcPts val="0"/>
                        </a:spcAft>
                        <a:buClrTx/>
                        <a:buSzTx/>
                        <a:buFontTx/>
                        <a:buNone/>
                        <a:tabLst/>
                        <a:defRPr/>
                      </a:pPr>
                      <a:r>
                        <a:rPr lang="en-GB" sz="2100" kern="1200" dirty="0">
                          <a:solidFill>
                            <a:schemeClr val="tx1"/>
                          </a:solidFill>
                          <a:effectLst/>
                          <a:latin typeface="+mn-lt"/>
                          <a:ea typeface="+mn-ea"/>
                          <a:cs typeface="+mn-cs"/>
                        </a:rPr>
                        <a:t>Chief Finance Officer</a:t>
                      </a:r>
                    </a:p>
                  </a:txBody>
                  <a:tcPr marL="137160" marR="137160" marT="68580" marB="68580"/>
                </a:tc>
                <a:tc vMerge="1">
                  <a:txBody>
                    <a:bodyPr/>
                    <a:lstStyle/>
                    <a:p>
                      <a:endParaRPr lang="en-GB"/>
                    </a:p>
                  </a:txBody>
                  <a:tcPr/>
                </a:tc>
                <a:extLst>
                  <a:ext uri="{0D108BD9-81ED-4DB2-BD59-A6C34878D82A}">
                    <a16:rowId xmlns:a16="http://schemas.microsoft.com/office/drawing/2014/main" val="1764680058"/>
                  </a:ext>
                </a:extLst>
              </a:tr>
              <a:tr h="1411914">
                <a:tc>
                  <a:txBody>
                    <a:bodyPr/>
                    <a:lstStyle/>
                    <a:p>
                      <a:r>
                        <a:rPr lang="en-GB" sz="2100" dirty="0"/>
                        <a:t>Chief People Officer</a:t>
                      </a:r>
                    </a:p>
                  </a:txBody>
                  <a:tcPr marL="137160" marR="137160" marT="68580" marB="68580"/>
                </a:tc>
                <a:tc vMerge="1">
                  <a:txBody>
                    <a:bodyPr/>
                    <a:lstStyle/>
                    <a:p>
                      <a:endParaRPr lang="en-GB"/>
                    </a:p>
                  </a:txBody>
                  <a:tcPr/>
                </a:tc>
                <a:extLst>
                  <a:ext uri="{0D108BD9-81ED-4DB2-BD59-A6C34878D82A}">
                    <a16:rowId xmlns:a16="http://schemas.microsoft.com/office/drawing/2014/main" val="847805087"/>
                  </a:ext>
                </a:extLst>
              </a:tr>
            </a:tbl>
          </a:graphicData>
        </a:graphic>
      </p:graphicFrame>
    </p:spTree>
    <p:extLst>
      <p:ext uri="{BB962C8B-B14F-4D97-AF65-F5344CB8AC3E}">
        <p14:creationId xmlns:p14="http://schemas.microsoft.com/office/powerpoint/2010/main" val="133488856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36F21E-CF55-1FD2-C5F1-EE463B145E4E}"/>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34B0EFD6-4969-8AE0-3818-76F47BAC8708}"/>
              </a:ext>
            </a:extLst>
          </p:cNvPr>
          <p:cNvSpPr>
            <a:spLocks noGrp="1"/>
          </p:cNvSpPr>
          <p:nvPr>
            <p:ph type="ctrTitle"/>
          </p:nvPr>
        </p:nvSpPr>
        <p:spPr>
          <a:xfrm>
            <a:off x="1371600" y="2622550"/>
            <a:ext cx="15544800" cy="2205038"/>
          </a:xfrm>
        </p:spPr>
        <p:txBody>
          <a:bodyPr>
            <a:normAutofit/>
          </a:bodyPr>
          <a:lstStyle/>
          <a:p>
            <a:r>
              <a:rPr lang="en-GB" sz="4000" dirty="0"/>
              <a:t>Section 7 – One Devon System Governance Arrangements</a:t>
            </a:r>
            <a:endParaRPr lang="en-GB" sz="4000" dirty="0">
              <a:solidFill>
                <a:srgbClr val="0070C0"/>
              </a:solidFill>
            </a:endParaRPr>
          </a:p>
        </p:txBody>
      </p:sp>
    </p:spTree>
    <p:extLst>
      <p:ext uri="{BB962C8B-B14F-4D97-AF65-F5344CB8AC3E}">
        <p14:creationId xmlns:p14="http://schemas.microsoft.com/office/powerpoint/2010/main" val="394575271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E9402F-77B0-E8D3-0D83-F841BD82C608}"/>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77C8B78-F53B-AD0D-BEC4-6CCE0A8F0E1C}"/>
              </a:ext>
            </a:extLst>
          </p:cNvPr>
          <p:cNvSpPr txBox="1">
            <a:spLocks/>
          </p:cNvSpPr>
          <p:nvPr/>
        </p:nvSpPr>
        <p:spPr>
          <a:xfrm>
            <a:off x="1223120" y="3919364"/>
            <a:ext cx="16057784" cy="2664296"/>
          </a:xfrm>
          <a:prstGeom prst="rect">
            <a:avLst/>
          </a:prstGeom>
        </p:spPr>
        <p:txBody>
          <a:bodyPr/>
          <a:lstStyle>
            <a:lvl1pPr marL="342891" indent="-342891"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1pPr>
            <a:lvl2pPr marL="742932" indent="-285744" algn="l" defTabSz="914377"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2pPr>
            <a:lvl3pPr marL="1142971" indent="-228594" algn="l" defTabSz="914377"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3pPr>
            <a:lvl4pPr marL="1600160" indent="-228594" algn="l" defTabSz="914377" rtl="0" eaLnBrk="1" latinLnBrk="0" hangingPunct="1">
              <a:spcBef>
                <a:spcPct val="20000"/>
              </a:spcBef>
              <a:buFont typeface="Arial" panose="020B0604020202020204" pitchFamily="34" charset="0"/>
              <a:buChar char="–"/>
              <a:defRPr sz="1400" kern="1200">
                <a:solidFill>
                  <a:schemeClr val="tx1"/>
                </a:solidFill>
                <a:latin typeface="+mn-lt"/>
                <a:ea typeface="+mn-ea"/>
                <a:cs typeface="+mn-cs"/>
              </a:defRPr>
            </a:lvl4pPr>
            <a:lvl5pPr marL="2057349" indent="-228594" algn="l" defTabSz="914377" rtl="0" eaLnBrk="1" latinLnBrk="0" hangingPunct="1">
              <a:spcBef>
                <a:spcPct val="20000"/>
              </a:spcBef>
              <a:buFont typeface="Arial" panose="020B0604020202020204" pitchFamily="34" charset="0"/>
              <a:buChar char="»"/>
              <a:defRPr sz="1400" kern="1200">
                <a:solidFill>
                  <a:schemeClr val="tx1"/>
                </a:solidFill>
                <a:latin typeface="+mn-lt"/>
                <a:ea typeface="+mn-ea"/>
                <a:cs typeface="+mn-cs"/>
              </a:defRPr>
            </a:lvl5pPr>
            <a:lvl6pPr marL="2514537" indent="-228594" algn="l" defTabSz="914377"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266700" lvl="2" indent="0">
              <a:spcBef>
                <a:spcPts val="0"/>
              </a:spcBef>
              <a:buNone/>
              <a:tabLst>
                <a:tab pos="640080" algn="l"/>
              </a:tabLst>
            </a:pPr>
            <a:endParaRPr lang="en-GB" sz="1800" b="1" u="sng" dirty="0">
              <a:solidFill>
                <a:srgbClr val="0070C0"/>
              </a:solidFill>
              <a:latin typeface="Arial" panose="020B0604020202020204" pitchFamily="34" charset="0"/>
              <a:ea typeface="+mj-ea"/>
              <a:cs typeface="Arial" panose="020B0604020202020204" pitchFamily="34" charset="0"/>
            </a:endParaRPr>
          </a:p>
          <a:p>
            <a:pPr marL="266700" lvl="2" indent="0">
              <a:spcBef>
                <a:spcPts val="0"/>
              </a:spcBef>
              <a:buNone/>
              <a:tabLst>
                <a:tab pos="640080" algn="l"/>
              </a:tabLst>
            </a:pPr>
            <a:r>
              <a:rPr lang="en-GB" sz="1800" b="1" u="sng" dirty="0">
                <a:solidFill>
                  <a:srgbClr val="0070C0"/>
                </a:solidFill>
                <a:latin typeface="Arial" panose="020B0604020202020204" pitchFamily="34" charset="0"/>
                <a:ea typeface="+mj-ea"/>
                <a:cs typeface="Arial" panose="020B0604020202020204" pitchFamily="34" charset="0"/>
              </a:rPr>
              <a:t>7.1 Integrated Care System governance and assurance structures</a:t>
            </a:r>
          </a:p>
          <a:p>
            <a:pPr marL="266700" lvl="2" indent="0">
              <a:spcBef>
                <a:spcPts val="0"/>
              </a:spcBef>
              <a:buNone/>
              <a:tabLst>
                <a:tab pos="640080" algn="l"/>
              </a:tabLst>
            </a:pPr>
            <a:endParaRPr lang="en-GB" sz="1800" b="1" u="sng" dirty="0">
              <a:solidFill>
                <a:srgbClr val="0070C0"/>
              </a:solidFill>
              <a:latin typeface="Arial" panose="020B0604020202020204" pitchFamily="34" charset="0"/>
              <a:ea typeface="+mj-ea"/>
              <a:cs typeface="Arial" panose="020B0604020202020204" pitchFamily="34" charset="0"/>
            </a:endParaRPr>
          </a:p>
          <a:p>
            <a:pPr marL="266700" lvl="2" indent="0">
              <a:spcBef>
                <a:spcPts val="0"/>
              </a:spcBef>
              <a:buNone/>
              <a:tabLst>
                <a:tab pos="640080" algn="l"/>
              </a:tabLst>
            </a:pPr>
            <a:r>
              <a:rPr lang="en-GB" sz="1800" b="1" u="sng" dirty="0">
                <a:solidFill>
                  <a:srgbClr val="0070C0"/>
                </a:solidFill>
                <a:latin typeface="Arial" panose="020B0604020202020204" pitchFamily="34" charset="0"/>
                <a:ea typeface="+mj-ea"/>
                <a:cs typeface="Arial" panose="020B0604020202020204" pitchFamily="34" charset="0"/>
                <a:hlinkClick r:id="rId2" action="ppaction://hlinksldjump"/>
              </a:rPr>
              <a:t>7.2 One Devon System Leadership Group</a:t>
            </a:r>
            <a:endParaRPr lang="en-GB" sz="1800" b="1" u="sng" dirty="0">
              <a:solidFill>
                <a:srgbClr val="0070C0"/>
              </a:solidFill>
              <a:latin typeface="Arial" panose="020B0604020202020204" pitchFamily="34" charset="0"/>
              <a:ea typeface="+mj-ea"/>
              <a:cs typeface="Arial" panose="020B0604020202020204" pitchFamily="34" charset="0"/>
            </a:endParaRPr>
          </a:p>
          <a:p>
            <a:pPr marL="266700" lvl="2" indent="0">
              <a:spcBef>
                <a:spcPts val="0"/>
              </a:spcBef>
              <a:buNone/>
              <a:tabLst>
                <a:tab pos="640080" algn="l"/>
              </a:tabLst>
            </a:pPr>
            <a:endParaRPr lang="en-GB" sz="1800" b="1" u="sng" dirty="0">
              <a:solidFill>
                <a:srgbClr val="0070C0"/>
              </a:solidFill>
              <a:latin typeface="Arial" panose="020B0604020202020204" pitchFamily="34" charset="0"/>
              <a:ea typeface="+mj-ea"/>
              <a:cs typeface="Arial" panose="020B0604020202020204" pitchFamily="34" charset="0"/>
            </a:endParaRPr>
          </a:p>
          <a:p>
            <a:pPr marL="266700" lvl="2" indent="0">
              <a:spcBef>
                <a:spcPts val="0"/>
              </a:spcBef>
              <a:buNone/>
              <a:tabLst>
                <a:tab pos="640080" algn="l"/>
              </a:tabLst>
            </a:pPr>
            <a:endParaRPr lang="en-GB" sz="1800" dirty="0">
              <a:effectLst/>
              <a:latin typeface="Arial" panose="020B0604020202020204" pitchFamily="34" charset="0"/>
              <a:ea typeface="Trebuchet MS" panose="020B0603020202020204" pitchFamily="34" charset="0"/>
              <a:cs typeface="Times New Roman" panose="02020603050405020304" pitchFamily="18" charset="0"/>
            </a:endParaRPr>
          </a:p>
        </p:txBody>
      </p:sp>
    </p:spTree>
    <p:extLst>
      <p:ext uri="{BB962C8B-B14F-4D97-AF65-F5344CB8AC3E}">
        <p14:creationId xmlns:p14="http://schemas.microsoft.com/office/powerpoint/2010/main" val="56687496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FE45E2-C160-1CD4-893B-EDF653E923B0}"/>
            </a:ext>
          </a:extLst>
        </p:cNvPr>
        <p:cNvGrpSpPr/>
        <p:nvPr/>
      </p:nvGrpSpPr>
      <p:grpSpPr>
        <a:xfrm>
          <a:off x="0" y="0"/>
          <a:ext cx="0" cy="0"/>
          <a:chOff x="0" y="0"/>
          <a:chExt cx="0" cy="0"/>
        </a:xfrm>
      </p:grpSpPr>
      <p:pic>
        <p:nvPicPr>
          <p:cNvPr id="2" name="Picture 1" descr="A blue and black sign with white letters&#10;&#10;AI-generated content may be incorrect.">
            <a:extLst>
              <a:ext uri="{FF2B5EF4-FFF2-40B4-BE49-F238E27FC236}">
                <a16:creationId xmlns:a16="http://schemas.microsoft.com/office/drawing/2014/main" id="{4165F4CE-B147-8F55-980C-323D1BCF502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840743" y="294410"/>
            <a:ext cx="2034269" cy="1464398"/>
          </a:xfrm>
          <a:prstGeom prst="rect">
            <a:avLst/>
          </a:prstGeom>
        </p:spPr>
      </p:pic>
      <p:cxnSp>
        <p:nvCxnSpPr>
          <p:cNvPr id="13" name="Straight Connector 12">
            <a:extLst>
              <a:ext uri="{FF2B5EF4-FFF2-40B4-BE49-F238E27FC236}">
                <a16:creationId xmlns:a16="http://schemas.microsoft.com/office/drawing/2014/main" id="{00E6374D-5907-63E6-7D99-2B4FDFB120D9}"/>
              </a:ext>
            </a:extLst>
          </p:cNvPr>
          <p:cNvCxnSpPr>
            <a:cxnSpLocks/>
            <a:endCxn id="19" idx="0"/>
          </p:cNvCxnSpPr>
          <p:nvPr/>
        </p:nvCxnSpPr>
        <p:spPr>
          <a:xfrm>
            <a:off x="9132569" y="5984828"/>
            <a:ext cx="0" cy="436696"/>
          </a:xfrm>
          <a:prstGeom prst="line">
            <a:avLst/>
          </a:prstGeom>
        </p:spPr>
        <p:style>
          <a:lnRef idx="3">
            <a:schemeClr val="accent2"/>
          </a:lnRef>
          <a:fillRef idx="0">
            <a:schemeClr val="accent2"/>
          </a:fillRef>
          <a:effectRef idx="2">
            <a:schemeClr val="accent2"/>
          </a:effectRef>
          <a:fontRef idx="minor">
            <a:schemeClr val="tx1"/>
          </a:fontRef>
        </p:style>
      </p:cxnSp>
      <p:cxnSp>
        <p:nvCxnSpPr>
          <p:cNvPr id="15" name="Straight Connector 14">
            <a:extLst>
              <a:ext uri="{FF2B5EF4-FFF2-40B4-BE49-F238E27FC236}">
                <a16:creationId xmlns:a16="http://schemas.microsoft.com/office/drawing/2014/main" id="{CEE29151-F501-D420-765F-46E079E1393F}"/>
              </a:ext>
            </a:extLst>
          </p:cNvPr>
          <p:cNvCxnSpPr>
            <a:cxnSpLocks/>
          </p:cNvCxnSpPr>
          <p:nvPr/>
        </p:nvCxnSpPr>
        <p:spPr>
          <a:xfrm>
            <a:off x="14475478" y="5160007"/>
            <a:ext cx="0" cy="850282"/>
          </a:xfrm>
          <a:prstGeom prst="line">
            <a:avLst/>
          </a:prstGeom>
        </p:spPr>
        <p:style>
          <a:lnRef idx="3">
            <a:schemeClr val="accent2"/>
          </a:lnRef>
          <a:fillRef idx="0">
            <a:schemeClr val="accent2"/>
          </a:fillRef>
          <a:effectRef idx="2">
            <a:schemeClr val="accent2"/>
          </a:effectRef>
          <a:fontRef idx="minor">
            <a:schemeClr val="tx1"/>
          </a:fontRef>
        </p:style>
      </p:cxnSp>
      <p:sp>
        <p:nvSpPr>
          <p:cNvPr id="17" name="Rectangle: Rounded Corners 16">
            <a:extLst>
              <a:ext uri="{FF2B5EF4-FFF2-40B4-BE49-F238E27FC236}">
                <a16:creationId xmlns:a16="http://schemas.microsoft.com/office/drawing/2014/main" id="{2F70D286-A1D6-8345-FDDC-1F98A60CBCA4}"/>
              </a:ext>
            </a:extLst>
          </p:cNvPr>
          <p:cNvSpPr/>
          <p:nvPr/>
        </p:nvSpPr>
        <p:spPr>
          <a:xfrm>
            <a:off x="11610058" y="4097912"/>
            <a:ext cx="4159169" cy="1454913"/>
          </a:xfrm>
          <a:prstGeom prst="roundRect">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lang="en-GB" sz="2400" dirty="0">
                <a:solidFill>
                  <a:schemeClr val="bg1"/>
                </a:solidFill>
              </a:rPr>
              <a:t>NHS Devon Integrated Care Board</a:t>
            </a:r>
            <a:endParaRPr lang="en-GB" sz="2400" dirty="0"/>
          </a:p>
        </p:txBody>
      </p:sp>
      <p:sp>
        <p:nvSpPr>
          <p:cNvPr id="19" name="Rectangle: Rounded Corners 18">
            <a:extLst>
              <a:ext uri="{FF2B5EF4-FFF2-40B4-BE49-F238E27FC236}">
                <a16:creationId xmlns:a16="http://schemas.microsoft.com/office/drawing/2014/main" id="{64DC9DAC-970E-B882-5C82-E3BA16EAEF7F}"/>
              </a:ext>
            </a:extLst>
          </p:cNvPr>
          <p:cNvSpPr/>
          <p:nvPr/>
        </p:nvSpPr>
        <p:spPr>
          <a:xfrm>
            <a:off x="3562887" y="6421524"/>
            <a:ext cx="11139364" cy="796223"/>
          </a:xfrm>
          <a:prstGeom prst="roundRect">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en-GB" sz="1800" dirty="0">
                <a:solidFill>
                  <a:schemeClr val="bg1"/>
                </a:solidFill>
              </a:rPr>
              <a:t>One Devon System Leadership Group</a:t>
            </a:r>
          </a:p>
        </p:txBody>
      </p:sp>
      <p:sp>
        <p:nvSpPr>
          <p:cNvPr id="20" name="Rectangle: Rounded Corners 19">
            <a:extLst>
              <a:ext uri="{FF2B5EF4-FFF2-40B4-BE49-F238E27FC236}">
                <a16:creationId xmlns:a16="http://schemas.microsoft.com/office/drawing/2014/main" id="{D778B459-D0AB-57D7-C7D3-5FF3A83AF948}"/>
              </a:ext>
            </a:extLst>
          </p:cNvPr>
          <p:cNvSpPr/>
          <p:nvPr/>
        </p:nvSpPr>
        <p:spPr>
          <a:xfrm>
            <a:off x="497640" y="4179808"/>
            <a:ext cx="1543476" cy="3619958"/>
          </a:xfrm>
          <a:prstGeom prst="roundRect">
            <a:avLst/>
          </a:prstGeom>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en-GB" sz="1600" dirty="0"/>
              <a:t>System Integrated Assurance Group</a:t>
            </a:r>
          </a:p>
        </p:txBody>
      </p:sp>
      <p:sp>
        <p:nvSpPr>
          <p:cNvPr id="42" name="Rectangle: Rounded Corners 41">
            <a:extLst>
              <a:ext uri="{FF2B5EF4-FFF2-40B4-BE49-F238E27FC236}">
                <a16:creationId xmlns:a16="http://schemas.microsoft.com/office/drawing/2014/main" id="{EDFE1133-A62F-93E3-098A-F6EDC594DBC3}"/>
              </a:ext>
            </a:extLst>
          </p:cNvPr>
          <p:cNvSpPr/>
          <p:nvPr/>
        </p:nvSpPr>
        <p:spPr>
          <a:xfrm>
            <a:off x="16308224" y="4098769"/>
            <a:ext cx="1393268" cy="3648260"/>
          </a:xfrm>
          <a:prstGeom prst="roundRect">
            <a:avLst/>
          </a:prstGeom>
        </p:spPr>
        <p:style>
          <a:lnRef idx="1">
            <a:schemeClr val="dk1"/>
          </a:lnRef>
          <a:fillRef idx="2">
            <a:schemeClr val="dk1"/>
          </a:fillRef>
          <a:effectRef idx="1">
            <a:schemeClr val="dk1"/>
          </a:effectRef>
          <a:fontRef idx="minor">
            <a:schemeClr val="dk1"/>
          </a:fontRef>
        </p:style>
        <p:txBody>
          <a:bodyPr rtlCol="0" anchor="ctr"/>
          <a:lstStyle/>
          <a:p>
            <a:pPr algn="ctr"/>
            <a:r>
              <a:rPr lang="en-GB" sz="1600" dirty="0"/>
              <a:t>One Devon Integrated Care Partnership</a:t>
            </a:r>
          </a:p>
        </p:txBody>
      </p:sp>
      <p:cxnSp>
        <p:nvCxnSpPr>
          <p:cNvPr id="43" name="Straight Connector 42">
            <a:extLst>
              <a:ext uri="{FF2B5EF4-FFF2-40B4-BE49-F238E27FC236}">
                <a16:creationId xmlns:a16="http://schemas.microsoft.com/office/drawing/2014/main" id="{F01656C8-60AC-B609-D94A-416462B7D8B1}"/>
              </a:ext>
            </a:extLst>
          </p:cNvPr>
          <p:cNvCxnSpPr>
            <a:cxnSpLocks/>
            <a:stCxn id="17" idx="3"/>
          </p:cNvCxnSpPr>
          <p:nvPr/>
        </p:nvCxnSpPr>
        <p:spPr>
          <a:xfrm>
            <a:off x="15769227" y="4825369"/>
            <a:ext cx="538997" cy="0"/>
          </a:xfrm>
          <a:prstGeom prst="line">
            <a:avLst/>
          </a:prstGeom>
        </p:spPr>
        <p:style>
          <a:lnRef idx="3">
            <a:schemeClr val="accent1"/>
          </a:lnRef>
          <a:fillRef idx="0">
            <a:schemeClr val="accent1"/>
          </a:fillRef>
          <a:effectRef idx="2">
            <a:schemeClr val="accent1"/>
          </a:effectRef>
          <a:fontRef idx="minor">
            <a:schemeClr val="tx1"/>
          </a:fontRef>
        </p:style>
      </p:cxnSp>
      <p:cxnSp>
        <p:nvCxnSpPr>
          <p:cNvPr id="104" name="Straight Connector 103">
            <a:extLst>
              <a:ext uri="{FF2B5EF4-FFF2-40B4-BE49-F238E27FC236}">
                <a16:creationId xmlns:a16="http://schemas.microsoft.com/office/drawing/2014/main" id="{FDB8A932-F825-BEA2-B807-F5DFD2304E44}"/>
              </a:ext>
            </a:extLst>
          </p:cNvPr>
          <p:cNvCxnSpPr>
            <a:cxnSpLocks/>
          </p:cNvCxnSpPr>
          <p:nvPr/>
        </p:nvCxnSpPr>
        <p:spPr>
          <a:xfrm>
            <a:off x="2031120" y="5984828"/>
            <a:ext cx="12444358" cy="25461"/>
          </a:xfrm>
          <a:prstGeom prst="line">
            <a:avLst/>
          </a:prstGeom>
        </p:spPr>
        <p:style>
          <a:lnRef idx="3">
            <a:schemeClr val="accent1"/>
          </a:lnRef>
          <a:fillRef idx="0">
            <a:schemeClr val="accent1"/>
          </a:fillRef>
          <a:effectRef idx="2">
            <a:schemeClr val="accent1"/>
          </a:effectRef>
          <a:fontRef idx="minor">
            <a:schemeClr val="tx1"/>
          </a:fontRef>
        </p:style>
      </p:cxnSp>
      <p:sp>
        <p:nvSpPr>
          <p:cNvPr id="7" name="Title 6">
            <a:extLst>
              <a:ext uri="{FF2B5EF4-FFF2-40B4-BE49-F238E27FC236}">
                <a16:creationId xmlns:a16="http://schemas.microsoft.com/office/drawing/2014/main" id="{F817061B-776D-56E7-C850-69254C3C0C44}"/>
              </a:ext>
            </a:extLst>
          </p:cNvPr>
          <p:cNvSpPr txBox="1">
            <a:spLocks/>
          </p:cNvSpPr>
          <p:nvPr/>
        </p:nvSpPr>
        <p:spPr>
          <a:xfrm>
            <a:off x="390675" y="407083"/>
            <a:ext cx="15234045" cy="987128"/>
          </a:xfrm>
          <a:prstGeom prst="rect">
            <a:avLst/>
          </a:prstGeom>
        </p:spPr>
        <p:txBody>
          <a:bodyPr>
            <a:noAutofit/>
          </a:bodyPr>
          <a:lstStyle>
            <a:lvl1pPr algn="l" defTabSz="1828800" rtl="0" eaLnBrk="1" latinLnBrk="0" hangingPunct="1">
              <a:spcBef>
                <a:spcPct val="0"/>
              </a:spcBef>
              <a:buNone/>
              <a:defRPr sz="5000" b="1" kern="1200">
                <a:solidFill>
                  <a:srgbClr val="005EB8"/>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GB" sz="4000" dirty="0"/>
              <a:t>7.1 Integrated Care System governance and assurance structures</a:t>
            </a:r>
          </a:p>
        </p:txBody>
      </p:sp>
      <p:cxnSp>
        <p:nvCxnSpPr>
          <p:cNvPr id="52" name="Straight Connector 51">
            <a:extLst>
              <a:ext uri="{FF2B5EF4-FFF2-40B4-BE49-F238E27FC236}">
                <a16:creationId xmlns:a16="http://schemas.microsoft.com/office/drawing/2014/main" id="{653D6DB9-C382-5DF5-1A98-B522C4AC892E}"/>
              </a:ext>
            </a:extLst>
          </p:cNvPr>
          <p:cNvCxnSpPr>
            <a:cxnSpLocks/>
          </p:cNvCxnSpPr>
          <p:nvPr/>
        </p:nvCxnSpPr>
        <p:spPr>
          <a:xfrm flipV="1">
            <a:off x="2041116" y="6647790"/>
            <a:ext cx="1521771" cy="14805"/>
          </a:xfrm>
          <a:prstGeom prst="line">
            <a:avLst/>
          </a:prstGeom>
        </p:spPr>
        <p:style>
          <a:lnRef idx="3">
            <a:schemeClr val="accent1"/>
          </a:lnRef>
          <a:fillRef idx="0">
            <a:schemeClr val="accent1"/>
          </a:fillRef>
          <a:effectRef idx="2">
            <a:schemeClr val="accent1"/>
          </a:effectRef>
          <a:fontRef idx="minor">
            <a:schemeClr val="tx1"/>
          </a:fontRef>
        </p:style>
      </p:cxnSp>
      <p:sp>
        <p:nvSpPr>
          <p:cNvPr id="27" name="Rectangle: Rounded Corners 26">
            <a:extLst>
              <a:ext uri="{FF2B5EF4-FFF2-40B4-BE49-F238E27FC236}">
                <a16:creationId xmlns:a16="http://schemas.microsoft.com/office/drawing/2014/main" id="{06223664-3F21-8010-5818-29DCE25499B1}"/>
              </a:ext>
            </a:extLst>
          </p:cNvPr>
          <p:cNvSpPr/>
          <p:nvPr/>
        </p:nvSpPr>
        <p:spPr>
          <a:xfrm>
            <a:off x="7131886" y="4064319"/>
            <a:ext cx="2059740" cy="1488506"/>
          </a:xfrm>
          <a:prstGeom prst="roundRect">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lang="en-GB" sz="1800" dirty="0">
                <a:solidFill>
                  <a:schemeClr val="bg1"/>
                </a:solidFill>
              </a:rPr>
              <a:t>Devon Partnership NHS Trust Board</a:t>
            </a:r>
            <a:endParaRPr lang="en-GB" sz="1800" dirty="0"/>
          </a:p>
        </p:txBody>
      </p:sp>
      <p:sp>
        <p:nvSpPr>
          <p:cNvPr id="31" name="Rectangle: Rounded Corners 30">
            <a:extLst>
              <a:ext uri="{FF2B5EF4-FFF2-40B4-BE49-F238E27FC236}">
                <a16:creationId xmlns:a16="http://schemas.microsoft.com/office/drawing/2014/main" id="{38AF72D3-9AC3-20CB-DC60-749F0493D276}"/>
              </a:ext>
            </a:extLst>
          </p:cNvPr>
          <p:cNvSpPr/>
          <p:nvPr/>
        </p:nvSpPr>
        <p:spPr>
          <a:xfrm>
            <a:off x="4843665" y="4066664"/>
            <a:ext cx="2120475" cy="1486161"/>
          </a:xfrm>
          <a:prstGeom prst="roundRect">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lang="en-GB" sz="1800" dirty="0">
                <a:solidFill>
                  <a:schemeClr val="bg1"/>
                </a:solidFill>
              </a:rPr>
              <a:t>Royal Devon University Healthcare NHS Foundation Trust Board</a:t>
            </a:r>
            <a:endParaRPr lang="en-GB" sz="1800" dirty="0"/>
          </a:p>
        </p:txBody>
      </p:sp>
      <p:sp>
        <p:nvSpPr>
          <p:cNvPr id="36" name="Rectangle: Rounded Corners 35">
            <a:extLst>
              <a:ext uri="{FF2B5EF4-FFF2-40B4-BE49-F238E27FC236}">
                <a16:creationId xmlns:a16="http://schemas.microsoft.com/office/drawing/2014/main" id="{AC9F14D1-2343-6450-4D0E-F9F67FE2EE11}"/>
              </a:ext>
            </a:extLst>
          </p:cNvPr>
          <p:cNvSpPr/>
          <p:nvPr/>
        </p:nvSpPr>
        <p:spPr>
          <a:xfrm>
            <a:off x="2519264" y="4063380"/>
            <a:ext cx="2156655" cy="1493905"/>
          </a:xfrm>
          <a:prstGeom prst="roundRect">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lang="en-GB" sz="1800" dirty="0">
                <a:solidFill>
                  <a:schemeClr val="bg1"/>
                </a:solidFill>
              </a:rPr>
              <a:t>University Hospitals Plymouth NHS Trust Board</a:t>
            </a:r>
            <a:endParaRPr lang="en-GB" sz="1800" dirty="0"/>
          </a:p>
        </p:txBody>
      </p:sp>
      <p:sp>
        <p:nvSpPr>
          <p:cNvPr id="39" name="Rectangle: Rounded Corners 38">
            <a:extLst>
              <a:ext uri="{FF2B5EF4-FFF2-40B4-BE49-F238E27FC236}">
                <a16:creationId xmlns:a16="http://schemas.microsoft.com/office/drawing/2014/main" id="{98E12E4F-4EBE-2266-0C54-4B0AF7D24797}"/>
              </a:ext>
            </a:extLst>
          </p:cNvPr>
          <p:cNvSpPr/>
          <p:nvPr/>
        </p:nvSpPr>
        <p:spPr>
          <a:xfrm>
            <a:off x="9359372" y="4064319"/>
            <a:ext cx="2059742" cy="1488506"/>
          </a:xfrm>
          <a:prstGeom prst="roundRect">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lang="en-GB" sz="1800" dirty="0">
                <a:solidFill>
                  <a:schemeClr val="bg1"/>
                </a:solidFill>
              </a:rPr>
              <a:t>Torbay and South Devon NHS Foundation Trust Board</a:t>
            </a:r>
            <a:endParaRPr lang="en-GB" sz="1800" dirty="0"/>
          </a:p>
        </p:txBody>
      </p:sp>
      <p:cxnSp>
        <p:nvCxnSpPr>
          <p:cNvPr id="41" name="Straight Connector 40">
            <a:extLst>
              <a:ext uri="{FF2B5EF4-FFF2-40B4-BE49-F238E27FC236}">
                <a16:creationId xmlns:a16="http://schemas.microsoft.com/office/drawing/2014/main" id="{0A900F46-3754-475B-51F9-C356C705C84F}"/>
              </a:ext>
            </a:extLst>
          </p:cNvPr>
          <p:cNvCxnSpPr>
            <a:cxnSpLocks/>
          </p:cNvCxnSpPr>
          <p:nvPr/>
        </p:nvCxnSpPr>
        <p:spPr>
          <a:xfrm>
            <a:off x="3597591" y="5552825"/>
            <a:ext cx="0" cy="457464"/>
          </a:xfrm>
          <a:prstGeom prst="line">
            <a:avLst/>
          </a:prstGeom>
        </p:spPr>
        <p:style>
          <a:lnRef idx="3">
            <a:schemeClr val="accent2"/>
          </a:lnRef>
          <a:fillRef idx="0">
            <a:schemeClr val="accent2"/>
          </a:fillRef>
          <a:effectRef idx="2">
            <a:schemeClr val="accent2"/>
          </a:effectRef>
          <a:fontRef idx="minor">
            <a:schemeClr val="tx1"/>
          </a:fontRef>
        </p:style>
      </p:cxnSp>
      <p:cxnSp>
        <p:nvCxnSpPr>
          <p:cNvPr id="47" name="Straight Connector 46">
            <a:extLst>
              <a:ext uri="{FF2B5EF4-FFF2-40B4-BE49-F238E27FC236}">
                <a16:creationId xmlns:a16="http://schemas.microsoft.com/office/drawing/2014/main" id="{C73617ED-AD9B-02A9-7AB5-43F4D72E8A8C}"/>
              </a:ext>
            </a:extLst>
          </p:cNvPr>
          <p:cNvCxnSpPr>
            <a:cxnSpLocks/>
          </p:cNvCxnSpPr>
          <p:nvPr/>
        </p:nvCxnSpPr>
        <p:spPr>
          <a:xfrm>
            <a:off x="5903902" y="5552825"/>
            <a:ext cx="0" cy="457464"/>
          </a:xfrm>
          <a:prstGeom prst="line">
            <a:avLst/>
          </a:prstGeom>
        </p:spPr>
        <p:style>
          <a:lnRef idx="3">
            <a:schemeClr val="accent2"/>
          </a:lnRef>
          <a:fillRef idx="0">
            <a:schemeClr val="accent2"/>
          </a:fillRef>
          <a:effectRef idx="2">
            <a:schemeClr val="accent2"/>
          </a:effectRef>
          <a:fontRef idx="minor">
            <a:schemeClr val="tx1"/>
          </a:fontRef>
        </p:style>
      </p:cxnSp>
      <p:cxnSp>
        <p:nvCxnSpPr>
          <p:cNvPr id="48" name="Straight Connector 47">
            <a:extLst>
              <a:ext uri="{FF2B5EF4-FFF2-40B4-BE49-F238E27FC236}">
                <a16:creationId xmlns:a16="http://schemas.microsoft.com/office/drawing/2014/main" id="{36BEE3F8-ABDF-A4EE-BCBF-9F5F242EBEB1}"/>
              </a:ext>
            </a:extLst>
          </p:cNvPr>
          <p:cNvCxnSpPr>
            <a:cxnSpLocks/>
          </p:cNvCxnSpPr>
          <p:nvPr/>
        </p:nvCxnSpPr>
        <p:spPr>
          <a:xfrm>
            <a:off x="8161756" y="5552825"/>
            <a:ext cx="0" cy="457464"/>
          </a:xfrm>
          <a:prstGeom prst="line">
            <a:avLst/>
          </a:prstGeom>
        </p:spPr>
        <p:style>
          <a:lnRef idx="3">
            <a:schemeClr val="accent2"/>
          </a:lnRef>
          <a:fillRef idx="0">
            <a:schemeClr val="accent2"/>
          </a:fillRef>
          <a:effectRef idx="2">
            <a:schemeClr val="accent2"/>
          </a:effectRef>
          <a:fontRef idx="minor">
            <a:schemeClr val="tx1"/>
          </a:fontRef>
        </p:style>
      </p:cxnSp>
      <p:cxnSp>
        <p:nvCxnSpPr>
          <p:cNvPr id="49" name="Straight Connector 48">
            <a:extLst>
              <a:ext uri="{FF2B5EF4-FFF2-40B4-BE49-F238E27FC236}">
                <a16:creationId xmlns:a16="http://schemas.microsoft.com/office/drawing/2014/main" id="{F726EA44-CFF7-23F5-7154-775A3D6E8CE6}"/>
              </a:ext>
            </a:extLst>
          </p:cNvPr>
          <p:cNvCxnSpPr>
            <a:cxnSpLocks/>
          </p:cNvCxnSpPr>
          <p:nvPr/>
        </p:nvCxnSpPr>
        <p:spPr>
          <a:xfrm>
            <a:off x="10389243" y="5552825"/>
            <a:ext cx="0" cy="457464"/>
          </a:xfrm>
          <a:prstGeom prst="line">
            <a:avLst/>
          </a:prstGeom>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413299442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7D157D-9387-E28B-9388-A314FAF1F17D}"/>
            </a:ext>
          </a:extLst>
        </p:cNvPr>
        <p:cNvGrpSpPr/>
        <p:nvPr/>
      </p:nvGrpSpPr>
      <p:grpSpPr>
        <a:xfrm>
          <a:off x="0" y="0"/>
          <a:ext cx="0" cy="0"/>
          <a:chOff x="0" y="0"/>
          <a:chExt cx="0" cy="0"/>
        </a:xfrm>
      </p:grpSpPr>
      <p:pic>
        <p:nvPicPr>
          <p:cNvPr id="2" name="Picture 1" descr="A blue and black sign with white letters&#10;&#10;AI-generated content may be incorrect.">
            <a:extLst>
              <a:ext uri="{FF2B5EF4-FFF2-40B4-BE49-F238E27FC236}">
                <a16:creationId xmlns:a16="http://schemas.microsoft.com/office/drawing/2014/main" id="{AE08C00F-11A1-5E31-F8AA-4A6EAEED7AB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840743" y="294410"/>
            <a:ext cx="2034269" cy="1464398"/>
          </a:xfrm>
          <a:prstGeom prst="rect">
            <a:avLst/>
          </a:prstGeom>
        </p:spPr>
      </p:pic>
      <p:sp>
        <p:nvSpPr>
          <p:cNvPr id="29" name="Title 1">
            <a:extLst>
              <a:ext uri="{FF2B5EF4-FFF2-40B4-BE49-F238E27FC236}">
                <a16:creationId xmlns:a16="http://schemas.microsoft.com/office/drawing/2014/main" id="{F18AEDE3-F0B9-4C72-9CED-6C0743B8C38E}"/>
              </a:ext>
            </a:extLst>
          </p:cNvPr>
          <p:cNvSpPr txBox="1">
            <a:spLocks/>
          </p:cNvSpPr>
          <p:nvPr/>
        </p:nvSpPr>
        <p:spPr>
          <a:xfrm>
            <a:off x="406496" y="339751"/>
            <a:ext cx="16459200" cy="987128"/>
          </a:xfrm>
          <a:prstGeom prst="rect">
            <a:avLst/>
          </a:prstGeom>
        </p:spPr>
        <p:txBody>
          <a:bodyPr>
            <a:normAutofit/>
          </a:bodyPr>
          <a:lstStyle>
            <a:lvl1pPr algn="l" defTabSz="1828800" rtl="0" eaLnBrk="1" latinLnBrk="0" hangingPunct="1">
              <a:spcBef>
                <a:spcPct val="0"/>
              </a:spcBef>
              <a:buNone/>
              <a:defRPr sz="5000" b="1" kern="1200">
                <a:solidFill>
                  <a:srgbClr val="005EB8"/>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GB" sz="4000" dirty="0"/>
              <a:t>7.2  System Leadership Group</a:t>
            </a:r>
          </a:p>
        </p:txBody>
      </p:sp>
      <p:graphicFrame>
        <p:nvGraphicFramePr>
          <p:cNvPr id="30" name="Content Placeholder 2">
            <a:extLst>
              <a:ext uri="{FF2B5EF4-FFF2-40B4-BE49-F238E27FC236}">
                <a16:creationId xmlns:a16="http://schemas.microsoft.com/office/drawing/2014/main" id="{AD96F127-AC77-3A63-EDD0-DFDC4A8023B2}"/>
              </a:ext>
            </a:extLst>
          </p:cNvPr>
          <p:cNvGraphicFramePr>
            <a:graphicFrameLocks/>
          </p:cNvGraphicFramePr>
          <p:nvPr>
            <p:extLst>
              <p:ext uri="{D42A27DB-BD31-4B8C-83A1-F6EECF244321}">
                <p14:modId xmlns:p14="http://schemas.microsoft.com/office/powerpoint/2010/main" val="3424316139"/>
              </p:ext>
            </p:extLst>
          </p:nvPr>
        </p:nvGraphicFramePr>
        <p:xfrm>
          <a:off x="791072" y="1876354"/>
          <a:ext cx="15769752" cy="7896339"/>
        </p:xfrm>
        <a:graphic>
          <a:graphicData uri="http://schemas.openxmlformats.org/drawingml/2006/table">
            <a:tbl>
              <a:tblPr firstRow="1" bandRow="1">
                <a:tableStyleId>{5C22544A-7EE6-4342-B048-85BDC9FD1C3A}</a:tableStyleId>
              </a:tblPr>
              <a:tblGrid>
                <a:gridCol w="4029766">
                  <a:extLst>
                    <a:ext uri="{9D8B030D-6E8A-4147-A177-3AD203B41FA5}">
                      <a16:colId xmlns:a16="http://schemas.microsoft.com/office/drawing/2014/main" val="3637603790"/>
                    </a:ext>
                  </a:extLst>
                </a:gridCol>
                <a:gridCol w="11739986">
                  <a:extLst>
                    <a:ext uri="{9D8B030D-6E8A-4147-A177-3AD203B41FA5}">
                      <a16:colId xmlns:a16="http://schemas.microsoft.com/office/drawing/2014/main" val="1161590067"/>
                    </a:ext>
                  </a:extLst>
                </a:gridCol>
              </a:tblGrid>
              <a:tr h="382813">
                <a:tc>
                  <a:txBody>
                    <a:bodyPr/>
                    <a:lstStyle/>
                    <a:p>
                      <a:r>
                        <a:rPr lang="en-GB" sz="2000" dirty="0"/>
                        <a:t>Membership</a:t>
                      </a:r>
                    </a:p>
                  </a:txBody>
                  <a:tcPr/>
                </a:tc>
                <a:tc rowSpan="12">
                  <a:txBody>
                    <a:bodyPr/>
                    <a:lstStyle/>
                    <a:p>
                      <a:pPr marL="0" marR="0" lvl="0" indent="0" algn="l" defTabSz="1828800" rtl="0" eaLnBrk="1" fontAlgn="auto" latinLnBrk="0" hangingPunct="1">
                        <a:lnSpc>
                          <a:spcPct val="100000"/>
                        </a:lnSpc>
                        <a:spcBef>
                          <a:spcPts val="0"/>
                        </a:spcBef>
                        <a:spcAft>
                          <a:spcPts val="0"/>
                        </a:spcAft>
                        <a:buClr>
                          <a:schemeClr val="accent1"/>
                        </a:buClr>
                        <a:buSzTx/>
                        <a:buFont typeface="Wingdings" panose="05000000000000000000" pitchFamily="2" charset="2"/>
                        <a:buNone/>
                        <a:tabLst/>
                        <a:defRPr/>
                      </a:pPr>
                      <a:r>
                        <a:rPr lang="en-GB" sz="2000" b="1" dirty="0">
                          <a:solidFill>
                            <a:schemeClr val="tx1"/>
                          </a:solidFill>
                        </a:rPr>
                        <a:t>Purpose</a:t>
                      </a:r>
                      <a:r>
                        <a:rPr lang="en-GB" sz="2000" b="0" dirty="0">
                          <a:solidFill>
                            <a:schemeClr val="tx1"/>
                          </a:solidFill>
                        </a:rPr>
                        <a:t>: </a:t>
                      </a:r>
                    </a:p>
                    <a:p>
                      <a:pPr marL="342900" marR="0" lvl="0" indent="-342900" algn="l" defTabSz="1828800" rtl="0" eaLnBrk="1" fontAlgn="auto" latinLnBrk="0" hangingPunct="1">
                        <a:lnSpc>
                          <a:spcPct val="100000"/>
                        </a:lnSpc>
                        <a:spcBef>
                          <a:spcPts val="0"/>
                        </a:spcBef>
                        <a:spcAft>
                          <a:spcPts val="0"/>
                        </a:spcAft>
                        <a:buClr>
                          <a:schemeClr val="accent1"/>
                        </a:buClr>
                        <a:buSzTx/>
                        <a:buFont typeface="Wingdings" panose="05000000000000000000" pitchFamily="2" charset="2"/>
                        <a:buChar char="Ø"/>
                        <a:tabLst/>
                        <a:defRPr/>
                      </a:pPr>
                      <a:r>
                        <a:rPr lang="en-GB" sz="2000" b="0" kern="1200" dirty="0">
                          <a:solidFill>
                            <a:schemeClr val="tx1"/>
                          </a:solidFill>
                          <a:effectLst/>
                          <a:latin typeface="+mn-lt"/>
                          <a:ea typeface="+mn-ea"/>
                          <a:cs typeface="+mn-cs"/>
                        </a:rPr>
                        <a:t>To provide system-level leadership in the delivery of system recovery, the Joint Forward Plan, and other agreed system priorities.</a:t>
                      </a:r>
                    </a:p>
                    <a:p>
                      <a:pPr marL="0" marR="0" lvl="0" indent="0" algn="l" defTabSz="1828800" rtl="0" eaLnBrk="1" fontAlgn="auto" latinLnBrk="0" hangingPunct="1">
                        <a:lnSpc>
                          <a:spcPct val="100000"/>
                        </a:lnSpc>
                        <a:spcBef>
                          <a:spcPts val="0"/>
                        </a:spcBef>
                        <a:spcAft>
                          <a:spcPts val="0"/>
                        </a:spcAft>
                        <a:buClr>
                          <a:schemeClr val="accent1"/>
                        </a:buClr>
                        <a:buSzTx/>
                        <a:buFont typeface="Wingdings" panose="05000000000000000000" pitchFamily="2" charset="2"/>
                        <a:buNone/>
                        <a:tabLst/>
                        <a:defRPr/>
                      </a:pPr>
                      <a:endParaRPr lang="en-GB" sz="2000" b="0" dirty="0">
                        <a:solidFill>
                          <a:schemeClr val="tx1"/>
                        </a:solidFill>
                      </a:endParaRPr>
                    </a:p>
                    <a:p>
                      <a:pPr marL="0" marR="0" lvl="0" indent="0" algn="l" defTabSz="1828800" rtl="0" eaLnBrk="1" fontAlgn="auto" latinLnBrk="0" hangingPunct="1">
                        <a:lnSpc>
                          <a:spcPct val="100000"/>
                        </a:lnSpc>
                        <a:spcBef>
                          <a:spcPts val="0"/>
                        </a:spcBef>
                        <a:spcAft>
                          <a:spcPts val="0"/>
                        </a:spcAft>
                        <a:buClr>
                          <a:schemeClr val="accent1"/>
                        </a:buClr>
                        <a:buSzTx/>
                        <a:buFont typeface="Wingdings" panose="05000000000000000000" pitchFamily="2" charset="2"/>
                        <a:buNone/>
                        <a:tabLst/>
                        <a:defRPr/>
                      </a:pPr>
                      <a:r>
                        <a:rPr lang="en-GB" sz="2000" b="1" dirty="0">
                          <a:solidFill>
                            <a:schemeClr val="tx1"/>
                          </a:solidFill>
                        </a:rPr>
                        <a:t>Key responsibilities:</a:t>
                      </a:r>
                    </a:p>
                    <a:p>
                      <a:pPr marL="342900" indent="-342900" algn="just">
                        <a:buClr>
                          <a:schemeClr val="accent1"/>
                        </a:buClr>
                        <a:buFont typeface="Wingdings" panose="05000000000000000000" pitchFamily="2" charset="2"/>
                        <a:buChar char="Ø"/>
                      </a:pPr>
                      <a:r>
                        <a:rPr lang="en-GB" sz="2000" b="0" kern="1200" dirty="0">
                          <a:solidFill>
                            <a:schemeClr val="tx1"/>
                          </a:solidFill>
                          <a:effectLst/>
                          <a:latin typeface="+mn-lt"/>
                          <a:ea typeface="+mn-ea"/>
                          <a:cs typeface="+mn-cs"/>
                        </a:rPr>
                        <a:t>Oversee the delivery of the criteria identified by NHS England for the exit of the One Devon Integrated Care System from Segment 4 of the NHS Oversight Framework.</a:t>
                      </a:r>
                    </a:p>
                    <a:p>
                      <a:pPr marL="342900" indent="-342900" algn="just">
                        <a:buClr>
                          <a:schemeClr val="accent1"/>
                        </a:buClr>
                        <a:buFont typeface="Wingdings" panose="05000000000000000000" pitchFamily="2" charset="2"/>
                        <a:buChar char="Ø"/>
                      </a:pPr>
                      <a:r>
                        <a:rPr lang="en-GB" sz="2000" b="0" kern="1200" dirty="0">
                          <a:solidFill>
                            <a:schemeClr val="tx1"/>
                          </a:solidFill>
                          <a:effectLst/>
                          <a:latin typeface="+mn-lt"/>
                          <a:ea typeface="+mn-ea"/>
                          <a:cs typeface="+mn-cs"/>
                        </a:rPr>
                        <a:t>Oversee the development of the NHS-led aspects of the One Devon Integrated Care System Joint Forward Plan, Annual Plan and Operational Plan submissions at a system level.</a:t>
                      </a:r>
                    </a:p>
                    <a:p>
                      <a:pPr marL="342900" indent="-342900" algn="just">
                        <a:buClr>
                          <a:schemeClr val="accent1"/>
                        </a:buClr>
                        <a:buFont typeface="Wingdings" panose="05000000000000000000" pitchFamily="2" charset="2"/>
                        <a:buChar char="Ø"/>
                      </a:pPr>
                      <a:r>
                        <a:rPr lang="en-GB" sz="2000" b="0" kern="1200" dirty="0">
                          <a:solidFill>
                            <a:schemeClr val="tx1"/>
                          </a:solidFill>
                          <a:effectLst/>
                          <a:latin typeface="+mn-lt"/>
                          <a:ea typeface="+mn-ea"/>
                          <a:cs typeface="+mn-cs"/>
                        </a:rPr>
                        <a:t>Monitor the delivery of the Annual Plan, which sets out the NHS-led deliverables of the Joint Forward Plan, taking escalations from Provider Performance Meetings and agreeing a system response where necessary.</a:t>
                      </a:r>
                    </a:p>
                    <a:p>
                      <a:pPr marL="342900" indent="-342900" algn="just">
                        <a:buClr>
                          <a:schemeClr val="accent1"/>
                        </a:buClr>
                        <a:buFont typeface="Wingdings" panose="05000000000000000000" pitchFamily="2" charset="2"/>
                        <a:buChar char="Ø"/>
                      </a:pPr>
                      <a:r>
                        <a:rPr lang="en-GB" sz="2000" b="0" kern="1200" dirty="0">
                          <a:solidFill>
                            <a:schemeClr val="tx1"/>
                          </a:solidFill>
                          <a:effectLst/>
                          <a:latin typeface="+mn-lt"/>
                          <a:ea typeface="+mn-ea"/>
                          <a:cs typeface="+mn-cs"/>
                        </a:rPr>
                        <a:t>be the formal route for change control of agreed Plans (for approval as appropriate by the respective governance bodies of each member).</a:t>
                      </a:r>
                    </a:p>
                    <a:p>
                      <a:pPr marL="342900" indent="-342900" algn="just">
                        <a:buClr>
                          <a:schemeClr val="accent1"/>
                        </a:buClr>
                        <a:buFont typeface="Wingdings" panose="05000000000000000000" pitchFamily="2" charset="2"/>
                        <a:buChar char="Ø"/>
                      </a:pPr>
                      <a:r>
                        <a:rPr lang="en-GB" sz="2000" b="0" kern="1200" dirty="0">
                          <a:solidFill>
                            <a:schemeClr val="tx1"/>
                          </a:solidFill>
                          <a:effectLst/>
                          <a:latin typeface="+mn-lt"/>
                          <a:ea typeface="+mn-ea"/>
                          <a:cs typeface="+mn-cs"/>
                        </a:rPr>
                        <a:t>Oversee the allocation of system resource and ensure it is managed to deliver the greatest impact.</a:t>
                      </a:r>
                    </a:p>
                    <a:p>
                      <a:pPr marL="342900" indent="-342900" algn="just">
                        <a:buClr>
                          <a:schemeClr val="accent1"/>
                        </a:buClr>
                        <a:buFont typeface="Wingdings" panose="05000000000000000000" pitchFamily="2" charset="2"/>
                        <a:buChar char="Ø"/>
                      </a:pPr>
                      <a:r>
                        <a:rPr lang="en-GB" sz="2000" b="0" kern="1200" dirty="0">
                          <a:solidFill>
                            <a:schemeClr val="tx1"/>
                          </a:solidFill>
                          <a:effectLst/>
                          <a:latin typeface="+mn-lt"/>
                          <a:ea typeface="+mn-ea"/>
                          <a:cs typeface="+mn-cs"/>
                        </a:rPr>
                        <a:t>review system performance and agree strategic responses to emerging performance risks.</a:t>
                      </a:r>
                    </a:p>
                    <a:p>
                      <a:pPr marL="342900" indent="-342900" algn="just">
                        <a:buClr>
                          <a:schemeClr val="accent1"/>
                        </a:buClr>
                        <a:buFont typeface="Wingdings" panose="05000000000000000000" pitchFamily="2" charset="2"/>
                        <a:buChar char="Ø"/>
                      </a:pPr>
                      <a:r>
                        <a:rPr lang="en-GB" sz="2000" b="0" kern="1200" dirty="0">
                          <a:solidFill>
                            <a:schemeClr val="tx1"/>
                          </a:solidFill>
                          <a:effectLst/>
                          <a:latin typeface="+mn-lt"/>
                          <a:ea typeface="+mn-ea"/>
                          <a:cs typeface="+mn-cs"/>
                        </a:rPr>
                        <a:t>agree system level risks and issues and agree mitigating actions.</a:t>
                      </a:r>
                    </a:p>
                    <a:p>
                      <a:pPr marL="342900" indent="-342900" algn="just">
                        <a:buClr>
                          <a:schemeClr val="accent1"/>
                        </a:buClr>
                        <a:buFont typeface="Wingdings" panose="05000000000000000000" pitchFamily="2" charset="2"/>
                        <a:buChar char="Ø"/>
                      </a:pPr>
                      <a:r>
                        <a:rPr lang="en-GB" sz="2000" b="0" kern="1200" dirty="0">
                          <a:solidFill>
                            <a:schemeClr val="tx1"/>
                          </a:solidFill>
                          <a:effectLst/>
                          <a:latin typeface="+mn-lt"/>
                          <a:ea typeface="+mn-ea"/>
                          <a:cs typeface="+mn-cs"/>
                        </a:rPr>
                        <a:t>horizon scan for emerging future challenges to agree on a system response to enable early intervention.</a:t>
                      </a:r>
                    </a:p>
                    <a:p>
                      <a:pPr marL="342900" indent="-342900" algn="just">
                        <a:buClr>
                          <a:schemeClr val="accent1"/>
                        </a:buClr>
                        <a:buFont typeface="Wingdings" panose="05000000000000000000" pitchFamily="2" charset="2"/>
                        <a:buChar char="Ø"/>
                      </a:pPr>
                      <a:r>
                        <a:rPr lang="en-GB" sz="2000" b="0" kern="1200" dirty="0">
                          <a:solidFill>
                            <a:schemeClr val="tx1"/>
                          </a:solidFill>
                          <a:effectLst/>
                          <a:latin typeface="+mn-lt"/>
                          <a:ea typeface="+mn-ea"/>
                          <a:cs typeface="+mn-cs"/>
                        </a:rPr>
                        <a:t>review opportunities for greater system-wide working through the establishment of system-level delivery mechanisms.</a:t>
                      </a:r>
                    </a:p>
                    <a:p>
                      <a:pPr marL="0" marR="0" lvl="0" indent="0" algn="l" defTabSz="1828800" rtl="0" eaLnBrk="1" fontAlgn="auto" latinLnBrk="0" hangingPunct="1">
                        <a:lnSpc>
                          <a:spcPct val="100000"/>
                        </a:lnSpc>
                        <a:spcBef>
                          <a:spcPts val="0"/>
                        </a:spcBef>
                        <a:spcAft>
                          <a:spcPts val="0"/>
                        </a:spcAft>
                        <a:buClr>
                          <a:schemeClr val="accent1"/>
                        </a:buClr>
                        <a:buSzTx/>
                        <a:buFont typeface="Wingdings" panose="05000000000000000000" pitchFamily="2" charset="2"/>
                        <a:buNone/>
                        <a:tabLst/>
                        <a:defRPr/>
                      </a:pPr>
                      <a:endParaRPr lang="en-GB" sz="2000" b="1" dirty="0">
                        <a:solidFill>
                          <a:schemeClr val="tx1"/>
                        </a:solidFill>
                      </a:endParaRPr>
                    </a:p>
                  </a:txBody>
                  <a:tcPr>
                    <a:solidFill>
                      <a:schemeClr val="bg1"/>
                    </a:solidFill>
                  </a:tcPr>
                </a:tc>
                <a:extLst>
                  <a:ext uri="{0D108BD9-81ED-4DB2-BD59-A6C34878D82A}">
                    <a16:rowId xmlns:a16="http://schemas.microsoft.com/office/drawing/2014/main" val="1672054514"/>
                  </a:ext>
                </a:extLst>
              </a:tr>
              <a:tr h="388412">
                <a:tc>
                  <a:txBody>
                    <a:bodyPr/>
                    <a:lstStyle/>
                    <a:p>
                      <a:r>
                        <a:rPr lang="en-GB" sz="1900" dirty="0"/>
                        <a:t>NHS Devon CEO (Chair)</a:t>
                      </a:r>
                    </a:p>
                  </a:txBody>
                  <a:tcPr/>
                </a:tc>
                <a:tc vMerge="1">
                  <a:txBody>
                    <a:bodyPr/>
                    <a:lstStyle/>
                    <a:p>
                      <a:endParaRPr lang="en-GB" dirty="0"/>
                    </a:p>
                  </a:txBody>
                  <a:tcPr>
                    <a:solidFill>
                      <a:schemeClr val="bg1"/>
                    </a:solidFill>
                  </a:tcPr>
                </a:tc>
                <a:extLst>
                  <a:ext uri="{0D108BD9-81ED-4DB2-BD59-A6C34878D82A}">
                    <a16:rowId xmlns:a16="http://schemas.microsoft.com/office/drawing/2014/main" val="1631500744"/>
                  </a:ext>
                </a:extLst>
              </a:tr>
              <a:tr h="927585">
                <a:tc>
                  <a:txBody>
                    <a:bodyPr/>
                    <a:lstStyle/>
                    <a:p>
                      <a:r>
                        <a:rPr lang="en-GB" sz="1900" dirty="0"/>
                        <a:t>NHS Devon Chief Strategic Commissioning and Planning Officer (Vice Chair)</a:t>
                      </a:r>
                    </a:p>
                  </a:txBody>
                  <a:tcPr/>
                </a:tc>
                <a:tc vMerge="1">
                  <a:txBody>
                    <a:bodyPr/>
                    <a:lstStyle/>
                    <a:p>
                      <a:endParaRPr lang="en-GB"/>
                    </a:p>
                  </a:txBody>
                  <a:tcPr/>
                </a:tc>
                <a:extLst>
                  <a:ext uri="{0D108BD9-81ED-4DB2-BD59-A6C34878D82A}">
                    <a16:rowId xmlns:a16="http://schemas.microsoft.com/office/drawing/2014/main" val="1018143885"/>
                  </a:ext>
                </a:extLst>
              </a:tr>
              <a:tr h="372314">
                <a:tc>
                  <a:txBody>
                    <a:bodyPr/>
                    <a:lstStyle/>
                    <a:p>
                      <a:r>
                        <a:rPr lang="en-GB" sz="1900" dirty="0"/>
                        <a:t>Devon Partnership NHS Trust CEO</a:t>
                      </a:r>
                    </a:p>
                  </a:txBody>
                  <a:tcPr/>
                </a:tc>
                <a:tc vMerge="1">
                  <a:txBody>
                    <a:bodyPr/>
                    <a:lstStyle/>
                    <a:p>
                      <a:endParaRPr lang="en-GB"/>
                    </a:p>
                  </a:txBody>
                  <a:tcPr/>
                </a:tc>
                <a:extLst>
                  <a:ext uri="{0D108BD9-81ED-4DB2-BD59-A6C34878D82A}">
                    <a16:rowId xmlns:a16="http://schemas.microsoft.com/office/drawing/2014/main" val="3288061228"/>
                  </a:ext>
                </a:extLst>
              </a:tr>
              <a:tr h="418465">
                <a:tc>
                  <a:txBody>
                    <a:bodyPr/>
                    <a:lstStyle/>
                    <a:p>
                      <a:r>
                        <a:rPr lang="en-GB" sz="1900" dirty="0"/>
                        <a:t>Devon Partnership NHS Trust COO</a:t>
                      </a:r>
                    </a:p>
                  </a:txBody>
                  <a:tcPr/>
                </a:tc>
                <a:tc vMerge="1">
                  <a:txBody>
                    <a:bodyPr/>
                    <a:lstStyle/>
                    <a:p>
                      <a:endParaRPr lang="en-GB"/>
                    </a:p>
                  </a:txBody>
                  <a:tcPr/>
                </a:tc>
                <a:extLst>
                  <a:ext uri="{0D108BD9-81ED-4DB2-BD59-A6C34878D82A}">
                    <a16:rowId xmlns:a16="http://schemas.microsoft.com/office/drawing/2014/main" val="4193027316"/>
                  </a:ext>
                </a:extLst>
              </a:tr>
              <a:tr h="647837">
                <a:tc>
                  <a:txBody>
                    <a:bodyPr/>
                    <a:lstStyle/>
                    <a:p>
                      <a:r>
                        <a:rPr lang="en-GB" sz="1900" dirty="0"/>
                        <a:t>Torbay and South Devon NHS Foundation Trust CEO</a:t>
                      </a:r>
                    </a:p>
                  </a:txBody>
                  <a:tcPr/>
                </a:tc>
                <a:tc vMerge="1">
                  <a:txBody>
                    <a:bodyPr/>
                    <a:lstStyle/>
                    <a:p>
                      <a:endParaRPr lang="en-GB"/>
                    </a:p>
                  </a:txBody>
                  <a:tcPr/>
                </a:tc>
                <a:extLst>
                  <a:ext uri="{0D108BD9-81ED-4DB2-BD59-A6C34878D82A}">
                    <a16:rowId xmlns:a16="http://schemas.microsoft.com/office/drawing/2014/main" val="2746690032"/>
                  </a:ext>
                </a:extLst>
              </a:tr>
              <a:tr h="647837">
                <a:tc>
                  <a:txBody>
                    <a:bodyPr/>
                    <a:lstStyle/>
                    <a:p>
                      <a:pPr marL="0" marR="0" lvl="0" indent="0" algn="l" defTabSz="1828800" rtl="0" eaLnBrk="1" fontAlgn="auto" latinLnBrk="0" hangingPunct="1">
                        <a:lnSpc>
                          <a:spcPct val="100000"/>
                        </a:lnSpc>
                        <a:spcBef>
                          <a:spcPts val="0"/>
                        </a:spcBef>
                        <a:spcAft>
                          <a:spcPts val="0"/>
                        </a:spcAft>
                        <a:buClrTx/>
                        <a:buSzTx/>
                        <a:buFontTx/>
                        <a:buNone/>
                        <a:tabLst/>
                        <a:defRPr/>
                      </a:pPr>
                      <a:r>
                        <a:rPr lang="en-GB" sz="1900" dirty="0"/>
                        <a:t>Torbay and South Devon NHS  Foundation Trust COO</a:t>
                      </a:r>
                    </a:p>
                  </a:txBody>
                  <a:tcPr/>
                </a:tc>
                <a:tc vMerge="1">
                  <a:txBody>
                    <a:bodyPr/>
                    <a:lstStyle/>
                    <a:p>
                      <a:endParaRPr lang="en-GB"/>
                    </a:p>
                  </a:txBody>
                  <a:tcPr/>
                </a:tc>
                <a:extLst>
                  <a:ext uri="{0D108BD9-81ED-4DB2-BD59-A6C34878D82A}">
                    <a16:rowId xmlns:a16="http://schemas.microsoft.com/office/drawing/2014/main" val="2732983222"/>
                  </a:ext>
                </a:extLst>
              </a:tr>
              <a:tr h="647837">
                <a:tc>
                  <a:txBody>
                    <a:bodyPr/>
                    <a:lstStyle/>
                    <a:p>
                      <a:r>
                        <a:rPr lang="en-GB" sz="1900" dirty="0"/>
                        <a:t>University Hospitals Plymouth NHS Trust CEO</a:t>
                      </a:r>
                    </a:p>
                  </a:txBody>
                  <a:tcPr/>
                </a:tc>
                <a:tc vMerge="1">
                  <a:txBody>
                    <a:bodyPr/>
                    <a:lstStyle/>
                    <a:p>
                      <a:endParaRPr lang="en-GB"/>
                    </a:p>
                  </a:txBody>
                  <a:tcPr/>
                </a:tc>
                <a:extLst>
                  <a:ext uri="{0D108BD9-81ED-4DB2-BD59-A6C34878D82A}">
                    <a16:rowId xmlns:a16="http://schemas.microsoft.com/office/drawing/2014/main" val="2911005935"/>
                  </a:ext>
                </a:extLst>
              </a:tr>
              <a:tr h="647837">
                <a:tc>
                  <a:txBody>
                    <a:bodyPr/>
                    <a:lstStyle/>
                    <a:p>
                      <a:pPr marL="0" marR="0" lvl="0" indent="0" algn="l" defTabSz="1828800" rtl="0" eaLnBrk="1" fontAlgn="auto" latinLnBrk="0" hangingPunct="1">
                        <a:lnSpc>
                          <a:spcPct val="100000"/>
                        </a:lnSpc>
                        <a:spcBef>
                          <a:spcPts val="0"/>
                        </a:spcBef>
                        <a:spcAft>
                          <a:spcPts val="0"/>
                        </a:spcAft>
                        <a:buClrTx/>
                        <a:buSzTx/>
                        <a:buFontTx/>
                        <a:buNone/>
                        <a:tabLst/>
                        <a:defRPr/>
                      </a:pPr>
                      <a:r>
                        <a:rPr lang="en-GB" sz="1900" dirty="0"/>
                        <a:t>University Hospitals Plymouth NHS Trust COO</a:t>
                      </a:r>
                    </a:p>
                  </a:txBody>
                  <a:tcPr/>
                </a:tc>
                <a:tc vMerge="1">
                  <a:txBody>
                    <a:bodyPr/>
                    <a:lstStyle/>
                    <a:p>
                      <a:endParaRPr lang="en-GB"/>
                    </a:p>
                  </a:txBody>
                  <a:tcPr/>
                </a:tc>
                <a:extLst>
                  <a:ext uri="{0D108BD9-81ED-4DB2-BD59-A6C34878D82A}">
                    <a16:rowId xmlns:a16="http://schemas.microsoft.com/office/drawing/2014/main" val="2712522341"/>
                  </a:ext>
                </a:extLst>
              </a:tr>
              <a:tr h="684784">
                <a:tc>
                  <a:txBody>
                    <a:bodyPr/>
                    <a:lstStyle/>
                    <a:p>
                      <a:r>
                        <a:rPr lang="en-GB" sz="1900" dirty="0"/>
                        <a:t>Royal Devon University Healthcare NHS Foundation Trust CEO</a:t>
                      </a:r>
                    </a:p>
                  </a:txBody>
                  <a:tcPr/>
                </a:tc>
                <a:tc vMerge="1">
                  <a:txBody>
                    <a:bodyPr/>
                    <a:lstStyle/>
                    <a:p>
                      <a:endParaRPr lang="en-GB"/>
                    </a:p>
                  </a:txBody>
                  <a:tcPr/>
                </a:tc>
                <a:extLst>
                  <a:ext uri="{0D108BD9-81ED-4DB2-BD59-A6C34878D82A}">
                    <a16:rowId xmlns:a16="http://schemas.microsoft.com/office/drawing/2014/main" val="71111767"/>
                  </a:ext>
                </a:extLst>
              </a:tr>
              <a:tr h="647837">
                <a:tc>
                  <a:txBody>
                    <a:bodyPr/>
                    <a:lstStyle/>
                    <a:p>
                      <a:pPr marL="0" marR="0" lvl="0" indent="0" algn="l" defTabSz="1828800" rtl="0" eaLnBrk="1" fontAlgn="auto" latinLnBrk="0" hangingPunct="1">
                        <a:lnSpc>
                          <a:spcPct val="100000"/>
                        </a:lnSpc>
                        <a:spcBef>
                          <a:spcPts val="0"/>
                        </a:spcBef>
                        <a:spcAft>
                          <a:spcPts val="0"/>
                        </a:spcAft>
                        <a:buClrTx/>
                        <a:buSzTx/>
                        <a:buFontTx/>
                        <a:buNone/>
                        <a:tabLst/>
                        <a:defRPr/>
                      </a:pPr>
                      <a:r>
                        <a:rPr lang="en-GB" sz="1900" dirty="0"/>
                        <a:t>Royal Devon University Healthcare NHS Foundation Trust COO</a:t>
                      </a:r>
                    </a:p>
                  </a:txBody>
                  <a:tcPr/>
                </a:tc>
                <a:tc vMerge="1">
                  <a:txBody>
                    <a:bodyPr/>
                    <a:lstStyle/>
                    <a:p>
                      <a:endParaRPr lang="en-GB"/>
                    </a:p>
                  </a:txBody>
                  <a:tcPr/>
                </a:tc>
                <a:extLst>
                  <a:ext uri="{0D108BD9-81ED-4DB2-BD59-A6C34878D82A}">
                    <a16:rowId xmlns:a16="http://schemas.microsoft.com/office/drawing/2014/main" val="4227460622"/>
                  </a:ext>
                </a:extLst>
              </a:tr>
              <a:tr h="647837">
                <a:tc>
                  <a:txBody>
                    <a:bodyPr/>
                    <a:lstStyle/>
                    <a:p>
                      <a:pPr marL="0" marR="0" lvl="0" indent="0" algn="l" defTabSz="1828800" rtl="0" eaLnBrk="1" fontAlgn="auto" latinLnBrk="0" hangingPunct="1">
                        <a:lnSpc>
                          <a:spcPct val="100000"/>
                        </a:lnSpc>
                        <a:spcBef>
                          <a:spcPts val="0"/>
                        </a:spcBef>
                        <a:spcAft>
                          <a:spcPts val="0"/>
                        </a:spcAft>
                        <a:buClrTx/>
                        <a:buSzTx/>
                        <a:buFontTx/>
                        <a:buNone/>
                        <a:tabLst/>
                        <a:defRPr/>
                      </a:pPr>
                      <a:r>
                        <a:rPr lang="en-GB" sz="1900" dirty="0"/>
                        <a:t>South Western Ambulance Service NHS Foundation Trust CEO</a:t>
                      </a:r>
                    </a:p>
                  </a:txBody>
                  <a:tcPr/>
                </a:tc>
                <a:tc vMerge="1">
                  <a:txBody>
                    <a:bodyPr/>
                    <a:lstStyle/>
                    <a:p>
                      <a:endParaRPr lang="en-GB"/>
                    </a:p>
                  </a:txBody>
                  <a:tcPr/>
                </a:tc>
                <a:extLst>
                  <a:ext uri="{0D108BD9-81ED-4DB2-BD59-A6C34878D82A}">
                    <a16:rowId xmlns:a16="http://schemas.microsoft.com/office/drawing/2014/main" val="3745551038"/>
                  </a:ext>
                </a:extLst>
              </a:tr>
              <a:tr h="643958">
                <a:tc>
                  <a:txBody>
                    <a:bodyPr/>
                    <a:lstStyle/>
                    <a:p>
                      <a:r>
                        <a:rPr lang="en-GB" sz="1900" dirty="0"/>
                        <a:t>Primary Care representative – tbc </a:t>
                      </a:r>
                    </a:p>
                  </a:txBody>
                  <a:tcPr/>
                </a:tc>
                <a:tc>
                  <a:txBody>
                    <a:bodyPr/>
                    <a:lstStyle/>
                    <a:p>
                      <a:pPr marL="0" marR="0" lvl="0" indent="0" algn="l" defTabSz="1828800" rtl="0" eaLnBrk="1" fontAlgn="auto" latinLnBrk="0" hangingPunct="1">
                        <a:lnSpc>
                          <a:spcPct val="100000"/>
                        </a:lnSpc>
                        <a:spcBef>
                          <a:spcPts val="0"/>
                        </a:spcBef>
                        <a:spcAft>
                          <a:spcPts val="0"/>
                        </a:spcAft>
                        <a:buClr>
                          <a:schemeClr val="accent1"/>
                        </a:buClr>
                        <a:buSzTx/>
                        <a:buFont typeface="Wingdings" panose="05000000000000000000" pitchFamily="2" charset="2"/>
                        <a:buNone/>
                        <a:tabLst/>
                        <a:defRPr/>
                      </a:pPr>
                      <a:endParaRPr lang="en-GB" sz="2000" b="1" dirty="0">
                        <a:solidFill>
                          <a:schemeClr val="tx1"/>
                        </a:solidFill>
                      </a:endParaRPr>
                    </a:p>
                  </a:txBody>
                  <a:tcPr>
                    <a:solidFill>
                      <a:schemeClr val="bg1"/>
                    </a:solidFill>
                  </a:tcPr>
                </a:tc>
                <a:extLst>
                  <a:ext uri="{0D108BD9-81ED-4DB2-BD59-A6C34878D82A}">
                    <a16:rowId xmlns:a16="http://schemas.microsoft.com/office/drawing/2014/main" val="537144162"/>
                  </a:ext>
                </a:extLst>
              </a:tr>
            </a:tbl>
          </a:graphicData>
        </a:graphic>
      </p:graphicFrame>
    </p:spTree>
    <p:extLst>
      <p:ext uri="{BB962C8B-B14F-4D97-AF65-F5344CB8AC3E}">
        <p14:creationId xmlns:p14="http://schemas.microsoft.com/office/powerpoint/2010/main" val="11029410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6AB8F2-9319-D0AF-8F16-A5BE108DEA5A}"/>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181CDDA5-9D88-632A-B7CF-6F80CDF2EAFF}"/>
              </a:ext>
            </a:extLst>
          </p:cNvPr>
          <p:cNvSpPr>
            <a:spLocks noGrp="1"/>
          </p:cNvSpPr>
          <p:nvPr>
            <p:ph type="ctrTitle"/>
          </p:nvPr>
        </p:nvSpPr>
        <p:spPr>
          <a:xfrm>
            <a:off x="1371600" y="2622550"/>
            <a:ext cx="15544800" cy="2205038"/>
          </a:xfrm>
        </p:spPr>
        <p:txBody>
          <a:bodyPr>
            <a:normAutofit/>
          </a:bodyPr>
          <a:lstStyle/>
          <a:p>
            <a:r>
              <a:rPr lang="en-GB" sz="4000" dirty="0"/>
              <a:t>Section 8 – Primary medical services and other commissioning responsibilities delegated to NHS Devon</a:t>
            </a:r>
            <a:endParaRPr lang="en-GB" sz="4000" dirty="0">
              <a:solidFill>
                <a:srgbClr val="0070C0"/>
              </a:solidFill>
            </a:endParaRPr>
          </a:p>
        </p:txBody>
      </p:sp>
    </p:spTree>
    <p:extLst>
      <p:ext uri="{BB962C8B-B14F-4D97-AF65-F5344CB8AC3E}">
        <p14:creationId xmlns:p14="http://schemas.microsoft.com/office/powerpoint/2010/main" val="16420876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AEDE3-F0B9-4C72-9CED-6C0743B8C38E}"/>
              </a:ext>
            </a:extLst>
          </p:cNvPr>
          <p:cNvSpPr>
            <a:spLocks noGrp="1"/>
          </p:cNvSpPr>
          <p:nvPr>
            <p:ph type="title" idx="4294967295"/>
          </p:nvPr>
        </p:nvSpPr>
        <p:spPr>
          <a:xfrm>
            <a:off x="359024" y="246956"/>
            <a:ext cx="15020056" cy="987425"/>
          </a:xfrm>
        </p:spPr>
        <p:txBody>
          <a:bodyPr>
            <a:normAutofit/>
          </a:bodyPr>
          <a:lstStyle/>
          <a:p>
            <a:r>
              <a:rPr lang="en-GB" sz="4000" dirty="0"/>
              <a:t>1.2  NHS Core Values</a:t>
            </a:r>
          </a:p>
        </p:txBody>
      </p:sp>
      <p:sp>
        <p:nvSpPr>
          <p:cNvPr id="4" name="Content Placeholder 3">
            <a:extLst>
              <a:ext uri="{FF2B5EF4-FFF2-40B4-BE49-F238E27FC236}">
                <a16:creationId xmlns:a16="http://schemas.microsoft.com/office/drawing/2014/main" id="{FBEF598A-53E4-A968-E0AA-9BE015708824}"/>
              </a:ext>
            </a:extLst>
          </p:cNvPr>
          <p:cNvSpPr>
            <a:spLocks noGrp="1"/>
          </p:cNvSpPr>
          <p:nvPr>
            <p:ph idx="4294967295"/>
          </p:nvPr>
        </p:nvSpPr>
        <p:spPr>
          <a:xfrm>
            <a:off x="1540768" y="1398588"/>
            <a:ext cx="15164072" cy="8353425"/>
          </a:xfrm>
        </p:spPr>
        <p:txBody>
          <a:bodyPr/>
          <a:lstStyle/>
          <a:p>
            <a:pPr marL="0" lvl="2" indent="0">
              <a:spcBef>
                <a:spcPts val="0"/>
              </a:spcBef>
              <a:buNone/>
              <a:tabLst>
                <a:tab pos="640080" algn="l"/>
              </a:tabLst>
            </a:pPr>
            <a:r>
              <a:rPr lang="en-GB" sz="1900" dirty="0">
                <a:effectLst/>
                <a:latin typeface="Arial" panose="020B0604020202020204" pitchFamily="34" charset="0"/>
                <a:ea typeface="Trebuchet MS" panose="020B0603020202020204" pitchFamily="34" charset="0"/>
                <a:cs typeface="Times New Roman" panose="02020603050405020304" pitchFamily="18" charset="0"/>
              </a:rPr>
              <a:t>The </a:t>
            </a:r>
            <a:r>
              <a:rPr lang="en-GB" sz="1900" dirty="0">
                <a:latin typeface="Arial" panose="020B0604020202020204" pitchFamily="34" charset="0"/>
                <a:ea typeface="Trebuchet MS" panose="020B0603020202020204" pitchFamily="34" charset="0"/>
                <a:cs typeface="Times New Roman" panose="02020603050405020304" pitchFamily="18" charset="0"/>
                <a:hlinkClick r:id="rId2"/>
              </a:rPr>
              <a:t>NHS Core Values</a:t>
            </a:r>
            <a:r>
              <a:rPr lang="en-GB" sz="1900" dirty="0">
                <a:latin typeface="Arial" panose="020B0604020202020204" pitchFamily="34" charset="0"/>
                <a:ea typeface="Trebuchet MS" panose="020B0603020202020204" pitchFamily="34" charset="0"/>
                <a:cs typeface="Times New Roman" panose="02020603050405020304" pitchFamily="18" charset="0"/>
              </a:rPr>
              <a:t> </a:t>
            </a:r>
            <a:r>
              <a:rPr lang="en-GB" sz="1900" dirty="0">
                <a:effectLst/>
                <a:latin typeface="Arial" panose="020B0604020202020204" pitchFamily="34" charset="0"/>
                <a:ea typeface="Trebuchet MS" panose="020B0603020202020204" pitchFamily="34" charset="0"/>
                <a:cs typeface="Times New Roman" panose="02020603050405020304" pitchFamily="18" charset="0"/>
              </a:rPr>
              <a:t>are set out in the </a:t>
            </a:r>
            <a:r>
              <a:rPr lang="en-GB" sz="1900" dirty="0">
                <a:effectLst/>
                <a:latin typeface="Arial" panose="020B0604020202020204" pitchFamily="34" charset="0"/>
                <a:ea typeface="Trebuchet MS" panose="020B0603020202020204" pitchFamily="34" charset="0"/>
                <a:cs typeface="Times New Roman" panose="02020603050405020304" pitchFamily="18" charset="0"/>
                <a:hlinkClick r:id="rId3"/>
              </a:rPr>
              <a:t>NHS Constitution</a:t>
            </a:r>
            <a:r>
              <a:rPr lang="en-GB" sz="1900" dirty="0">
                <a:effectLst/>
                <a:latin typeface="Arial" panose="020B0604020202020204" pitchFamily="34" charset="0"/>
                <a:ea typeface="Trebuchet MS" panose="020B0603020202020204" pitchFamily="34" charset="0"/>
                <a:cs typeface="Times New Roman" panose="02020603050405020304" pitchFamily="18" charset="0"/>
              </a:rPr>
              <a:t>:</a:t>
            </a:r>
          </a:p>
          <a:p>
            <a:pPr marL="266700" lvl="2" indent="0">
              <a:spcBef>
                <a:spcPts val="0"/>
              </a:spcBef>
              <a:buNone/>
              <a:tabLst>
                <a:tab pos="640080" algn="l"/>
              </a:tabLst>
            </a:pPr>
            <a:endParaRPr lang="en-GB" sz="1900" dirty="0">
              <a:effectLst/>
              <a:latin typeface="Arial" panose="020B0604020202020204" pitchFamily="34" charset="0"/>
              <a:ea typeface="Trebuchet MS" panose="020B0603020202020204" pitchFamily="34" charset="0"/>
              <a:cs typeface="Times New Roman" panose="02020603050405020304" pitchFamily="18" charset="0"/>
            </a:endParaRPr>
          </a:p>
          <a:p>
            <a:pPr marL="0" indent="0">
              <a:spcBef>
                <a:spcPts val="0"/>
              </a:spcBef>
              <a:buNone/>
            </a:pPr>
            <a:r>
              <a:rPr lang="en-GB" sz="1800" b="1" dirty="0">
                <a:solidFill>
                  <a:srgbClr val="0070C0"/>
                </a:solidFill>
                <a:ea typeface="Trebuchet MS" panose="020B0603020202020204" pitchFamily="34" charset="0"/>
                <a:cs typeface="Times New Roman" panose="02020603050405020304" pitchFamily="18" charset="0"/>
              </a:rPr>
              <a:t>Working together for patients</a:t>
            </a:r>
            <a:r>
              <a:rPr lang="en-GB" sz="1800" b="1" dirty="0">
                <a:solidFill>
                  <a:srgbClr val="0070C0"/>
                </a:solidFill>
                <a:effectLst/>
                <a:ea typeface="Trebuchet MS" panose="020B0603020202020204" pitchFamily="34" charset="0"/>
                <a:cs typeface="Times New Roman" panose="02020603050405020304" pitchFamily="18" charset="0"/>
              </a:rPr>
              <a:t>:</a:t>
            </a:r>
            <a:endParaRPr lang="en-GB" sz="1800" b="1" dirty="0">
              <a:solidFill>
                <a:srgbClr val="0070C0"/>
              </a:solidFill>
              <a:ea typeface="Trebuchet MS" panose="020B0603020202020204" pitchFamily="34" charset="0"/>
              <a:cs typeface="Times New Roman" panose="02020603050405020304" pitchFamily="18" charset="0"/>
            </a:endParaRPr>
          </a:p>
          <a:p>
            <a:pPr marL="0" indent="0">
              <a:spcBef>
                <a:spcPts val="0"/>
              </a:spcBef>
              <a:buNone/>
            </a:pPr>
            <a:r>
              <a:rPr lang="en-GB" sz="1800" dirty="0">
                <a:effectLst/>
                <a:ea typeface="Trebuchet MS" panose="020B0603020202020204" pitchFamily="34" charset="0"/>
                <a:cs typeface="Times New Roman" panose="02020603050405020304" pitchFamily="18" charset="0"/>
              </a:rPr>
              <a:t>Patients come first in everything we do.  We fully involve patients, staff, families, carers, communities and professionals inside and outside the NHS.  We put the needs of patients and communities before organisational boundaries.  We speak up when things go wrong. </a:t>
            </a:r>
          </a:p>
          <a:p>
            <a:pPr marL="0" indent="0">
              <a:spcBef>
                <a:spcPts val="0"/>
              </a:spcBef>
              <a:buNone/>
            </a:pPr>
            <a:endParaRPr lang="en-GB" sz="1800" b="1" dirty="0">
              <a:solidFill>
                <a:srgbClr val="C00000"/>
              </a:solidFill>
              <a:effectLst/>
              <a:ea typeface="Trebuchet MS" panose="020B0603020202020204" pitchFamily="34" charset="0"/>
              <a:cs typeface="Times New Roman" panose="02020603050405020304" pitchFamily="18" charset="0"/>
            </a:endParaRPr>
          </a:p>
          <a:p>
            <a:pPr marL="0" indent="0">
              <a:spcBef>
                <a:spcPts val="0"/>
              </a:spcBef>
              <a:buNone/>
            </a:pPr>
            <a:r>
              <a:rPr lang="en-GB" sz="1800" b="1" dirty="0">
                <a:solidFill>
                  <a:srgbClr val="0070C0"/>
                </a:solidFill>
                <a:cs typeface="Times New Roman" panose="02020603050405020304" pitchFamily="18" charset="0"/>
              </a:rPr>
              <a:t>Respect and dignity:   </a:t>
            </a:r>
          </a:p>
          <a:p>
            <a:pPr marL="0" indent="0">
              <a:spcBef>
                <a:spcPts val="0"/>
              </a:spcBef>
              <a:buNone/>
            </a:pPr>
            <a:r>
              <a:rPr lang="en-GB" sz="1800" dirty="0">
                <a:effectLst/>
                <a:ea typeface="Trebuchet MS" panose="020B0603020202020204" pitchFamily="34" charset="0"/>
                <a:cs typeface="Times New Roman" panose="02020603050405020304" pitchFamily="18" charset="0"/>
              </a:rPr>
              <a:t>We value every person – whether patient, their families or carers, or staff – as an individual, respect their aspirations and commitments in life, and seek to understand their priorities, needs, abilities and limits.  We take what others have to say seriously.  We are honest and open about our point of view and what we can and cannot do.  </a:t>
            </a:r>
          </a:p>
          <a:p>
            <a:pPr marL="0" indent="0">
              <a:spcBef>
                <a:spcPts val="0"/>
              </a:spcBef>
              <a:buNone/>
            </a:pPr>
            <a:endParaRPr lang="en-GB" sz="1800" b="1" dirty="0">
              <a:solidFill>
                <a:srgbClr val="0070C0"/>
              </a:solidFill>
              <a:cs typeface="Times New Roman" panose="02020603050405020304" pitchFamily="18" charset="0"/>
            </a:endParaRPr>
          </a:p>
          <a:p>
            <a:pPr marL="0" indent="0">
              <a:spcBef>
                <a:spcPts val="0"/>
              </a:spcBef>
              <a:buNone/>
            </a:pPr>
            <a:r>
              <a:rPr lang="en-GB" sz="1800" b="1" dirty="0">
                <a:solidFill>
                  <a:srgbClr val="0070C0"/>
                </a:solidFill>
                <a:cs typeface="Times New Roman" panose="02020603050405020304" pitchFamily="18" charset="0"/>
              </a:rPr>
              <a:t>Commitment to quality of care:</a:t>
            </a:r>
          </a:p>
          <a:p>
            <a:pPr marL="0" indent="0">
              <a:spcBef>
                <a:spcPts val="0"/>
              </a:spcBef>
              <a:buNone/>
            </a:pPr>
            <a:r>
              <a:rPr lang="en-GB" sz="1800" b="0" i="0" dirty="0">
                <a:solidFill>
                  <a:srgbClr val="0B0C0C"/>
                </a:solidFill>
                <a:effectLst/>
              </a:rPr>
              <a:t>We earn the trust placed in us by insisting on quality and striving to get the basics of quality of care – safety, effectiveness and patient experience – right every time. We encourage and welcome feedback from patients, families, carers, staff and the public. We use this to improve the care we provide and build on our successes.</a:t>
            </a:r>
          </a:p>
          <a:p>
            <a:pPr marL="0" indent="0">
              <a:spcBef>
                <a:spcPts val="0"/>
              </a:spcBef>
              <a:buNone/>
            </a:pPr>
            <a:endParaRPr lang="en-GB" sz="1800" dirty="0">
              <a:solidFill>
                <a:srgbClr val="0B0C0C"/>
              </a:solidFill>
              <a:cs typeface="Times New Roman" panose="02020603050405020304" pitchFamily="18" charset="0"/>
            </a:endParaRPr>
          </a:p>
          <a:p>
            <a:pPr marL="0" indent="0">
              <a:spcBef>
                <a:spcPts val="0"/>
              </a:spcBef>
              <a:buNone/>
            </a:pPr>
            <a:r>
              <a:rPr lang="en-GB" sz="1800" b="1" dirty="0">
                <a:solidFill>
                  <a:srgbClr val="0070C0"/>
                </a:solidFill>
                <a:cs typeface="Times New Roman" panose="02020603050405020304" pitchFamily="18" charset="0"/>
              </a:rPr>
              <a:t>Compassion:</a:t>
            </a:r>
          </a:p>
          <a:p>
            <a:pPr marL="0" indent="0">
              <a:spcBef>
                <a:spcPts val="0"/>
              </a:spcBef>
              <a:buNone/>
            </a:pPr>
            <a:r>
              <a:rPr lang="en-GB" sz="1800" b="0" i="0" dirty="0">
                <a:solidFill>
                  <a:srgbClr val="0B0C0C"/>
                </a:solidFill>
                <a:effectLst/>
              </a:rPr>
              <a:t>We ensure that compassion is central to the care we provide and respond </a:t>
            </a:r>
            <a:r>
              <a:rPr lang="en-GB" sz="1800" dirty="0">
                <a:solidFill>
                  <a:srgbClr val="0B0C0C"/>
                </a:solidFill>
              </a:rPr>
              <a:t>to each person’s pain, distress, anxiety, or need with humanity and kindness</a:t>
            </a:r>
            <a:r>
              <a:rPr lang="en-GB" sz="1800" b="0" i="0" dirty="0">
                <a:solidFill>
                  <a:srgbClr val="0B0C0C"/>
                </a:solidFill>
                <a:effectLst/>
              </a:rPr>
              <a:t>. We search for the things we can do, however small, to give comfort and relieve suffering. We find time for patients, their families and carers, as well as those we work alongside. We do not wait to be asked, because we care.</a:t>
            </a:r>
            <a:endParaRPr lang="en-GB" sz="1800" b="1" dirty="0">
              <a:solidFill>
                <a:srgbClr val="0070C0"/>
              </a:solidFill>
              <a:cs typeface="Times New Roman" panose="02020603050405020304" pitchFamily="18" charset="0"/>
            </a:endParaRPr>
          </a:p>
          <a:p>
            <a:pPr marL="0" indent="0">
              <a:spcBef>
                <a:spcPts val="0"/>
              </a:spcBef>
              <a:buNone/>
            </a:pPr>
            <a:endParaRPr lang="en-GB" sz="1800" b="1" dirty="0">
              <a:solidFill>
                <a:srgbClr val="0070C0"/>
              </a:solidFill>
              <a:cs typeface="Times New Roman" panose="02020603050405020304" pitchFamily="18" charset="0"/>
            </a:endParaRPr>
          </a:p>
          <a:p>
            <a:pPr marL="0" indent="0">
              <a:spcBef>
                <a:spcPts val="0"/>
              </a:spcBef>
              <a:buNone/>
            </a:pPr>
            <a:r>
              <a:rPr lang="en-GB" sz="1800" b="1" dirty="0">
                <a:solidFill>
                  <a:srgbClr val="0070C0"/>
                </a:solidFill>
                <a:cs typeface="Times New Roman" panose="02020603050405020304" pitchFamily="18" charset="0"/>
              </a:rPr>
              <a:t>Improving lives: </a:t>
            </a:r>
          </a:p>
          <a:p>
            <a:pPr marL="0" indent="0">
              <a:spcBef>
                <a:spcPts val="0"/>
              </a:spcBef>
              <a:buNone/>
            </a:pPr>
            <a:r>
              <a:rPr lang="en-GB" sz="1800" b="0" i="0" dirty="0">
                <a:solidFill>
                  <a:srgbClr val="0B0C0C"/>
                </a:solidFill>
                <a:effectLst/>
              </a:rPr>
              <a:t>We strive to improve health and wellbeing and people’s experiences of the NHS. We cherish excellence and professionalism wherever we find it – in the everyday things that make people’s lives better as much as in clinical practice, service improvements and innovation. We recognise that all have a part to play in making ourselves, patients and our communities healthier.</a:t>
            </a:r>
            <a:endParaRPr lang="en-GB" sz="1800" b="1" dirty="0">
              <a:solidFill>
                <a:srgbClr val="C00000"/>
              </a:solidFill>
              <a:ea typeface="Trebuchet MS" panose="020B0603020202020204" pitchFamily="34" charset="0"/>
              <a:cs typeface="Times New Roman" panose="02020603050405020304" pitchFamily="18" charset="0"/>
            </a:endParaRPr>
          </a:p>
          <a:p>
            <a:pPr marL="0" indent="0">
              <a:spcBef>
                <a:spcPts val="0"/>
              </a:spcBef>
              <a:buNone/>
            </a:pPr>
            <a:endParaRPr lang="en-GB" sz="1800" b="1" dirty="0">
              <a:solidFill>
                <a:srgbClr val="C00000"/>
              </a:solidFill>
              <a:effectLst/>
              <a:ea typeface="Trebuchet MS" panose="020B0603020202020204" pitchFamily="34" charset="0"/>
              <a:cs typeface="Times New Roman" panose="02020603050405020304" pitchFamily="18" charset="0"/>
            </a:endParaRPr>
          </a:p>
          <a:p>
            <a:pPr marL="0" indent="0">
              <a:spcBef>
                <a:spcPts val="0"/>
              </a:spcBef>
              <a:buNone/>
            </a:pPr>
            <a:r>
              <a:rPr lang="en-GB" sz="1800" b="1" dirty="0">
                <a:solidFill>
                  <a:srgbClr val="0070C0"/>
                </a:solidFill>
                <a:cs typeface="Times New Roman" panose="02020603050405020304" pitchFamily="18" charset="0"/>
              </a:rPr>
              <a:t>Everyone counts: </a:t>
            </a:r>
          </a:p>
          <a:p>
            <a:pPr marL="0" indent="0">
              <a:buNone/>
            </a:pPr>
            <a:r>
              <a:rPr lang="en-GB" sz="1800" b="0" i="0" dirty="0">
                <a:solidFill>
                  <a:srgbClr val="0B0C0C"/>
                </a:solidFill>
                <a:effectLst/>
              </a:rPr>
              <a:t>We maximise our resources for the benefit of the whole community</a:t>
            </a:r>
            <a:r>
              <a:rPr lang="en-GB" sz="1800" dirty="0">
                <a:solidFill>
                  <a:srgbClr val="0B0C0C"/>
                </a:solidFill>
              </a:rPr>
              <a:t> and ensure nobody is excluded, discriminated against,</a:t>
            </a:r>
            <a:r>
              <a:rPr lang="en-GB" sz="1800" b="0" i="0" dirty="0">
                <a:solidFill>
                  <a:srgbClr val="0B0C0C"/>
                </a:solidFill>
                <a:effectLst/>
              </a:rPr>
              <a:t> or left behind. We accept that some people need more help, that difficult decisions have to be taken, and that when we waste resources, we waste opportunities for others.</a:t>
            </a:r>
            <a:endParaRPr lang="en-GB" sz="1800" dirty="0"/>
          </a:p>
        </p:txBody>
      </p:sp>
      <p:pic>
        <p:nvPicPr>
          <p:cNvPr id="3" name="Picture 2" descr="A blue and black sign with white letters&#10;&#10;AI-generated content may be incorrect.">
            <a:extLst>
              <a:ext uri="{FF2B5EF4-FFF2-40B4-BE49-F238E27FC236}">
                <a16:creationId xmlns:a16="http://schemas.microsoft.com/office/drawing/2014/main" id="{F253FA1F-B6B6-5428-39B8-9F3B1B5C72E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840743" y="294410"/>
            <a:ext cx="2034269" cy="1464398"/>
          </a:xfrm>
          <a:prstGeom prst="rect">
            <a:avLst/>
          </a:prstGeom>
        </p:spPr>
      </p:pic>
    </p:spTree>
    <p:extLst>
      <p:ext uri="{BB962C8B-B14F-4D97-AF65-F5344CB8AC3E}">
        <p14:creationId xmlns:p14="http://schemas.microsoft.com/office/powerpoint/2010/main" val="115477479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8EAC0D-30B6-6921-A178-ED9B1F7E83A1}"/>
            </a:ext>
          </a:extLst>
        </p:cNvPr>
        <p:cNvGrpSpPr/>
        <p:nvPr/>
      </p:nvGrpSpPr>
      <p:grpSpPr>
        <a:xfrm>
          <a:off x="0" y="0"/>
          <a:ext cx="0" cy="0"/>
          <a:chOff x="0" y="0"/>
          <a:chExt cx="0" cy="0"/>
        </a:xfrm>
      </p:grpSpPr>
      <p:sp>
        <p:nvSpPr>
          <p:cNvPr id="4" name="Content Placeholder 1">
            <a:extLst>
              <a:ext uri="{FF2B5EF4-FFF2-40B4-BE49-F238E27FC236}">
                <a16:creationId xmlns:a16="http://schemas.microsoft.com/office/drawing/2014/main" id="{0C78AEC4-5B98-E9E7-A0B6-DB5F836026FB}"/>
              </a:ext>
            </a:extLst>
          </p:cNvPr>
          <p:cNvSpPr txBox="1">
            <a:spLocks/>
          </p:cNvSpPr>
          <p:nvPr/>
        </p:nvSpPr>
        <p:spPr>
          <a:xfrm>
            <a:off x="863080" y="3487316"/>
            <a:ext cx="16078472" cy="2592288"/>
          </a:xfrm>
          <a:prstGeom prst="rect">
            <a:avLst/>
          </a:prstGeom>
        </p:spPr>
        <p:txBody>
          <a:bodyPr/>
          <a:lstStyle>
            <a:lvl1pPr marL="342891" indent="-342891"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1pPr>
            <a:lvl2pPr marL="742932" indent="-285744" algn="l" defTabSz="914377"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2pPr>
            <a:lvl3pPr marL="1142971" indent="-228594" algn="l" defTabSz="914377"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3pPr>
            <a:lvl4pPr marL="1600160" indent="-228594" algn="l" defTabSz="914377" rtl="0" eaLnBrk="1" latinLnBrk="0" hangingPunct="1">
              <a:spcBef>
                <a:spcPct val="20000"/>
              </a:spcBef>
              <a:buFont typeface="Arial" panose="020B0604020202020204" pitchFamily="34" charset="0"/>
              <a:buChar char="–"/>
              <a:defRPr sz="1400" kern="1200">
                <a:solidFill>
                  <a:schemeClr val="tx1"/>
                </a:solidFill>
                <a:latin typeface="+mn-lt"/>
                <a:ea typeface="+mn-ea"/>
                <a:cs typeface="+mn-cs"/>
              </a:defRPr>
            </a:lvl4pPr>
            <a:lvl5pPr marL="2057349" indent="-228594" algn="l" defTabSz="914377" rtl="0" eaLnBrk="1" latinLnBrk="0" hangingPunct="1">
              <a:spcBef>
                <a:spcPct val="20000"/>
              </a:spcBef>
              <a:buFont typeface="Arial" panose="020B0604020202020204" pitchFamily="34" charset="0"/>
              <a:buChar char="»"/>
              <a:defRPr sz="1400" kern="1200">
                <a:solidFill>
                  <a:schemeClr val="tx1"/>
                </a:solidFill>
                <a:latin typeface="+mn-lt"/>
                <a:ea typeface="+mn-ea"/>
                <a:cs typeface="+mn-cs"/>
              </a:defRPr>
            </a:lvl5pPr>
            <a:lvl6pPr marL="2514537" indent="-228594" algn="l" defTabSz="914377"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266700" lvl="2" indent="0">
              <a:spcBef>
                <a:spcPts val="0"/>
              </a:spcBef>
              <a:buNone/>
              <a:tabLst>
                <a:tab pos="640080" algn="l"/>
              </a:tabLst>
            </a:pPr>
            <a:endParaRPr lang="en-GB" sz="1800" b="1" u="sng" dirty="0">
              <a:solidFill>
                <a:srgbClr val="0070C0"/>
              </a:solidFill>
              <a:latin typeface="Arial" panose="020B0604020202020204" pitchFamily="34" charset="0"/>
              <a:ea typeface="+mj-ea"/>
              <a:cs typeface="Arial" panose="020B0604020202020204" pitchFamily="34" charset="0"/>
            </a:endParaRPr>
          </a:p>
          <a:p>
            <a:pPr marL="266700" lvl="2" indent="0">
              <a:spcBef>
                <a:spcPts val="0"/>
              </a:spcBef>
              <a:buNone/>
              <a:tabLst>
                <a:tab pos="640080" algn="l"/>
              </a:tabLst>
            </a:pPr>
            <a:r>
              <a:rPr lang="en-GB" sz="1800" b="1" u="sng" dirty="0">
                <a:solidFill>
                  <a:srgbClr val="0070C0"/>
                </a:solidFill>
                <a:latin typeface="Arial" panose="020B0604020202020204" pitchFamily="34" charset="0"/>
                <a:ea typeface="+mj-ea"/>
                <a:cs typeface="Arial" panose="020B0604020202020204" pitchFamily="34" charset="0"/>
                <a:hlinkClick r:id="rId2" action="ppaction://hlinksldjump"/>
              </a:rPr>
              <a:t>8.1 Specialised Services</a:t>
            </a:r>
            <a:endParaRPr lang="en-GB" sz="1800" b="1" u="sng" dirty="0">
              <a:solidFill>
                <a:srgbClr val="0070C0"/>
              </a:solidFill>
              <a:latin typeface="Arial" panose="020B0604020202020204" pitchFamily="34" charset="0"/>
              <a:ea typeface="+mj-ea"/>
              <a:cs typeface="Arial" panose="020B0604020202020204" pitchFamily="34" charset="0"/>
            </a:endParaRPr>
          </a:p>
          <a:p>
            <a:pPr marL="266700" lvl="2" indent="0">
              <a:spcBef>
                <a:spcPts val="0"/>
              </a:spcBef>
              <a:buNone/>
              <a:tabLst>
                <a:tab pos="640080" algn="l"/>
              </a:tabLst>
            </a:pPr>
            <a:endParaRPr lang="en-GB" sz="1800" b="1" u="sng" dirty="0">
              <a:solidFill>
                <a:srgbClr val="0070C0"/>
              </a:solidFill>
              <a:latin typeface="Arial" panose="020B0604020202020204" pitchFamily="34" charset="0"/>
              <a:ea typeface="+mj-ea"/>
              <a:cs typeface="Arial" panose="020B0604020202020204" pitchFamily="34" charset="0"/>
            </a:endParaRPr>
          </a:p>
          <a:p>
            <a:pPr marL="266700" lvl="2" indent="0">
              <a:spcBef>
                <a:spcPts val="0"/>
              </a:spcBef>
              <a:buNone/>
              <a:tabLst>
                <a:tab pos="640080" algn="l"/>
              </a:tabLst>
            </a:pPr>
            <a:r>
              <a:rPr lang="en-GB" sz="1800" b="1" u="sng" dirty="0">
                <a:solidFill>
                  <a:srgbClr val="0070C0"/>
                </a:solidFill>
                <a:latin typeface="Arial" panose="020B0604020202020204" pitchFamily="34" charset="0"/>
                <a:ea typeface="+mj-ea"/>
                <a:cs typeface="Arial" panose="020B0604020202020204" pitchFamily="34" charset="0"/>
                <a:hlinkClick r:id="rId3" action="ppaction://hlinksldjump"/>
              </a:rPr>
              <a:t>8.2 Primary Medical Services</a:t>
            </a:r>
            <a:endParaRPr lang="en-GB" sz="1800" b="1" u="sng" dirty="0">
              <a:solidFill>
                <a:srgbClr val="0070C0"/>
              </a:solidFill>
              <a:latin typeface="Arial" panose="020B0604020202020204" pitchFamily="34" charset="0"/>
              <a:ea typeface="+mj-ea"/>
              <a:cs typeface="Arial" panose="020B0604020202020204" pitchFamily="34" charset="0"/>
            </a:endParaRPr>
          </a:p>
          <a:p>
            <a:pPr marL="266700" lvl="2" indent="0">
              <a:spcBef>
                <a:spcPts val="0"/>
              </a:spcBef>
              <a:buNone/>
              <a:tabLst>
                <a:tab pos="640080" algn="l"/>
              </a:tabLst>
            </a:pPr>
            <a:endParaRPr lang="en-GB" sz="1800" b="1" u="sng" dirty="0">
              <a:solidFill>
                <a:srgbClr val="0070C0"/>
              </a:solidFill>
              <a:latin typeface="Arial" panose="020B0604020202020204" pitchFamily="34" charset="0"/>
              <a:ea typeface="+mj-ea"/>
              <a:cs typeface="Arial" panose="020B0604020202020204" pitchFamily="34" charset="0"/>
            </a:endParaRPr>
          </a:p>
          <a:p>
            <a:pPr marL="266700" lvl="2" indent="0">
              <a:spcBef>
                <a:spcPts val="0"/>
              </a:spcBef>
              <a:buNone/>
              <a:tabLst>
                <a:tab pos="640080" algn="l"/>
              </a:tabLst>
            </a:pPr>
            <a:r>
              <a:rPr lang="en-GB" sz="1800" b="1" u="sng" dirty="0">
                <a:solidFill>
                  <a:srgbClr val="0070C0"/>
                </a:solidFill>
                <a:latin typeface="Arial" panose="020B0604020202020204" pitchFamily="34" charset="0"/>
                <a:ea typeface="+mj-ea"/>
                <a:cs typeface="Arial" panose="020B0604020202020204" pitchFamily="34" charset="0"/>
                <a:hlinkClick r:id="rId4" action="ppaction://hlinksldjump"/>
              </a:rPr>
              <a:t>8.3 List of </a:t>
            </a:r>
            <a:r>
              <a:rPr lang="en-GB" sz="1800" b="1" u="sng" dirty="0">
                <a:solidFill>
                  <a:srgbClr val="0070C0"/>
                </a:solidFill>
                <a:latin typeface="Arial" panose="020B0604020202020204" pitchFamily="34" charset="0"/>
                <a:ea typeface="+mj-ea"/>
                <a:cs typeface="Arial" panose="020B0604020202020204" pitchFamily="34" charset="0"/>
                <a:hlinkClick r:id="rId5" action="ppaction://hlinksldjump"/>
              </a:rPr>
              <a:t>providers</a:t>
            </a:r>
            <a:r>
              <a:rPr lang="en-GB" sz="1800" b="1" u="sng" dirty="0">
                <a:solidFill>
                  <a:srgbClr val="0070C0"/>
                </a:solidFill>
                <a:latin typeface="Arial" panose="020B0604020202020204" pitchFamily="34" charset="0"/>
                <a:ea typeface="+mj-ea"/>
                <a:cs typeface="Arial" panose="020B0604020202020204" pitchFamily="34" charset="0"/>
                <a:hlinkClick r:id="rId4" action="ppaction://hlinksldjump"/>
              </a:rPr>
              <a:t> of primary medical services in Devon</a:t>
            </a:r>
            <a:endParaRPr lang="en-GB" sz="1800" b="1" u="sng" dirty="0">
              <a:solidFill>
                <a:srgbClr val="0070C0"/>
              </a:solidFill>
              <a:latin typeface="Arial" panose="020B0604020202020204" pitchFamily="34" charset="0"/>
              <a:ea typeface="+mj-ea"/>
              <a:cs typeface="Arial" panose="020B0604020202020204" pitchFamily="34" charset="0"/>
            </a:endParaRPr>
          </a:p>
          <a:p>
            <a:pPr marL="266700" lvl="2" indent="0">
              <a:spcBef>
                <a:spcPts val="0"/>
              </a:spcBef>
              <a:buNone/>
              <a:tabLst>
                <a:tab pos="640080" algn="l"/>
              </a:tabLst>
            </a:pPr>
            <a:endParaRPr lang="en-GB" sz="1800" b="1" u="sng" dirty="0">
              <a:solidFill>
                <a:srgbClr val="0070C0"/>
              </a:solidFill>
              <a:latin typeface="Arial" panose="020B0604020202020204" pitchFamily="34" charset="0"/>
              <a:ea typeface="+mj-ea"/>
              <a:cs typeface="Arial" panose="020B0604020202020204" pitchFamily="34" charset="0"/>
            </a:endParaRPr>
          </a:p>
          <a:p>
            <a:pPr marL="266700" lvl="2" indent="0">
              <a:spcBef>
                <a:spcPts val="0"/>
              </a:spcBef>
              <a:buNone/>
              <a:tabLst>
                <a:tab pos="640080" algn="l"/>
              </a:tabLst>
            </a:pPr>
            <a:endParaRPr lang="en-GB" sz="1800" dirty="0">
              <a:effectLst/>
              <a:latin typeface="Arial" panose="020B0604020202020204" pitchFamily="34" charset="0"/>
              <a:ea typeface="Trebuchet MS" panose="020B0603020202020204" pitchFamily="34" charset="0"/>
              <a:cs typeface="Times New Roman" panose="02020603050405020304" pitchFamily="18" charset="0"/>
            </a:endParaRPr>
          </a:p>
        </p:txBody>
      </p:sp>
    </p:spTree>
    <p:extLst>
      <p:ext uri="{BB962C8B-B14F-4D97-AF65-F5344CB8AC3E}">
        <p14:creationId xmlns:p14="http://schemas.microsoft.com/office/powerpoint/2010/main" val="62075515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8A3017-E3E1-38AE-2752-834A73F78B32}"/>
            </a:ext>
          </a:extLst>
        </p:cNvPr>
        <p:cNvGrpSpPr/>
        <p:nvPr/>
      </p:nvGrpSpPr>
      <p:grpSpPr>
        <a:xfrm>
          <a:off x="0" y="0"/>
          <a:ext cx="0" cy="0"/>
          <a:chOff x="0" y="0"/>
          <a:chExt cx="0" cy="0"/>
        </a:xfrm>
      </p:grpSpPr>
      <p:pic>
        <p:nvPicPr>
          <p:cNvPr id="2" name="Picture 1" descr="A blue and black sign with white letters&#10;&#10;AI-generated content may be incorrect.">
            <a:extLst>
              <a:ext uri="{FF2B5EF4-FFF2-40B4-BE49-F238E27FC236}">
                <a16:creationId xmlns:a16="http://schemas.microsoft.com/office/drawing/2014/main" id="{7E993392-F5F7-720F-FA6D-151C20D9D79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840743" y="294410"/>
            <a:ext cx="2034269" cy="1464398"/>
          </a:xfrm>
          <a:prstGeom prst="rect">
            <a:avLst/>
          </a:prstGeom>
        </p:spPr>
      </p:pic>
      <p:sp>
        <p:nvSpPr>
          <p:cNvPr id="4" name="Title 1">
            <a:extLst>
              <a:ext uri="{FF2B5EF4-FFF2-40B4-BE49-F238E27FC236}">
                <a16:creationId xmlns:a16="http://schemas.microsoft.com/office/drawing/2014/main" id="{F18AEDE3-F0B9-4C72-9CED-6C0743B8C38E}"/>
              </a:ext>
            </a:extLst>
          </p:cNvPr>
          <p:cNvSpPr txBox="1">
            <a:spLocks/>
          </p:cNvSpPr>
          <p:nvPr/>
        </p:nvSpPr>
        <p:spPr>
          <a:xfrm>
            <a:off x="412988" y="294410"/>
            <a:ext cx="16459200" cy="987128"/>
          </a:xfrm>
          <a:prstGeom prst="rect">
            <a:avLst/>
          </a:prstGeom>
        </p:spPr>
        <p:txBody>
          <a:bodyPr>
            <a:normAutofit/>
          </a:bodyPr>
          <a:lstStyle>
            <a:lvl1pPr algn="l" defTabSz="1828800" rtl="0" eaLnBrk="1" latinLnBrk="0" hangingPunct="1">
              <a:spcBef>
                <a:spcPct val="0"/>
              </a:spcBef>
              <a:buNone/>
              <a:defRPr sz="5000" b="1" kern="1200">
                <a:solidFill>
                  <a:srgbClr val="005EB8"/>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GB" sz="4000" dirty="0"/>
              <a:t>8.1  Specialised Services</a:t>
            </a:r>
          </a:p>
        </p:txBody>
      </p:sp>
      <p:sp>
        <p:nvSpPr>
          <p:cNvPr id="5" name="Content Placeholder 4">
            <a:extLst>
              <a:ext uri="{FF2B5EF4-FFF2-40B4-BE49-F238E27FC236}">
                <a16:creationId xmlns:a16="http://schemas.microsoft.com/office/drawing/2014/main" id="{38465440-6F65-ED2C-F8E4-A86B87802CC8}"/>
              </a:ext>
            </a:extLst>
          </p:cNvPr>
          <p:cNvSpPr txBox="1">
            <a:spLocks/>
          </p:cNvSpPr>
          <p:nvPr/>
        </p:nvSpPr>
        <p:spPr>
          <a:xfrm>
            <a:off x="791072" y="1758808"/>
            <a:ext cx="15841760" cy="7993062"/>
          </a:xfrm>
          <a:prstGeom prst="rect">
            <a:avLst/>
          </a:prstGeom>
        </p:spPr>
        <p:txBody>
          <a:bodyPr vert="horz" lIns="91440" tIns="45720" rIns="91440" bIns="45720" rtlCol="0">
            <a:noAutofit/>
          </a:bodyPr>
          <a:lstStyle>
            <a:lvl1pPr marL="685800" indent="-685800" algn="l" defTabSz="1828800" rtl="0" eaLnBrk="1" latinLnBrk="0" hangingPunct="1">
              <a:spcBef>
                <a:spcPct val="20000"/>
              </a:spcBef>
              <a:buClr>
                <a:schemeClr val="accent1"/>
              </a:buClr>
              <a:buFont typeface="Wingdings" panose="05000000000000000000" pitchFamily="2" charset="2"/>
              <a:buChar char="§"/>
              <a:defRPr sz="3200" kern="1200">
                <a:solidFill>
                  <a:schemeClr val="tx1"/>
                </a:solidFill>
                <a:latin typeface="+mn-lt"/>
                <a:ea typeface="+mn-ea"/>
                <a:cs typeface="+mn-cs"/>
              </a:defRPr>
            </a:lvl1pPr>
            <a:lvl2pPr marL="1485900" indent="-571500" algn="l" defTabSz="1828800" rtl="0" eaLnBrk="1" latinLnBrk="0" hangingPunct="1">
              <a:spcBef>
                <a:spcPct val="20000"/>
              </a:spcBef>
              <a:buClr>
                <a:srgbClr val="009632"/>
              </a:buClr>
              <a:buFont typeface="Arial" panose="020B0604020202020204" pitchFamily="34" charset="0"/>
              <a:buChar char="•"/>
              <a:defRPr sz="3600" kern="1200">
                <a:solidFill>
                  <a:schemeClr val="tx1"/>
                </a:solidFill>
                <a:latin typeface="+mn-lt"/>
                <a:ea typeface="+mn-ea"/>
                <a:cs typeface="+mn-cs"/>
              </a:defRPr>
            </a:lvl2pPr>
            <a:lvl3pPr marL="2286000" indent="-457200" algn="l" defTabSz="1828800"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3pPr>
            <a:lvl4pPr marL="3200400" indent="-457200" algn="l" defTabSz="1828800"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4pPr>
            <a:lvl5pPr marL="4114800" indent="-457200" algn="l" defTabSz="1828800"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5pPr>
            <a:lvl6pPr marL="5029200" indent="-457200" algn="l" defTabSz="1828800" rtl="0" eaLnBrk="1" latinLnBrk="0" hangingPunct="1">
              <a:spcBef>
                <a:spcPct val="20000"/>
              </a:spcBef>
              <a:buFont typeface="Arial" panose="020B0604020202020204" pitchFamily="34" charset="0"/>
              <a:buChar char="•"/>
              <a:defRPr sz="4000" kern="1200">
                <a:solidFill>
                  <a:schemeClr val="tx1"/>
                </a:solidFill>
                <a:latin typeface="+mn-lt"/>
                <a:ea typeface="+mn-ea"/>
                <a:cs typeface="+mn-cs"/>
              </a:defRPr>
            </a:lvl6pPr>
            <a:lvl7pPr marL="5943600" indent="-457200" algn="l" defTabSz="1828800" rtl="0" eaLnBrk="1" latinLnBrk="0" hangingPunct="1">
              <a:spcBef>
                <a:spcPct val="20000"/>
              </a:spcBef>
              <a:buFont typeface="Arial" panose="020B0604020202020204" pitchFamily="34" charset="0"/>
              <a:buChar char="•"/>
              <a:defRPr sz="4000" kern="1200">
                <a:solidFill>
                  <a:schemeClr val="tx1"/>
                </a:solidFill>
                <a:latin typeface="+mn-lt"/>
                <a:ea typeface="+mn-ea"/>
                <a:cs typeface="+mn-cs"/>
              </a:defRPr>
            </a:lvl7pPr>
            <a:lvl8pPr marL="6858000" indent="-457200" algn="l" defTabSz="1828800" rtl="0" eaLnBrk="1" latinLnBrk="0" hangingPunct="1">
              <a:spcBef>
                <a:spcPct val="20000"/>
              </a:spcBef>
              <a:buFont typeface="Arial" panose="020B0604020202020204" pitchFamily="34" charset="0"/>
              <a:buChar char="•"/>
              <a:defRPr sz="4000" kern="1200">
                <a:solidFill>
                  <a:schemeClr val="tx1"/>
                </a:solidFill>
                <a:latin typeface="+mn-lt"/>
                <a:ea typeface="+mn-ea"/>
                <a:cs typeface="+mn-cs"/>
              </a:defRPr>
            </a:lvl8pPr>
            <a:lvl9pPr marL="7772400" indent="-457200" algn="l" defTabSz="1828800" rtl="0" eaLnBrk="1" latinLnBrk="0" hangingPunct="1">
              <a:spcBef>
                <a:spcPct val="20000"/>
              </a:spcBef>
              <a:buFont typeface="Arial" panose="020B0604020202020204" pitchFamily="34" charset="0"/>
              <a:buChar char="•"/>
              <a:defRPr sz="4000" kern="1200">
                <a:solidFill>
                  <a:schemeClr val="tx1"/>
                </a:solidFill>
                <a:latin typeface="+mn-lt"/>
                <a:ea typeface="+mn-ea"/>
                <a:cs typeface="+mn-cs"/>
              </a:defRPr>
            </a:lvl9pPr>
          </a:lstStyle>
          <a:p>
            <a:pPr marL="0" indent="0">
              <a:buNone/>
            </a:pPr>
            <a:r>
              <a:rPr lang="en-GB" sz="2400" dirty="0">
                <a:solidFill>
                  <a:srgbClr val="000000"/>
                </a:solidFill>
                <a:latin typeface="Arial" panose="020B0604020202020204" pitchFamily="34" charset="0"/>
              </a:rPr>
              <a:t>Specialised services support people with a range of rare and complex conditions. They often involve treatments provided to patients with rare cancers, genetic disorders or complex medical or surgical conditions. They deliver cutting-edge care and are a catalyst for innovation, supporting pioneering clinical practice in the NHS. </a:t>
            </a:r>
          </a:p>
          <a:p>
            <a:pPr>
              <a:buFont typeface="Wingdings" panose="05000000000000000000" pitchFamily="2" charset="2"/>
              <a:buChar char="Ø"/>
            </a:pPr>
            <a:endParaRPr lang="en-GB" sz="2400" dirty="0">
              <a:solidFill>
                <a:srgbClr val="000000"/>
              </a:solidFill>
              <a:latin typeface="Arial" panose="020B0604020202020204" pitchFamily="34" charset="0"/>
            </a:endParaRPr>
          </a:p>
          <a:p>
            <a:pPr marL="0" indent="0">
              <a:buNone/>
            </a:pPr>
            <a:r>
              <a:rPr lang="en-GB" sz="2400" dirty="0">
                <a:solidFill>
                  <a:srgbClr val="000000"/>
                </a:solidFill>
                <a:latin typeface="Arial" panose="020B0604020202020204" pitchFamily="34" charset="0"/>
              </a:rPr>
              <a:t>Specialised services are not available in every local hospital because they require specialist teams of doctors, nurses and other health professionals with the necessary skills and experience.  Three factors determine whether a service is a prescribed specialised service. These are:</a:t>
            </a:r>
          </a:p>
          <a:p>
            <a:pPr marL="1346200">
              <a:buFont typeface="Arial" panose="020B0604020202020204" pitchFamily="34" charset="0"/>
              <a:buChar char="•"/>
            </a:pPr>
            <a:r>
              <a:rPr lang="en-GB" sz="2400" dirty="0">
                <a:solidFill>
                  <a:srgbClr val="000000"/>
                </a:solidFill>
                <a:latin typeface="Arial" panose="020B0604020202020204" pitchFamily="34" charset="0"/>
              </a:rPr>
              <a:t>the number of individuals who require the service</a:t>
            </a:r>
          </a:p>
          <a:p>
            <a:pPr marL="1346200">
              <a:buFont typeface="Arial" panose="020B0604020202020204" pitchFamily="34" charset="0"/>
              <a:buChar char="•"/>
            </a:pPr>
            <a:r>
              <a:rPr lang="en-GB" sz="2400" dirty="0">
                <a:solidFill>
                  <a:srgbClr val="000000"/>
                </a:solidFill>
                <a:latin typeface="Arial" panose="020B0604020202020204" pitchFamily="34" charset="0"/>
              </a:rPr>
              <a:t>the cost of providing the service or facility</a:t>
            </a:r>
          </a:p>
          <a:p>
            <a:pPr marL="1346200">
              <a:buFont typeface="Arial" panose="020B0604020202020204" pitchFamily="34" charset="0"/>
              <a:buChar char="•"/>
            </a:pPr>
            <a:r>
              <a:rPr lang="en-GB" sz="2400" dirty="0">
                <a:solidFill>
                  <a:srgbClr val="000000"/>
                </a:solidFill>
                <a:latin typeface="Arial" panose="020B0604020202020204" pitchFamily="34" charset="0"/>
              </a:rPr>
              <a:t>the number of people able to provide the service or facility</a:t>
            </a:r>
          </a:p>
          <a:p>
            <a:pPr>
              <a:buFont typeface="Wingdings" panose="05000000000000000000" pitchFamily="2" charset="2"/>
              <a:buChar char="Ø"/>
            </a:pPr>
            <a:endParaRPr lang="en-GB" sz="2400" dirty="0">
              <a:solidFill>
                <a:srgbClr val="000000"/>
              </a:solidFill>
              <a:latin typeface="Arial" panose="020B0604020202020204" pitchFamily="34" charset="0"/>
            </a:endParaRPr>
          </a:p>
          <a:p>
            <a:pPr marL="0" indent="0">
              <a:buNone/>
            </a:pPr>
            <a:r>
              <a:rPr lang="en-GB" sz="2400" dirty="0">
                <a:solidFill>
                  <a:srgbClr val="000000"/>
                </a:solidFill>
                <a:latin typeface="Arial" panose="020B0604020202020204" pitchFamily="34" charset="0"/>
              </a:rPr>
              <a:t>NHS England has delegated commissioning responsibility for 70 services to ICBs, whilst retaining accountability for this commissioning.   NHS England continues to set consistent national standards, service specifications, and clinical commissioning policies; develop metrics and quality dashboards to support improvement, oversight, and assurance; and provide national clinical leadership, expert advice, and support to ICBs through their Clinical Reference Group infrastructure. </a:t>
            </a:r>
          </a:p>
          <a:p>
            <a:pPr>
              <a:buFont typeface="Wingdings" panose="05000000000000000000" pitchFamily="2" charset="2"/>
              <a:buChar char="Ø"/>
            </a:pPr>
            <a:endParaRPr lang="en-GB" sz="2400" dirty="0">
              <a:solidFill>
                <a:srgbClr val="000000"/>
              </a:solidFill>
              <a:latin typeface="Arial" panose="020B0604020202020204" pitchFamily="34" charset="0"/>
            </a:endParaRPr>
          </a:p>
          <a:p>
            <a:pPr marL="0" indent="0">
              <a:buNone/>
            </a:pPr>
            <a:r>
              <a:rPr lang="en-GB" sz="2400" dirty="0">
                <a:solidFill>
                  <a:srgbClr val="000000"/>
                </a:solidFill>
                <a:latin typeface="Arial" panose="020B0604020202020204" pitchFamily="34" charset="0"/>
              </a:rPr>
              <a:t>Approximately 100 specialised services, including all highly specialised services, have not been delegated to ICBs and continue to be the direct commissioning responsibility and accountability of NHS England.</a:t>
            </a:r>
          </a:p>
          <a:p>
            <a:pPr>
              <a:lnSpc>
                <a:spcPct val="107000"/>
              </a:lnSpc>
              <a:spcBef>
                <a:spcPts val="200"/>
              </a:spcBef>
              <a:spcAft>
                <a:spcPts val="480"/>
              </a:spcAft>
              <a:buSzPts val="1200"/>
              <a:buFont typeface="Wingdings" panose="05000000000000000000" pitchFamily="2" charset="2"/>
              <a:buChar char="Ø"/>
            </a:pPr>
            <a:endParaRPr lang="en-GB" sz="2300" dirty="0">
              <a:solidFill>
                <a:srgbClr val="000000"/>
              </a:solidFill>
              <a:latin typeface="Arial" panose="020B0604020202020204" pitchFamily="34" charset="0"/>
            </a:endParaRPr>
          </a:p>
        </p:txBody>
      </p:sp>
    </p:spTree>
    <p:extLst>
      <p:ext uri="{BB962C8B-B14F-4D97-AF65-F5344CB8AC3E}">
        <p14:creationId xmlns:p14="http://schemas.microsoft.com/office/powerpoint/2010/main" val="14190516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350BE8-F3D0-F23C-2499-AE157EE5352B}"/>
            </a:ext>
          </a:extLst>
        </p:cNvPr>
        <p:cNvGrpSpPr/>
        <p:nvPr/>
      </p:nvGrpSpPr>
      <p:grpSpPr>
        <a:xfrm>
          <a:off x="0" y="0"/>
          <a:ext cx="0" cy="0"/>
          <a:chOff x="0" y="0"/>
          <a:chExt cx="0" cy="0"/>
        </a:xfrm>
      </p:grpSpPr>
      <p:pic>
        <p:nvPicPr>
          <p:cNvPr id="2" name="Picture 1" descr="A blue and black sign with white letters&#10;&#10;AI-generated content may be incorrect.">
            <a:extLst>
              <a:ext uri="{FF2B5EF4-FFF2-40B4-BE49-F238E27FC236}">
                <a16:creationId xmlns:a16="http://schemas.microsoft.com/office/drawing/2014/main" id="{F6879DC7-A25E-F0D4-37C9-233263ABDEB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840743" y="294410"/>
            <a:ext cx="2034269" cy="1464398"/>
          </a:xfrm>
          <a:prstGeom prst="rect">
            <a:avLst/>
          </a:prstGeom>
        </p:spPr>
      </p:pic>
      <p:sp>
        <p:nvSpPr>
          <p:cNvPr id="3" name="Title 1">
            <a:extLst>
              <a:ext uri="{FF2B5EF4-FFF2-40B4-BE49-F238E27FC236}">
                <a16:creationId xmlns:a16="http://schemas.microsoft.com/office/drawing/2014/main" id="{F18AEDE3-F0B9-4C72-9CED-6C0743B8C38E}"/>
              </a:ext>
            </a:extLst>
          </p:cNvPr>
          <p:cNvSpPr txBox="1">
            <a:spLocks/>
          </p:cNvSpPr>
          <p:nvPr/>
        </p:nvSpPr>
        <p:spPr>
          <a:xfrm>
            <a:off x="366019" y="332387"/>
            <a:ext cx="16459200" cy="987128"/>
          </a:xfrm>
          <a:prstGeom prst="rect">
            <a:avLst/>
          </a:prstGeom>
        </p:spPr>
        <p:txBody>
          <a:bodyPr>
            <a:normAutofit/>
          </a:bodyPr>
          <a:lstStyle>
            <a:lvl1pPr algn="l" defTabSz="1828800" rtl="0" eaLnBrk="1" latinLnBrk="0" hangingPunct="1">
              <a:spcBef>
                <a:spcPct val="0"/>
              </a:spcBef>
              <a:buNone/>
              <a:defRPr sz="5000" b="1" kern="1200">
                <a:solidFill>
                  <a:srgbClr val="005EB8"/>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GB" sz="4000" dirty="0"/>
              <a:t>8.2  Primary Medical Services</a:t>
            </a:r>
          </a:p>
        </p:txBody>
      </p:sp>
      <p:sp>
        <p:nvSpPr>
          <p:cNvPr id="6" name="Content Placeholder 3">
            <a:extLst>
              <a:ext uri="{FF2B5EF4-FFF2-40B4-BE49-F238E27FC236}">
                <a16:creationId xmlns:a16="http://schemas.microsoft.com/office/drawing/2014/main" id="{FBEF598A-53E4-A968-E0AA-9BE015708824}"/>
              </a:ext>
            </a:extLst>
          </p:cNvPr>
          <p:cNvSpPr txBox="1">
            <a:spLocks/>
          </p:cNvSpPr>
          <p:nvPr/>
        </p:nvSpPr>
        <p:spPr>
          <a:xfrm>
            <a:off x="647056" y="2047156"/>
            <a:ext cx="16459200" cy="7608294"/>
          </a:xfrm>
          <a:prstGeom prst="rect">
            <a:avLst/>
          </a:prstGeom>
        </p:spPr>
        <p:txBody>
          <a:bodyPr/>
          <a:lstStyle>
            <a:lvl1pPr marL="685800" indent="-685800" algn="l" defTabSz="1828800" rtl="0" eaLnBrk="1" latinLnBrk="0" hangingPunct="1">
              <a:spcBef>
                <a:spcPct val="20000"/>
              </a:spcBef>
              <a:buClr>
                <a:schemeClr val="accent1"/>
              </a:buClr>
              <a:buFont typeface="Wingdings" panose="05000000000000000000" pitchFamily="2" charset="2"/>
              <a:buChar char="§"/>
              <a:defRPr sz="3200" kern="1200">
                <a:solidFill>
                  <a:schemeClr val="tx1"/>
                </a:solidFill>
                <a:latin typeface="+mn-lt"/>
                <a:ea typeface="+mn-ea"/>
                <a:cs typeface="+mn-cs"/>
              </a:defRPr>
            </a:lvl1pPr>
            <a:lvl2pPr marL="1485900" indent="-571500" algn="l" defTabSz="1828800" rtl="0" eaLnBrk="1" latinLnBrk="0" hangingPunct="1">
              <a:spcBef>
                <a:spcPct val="20000"/>
              </a:spcBef>
              <a:buClr>
                <a:srgbClr val="009632"/>
              </a:buClr>
              <a:buFont typeface="Arial" panose="020B0604020202020204" pitchFamily="34" charset="0"/>
              <a:buChar char="•"/>
              <a:defRPr sz="3600" kern="1200">
                <a:solidFill>
                  <a:schemeClr val="tx1"/>
                </a:solidFill>
                <a:latin typeface="+mn-lt"/>
                <a:ea typeface="+mn-ea"/>
                <a:cs typeface="+mn-cs"/>
              </a:defRPr>
            </a:lvl2pPr>
            <a:lvl3pPr marL="2286000" indent="-457200" algn="l" defTabSz="1828800"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3pPr>
            <a:lvl4pPr marL="3200400" indent="-457200" algn="l" defTabSz="1828800"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4pPr>
            <a:lvl5pPr marL="4114800" indent="-457200" algn="l" defTabSz="1828800"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5pPr>
            <a:lvl6pPr marL="5029200" indent="-457200" algn="l" defTabSz="1828800" rtl="0" eaLnBrk="1" latinLnBrk="0" hangingPunct="1">
              <a:spcBef>
                <a:spcPct val="20000"/>
              </a:spcBef>
              <a:buFont typeface="Arial" panose="020B0604020202020204" pitchFamily="34" charset="0"/>
              <a:buChar char="•"/>
              <a:defRPr sz="4000" kern="1200">
                <a:solidFill>
                  <a:schemeClr val="tx1"/>
                </a:solidFill>
                <a:latin typeface="+mn-lt"/>
                <a:ea typeface="+mn-ea"/>
                <a:cs typeface="+mn-cs"/>
              </a:defRPr>
            </a:lvl6pPr>
            <a:lvl7pPr marL="5943600" indent="-457200" algn="l" defTabSz="1828800" rtl="0" eaLnBrk="1" latinLnBrk="0" hangingPunct="1">
              <a:spcBef>
                <a:spcPct val="20000"/>
              </a:spcBef>
              <a:buFont typeface="Arial" panose="020B0604020202020204" pitchFamily="34" charset="0"/>
              <a:buChar char="•"/>
              <a:defRPr sz="4000" kern="1200">
                <a:solidFill>
                  <a:schemeClr val="tx1"/>
                </a:solidFill>
                <a:latin typeface="+mn-lt"/>
                <a:ea typeface="+mn-ea"/>
                <a:cs typeface="+mn-cs"/>
              </a:defRPr>
            </a:lvl7pPr>
            <a:lvl8pPr marL="6858000" indent="-457200" algn="l" defTabSz="1828800" rtl="0" eaLnBrk="1" latinLnBrk="0" hangingPunct="1">
              <a:spcBef>
                <a:spcPct val="20000"/>
              </a:spcBef>
              <a:buFont typeface="Arial" panose="020B0604020202020204" pitchFamily="34" charset="0"/>
              <a:buChar char="•"/>
              <a:defRPr sz="4000" kern="1200">
                <a:solidFill>
                  <a:schemeClr val="tx1"/>
                </a:solidFill>
                <a:latin typeface="+mn-lt"/>
                <a:ea typeface="+mn-ea"/>
                <a:cs typeface="+mn-cs"/>
              </a:defRPr>
            </a:lvl8pPr>
            <a:lvl9pPr marL="7772400" indent="-457200" algn="l" defTabSz="1828800" rtl="0" eaLnBrk="1" latinLnBrk="0" hangingPunct="1">
              <a:spcBef>
                <a:spcPct val="20000"/>
              </a:spcBef>
              <a:buFont typeface="Arial" panose="020B0604020202020204" pitchFamily="34" charset="0"/>
              <a:buChar char="•"/>
              <a:defRPr sz="4000" kern="1200">
                <a:solidFill>
                  <a:schemeClr val="tx1"/>
                </a:solidFill>
                <a:latin typeface="+mn-lt"/>
                <a:ea typeface="+mn-ea"/>
                <a:cs typeface="+mn-cs"/>
              </a:defRPr>
            </a:lvl9pPr>
          </a:lstStyle>
          <a:p>
            <a:pPr marL="0" indent="0" algn="just">
              <a:spcBef>
                <a:spcPts val="600"/>
              </a:spcBef>
              <a:buNone/>
            </a:pPr>
            <a:r>
              <a:rPr lang="en-GB" sz="2400" dirty="0">
                <a:solidFill>
                  <a:srgbClr val="000000"/>
                </a:solidFill>
                <a:latin typeface="Arial" panose="020B0604020202020204" pitchFamily="34" charset="0"/>
              </a:rPr>
              <a:t>Primary medical services provide the first point of contact in the healthcare system, acting as the ‘front door’ of the NHS. </a:t>
            </a:r>
          </a:p>
          <a:p>
            <a:pPr algn="just">
              <a:spcBef>
                <a:spcPts val="600"/>
              </a:spcBef>
              <a:buFont typeface="Wingdings" panose="05000000000000000000" pitchFamily="2" charset="2"/>
              <a:buChar char="Ø"/>
            </a:pPr>
            <a:endParaRPr lang="en-GB" sz="2400" dirty="0">
              <a:solidFill>
                <a:srgbClr val="000000"/>
              </a:solidFill>
              <a:latin typeface="Arial" panose="020B0604020202020204" pitchFamily="34" charset="0"/>
            </a:endParaRPr>
          </a:p>
          <a:p>
            <a:pPr marL="0" indent="0" algn="just">
              <a:spcBef>
                <a:spcPts val="600"/>
              </a:spcBef>
              <a:buNone/>
            </a:pPr>
            <a:r>
              <a:rPr lang="en-GB" sz="2400" dirty="0">
                <a:solidFill>
                  <a:srgbClr val="000000"/>
                </a:solidFill>
                <a:latin typeface="Arial" panose="020B0604020202020204" pitchFamily="34" charset="0"/>
              </a:rPr>
              <a:t>In accordance with its statutory powers under section 65Z5 of the NHS Act, NHS England has delegated to NHS Devon the authority to commission the following range of services for the people of Devon:</a:t>
            </a:r>
          </a:p>
          <a:p>
            <a:pPr lvl="1" algn="just"/>
            <a:r>
              <a:rPr lang="en-GB" sz="2400" dirty="0">
                <a:solidFill>
                  <a:srgbClr val="000000"/>
                </a:solidFill>
                <a:latin typeface="Arial" panose="020B0604020202020204" pitchFamily="34" charset="0"/>
              </a:rPr>
              <a:t>Primary medical services; </a:t>
            </a:r>
          </a:p>
          <a:p>
            <a:pPr lvl="1" algn="just"/>
            <a:r>
              <a:rPr lang="en-GB" sz="2400" dirty="0">
                <a:solidFill>
                  <a:srgbClr val="000000"/>
                </a:solidFill>
                <a:latin typeface="Arial" panose="020B0604020202020204" pitchFamily="34" charset="0"/>
              </a:rPr>
              <a:t>Primary dental services and prescribed dental services; </a:t>
            </a:r>
          </a:p>
          <a:p>
            <a:pPr lvl="1" algn="just"/>
            <a:r>
              <a:rPr lang="en-GB" sz="2400" dirty="0">
                <a:solidFill>
                  <a:srgbClr val="000000"/>
                </a:solidFill>
                <a:latin typeface="Arial" panose="020B0604020202020204" pitchFamily="34" charset="0"/>
              </a:rPr>
              <a:t>Primary ophthalmic services; </a:t>
            </a:r>
          </a:p>
          <a:p>
            <a:pPr lvl="1" algn="just"/>
            <a:r>
              <a:rPr lang="en-GB" sz="2400" dirty="0">
                <a:solidFill>
                  <a:srgbClr val="000000"/>
                </a:solidFill>
                <a:latin typeface="Arial" panose="020B0604020202020204" pitchFamily="34" charset="0"/>
              </a:rPr>
              <a:t>Pharmaceutical services and local pharmaceutical services.</a:t>
            </a:r>
          </a:p>
          <a:p>
            <a:pPr algn="just">
              <a:lnSpc>
                <a:spcPct val="107000"/>
              </a:lnSpc>
              <a:buFont typeface="Wingdings" panose="05000000000000000000" pitchFamily="2" charset="2"/>
              <a:buChar char="Ø"/>
            </a:pPr>
            <a:endParaRPr lang="en-GB" sz="2400" dirty="0">
              <a:solidFill>
                <a:srgbClr val="000000"/>
              </a:solidFill>
              <a:latin typeface="Arial" panose="020B0604020202020204" pitchFamily="34" charset="0"/>
            </a:endParaRPr>
          </a:p>
          <a:p>
            <a:pPr marL="0" indent="0" algn="just">
              <a:lnSpc>
                <a:spcPct val="107000"/>
              </a:lnSpc>
              <a:buNone/>
            </a:pPr>
            <a:r>
              <a:rPr lang="en-GB" sz="2400" dirty="0">
                <a:solidFill>
                  <a:srgbClr val="000000"/>
                </a:solidFill>
                <a:latin typeface="Arial" panose="020B0604020202020204" pitchFamily="34" charset="0"/>
              </a:rPr>
              <a:t>As a system, NHS Devon looks to primary care to lead on improving the ‘whole person’ health of a local population. Strengthening primary care and developing integrated neighbourhood teams is central to supporting NHS Devon’s fundamental shift from health care delivery focused on treating disease towards person-centred support for people facing the challenges of everyday life, in turn strengthening social cohesion and encouraging greater resilience. </a:t>
            </a:r>
          </a:p>
          <a:p>
            <a:pPr algn="just">
              <a:lnSpc>
                <a:spcPct val="107000"/>
              </a:lnSpc>
              <a:buFont typeface="Wingdings" panose="05000000000000000000" pitchFamily="2" charset="2"/>
              <a:buChar char="Ø"/>
            </a:pPr>
            <a:endParaRPr lang="en-GB" sz="2400" dirty="0">
              <a:latin typeface="Arial" panose="020B0604020202020204" pitchFamily="34" charset="0"/>
              <a:ea typeface="Arial" panose="020B0604020202020204" pitchFamily="34" charset="0"/>
            </a:endParaRPr>
          </a:p>
          <a:p>
            <a:pPr marL="0" indent="0" algn="just">
              <a:lnSpc>
                <a:spcPct val="107000"/>
              </a:lnSpc>
              <a:buNone/>
            </a:pPr>
            <a:r>
              <a:rPr lang="en-GB" sz="2400" dirty="0">
                <a:latin typeface="Arial" panose="020B0604020202020204" pitchFamily="34" charset="0"/>
                <a:ea typeface="Arial" panose="020B0604020202020204" pitchFamily="34" charset="0"/>
              </a:rPr>
              <a:t>This is primary care’s core role in an Integrated Care System - a shift from general practice as commissioners to general practice as providers, working through Primary Care Networks as vehicles for delivery, as stated in the </a:t>
            </a:r>
            <a:r>
              <a:rPr lang="en-GB" sz="2400" u="sng" dirty="0">
                <a:solidFill>
                  <a:srgbClr val="3B5365"/>
                </a:solidFill>
                <a:latin typeface="Arial" panose="020B0604020202020204" pitchFamily="34" charset="0"/>
                <a:ea typeface="Arial" panose="020B0604020202020204" pitchFamily="34" charset="0"/>
                <a:cs typeface="Times New Roman" panose="02020603050405020304" pitchFamily="18" charset="0"/>
              </a:rPr>
              <a:t>NHS’s Long Term Plan</a:t>
            </a:r>
            <a:r>
              <a:rPr lang="en-GB" sz="2400" dirty="0">
                <a:latin typeface="Arial" panose="020B0604020202020204" pitchFamily="34" charset="0"/>
                <a:ea typeface="Arial" panose="020B0604020202020204" pitchFamily="34" charset="0"/>
              </a:rPr>
              <a:t> and the </a:t>
            </a:r>
            <a:r>
              <a:rPr lang="en-GB" sz="2400" u="sng" dirty="0">
                <a:solidFill>
                  <a:srgbClr val="3B5365"/>
                </a:solidFill>
                <a:latin typeface="Arial" panose="020B0604020202020204" pitchFamily="34" charset="0"/>
                <a:ea typeface="Arial" panose="020B0604020202020204" pitchFamily="34" charset="0"/>
                <a:cs typeface="Times New Roman" panose="02020603050405020304" pitchFamily="18" charset="0"/>
              </a:rPr>
              <a:t>five year framework for the GP contract</a:t>
            </a:r>
            <a:r>
              <a:rPr lang="en-GB" sz="2400" dirty="0">
                <a:latin typeface="Arial" panose="020B0604020202020204" pitchFamily="34" charset="0"/>
                <a:ea typeface="Arial" panose="020B0604020202020204" pitchFamily="34" charset="0"/>
              </a:rPr>
              <a:t>, published in January 2019.</a:t>
            </a:r>
            <a:endParaRPr lang="en-GB" sz="2400" dirty="0">
              <a:solidFill>
                <a:srgbClr val="000000"/>
              </a:solidFill>
              <a:latin typeface="Arial" panose="020B0604020202020204" pitchFamily="34" charset="0"/>
            </a:endParaRPr>
          </a:p>
        </p:txBody>
      </p:sp>
    </p:spTree>
    <p:extLst>
      <p:ext uri="{BB962C8B-B14F-4D97-AF65-F5344CB8AC3E}">
        <p14:creationId xmlns:p14="http://schemas.microsoft.com/office/powerpoint/2010/main" val="329885050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3A4E95-C95A-F82C-135E-00CE77B1ACFD}"/>
            </a:ext>
          </a:extLst>
        </p:cNvPr>
        <p:cNvGrpSpPr/>
        <p:nvPr/>
      </p:nvGrpSpPr>
      <p:grpSpPr>
        <a:xfrm>
          <a:off x="0" y="0"/>
          <a:ext cx="0" cy="0"/>
          <a:chOff x="0" y="0"/>
          <a:chExt cx="0" cy="0"/>
        </a:xfrm>
      </p:grpSpPr>
      <p:pic>
        <p:nvPicPr>
          <p:cNvPr id="2" name="Picture 1" descr="A blue and black sign with white letters&#10;&#10;AI-generated content may be incorrect.">
            <a:extLst>
              <a:ext uri="{FF2B5EF4-FFF2-40B4-BE49-F238E27FC236}">
                <a16:creationId xmlns:a16="http://schemas.microsoft.com/office/drawing/2014/main" id="{07318A8F-3457-210C-55D5-9EB8DA6CFE8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840743" y="294410"/>
            <a:ext cx="2034269" cy="1464398"/>
          </a:xfrm>
          <a:prstGeom prst="rect">
            <a:avLst/>
          </a:prstGeom>
        </p:spPr>
      </p:pic>
      <p:sp>
        <p:nvSpPr>
          <p:cNvPr id="4" name="Title 1">
            <a:extLst>
              <a:ext uri="{FF2B5EF4-FFF2-40B4-BE49-F238E27FC236}">
                <a16:creationId xmlns:a16="http://schemas.microsoft.com/office/drawing/2014/main" id="{F18AEDE3-F0B9-4C72-9CED-6C0743B8C38E}"/>
              </a:ext>
            </a:extLst>
          </p:cNvPr>
          <p:cNvSpPr txBox="1">
            <a:spLocks/>
          </p:cNvSpPr>
          <p:nvPr/>
        </p:nvSpPr>
        <p:spPr>
          <a:xfrm>
            <a:off x="886412" y="462980"/>
            <a:ext cx="14018228" cy="987128"/>
          </a:xfrm>
          <a:prstGeom prst="rect">
            <a:avLst/>
          </a:prstGeom>
        </p:spPr>
        <p:txBody>
          <a:bodyPr>
            <a:noAutofit/>
          </a:bodyPr>
          <a:lstStyle>
            <a:lvl1pPr algn="l" defTabSz="1828800" rtl="0" eaLnBrk="1" latinLnBrk="0" hangingPunct="1">
              <a:spcBef>
                <a:spcPct val="0"/>
              </a:spcBef>
              <a:buNone/>
              <a:defRPr sz="5000" b="1" kern="1200">
                <a:solidFill>
                  <a:srgbClr val="005EB8"/>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GB" sz="4000" dirty="0"/>
              <a:t>8.3  List of providers of primary medical services </a:t>
            </a:r>
          </a:p>
          <a:p>
            <a:r>
              <a:rPr lang="en-GB" sz="4000" dirty="0"/>
              <a:t>(1 of 3 - Devon)</a:t>
            </a:r>
          </a:p>
        </p:txBody>
      </p:sp>
      <p:graphicFrame>
        <p:nvGraphicFramePr>
          <p:cNvPr id="5" name="Content Placeholder 2">
            <a:extLst>
              <a:ext uri="{FF2B5EF4-FFF2-40B4-BE49-F238E27FC236}">
                <a16:creationId xmlns:a16="http://schemas.microsoft.com/office/drawing/2014/main" id="{BBE9BF4E-CDEF-8E71-48B4-EBC4483BA50D}"/>
              </a:ext>
            </a:extLst>
          </p:cNvPr>
          <p:cNvGraphicFramePr>
            <a:graphicFrameLocks/>
          </p:cNvGraphicFramePr>
          <p:nvPr>
            <p:extLst>
              <p:ext uri="{D42A27DB-BD31-4B8C-83A1-F6EECF244321}">
                <p14:modId xmlns:p14="http://schemas.microsoft.com/office/powerpoint/2010/main" val="3512598100"/>
              </p:ext>
            </p:extLst>
          </p:nvPr>
        </p:nvGraphicFramePr>
        <p:xfrm>
          <a:off x="1007096" y="2412846"/>
          <a:ext cx="15985776" cy="7410450"/>
        </p:xfrm>
        <a:graphic>
          <a:graphicData uri="http://schemas.openxmlformats.org/drawingml/2006/table">
            <a:tbl>
              <a:tblPr bandRow="1">
                <a:tableStyleId>{5C22544A-7EE6-4342-B048-85BDC9FD1C3A}</a:tableStyleId>
              </a:tblPr>
              <a:tblGrid>
                <a:gridCol w="3462514">
                  <a:extLst>
                    <a:ext uri="{9D8B030D-6E8A-4147-A177-3AD203B41FA5}">
                      <a16:colId xmlns:a16="http://schemas.microsoft.com/office/drawing/2014/main" val="79984871"/>
                    </a:ext>
                  </a:extLst>
                </a:gridCol>
                <a:gridCol w="3914146">
                  <a:extLst>
                    <a:ext uri="{9D8B030D-6E8A-4147-A177-3AD203B41FA5}">
                      <a16:colId xmlns:a16="http://schemas.microsoft.com/office/drawing/2014/main" val="4176193209"/>
                    </a:ext>
                  </a:extLst>
                </a:gridCol>
                <a:gridCol w="4215233">
                  <a:extLst>
                    <a:ext uri="{9D8B030D-6E8A-4147-A177-3AD203B41FA5}">
                      <a16:colId xmlns:a16="http://schemas.microsoft.com/office/drawing/2014/main" val="1123848116"/>
                    </a:ext>
                  </a:extLst>
                </a:gridCol>
                <a:gridCol w="4393883">
                  <a:extLst>
                    <a:ext uri="{9D8B030D-6E8A-4147-A177-3AD203B41FA5}">
                      <a16:colId xmlns:a16="http://schemas.microsoft.com/office/drawing/2014/main" val="1782501910"/>
                    </a:ext>
                  </a:extLst>
                </a:gridCol>
              </a:tblGrid>
              <a:tr h="370840">
                <a:tc>
                  <a:txBody>
                    <a:bodyPr/>
                    <a:lstStyle/>
                    <a:p>
                      <a:pPr marL="171450" indent="-171450" algn="ctr" fontAlgn="ctr">
                        <a:buFont typeface="Arial" panose="020B0604020202020204" pitchFamily="34" charset="0"/>
                        <a:buChar char="•"/>
                      </a:pPr>
                      <a:r>
                        <a:rPr lang="en-GB" sz="2000" b="0" i="0" u="none" strike="noStrike" dirty="0">
                          <a:solidFill>
                            <a:srgbClr val="000000"/>
                          </a:solidFill>
                          <a:effectLst/>
                          <a:latin typeface="Arial" panose="020B0604020202020204" pitchFamily="34" charset="0"/>
                        </a:rPr>
                        <a:t>Abbey Surgery</a:t>
                      </a:r>
                    </a:p>
                  </a:txBody>
                  <a:tcPr marL="6350" marR="6350" marT="6350" marB="0" anchor="ctr"/>
                </a:tc>
                <a:tc>
                  <a:txBody>
                    <a:bodyPr/>
                    <a:lstStyle/>
                    <a:p>
                      <a:pPr marL="171450" indent="-171450" algn="ctr" fontAlgn="ctr">
                        <a:buFont typeface="Arial" panose="020B0604020202020204" pitchFamily="34" charset="0"/>
                        <a:buChar char="•"/>
                      </a:pPr>
                      <a:r>
                        <a:rPr lang="en-GB" sz="2000" b="0" i="0" u="none" strike="noStrike">
                          <a:solidFill>
                            <a:srgbClr val="000000"/>
                          </a:solidFill>
                          <a:effectLst/>
                          <a:latin typeface="Arial" panose="020B0604020202020204" pitchFamily="34" charset="0"/>
                        </a:rPr>
                        <a:t>Clock Tower Surgery (Inclusion Health Devon)</a:t>
                      </a:r>
                    </a:p>
                  </a:txBody>
                  <a:tcPr marL="6350" marR="6350" marT="6350" marB="0" anchor="ctr"/>
                </a:tc>
                <a:tc>
                  <a:txBody>
                    <a:bodyPr/>
                    <a:lstStyle/>
                    <a:p>
                      <a:pPr marL="171450" indent="-171450" algn="ctr" fontAlgn="ctr">
                        <a:buFont typeface="Arial" panose="020B0604020202020204" pitchFamily="34" charset="0"/>
                        <a:buChar char="•"/>
                      </a:pPr>
                      <a:r>
                        <a:rPr lang="en-GB" sz="2000" b="0" i="0" u="none" strike="noStrike">
                          <a:solidFill>
                            <a:srgbClr val="000000"/>
                          </a:solidFill>
                          <a:effectLst/>
                          <a:latin typeface="Arial" panose="020B0604020202020204" pitchFamily="34" charset="0"/>
                        </a:rPr>
                        <a:t>Moretonhampstead Health Centre</a:t>
                      </a:r>
                    </a:p>
                  </a:txBody>
                  <a:tcPr marL="6350" marR="6350" marT="6350" marB="0" anchor="ctr"/>
                </a:tc>
                <a:tc>
                  <a:txBody>
                    <a:bodyPr/>
                    <a:lstStyle/>
                    <a:p>
                      <a:pPr marL="171450" indent="-171450" algn="ctr" fontAlgn="ctr">
                        <a:buFont typeface="Arial" panose="020B0604020202020204" pitchFamily="34" charset="0"/>
                        <a:buChar char="•"/>
                      </a:pPr>
                      <a:r>
                        <a:rPr lang="en-GB" sz="2000" b="0" i="0" u="none" strike="noStrike">
                          <a:solidFill>
                            <a:srgbClr val="000000"/>
                          </a:solidFill>
                          <a:effectLst/>
                          <a:latin typeface="Arial" panose="020B0604020202020204" pitchFamily="34" charset="0"/>
                        </a:rPr>
                        <a:t>Torrington Health Centre</a:t>
                      </a:r>
                    </a:p>
                  </a:txBody>
                  <a:tcPr marL="6350" marR="6350" marT="6350" marB="0" anchor="ctr"/>
                </a:tc>
                <a:extLst>
                  <a:ext uri="{0D108BD9-81ED-4DB2-BD59-A6C34878D82A}">
                    <a16:rowId xmlns:a16="http://schemas.microsoft.com/office/drawing/2014/main" val="2056037061"/>
                  </a:ext>
                </a:extLst>
              </a:tr>
              <a:tr h="370840">
                <a:tc>
                  <a:txBody>
                    <a:bodyPr/>
                    <a:lstStyle/>
                    <a:p>
                      <a:pPr marL="171450" indent="-171450" algn="ctr" fontAlgn="ctr">
                        <a:buFont typeface="Arial" panose="020B0604020202020204" pitchFamily="34" charset="0"/>
                        <a:buChar char="•"/>
                      </a:pPr>
                      <a:r>
                        <a:rPr lang="en-GB" sz="2000" b="0" i="0" u="none" strike="noStrike" dirty="0">
                          <a:solidFill>
                            <a:srgbClr val="000000"/>
                          </a:solidFill>
                          <a:effectLst/>
                          <a:latin typeface="Arial" panose="020B0604020202020204" pitchFamily="34" charset="0"/>
                        </a:rPr>
                        <a:t>Amicus Health</a:t>
                      </a:r>
                    </a:p>
                  </a:txBody>
                  <a:tcPr marL="6350" marR="6350" marT="6350" marB="0" anchor="ctr"/>
                </a:tc>
                <a:tc>
                  <a:txBody>
                    <a:bodyPr/>
                    <a:lstStyle/>
                    <a:p>
                      <a:pPr marL="171450" indent="-171450" algn="ctr" fontAlgn="ctr">
                        <a:buFont typeface="Arial" panose="020B0604020202020204" pitchFamily="34" charset="0"/>
                        <a:buChar char="•"/>
                      </a:pPr>
                      <a:r>
                        <a:rPr lang="en-GB" sz="2000" b="0" i="0" u="none" strike="noStrike">
                          <a:solidFill>
                            <a:srgbClr val="000000"/>
                          </a:solidFill>
                          <a:effectLst/>
                          <a:latin typeface="Arial" panose="020B0604020202020204" pitchFamily="34" charset="0"/>
                        </a:rPr>
                        <a:t>Coleridge Medical Centre</a:t>
                      </a:r>
                    </a:p>
                  </a:txBody>
                  <a:tcPr marL="6350" marR="6350" marT="6350" marB="0" anchor="ctr"/>
                </a:tc>
                <a:tc>
                  <a:txBody>
                    <a:bodyPr/>
                    <a:lstStyle/>
                    <a:p>
                      <a:pPr marL="171450" indent="-171450" algn="ctr" fontAlgn="ctr">
                        <a:buFont typeface="Arial" panose="020B0604020202020204" pitchFamily="34" charset="0"/>
                        <a:buChar char="•"/>
                      </a:pPr>
                      <a:r>
                        <a:rPr lang="en-GB" sz="2000" b="0" i="0" u="none" strike="noStrike">
                          <a:solidFill>
                            <a:srgbClr val="000000"/>
                          </a:solidFill>
                          <a:effectLst/>
                          <a:latin typeface="Arial" panose="020B0604020202020204" pitchFamily="34" charset="0"/>
                        </a:rPr>
                        <a:t>Mount Pleasant Health Centre</a:t>
                      </a:r>
                    </a:p>
                  </a:txBody>
                  <a:tcPr marL="6350" marR="6350" marT="6350" marB="0" anchor="ctr"/>
                </a:tc>
                <a:tc>
                  <a:txBody>
                    <a:bodyPr/>
                    <a:lstStyle/>
                    <a:p>
                      <a:pPr marL="171450" indent="-171450" algn="ctr" fontAlgn="ctr">
                        <a:buFont typeface="Arial" panose="020B0604020202020204" pitchFamily="34" charset="0"/>
                        <a:buChar char="•"/>
                      </a:pPr>
                      <a:r>
                        <a:rPr lang="en-GB" sz="2000" b="0" i="0" u="none" strike="noStrike">
                          <a:solidFill>
                            <a:srgbClr val="000000"/>
                          </a:solidFill>
                          <a:effectLst/>
                          <a:latin typeface="Arial" panose="020B0604020202020204" pitchFamily="34" charset="0"/>
                        </a:rPr>
                        <a:t>Townsend House Medical Centre</a:t>
                      </a:r>
                    </a:p>
                  </a:txBody>
                  <a:tcPr marL="6350" marR="6350" marT="6350" marB="0" anchor="ctr"/>
                </a:tc>
                <a:extLst>
                  <a:ext uri="{0D108BD9-81ED-4DB2-BD59-A6C34878D82A}">
                    <a16:rowId xmlns:a16="http://schemas.microsoft.com/office/drawing/2014/main" val="1510800806"/>
                  </a:ext>
                </a:extLst>
              </a:tr>
              <a:tr h="370840">
                <a:tc>
                  <a:txBody>
                    <a:bodyPr/>
                    <a:lstStyle/>
                    <a:p>
                      <a:pPr marL="171450" indent="-171450" algn="ctr" fontAlgn="ctr">
                        <a:buFont typeface="Arial" panose="020B0604020202020204" pitchFamily="34" charset="0"/>
                        <a:buChar char="•"/>
                      </a:pPr>
                      <a:r>
                        <a:rPr lang="en-GB" sz="2000" b="0" i="0" u="none" strike="noStrike">
                          <a:solidFill>
                            <a:srgbClr val="000000"/>
                          </a:solidFill>
                          <a:effectLst/>
                          <a:latin typeface="Arial" panose="020B0604020202020204" pitchFamily="34" charset="0"/>
                        </a:rPr>
                        <a:t>Axminster Medical Practice</a:t>
                      </a:r>
                    </a:p>
                  </a:txBody>
                  <a:tcPr marL="6350" marR="6350" marT="6350" marB="0" anchor="ctr"/>
                </a:tc>
                <a:tc>
                  <a:txBody>
                    <a:bodyPr/>
                    <a:lstStyle/>
                    <a:p>
                      <a:pPr marL="171450" indent="-171450" algn="ctr" fontAlgn="ctr">
                        <a:buFont typeface="Arial" panose="020B0604020202020204" pitchFamily="34" charset="0"/>
                        <a:buChar char="•"/>
                      </a:pPr>
                      <a:r>
                        <a:rPr lang="en-GB" sz="2000" b="0" i="0" u="none" strike="noStrike">
                          <a:solidFill>
                            <a:srgbClr val="000000"/>
                          </a:solidFill>
                          <a:effectLst/>
                          <a:latin typeface="Arial" panose="020B0604020202020204" pitchFamily="34" charset="0"/>
                        </a:rPr>
                        <a:t>College Surgery Partnership</a:t>
                      </a:r>
                    </a:p>
                  </a:txBody>
                  <a:tcPr marL="6350" marR="6350" marT="6350" marB="0" anchor="ctr"/>
                </a:tc>
                <a:tc>
                  <a:txBody>
                    <a:bodyPr/>
                    <a:lstStyle/>
                    <a:p>
                      <a:pPr marL="171450" indent="-171450" algn="ctr" fontAlgn="ctr">
                        <a:buFont typeface="Arial" panose="020B0604020202020204" pitchFamily="34" charset="0"/>
                        <a:buChar char="•"/>
                      </a:pPr>
                      <a:r>
                        <a:rPr lang="en-GB" sz="2000" b="0" i="0" u="none" strike="noStrike">
                          <a:solidFill>
                            <a:srgbClr val="000000"/>
                          </a:solidFill>
                          <a:effectLst/>
                          <a:latin typeface="Arial" panose="020B0604020202020204" pitchFamily="34" charset="0"/>
                        </a:rPr>
                        <a:t>Northam Surgery</a:t>
                      </a:r>
                    </a:p>
                  </a:txBody>
                  <a:tcPr marL="6350" marR="6350" marT="6350" marB="0" anchor="ctr"/>
                </a:tc>
                <a:tc>
                  <a:txBody>
                    <a:bodyPr/>
                    <a:lstStyle/>
                    <a:p>
                      <a:pPr marL="171450" indent="-171450" algn="ctr" fontAlgn="ctr">
                        <a:buFont typeface="Arial" panose="020B0604020202020204" pitchFamily="34" charset="0"/>
                        <a:buChar char="•"/>
                      </a:pPr>
                      <a:r>
                        <a:rPr lang="en-GB" sz="2000" b="0" i="0" u="none" strike="noStrike">
                          <a:solidFill>
                            <a:srgbClr val="000000"/>
                          </a:solidFill>
                          <a:effectLst/>
                          <a:latin typeface="Arial" panose="020B0604020202020204" pitchFamily="34" charset="0"/>
                        </a:rPr>
                        <a:t>Wallingbrook Health Centre</a:t>
                      </a:r>
                    </a:p>
                  </a:txBody>
                  <a:tcPr marL="6350" marR="6350" marT="6350" marB="0" anchor="ctr"/>
                </a:tc>
                <a:extLst>
                  <a:ext uri="{0D108BD9-81ED-4DB2-BD59-A6C34878D82A}">
                    <a16:rowId xmlns:a16="http://schemas.microsoft.com/office/drawing/2014/main" val="795422215"/>
                  </a:ext>
                </a:extLst>
              </a:tr>
              <a:tr h="370840">
                <a:tc>
                  <a:txBody>
                    <a:bodyPr/>
                    <a:lstStyle/>
                    <a:p>
                      <a:pPr marL="171450" indent="-171450" algn="ctr" fontAlgn="ctr">
                        <a:buFont typeface="Arial" panose="020B0604020202020204" pitchFamily="34" charset="0"/>
                        <a:buChar char="•"/>
                      </a:pPr>
                      <a:r>
                        <a:rPr lang="en-GB" sz="2000" b="0" i="0" u="none" strike="noStrike">
                          <a:solidFill>
                            <a:srgbClr val="000000"/>
                          </a:solidFill>
                          <a:effectLst/>
                          <a:latin typeface="Arial" panose="020B0604020202020204" pitchFamily="34" charset="0"/>
                        </a:rPr>
                        <a:t>Barnfield Hill Surgery</a:t>
                      </a:r>
                    </a:p>
                  </a:txBody>
                  <a:tcPr marL="6350" marR="6350" marT="6350" marB="0" anchor="ctr"/>
                </a:tc>
                <a:tc>
                  <a:txBody>
                    <a:bodyPr/>
                    <a:lstStyle/>
                    <a:p>
                      <a:pPr marL="171450" indent="-171450" algn="ctr" fontAlgn="ctr">
                        <a:buFont typeface="Arial" panose="020B0604020202020204" pitchFamily="34" charset="0"/>
                        <a:buChar char="•"/>
                      </a:pPr>
                      <a:r>
                        <a:rPr lang="en-GB" sz="2000" b="0" i="0" u="none" strike="noStrike">
                          <a:solidFill>
                            <a:srgbClr val="000000"/>
                          </a:solidFill>
                          <a:effectLst/>
                          <a:latin typeface="Arial" panose="020B0604020202020204" pitchFamily="34" charset="0"/>
                        </a:rPr>
                        <a:t>Combe Coastal Practice </a:t>
                      </a:r>
                    </a:p>
                  </a:txBody>
                  <a:tcPr marL="6350" marR="6350" marT="6350" marB="0" anchor="ctr"/>
                </a:tc>
                <a:tc>
                  <a:txBody>
                    <a:bodyPr/>
                    <a:lstStyle/>
                    <a:p>
                      <a:pPr marL="171450" indent="-171450" algn="ctr" fontAlgn="ctr">
                        <a:buFont typeface="Arial" panose="020B0604020202020204" pitchFamily="34" charset="0"/>
                        <a:buChar char="•"/>
                      </a:pPr>
                      <a:r>
                        <a:rPr lang="en-GB" sz="2000" b="0" i="0" u="none" strike="noStrike" dirty="0">
                          <a:solidFill>
                            <a:srgbClr val="000000"/>
                          </a:solidFill>
                          <a:effectLst/>
                          <a:latin typeface="Arial" panose="020B0604020202020204" pitchFamily="34" charset="0"/>
                        </a:rPr>
                        <a:t>Okehampton Medical Centre</a:t>
                      </a:r>
                    </a:p>
                  </a:txBody>
                  <a:tcPr marL="6350" marR="6350" marT="6350" marB="0" anchor="ctr"/>
                </a:tc>
                <a:tc>
                  <a:txBody>
                    <a:bodyPr/>
                    <a:lstStyle/>
                    <a:p>
                      <a:pPr marL="171450" indent="-171450" algn="ctr" fontAlgn="ctr">
                        <a:buFont typeface="Arial" panose="020B0604020202020204" pitchFamily="34" charset="0"/>
                        <a:buChar char="•"/>
                      </a:pPr>
                      <a:r>
                        <a:rPr lang="en-GB" sz="2000" b="0" i="0" u="none" strike="noStrike">
                          <a:solidFill>
                            <a:srgbClr val="000000"/>
                          </a:solidFill>
                          <a:effectLst/>
                          <a:latin typeface="Arial" panose="020B0604020202020204" pitchFamily="34" charset="0"/>
                        </a:rPr>
                        <a:t>Westbank Practice</a:t>
                      </a:r>
                    </a:p>
                  </a:txBody>
                  <a:tcPr marL="6350" marR="6350" marT="6350" marB="0" anchor="ctr"/>
                </a:tc>
                <a:extLst>
                  <a:ext uri="{0D108BD9-81ED-4DB2-BD59-A6C34878D82A}">
                    <a16:rowId xmlns:a16="http://schemas.microsoft.com/office/drawing/2014/main" val="1552495927"/>
                  </a:ext>
                </a:extLst>
              </a:tr>
              <a:tr h="370840">
                <a:tc>
                  <a:txBody>
                    <a:bodyPr/>
                    <a:lstStyle/>
                    <a:p>
                      <a:pPr marL="171450" indent="-171450" algn="ctr" fontAlgn="ctr">
                        <a:buFont typeface="Arial" panose="020B0604020202020204" pitchFamily="34" charset="0"/>
                        <a:buChar char="•"/>
                      </a:pPr>
                      <a:r>
                        <a:rPr lang="en-GB" sz="2000" b="0" i="0" u="none" strike="noStrike">
                          <a:solidFill>
                            <a:srgbClr val="000000"/>
                          </a:solidFill>
                          <a:effectLst/>
                          <a:latin typeface="Arial" panose="020B0604020202020204" pitchFamily="34" charset="0"/>
                        </a:rPr>
                        <a:t>Beacon Medical Group</a:t>
                      </a:r>
                    </a:p>
                  </a:txBody>
                  <a:tcPr marL="6350" marR="6350" marT="6350" marB="0" anchor="ctr"/>
                </a:tc>
                <a:tc>
                  <a:txBody>
                    <a:bodyPr/>
                    <a:lstStyle/>
                    <a:p>
                      <a:pPr marL="171450" indent="-171450" algn="ctr" fontAlgn="ctr">
                        <a:buFont typeface="Arial" panose="020B0604020202020204" pitchFamily="34" charset="0"/>
                        <a:buChar char="•"/>
                      </a:pPr>
                      <a:r>
                        <a:rPr lang="en-GB" sz="2000" b="0" i="0" u="none" strike="noStrike">
                          <a:solidFill>
                            <a:srgbClr val="000000"/>
                          </a:solidFill>
                          <a:effectLst/>
                          <a:latin typeface="Arial" panose="020B0604020202020204" pitchFamily="34" charset="0"/>
                        </a:rPr>
                        <a:t>Cranbrook Medical Practice</a:t>
                      </a:r>
                    </a:p>
                  </a:txBody>
                  <a:tcPr marL="6350" marR="6350" marT="6350" marB="0" anchor="ctr"/>
                </a:tc>
                <a:tc>
                  <a:txBody>
                    <a:bodyPr/>
                    <a:lstStyle/>
                    <a:p>
                      <a:pPr marL="171450" indent="-171450" algn="ctr" fontAlgn="ctr">
                        <a:buFont typeface="Arial" panose="020B0604020202020204" pitchFamily="34" charset="0"/>
                        <a:buChar char="•"/>
                      </a:pPr>
                      <a:r>
                        <a:rPr lang="en-GB" sz="2000" b="0" i="0" u="none" strike="noStrike">
                          <a:solidFill>
                            <a:srgbClr val="000000"/>
                          </a:solidFill>
                          <a:effectLst/>
                          <a:latin typeface="Arial" panose="020B0604020202020204" pitchFamily="34" charset="0"/>
                        </a:rPr>
                        <a:t>Pinhoe Surgery</a:t>
                      </a:r>
                    </a:p>
                  </a:txBody>
                  <a:tcPr marL="6350" marR="6350" marT="6350" marB="0" anchor="ctr"/>
                </a:tc>
                <a:tc>
                  <a:txBody>
                    <a:bodyPr/>
                    <a:lstStyle/>
                    <a:p>
                      <a:pPr marL="171450" indent="-171450" algn="ctr" fontAlgn="ctr">
                        <a:buFont typeface="Arial" panose="020B0604020202020204" pitchFamily="34" charset="0"/>
                        <a:buChar char="•"/>
                      </a:pPr>
                      <a:r>
                        <a:rPr lang="en-GB" sz="2000" b="0" i="0" u="none" strike="noStrike">
                          <a:solidFill>
                            <a:srgbClr val="000000"/>
                          </a:solidFill>
                          <a:effectLst/>
                          <a:latin typeface="Arial" panose="020B0604020202020204" pitchFamily="34" charset="0"/>
                        </a:rPr>
                        <a:t>Whipton Surgery</a:t>
                      </a:r>
                    </a:p>
                  </a:txBody>
                  <a:tcPr marL="6350" marR="6350" marT="6350" marB="0" anchor="ctr"/>
                </a:tc>
                <a:extLst>
                  <a:ext uri="{0D108BD9-81ED-4DB2-BD59-A6C34878D82A}">
                    <a16:rowId xmlns:a16="http://schemas.microsoft.com/office/drawing/2014/main" val="4184162247"/>
                  </a:ext>
                </a:extLst>
              </a:tr>
              <a:tr h="370840">
                <a:tc>
                  <a:txBody>
                    <a:bodyPr/>
                    <a:lstStyle/>
                    <a:p>
                      <a:pPr marL="171450" indent="-171450" algn="ctr" fontAlgn="ctr">
                        <a:buFont typeface="Arial" panose="020B0604020202020204" pitchFamily="34" charset="0"/>
                        <a:buChar char="•"/>
                      </a:pPr>
                      <a:r>
                        <a:rPr lang="en-GB" sz="2000" b="0" i="0" u="none" strike="noStrike">
                          <a:solidFill>
                            <a:srgbClr val="000000"/>
                          </a:solidFill>
                          <a:effectLst/>
                          <a:latin typeface="Arial" panose="020B0604020202020204" pitchFamily="34" charset="0"/>
                        </a:rPr>
                        <a:t>Bideford Medical Centre</a:t>
                      </a:r>
                    </a:p>
                  </a:txBody>
                  <a:tcPr marL="6350" marR="6350" marT="6350" marB="0" anchor="ctr"/>
                </a:tc>
                <a:tc>
                  <a:txBody>
                    <a:bodyPr/>
                    <a:lstStyle/>
                    <a:p>
                      <a:pPr marL="171450" indent="-171450" algn="ctr" fontAlgn="ctr">
                        <a:buFont typeface="Arial" panose="020B0604020202020204" pitchFamily="34" charset="0"/>
                        <a:buChar char="•"/>
                      </a:pPr>
                      <a:r>
                        <a:rPr lang="en-GB" sz="2000" b="0" i="0" u="none" strike="noStrike">
                          <a:solidFill>
                            <a:srgbClr val="000000"/>
                          </a:solidFill>
                          <a:effectLst/>
                          <a:latin typeface="Arial" panose="020B0604020202020204" pitchFamily="34" charset="0"/>
                        </a:rPr>
                        <a:t>Foxhayes Practice</a:t>
                      </a:r>
                    </a:p>
                  </a:txBody>
                  <a:tcPr marL="6350" marR="6350" marT="6350" marB="0" anchor="ctr"/>
                </a:tc>
                <a:tc>
                  <a:txBody>
                    <a:bodyPr/>
                    <a:lstStyle/>
                    <a:p>
                      <a:pPr marL="171450" indent="-171450" algn="ctr" fontAlgn="ctr">
                        <a:buFont typeface="Arial" panose="020B0604020202020204" pitchFamily="34" charset="0"/>
                        <a:buChar char="•"/>
                      </a:pPr>
                      <a:r>
                        <a:rPr lang="en-GB" sz="2000" b="0" i="0" u="none" strike="noStrike">
                          <a:solidFill>
                            <a:srgbClr val="000000"/>
                          </a:solidFill>
                          <a:effectLst/>
                          <a:latin typeface="Arial" panose="020B0604020202020204" pitchFamily="34" charset="0"/>
                        </a:rPr>
                        <a:t>Queens Medical Centre </a:t>
                      </a:r>
                    </a:p>
                  </a:txBody>
                  <a:tcPr marL="6350" marR="6350" marT="6350" marB="0" anchor="ctr"/>
                </a:tc>
                <a:tc>
                  <a:txBody>
                    <a:bodyPr/>
                    <a:lstStyle/>
                    <a:p>
                      <a:pPr marL="171450" indent="-171450" algn="ctr" fontAlgn="ctr">
                        <a:buFont typeface="Arial" panose="020B0604020202020204" pitchFamily="34" charset="0"/>
                        <a:buChar char="•"/>
                      </a:pPr>
                      <a:r>
                        <a:rPr lang="en-GB" sz="2000" b="0" i="0" u="none" strike="noStrike">
                          <a:solidFill>
                            <a:srgbClr val="000000"/>
                          </a:solidFill>
                          <a:effectLst/>
                          <a:latin typeface="Arial" panose="020B0604020202020204" pitchFamily="34" charset="0"/>
                        </a:rPr>
                        <a:t>Wonford Green Surgery</a:t>
                      </a:r>
                    </a:p>
                  </a:txBody>
                  <a:tcPr marL="6350" marR="6350" marT="6350" marB="0" anchor="ctr"/>
                </a:tc>
                <a:extLst>
                  <a:ext uri="{0D108BD9-81ED-4DB2-BD59-A6C34878D82A}">
                    <a16:rowId xmlns:a16="http://schemas.microsoft.com/office/drawing/2014/main" val="618218619"/>
                  </a:ext>
                </a:extLst>
              </a:tr>
              <a:tr h="370840">
                <a:tc>
                  <a:txBody>
                    <a:bodyPr/>
                    <a:lstStyle/>
                    <a:p>
                      <a:pPr marL="171450" indent="-171450" algn="ctr" fontAlgn="ctr">
                        <a:buFont typeface="Arial" panose="020B0604020202020204" pitchFamily="34" charset="0"/>
                        <a:buChar char="•"/>
                      </a:pPr>
                      <a:r>
                        <a:rPr lang="en-GB" sz="2000" b="0" i="0" u="none" strike="noStrike">
                          <a:solidFill>
                            <a:srgbClr val="000000"/>
                          </a:solidFill>
                          <a:effectLst/>
                          <a:latin typeface="Arial" panose="020B0604020202020204" pitchFamily="34" charset="0"/>
                        </a:rPr>
                        <a:t>Blackdown Practice</a:t>
                      </a:r>
                    </a:p>
                  </a:txBody>
                  <a:tcPr marL="6350" marR="6350" marT="6350" marB="0" anchor="ctr"/>
                </a:tc>
                <a:tc>
                  <a:txBody>
                    <a:bodyPr/>
                    <a:lstStyle/>
                    <a:p>
                      <a:pPr marL="171450" indent="-171450" algn="ctr" fontAlgn="ctr">
                        <a:buFont typeface="Arial" panose="020B0604020202020204" pitchFamily="34" charset="0"/>
                        <a:buChar char="•"/>
                      </a:pPr>
                      <a:r>
                        <a:rPr lang="en-GB" sz="2000" b="0" i="0" u="none" strike="noStrike">
                          <a:solidFill>
                            <a:srgbClr val="000000"/>
                          </a:solidFill>
                          <a:effectLst/>
                          <a:latin typeface="Arial" panose="020B0604020202020204" pitchFamily="34" charset="0"/>
                        </a:rPr>
                        <a:t>Fremington Medical Centre</a:t>
                      </a:r>
                    </a:p>
                  </a:txBody>
                  <a:tcPr marL="6350" marR="6350" marT="6350" marB="0" anchor="ctr"/>
                </a:tc>
                <a:tc>
                  <a:txBody>
                    <a:bodyPr/>
                    <a:lstStyle/>
                    <a:p>
                      <a:pPr marL="171450" indent="-171450" algn="ctr" fontAlgn="ctr">
                        <a:buFont typeface="Arial" panose="020B0604020202020204" pitchFamily="34" charset="0"/>
                        <a:buChar char="•"/>
                      </a:pPr>
                      <a:r>
                        <a:rPr lang="en-GB" sz="2000" b="0" i="0" u="none" strike="noStrike">
                          <a:solidFill>
                            <a:srgbClr val="000000"/>
                          </a:solidFill>
                          <a:effectLst/>
                          <a:latin typeface="Arial" panose="020B0604020202020204" pitchFamily="34" charset="0"/>
                        </a:rPr>
                        <a:t>Redlands Primary Care</a:t>
                      </a:r>
                    </a:p>
                  </a:txBody>
                  <a:tcPr marL="6350" marR="6350" marT="6350" marB="0" anchor="ctr"/>
                </a:tc>
                <a:tc>
                  <a:txBody>
                    <a:bodyPr/>
                    <a:lstStyle/>
                    <a:p>
                      <a:pPr marL="171450" indent="-171450" algn="ctr" fontAlgn="ctr">
                        <a:buFont typeface="Arial" panose="020B0604020202020204" pitchFamily="34" charset="0"/>
                        <a:buChar char="•"/>
                      </a:pPr>
                      <a:r>
                        <a:rPr lang="en-GB" sz="2000" b="0" i="0" u="none" strike="noStrike" dirty="0">
                          <a:solidFill>
                            <a:srgbClr val="000000"/>
                          </a:solidFill>
                          <a:effectLst/>
                          <a:latin typeface="Arial" panose="020B0604020202020204" pitchFamily="34" charset="0"/>
                        </a:rPr>
                        <a:t>Wooda Surgery</a:t>
                      </a:r>
                    </a:p>
                  </a:txBody>
                  <a:tcPr marL="6350" marR="6350" marT="6350" marB="0" anchor="ctr"/>
                </a:tc>
                <a:extLst>
                  <a:ext uri="{0D108BD9-81ED-4DB2-BD59-A6C34878D82A}">
                    <a16:rowId xmlns:a16="http://schemas.microsoft.com/office/drawing/2014/main" val="2396717068"/>
                  </a:ext>
                </a:extLst>
              </a:tr>
              <a:tr h="370840">
                <a:tc>
                  <a:txBody>
                    <a:bodyPr/>
                    <a:lstStyle/>
                    <a:p>
                      <a:pPr marL="171450" indent="-171450" algn="ctr" fontAlgn="ctr">
                        <a:buFont typeface="Arial" panose="020B0604020202020204" pitchFamily="34" charset="0"/>
                        <a:buChar char="•"/>
                      </a:pPr>
                      <a:r>
                        <a:rPr lang="en-GB" sz="2000" b="0" i="0" u="none" strike="noStrike">
                          <a:solidFill>
                            <a:srgbClr val="000000"/>
                          </a:solidFill>
                          <a:effectLst/>
                          <a:latin typeface="Arial" panose="020B0604020202020204" pitchFamily="34" charset="0"/>
                        </a:rPr>
                        <a:t>Blake House Surgery</a:t>
                      </a:r>
                    </a:p>
                  </a:txBody>
                  <a:tcPr marL="6350" marR="6350" marT="6350" marB="0" anchor="ctr"/>
                </a:tc>
                <a:tc>
                  <a:txBody>
                    <a:bodyPr/>
                    <a:lstStyle/>
                    <a:p>
                      <a:pPr marL="171450" indent="-171450" algn="ctr" fontAlgn="ctr">
                        <a:buFont typeface="Arial" panose="020B0604020202020204" pitchFamily="34" charset="0"/>
                        <a:buChar char="•"/>
                      </a:pPr>
                      <a:r>
                        <a:rPr lang="en-GB" sz="2000" b="0" i="0" u="none" strike="noStrike">
                          <a:solidFill>
                            <a:srgbClr val="000000"/>
                          </a:solidFill>
                          <a:effectLst/>
                          <a:latin typeface="Arial" panose="020B0604020202020204" pitchFamily="34" charset="0"/>
                        </a:rPr>
                        <a:t>Haldon House Surgery</a:t>
                      </a:r>
                    </a:p>
                  </a:txBody>
                  <a:tcPr marL="6350" marR="6350" marT="6350" marB="0" anchor="ctr"/>
                </a:tc>
                <a:tc>
                  <a:txBody>
                    <a:bodyPr/>
                    <a:lstStyle/>
                    <a:p>
                      <a:pPr marL="171450" indent="-171450" algn="ctr" fontAlgn="ctr">
                        <a:buFont typeface="Arial" panose="020B0604020202020204" pitchFamily="34" charset="0"/>
                        <a:buChar char="•"/>
                      </a:pPr>
                      <a:r>
                        <a:rPr lang="en-GB" sz="2000" b="0" i="0" u="none" strike="noStrike">
                          <a:solidFill>
                            <a:srgbClr val="000000"/>
                          </a:solidFill>
                          <a:effectLst/>
                          <a:latin typeface="Arial" panose="020B0604020202020204" pitchFamily="34" charset="0"/>
                        </a:rPr>
                        <a:t>Rolle Medical Partnership</a:t>
                      </a:r>
                    </a:p>
                  </a:txBody>
                  <a:tcPr marL="6350" marR="6350" marT="6350" marB="0" anchor="ctr"/>
                </a:tc>
                <a:tc>
                  <a:txBody>
                    <a:bodyPr/>
                    <a:lstStyle/>
                    <a:p>
                      <a:pPr marL="171450" indent="-171450" algn="ctr" fontAlgn="ctr">
                        <a:buFont typeface="Arial" panose="020B0604020202020204" pitchFamily="34" charset="0"/>
                        <a:buChar char="•"/>
                      </a:pPr>
                      <a:r>
                        <a:rPr lang="en-GB" sz="2000" b="0" i="0" u="none" strike="noStrike">
                          <a:solidFill>
                            <a:srgbClr val="000000"/>
                          </a:solidFill>
                          <a:effectLst/>
                          <a:latin typeface="Arial" panose="020B0604020202020204" pitchFamily="34" charset="0"/>
                        </a:rPr>
                        <a:t>Woodbury Surgery</a:t>
                      </a:r>
                    </a:p>
                  </a:txBody>
                  <a:tcPr marL="6350" marR="6350" marT="6350" marB="0" anchor="ctr"/>
                </a:tc>
                <a:extLst>
                  <a:ext uri="{0D108BD9-81ED-4DB2-BD59-A6C34878D82A}">
                    <a16:rowId xmlns:a16="http://schemas.microsoft.com/office/drawing/2014/main" val="173663170"/>
                  </a:ext>
                </a:extLst>
              </a:tr>
              <a:tr h="370840">
                <a:tc>
                  <a:txBody>
                    <a:bodyPr/>
                    <a:lstStyle/>
                    <a:p>
                      <a:pPr marL="171450" indent="-171450" algn="ctr" fontAlgn="ctr">
                        <a:buFont typeface="Arial" panose="020B0604020202020204" pitchFamily="34" charset="0"/>
                        <a:buChar char="•"/>
                      </a:pPr>
                      <a:r>
                        <a:rPr lang="en-GB" sz="2000" b="0" i="0" u="none" strike="noStrike">
                          <a:solidFill>
                            <a:srgbClr val="000000"/>
                          </a:solidFill>
                          <a:effectLst/>
                          <a:latin typeface="Arial" panose="020B0604020202020204" pitchFamily="34" charset="0"/>
                        </a:rPr>
                        <a:t>Bow Medical Practice</a:t>
                      </a:r>
                    </a:p>
                  </a:txBody>
                  <a:tcPr marL="6350" marR="6350" marT="6350" marB="0" anchor="ctr"/>
                </a:tc>
                <a:tc>
                  <a:txBody>
                    <a:bodyPr/>
                    <a:lstStyle/>
                    <a:p>
                      <a:pPr marL="171450" indent="-171450" algn="ctr" fontAlgn="ctr">
                        <a:buFont typeface="Arial" panose="020B0604020202020204" pitchFamily="34" charset="0"/>
                        <a:buChar char="•"/>
                      </a:pPr>
                      <a:r>
                        <a:rPr lang="en-GB" sz="2000" b="0" i="0" u="none" strike="noStrike">
                          <a:solidFill>
                            <a:srgbClr val="000000"/>
                          </a:solidFill>
                          <a:effectLst/>
                          <a:latin typeface="Arial" panose="020B0604020202020204" pitchFamily="34" charset="0"/>
                        </a:rPr>
                        <a:t>Hartland Surgery</a:t>
                      </a:r>
                    </a:p>
                  </a:txBody>
                  <a:tcPr marL="6350" marR="6350" marT="6350" marB="0" anchor="ctr"/>
                </a:tc>
                <a:tc>
                  <a:txBody>
                    <a:bodyPr/>
                    <a:lstStyle/>
                    <a:p>
                      <a:pPr marL="171450" indent="-171450" algn="ctr" fontAlgn="ctr">
                        <a:buFont typeface="Arial" panose="020B0604020202020204" pitchFamily="34" charset="0"/>
                        <a:buChar char="•"/>
                      </a:pPr>
                      <a:r>
                        <a:rPr lang="en-GB" sz="2000" b="0" i="0" u="none" strike="noStrike">
                          <a:solidFill>
                            <a:srgbClr val="000000"/>
                          </a:solidFill>
                          <a:effectLst/>
                          <a:latin typeface="Arial" panose="020B0604020202020204" pitchFamily="34" charset="0"/>
                        </a:rPr>
                        <a:t>Sampford Peverell Surgery</a:t>
                      </a:r>
                    </a:p>
                  </a:txBody>
                  <a:tcPr marL="6350" marR="6350" marT="6350" marB="0" anchor="ctr"/>
                </a:tc>
                <a:tc>
                  <a:txBody>
                    <a:bodyPr/>
                    <a:lstStyle/>
                    <a:p>
                      <a:pPr marL="171450" indent="-171450" algn="ctr" fontAlgn="ctr">
                        <a:buFont typeface="Arial" panose="020B0604020202020204" pitchFamily="34" charset="0"/>
                        <a:buChar char="•"/>
                      </a:pPr>
                      <a:r>
                        <a:rPr lang="en-GB" sz="2000" b="0" i="0" u="none" strike="noStrike">
                          <a:solidFill>
                            <a:srgbClr val="000000"/>
                          </a:solidFill>
                          <a:effectLst/>
                          <a:latin typeface="Arial" panose="020B0604020202020204" pitchFamily="34" charset="0"/>
                        </a:rPr>
                        <a:t>Wyndham House Surgery</a:t>
                      </a:r>
                    </a:p>
                  </a:txBody>
                  <a:tcPr marL="6350" marR="6350" marT="6350" marB="0" anchor="ctr"/>
                </a:tc>
                <a:extLst>
                  <a:ext uri="{0D108BD9-81ED-4DB2-BD59-A6C34878D82A}">
                    <a16:rowId xmlns:a16="http://schemas.microsoft.com/office/drawing/2014/main" val="1893332387"/>
                  </a:ext>
                </a:extLst>
              </a:tr>
              <a:tr h="370840">
                <a:tc>
                  <a:txBody>
                    <a:bodyPr/>
                    <a:lstStyle/>
                    <a:p>
                      <a:pPr marL="171450" indent="-171450" algn="ctr" fontAlgn="ctr">
                        <a:buFont typeface="Arial" panose="020B0604020202020204" pitchFamily="34" charset="0"/>
                        <a:buChar char="•"/>
                      </a:pPr>
                      <a:r>
                        <a:rPr lang="en-GB" sz="2000" b="0" i="0" u="none" strike="noStrike">
                          <a:solidFill>
                            <a:srgbClr val="000000"/>
                          </a:solidFill>
                          <a:effectLst/>
                          <a:latin typeface="Arial" panose="020B0604020202020204" pitchFamily="34" charset="0"/>
                        </a:rPr>
                        <a:t>Bradworthy Surgery</a:t>
                      </a:r>
                    </a:p>
                  </a:txBody>
                  <a:tcPr marL="6350" marR="6350" marT="6350" marB="0" anchor="ctr"/>
                </a:tc>
                <a:tc>
                  <a:txBody>
                    <a:bodyPr/>
                    <a:lstStyle/>
                    <a:p>
                      <a:pPr marL="171450" indent="-171450" algn="ctr" fontAlgn="ctr">
                        <a:buFont typeface="Arial" panose="020B0604020202020204" pitchFamily="34" charset="0"/>
                        <a:buChar char="•"/>
                      </a:pPr>
                      <a:r>
                        <a:rPr lang="en-GB" sz="2000" b="0" i="0" u="none" strike="noStrike">
                          <a:solidFill>
                            <a:srgbClr val="000000"/>
                          </a:solidFill>
                          <a:effectLst/>
                          <a:latin typeface="Arial" panose="020B0604020202020204" pitchFamily="34" charset="0"/>
                        </a:rPr>
                        <a:t>Heavitree Practice</a:t>
                      </a:r>
                    </a:p>
                  </a:txBody>
                  <a:tcPr marL="6350" marR="6350" marT="6350" marB="0" anchor="ctr"/>
                </a:tc>
                <a:tc>
                  <a:txBody>
                    <a:bodyPr/>
                    <a:lstStyle/>
                    <a:p>
                      <a:pPr marL="171450" indent="-171450" algn="ctr" fontAlgn="ctr">
                        <a:buFont typeface="Arial" panose="020B0604020202020204" pitchFamily="34" charset="0"/>
                        <a:buChar char="•"/>
                      </a:pPr>
                      <a:r>
                        <a:rPr lang="en-GB" sz="2000" b="0" i="0" u="none" strike="noStrike">
                          <a:solidFill>
                            <a:srgbClr val="000000"/>
                          </a:solidFill>
                          <a:effectLst/>
                          <a:latin typeface="Arial" panose="020B0604020202020204" pitchFamily="34" charset="0"/>
                        </a:rPr>
                        <a:t>Seaton &amp; Colyton Medical Practice</a:t>
                      </a:r>
                    </a:p>
                  </a:txBody>
                  <a:tcPr marL="6350" marR="6350" marT="6350" marB="0" anchor="ctr"/>
                </a:tc>
                <a:tc>
                  <a:txBody>
                    <a:bodyPr/>
                    <a:lstStyle/>
                    <a:p>
                      <a:pPr marL="171450" indent="-171450" algn="ctr" fontAlgn="ctr">
                        <a:buFont typeface="Arial" panose="020B0604020202020204" pitchFamily="34" charset="0"/>
                        <a:buChar char="•"/>
                      </a:pPr>
                      <a:r>
                        <a:rPr lang="en-GB" sz="2000" b="0" i="0" u="none" strike="noStrike" dirty="0" err="1">
                          <a:solidFill>
                            <a:srgbClr val="000000"/>
                          </a:solidFill>
                          <a:effectLst/>
                          <a:latin typeface="Arial" panose="020B0604020202020204" pitchFamily="34" charset="0"/>
                        </a:rPr>
                        <a:t>Yealm</a:t>
                      </a:r>
                      <a:r>
                        <a:rPr lang="en-GB" sz="2000" b="0" i="0" u="none" strike="noStrike" dirty="0">
                          <a:solidFill>
                            <a:srgbClr val="000000"/>
                          </a:solidFill>
                          <a:effectLst/>
                          <a:latin typeface="Arial" panose="020B0604020202020204" pitchFamily="34" charset="0"/>
                        </a:rPr>
                        <a:t> Medical Centre</a:t>
                      </a:r>
                    </a:p>
                  </a:txBody>
                  <a:tcPr marL="6350" marR="6350" marT="6350" marB="0" anchor="ctr"/>
                </a:tc>
                <a:extLst>
                  <a:ext uri="{0D108BD9-81ED-4DB2-BD59-A6C34878D82A}">
                    <a16:rowId xmlns:a16="http://schemas.microsoft.com/office/drawing/2014/main" val="2199276087"/>
                  </a:ext>
                </a:extLst>
              </a:tr>
              <a:tr h="370840">
                <a:tc>
                  <a:txBody>
                    <a:bodyPr/>
                    <a:lstStyle/>
                    <a:p>
                      <a:pPr marL="171450" indent="-171450" algn="ctr" fontAlgn="ctr">
                        <a:buFont typeface="Arial" panose="020B0604020202020204" pitchFamily="34" charset="0"/>
                        <a:buChar char="•"/>
                      </a:pPr>
                      <a:r>
                        <a:rPr lang="en-GB" sz="2000" b="0" i="0" u="none" strike="noStrike">
                          <a:solidFill>
                            <a:srgbClr val="000000"/>
                          </a:solidFill>
                          <a:effectLst/>
                          <a:latin typeface="Arial" panose="020B0604020202020204" pitchFamily="34" charset="0"/>
                        </a:rPr>
                        <a:t>Bramblehaies Surgery</a:t>
                      </a:r>
                    </a:p>
                  </a:txBody>
                  <a:tcPr marL="6350" marR="6350" marT="6350" marB="0" anchor="ctr"/>
                </a:tc>
                <a:tc>
                  <a:txBody>
                    <a:bodyPr/>
                    <a:lstStyle/>
                    <a:p>
                      <a:pPr marL="171450" indent="-171450" algn="ctr" fontAlgn="ctr">
                        <a:buFont typeface="Arial" panose="020B0604020202020204" pitchFamily="34" charset="0"/>
                        <a:buChar char="•"/>
                      </a:pPr>
                      <a:r>
                        <a:rPr lang="en-GB" sz="2000" b="0" i="0" u="none" strike="noStrike" dirty="0">
                          <a:solidFill>
                            <a:srgbClr val="000000"/>
                          </a:solidFill>
                          <a:effectLst/>
                          <a:latin typeface="Arial" panose="020B0604020202020204" pitchFamily="34" charset="0"/>
                        </a:rPr>
                        <a:t>Hill Barton Surgery</a:t>
                      </a:r>
                    </a:p>
                  </a:txBody>
                  <a:tcPr marL="6350" marR="6350" marT="6350" marB="0" anchor="ctr"/>
                </a:tc>
                <a:tc>
                  <a:txBody>
                    <a:bodyPr/>
                    <a:lstStyle/>
                    <a:p>
                      <a:pPr marL="171450" indent="-171450" algn="ctr" fontAlgn="ctr">
                        <a:buFont typeface="Arial" panose="020B0604020202020204" pitchFamily="34" charset="0"/>
                        <a:buChar char="•"/>
                      </a:pPr>
                      <a:r>
                        <a:rPr lang="en-GB" sz="2000" b="0" i="0" u="none" strike="noStrike">
                          <a:solidFill>
                            <a:srgbClr val="000000"/>
                          </a:solidFill>
                          <a:effectLst/>
                          <a:latin typeface="Arial" panose="020B0604020202020204" pitchFamily="34" charset="0"/>
                        </a:rPr>
                        <a:t>Sid Valley Practice</a:t>
                      </a:r>
                    </a:p>
                  </a:txBody>
                  <a:tcPr marL="6350" marR="6350" marT="6350" marB="0" anchor="ctr"/>
                </a:tc>
                <a:tc>
                  <a:txBody>
                    <a:bodyPr/>
                    <a:lstStyle/>
                    <a:p>
                      <a:pPr marL="171450" indent="-171450" algn="ctr" fontAlgn="ctr">
                        <a:buFont typeface="Arial" panose="020B0604020202020204" pitchFamily="34" charset="0"/>
                        <a:buChar char="•"/>
                      </a:pPr>
                      <a:r>
                        <a:rPr lang="en-GB" sz="2000" b="0" i="0" u="none" strike="noStrike" dirty="0">
                          <a:solidFill>
                            <a:srgbClr val="000000"/>
                          </a:solidFill>
                          <a:effectLst/>
                          <a:latin typeface="Arial" panose="020B0604020202020204" pitchFamily="34" charset="0"/>
                        </a:rPr>
                        <a:t>Yelverton Surgery</a:t>
                      </a:r>
                    </a:p>
                  </a:txBody>
                  <a:tcPr marL="6350" marR="6350" marT="6350" marB="0" anchor="ctr"/>
                </a:tc>
                <a:extLst>
                  <a:ext uri="{0D108BD9-81ED-4DB2-BD59-A6C34878D82A}">
                    <a16:rowId xmlns:a16="http://schemas.microsoft.com/office/drawing/2014/main" val="3289166196"/>
                  </a:ext>
                </a:extLst>
              </a:tr>
              <a:tr h="370840">
                <a:tc>
                  <a:txBody>
                    <a:bodyPr/>
                    <a:lstStyle/>
                    <a:p>
                      <a:pPr marL="171450" indent="-171450" algn="ctr" fontAlgn="ctr">
                        <a:buFont typeface="Arial" panose="020B0604020202020204" pitchFamily="34" charset="0"/>
                        <a:buChar char="•"/>
                      </a:pPr>
                      <a:r>
                        <a:rPr lang="en-GB" sz="2000" b="0" i="0" u="none" strike="noStrike">
                          <a:solidFill>
                            <a:srgbClr val="000000"/>
                          </a:solidFill>
                          <a:effectLst/>
                          <a:latin typeface="Arial" panose="020B0604020202020204" pitchFamily="34" charset="0"/>
                        </a:rPr>
                        <a:t>Brannam Medical Centre</a:t>
                      </a:r>
                    </a:p>
                  </a:txBody>
                  <a:tcPr marL="6350" marR="6350" marT="6350" marB="0" anchor="ctr"/>
                </a:tc>
                <a:tc>
                  <a:txBody>
                    <a:bodyPr/>
                    <a:lstStyle/>
                    <a:p>
                      <a:pPr marL="171450" indent="-171450" algn="ctr" fontAlgn="ctr">
                        <a:buFont typeface="Arial" panose="020B0604020202020204" pitchFamily="34" charset="0"/>
                        <a:buChar char="•"/>
                      </a:pPr>
                      <a:r>
                        <a:rPr lang="en-GB" sz="2000" b="0" i="0" u="none" strike="noStrike">
                          <a:solidFill>
                            <a:srgbClr val="000000"/>
                          </a:solidFill>
                          <a:effectLst/>
                          <a:latin typeface="Arial" panose="020B0604020202020204" pitchFamily="34" charset="0"/>
                        </a:rPr>
                        <a:t>Holsworthy Medical Centre</a:t>
                      </a:r>
                      <a:br>
                        <a:rPr lang="en-GB" sz="2000" b="0" i="0" u="none" strike="noStrike">
                          <a:solidFill>
                            <a:srgbClr val="000000"/>
                          </a:solidFill>
                          <a:effectLst/>
                          <a:latin typeface="Arial" panose="020B0604020202020204" pitchFamily="34" charset="0"/>
                        </a:rPr>
                      </a:br>
                      <a:r>
                        <a:rPr lang="en-GB" sz="2000" b="0" i="0" u="none" strike="noStrike">
                          <a:solidFill>
                            <a:srgbClr val="000000"/>
                          </a:solidFill>
                          <a:effectLst/>
                          <a:latin typeface="Arial" panose="020B0604020202020204" pitchFamily="34" charset="0"/>
                        </a:rPr>
                        <a:t>(part of Ruby Country MG)</a:t>
                      </a:r>
                    </a:p>
                  </a:txBody>
                  <a:tcPr marL="6350" marR="6350" marT="6350" marB="0" anchor="ctr"/>
                </a:tc>
                <a:tc>
                  <a:txBody>
                    <a:bodyPr/>
                    <a:lstStyle/>
                    <a:p>
                      <a:pPr marL="171450" indent="-171450" algn="ctr" fontAlgn="ctr">
                        <a:buFont typeface="Arial" panose="020B0604020202020204" pitchFamily="34" charset="0"/>
                        <a:buChar char="•"/>
                      </a:pPr>
                      <a:r>
                        <a:rPr lang="en-GB" sz="2000" b="0" i="0" u="none" strike="noStrike">
                          <a:solidFill>
                            <a:srgbClr val="000000"/>
                          </a:solidFill>
                          <a:effectLst/>
                          <a:latin typeface="Arial" panose="020B0604020202020204" pitchFamily="34" charset="0"/>
                        </a:rPr>
                        <a:t>South Lawn Medical Practice</a:t>
                      </a:r>
                    </a:p>
                  </a:txBody>
                  <a:tcPr marL="6350" marR="6350" marT="6350" marB="0" anchor="ctr"/>
                </a:tc>
                <a:tc>
                  <a:txBody>
                    <a:bodyPr/>
                    <a:lstStyle/>
                    <a:p>
                      <a:pPr marL="171450" indent="-171450" algn="ctr" fontAlgn="ctr">
                        <a:buFont typeface="Arial" panose="020B0604020202020204" pitchFamily="34" charset="0"/>
                        <a:buChar char="•"/>
                      </a:pPr>
                      <a:r>
                        <a:rPr lang="en-GB" sz="2000" b="0" i="0" u="none" strike="noStrike">
                          <a:solidFill>
                            <a:srgbClr val="000000"/>
                          </a:solidFill>
                          <a:effectLst/>
                          <a:latin typeface="Arial" panose="020B0604020202020204" pitchFamily="34" charset="0"/>
                        </a:rPr>
                        <a:t>Torrington Health Centre</a:t>
                      </a:r>
                    </a:p>
                  </a:txBody>
                  <a:tcPr marL="6350" marR="6350" marT="6350" marB="0" anchor="ctr"/>
                </a:tc>
                <a:extLst>
                  <a:ext uri="{0D108BD9-81ED-4DB2-BD59-A6C34878D82A}">
                    <a16:rowId xmlns:a16="http://schemas.microsoft.com/office/drawing/2014/main" val="54616771"/>
                  </a:ext>
                </a:extLst>
              </a:tr>
              <a:tr h="370840">
                <a:tc>
                  <a:txBody>
                    <a:bodyPr/>
                    <a:lstStyle/>
                    <a:p>
                      <a:pPr marL="171450" indent="-171450" algn="ctr" fontAlgn="ctr">
                        <a:buFont typeface="Arial" panose="020B0604020202020204" pitchFamily="34" charset="0"/>
                        <a:buChar char="•"/>
                      </a:pPr>
                      <a:r>
                        <a:rPr lang="en-GB" sz="2000" b="0" i="0" u="none" strike="noStrike">
                          <a:solidFill>
                            <a:srgbClr val="000000"/>
                          </a:solidFill>
                          <a:effectLst/>
                          <a:latin typeface="Arial" panose="020B0604020202020204" pitchFamily="34" charset="0"/>
                        </a:rPr>
                        <a:t>Budleigh Salterton Medical Practice</a:t>
                      </a:r>
                    </a:p>
                  </a:txBody>
                  <a:tcPr marL="6350" marR="6350" marT="6350" marB="0" anchor="ctr"/>
                </a:tc>
                <a:tc>
                  <a:txBody>
                    <a:bodyPr/>
                    <a:lstStyle/>
                    <a:p>
                      <a:pPr marL="171450" indent="-171450" algn="ctr" fontAlgn="ctr">
                        <a:buFont typeface="Arial" panose="020B0604020202020204" pitchFamily="34" charset="0"/>
                        <a:buChar char="•"/>
                      </a:pPr>
                      <a:r>
                        <a:rPr lang="en-GB" sz="2000" b="0" i="0" u="none" strike="noStrike">
                          <a:solidFill>
                            <a:srgbClr val="000000"/>
                          </a:solidFill>
                          <a:effectLst/>
                          <a:latin typeface="Arial" panose="020B0604020202020204" pitchFamily="34" charset="0"/>
                        </a:rPr>
                        <a:t>Honiton Surgery</a:t>
                      </a:r>
                      <a:br>
                        <a:rPr lang="en-GB" sz="2000" b="0" i="0" u="none" strike="noStrike">
                          <a:solidFill>
                            <a:srgbClr val="000000"/>
                          </a:solidFill>
                          <a:effectLst/>
                          <a:latin typeface="Arial" panose="020B0604020202020204" pitchFamily="34" charset="0"/>
                        </a:rPr>
                      </a:br>
                      <a:r>
                        <a:rPr lang="en-GB" sz="2000" b="0" i="0" u="none" strike="noStrike">
                          <a:solidFill>
                            <a:srgbClr val="000000"/>
                          </a:solidFill>
                          <a:effectLst/>
                          <a:latin typeface="Arial" panose="020B0604020202020204" pitchFamily="34" charset="0"/>
                        </a:rPr>
                        <a:t>(Dr Ward and Partners)</a:t>
                      </a:r>
                    </a:p>
                  </a:txBody>
                  <a:tcPr marL="6350" marR="6350" marT="6350" marB="0" anchor="ctr"/>
                </a:tc>
                <a:tc>
                  <a:txBody>
                    <a:bodyPr/>
                    <a:lstStyle/>
                    <a:p>
                      <a:pPr marL="171450" indent="-171450" algn="ctr" fontAlgn="ctr">
                        <a:buFont typeface="Arial" panose="020B0604020202020204" pitchFamily="34" charset="0"/>
                        <a:buChar char="•"/>
                      </a:pPr>
                      <a:r>
                        <a:rPr lang="en-GB" sz="2000" b="0" i="0" u="none" strike="noStrike">
                          <a:solidFill>
                            <a:srgbClr val="000000"/>
                          </a:solidFill>
                          <a:effectLst/>
                          <a:latin typeface="Arial" panose="020B0604020202020204" pitchFamily="34" charset="0"/>
                        </a:rPr>
                        <a:t>South Molton Medical Centre</a:t>
                      </a:r>
                    </a:p>
                  </a:txBody>
                  <a:tcPr marL="6350" marR="6350" marT="6350" marB="0" anchor="ctr"/>
                </a:tc>
                <a:tc>
                  <a:txBody>
                    <a:bodyPr/>
                    <a:lstStyle/>
                    <a:p>
                      <a:pPr marL="171450" indent="-171450" algn="ctr" fontAlgn="ctr">
                        <a:buFont typeface="Arial" panose="020B0604020202020204" pitchFamily="34" charset="0"/>
                        <a:buChar char="•"/>
                      </a:pPr>
                      <a:r>
                        <a:rPr lang="en-GB" sz="2000" b="0" i="0" u="none" strike="noStrike">
                          <a:solidFill>
                            <a:srgbClr val="000000"/>
                          </a:solidFill>
                          <a:effectLst/>
                          <a:latin typeface="Arial" panose="020B0604020202020204" pitchFamily="34" charset="0"/>
                        </a:rPr>
                        <a:t>Townsend House Medical Centre</a:t>
                      </a:r>
                    </a:p>
                  </a:txBody>
                  <a:tcPr marL="6350" marR="6350" marT="6350" marB="0" anchor="ctr"/>
                </a:tc>
                <a:extLst>
                  <a:ext uri="{0D108BD9-81ED-4DB2-BD59-A6C34878D82A}">
                    <a16:rowId xmlns:a16="http://schemas.microsoft.com/office/drawing/2014/main" val="2621402546"/>
                  </a:ext>
                </a:extLst>
              </a:tr>
              <a:tr h="370840">
                <a:tc>
                  <a:txBody>
                    <a:bodyPr/>
                    <a:lstStyle/>
                    <a:p>
                      <a:pPr marL="171450" indent="-171450" algn="ctr" fontAlgn="ctr">
                        <a:buFont typeface="Arial" panose="020B0604020202020204" pitchFamily="34" charset="0"/>
                        <a:buChar char="•"/>
                      </a:pPr>
                      <a:r>
                        <a:rPr lang="en-GB" sz="2000" b="0" i="0" u="none" strike="noStrike">
                          <a:solidFill>
                            <a:srgbClr val="000000"/>
                          </a:solidFill>
                          <a:effectLst/>
                          <a:latin typeface="Arial" panose="020B0604020202020204" pitchFamily="34" charset="0"/>
                        </a:rPr>
                        <a:t>Caen Medical Centre</a:t>
                      </a:r>
                    </a:p>
                  </a:txBody>
                  <a:tcPr marL="6350" marR="6350" marT="6350" marB="0" anchor="ctr"/>
                </a:tc>
                <a:tc>
                  <a:txBody>
                    <a:bodyPr/>
                    <a:lstStyle/>
                    <a:p>
                      <a:pPr marL="171450" indent="-171450" algn="ctr" fontAlgn="ctr">
                        <a:buFont typeface="Arial" panose="020B0604020202020204" pitchFamily="34" charset="0"/>
                        <a:buChar char="•"/>
                      </a:pPr>
                      <a:r>
                        <a:rPr lang="en-GB" sz="2000" b="0" i="0" u="none" strike="noStrike">
                          <a:solidFill>
                            <a:srgbClr val="000000"/>
                          </a:solidFill>
                          <a:effectLst/>
                          <a:latin typeface="Arial" panose="020B0604020202020204" pitchFamily="34" charset="0"/>
                        </a:rPr>
                        <a:t>Ide Lane Surgery</a:t>
                      </a:r>
                    </a:p>
                  </a:txBody>
                  <a:tcPr marL="6350" marR="6350" marT="6350" marB="0" anchor="ctr"/>
                </a:tc>
                <a:tc>
                  <a:txBody>
                    <a:bodyPr/>
                    <a:lstStyle/>
                    <a:p>
                      <a:pPr marL="171450" indent="-171450" algn="ctr" fontAlgn="ctr">
                        <a:buFont typeface="Arial" panose="020B0604020202020204" pitchFamily="34" charset="0"/>
                        <a:buChar char="•"/>
                      </a:pPr>
                      <a:r>
                        <a:rPr lang="en-GB" sz="2000" b="0" i="0" u="none" strike="noStrike">
                          <a:solidFill>
                            <a:srgbClr val="000000"/>
                          </a:solidFill>
                          <a:effectLst/>
                          <a:latin typeface="Arial" panose="020B0604020202020204" pitchFamily="34" charset="0"/>
                        </a:rPr>
                        <a:t>Southernhay House Surgery</a:t>
                      </a:r>
                    </a:p>
                  </a:txBody>
                  <a:tcPr marL="6350" marR="6350" marT="6350" marB="0" anchor="ctr"/>
                </a:tc>
                <a:tc>
                  <a:txBody>
                    <a:bodyPr/>
                    <a:lstStyle/>
                    <a:p>
                      <a:pPr marL="171450" indent="-171450" algn="ctr" fontAlgn="ctr">
                        <a:buFont typeface="Arial" panose="020B0604020202020204" pitchFamily="34" charset="0"/>
                        <a:buChar char="•"/>
                      </a:pPr>
                      <a:r>
                        <a:rPr lang="en-GB" sz="2000" b="0" i="0" u="none" strike="noStrike" dirty="0" err="1">
                          <a:solidFill>
                            <a:srgbClr val="000000"/>
                          </a:solidFill>
                          <a:effectLst/>
                          <a:latin typeface="Arial" panose="020B0604020202020204" pitchFamily="34" charset="0"/>
                        </a:rPr>
                        <a:t>Wallingbrook</a:t>
                      </a:r>
                      <a:r>
                        <a:rPr lang="en-GB" sz="2000" b="0" i="0" u="none" strike="noStrike" dirty="0">
                          <a:solidFill>
                            <a:srgbClr val="000000"/>
                          </a:solidFill>
                          <a:effectLst/>
                          <a:latin typeface="Arial" panose="020B0604020202020204" pitchFamily="34" charset="0"/>
                        </a:rPr>
                        <a:t> Health Centre</a:t>
                      </a:r>
                    </a:p>
                  </a:txBody>
                  <a:tcPr marL="6350" marR="6350" marT="6350" marB="0" anchor="ctr"/>
                </a:tc>
                <a:extLst>
                  <a:ext uri="{0D108BD9-81ED-4DB2-BD59-A6C34878D82A}">
                    <a16:rowId xmlns:a16="http://schemas.microsoft.com/office/drawing/2014/main" val="3116957273"/>
                  </a:ext>
                </a:extLst>
              </a:tr>
              <a:tr h="370840">
                <a:tc>
                  <a:txBody>
                    <a:bodyPr/>
                    <a:lstStyle/>
                    <a:p>
                      <a:pPr marL="171450" indent="-171450" algn="ctr" fontAlgn="ctr">
                        <a:buFont typeface="Arial" panose="020B0604020202020204" pitchFamily="34" charset="0"/>
                        <a:buChar char="•"/>
                      </a:pPr>
                      <a:r>
                        <a:rPr lang="en-GB" sz="2000" b="0" i="0" u="none" strike="noStrike">
                          <a:solidFill>
                            <a:srgbClr val="000000"/>
                          </a:solidFill>
                          <a:effectLst/>
                          <a:latin typeface="Arial" panose="020B0604020202020204" pitchFamily="34" charset="0"/>
                        </a:rPr>
                        <a:t>Castle Gardens Surgery</a:t>
                      </a:r>
                    </a:p>
                  </a:txBody>
                  <a:tcPr marL="6350" marR="6350" marT="6350" marB="0" anchor="ctr"/>
                </a:tc>
                <a:tc>
                  <a:txBody>
                    <a:bodyPr/>
                    <a:lstStyle/>
                    <a:p>
                      <a:pPr marL="171450" indent="-171450" algn="ctr" fontAlgn="ctr">
                        <a:buFont typeface="Arial" panose="020B0604020202020204" pitchFamily="34" charset="0"/>
                        <a:buChar char="•"/>
                      </a:pPr>
                      <a:r>
                        <a:rPr lang="en-GB" sz="2000" b="0" i="0" u="none" strike="noStrike">
                          <a:solidFill>
                            <a:srgbClr val="000000"/>
                          </a:solidFill>
                          <a:effectLst/>
                          <a:latin typeface="Arial" panose="020B0604020202020204" pitchFamily="34" charset="0"/>
                        </a:rPr>
                        <a:t>Imperial Surgery</a:t>
                      </a:r>
                    </a:p>
                  </a:txBody>
                  <a:tcPr marL="6350" marR="6350" marT="6350" marB="0" anchor="ctr"/>
                </a:tc>
                <a:tc>
                  <a:txBody>
                    <a:bodyPr/>
                    <a:lstStyle/>
                    <a:p>
                      <a:pPr marL="171450" indent="-171450" algn="ctr" fontAlgn="ctr">
                        <a:buFont typeface="Arial" panose="020B0604020202020204" pitchFamily="34" charset="0"/>
                        <a:buChar char="•"/>
                      </a:pPr>
                      <a:r>
                        <a:rPr lang="en-GB" sz="2000" b="0" i="0" u="none" strike="noStrike">
                          <a:solidFill>
                            <a:srgbClr val="000000"/>
                          </a:solidFill>
                          <a:effectLst/>
                          <a:latin typeface="Arial" panose="020B0604020202020204" pitchFamily="34" charset="0"/>
                        </a:rPr>
                        <a:t>St Leonards Practice</a:t>
                      </a:r>
                    </a:p>
                  </a:txBody>
                  <a:tcPr marL="6350" marR="6350" marT="6350" marB="0" anchor="ctr"/>
                </a:tc>
                <a:tc>
                  <a:txBody>
                    <a:bodyPr/>
                    <a:lstStyle/>
                    <a:p>
                      <a:pPr marL="171450" indent="-171450" algn="ctr" fontAlgn="ctr">
                        <a:buFont typeface="Arial" panose="020B0604020202020204" pitchFamily="34" charset="0"/>
                        <a:buChar char="•"/>
                      </a:pPr>
                      <a:r>
                        <a:rPr lang="en-GB" sz="2000" b="0" i="0" u="none" strike="noStrike" dirty="0">
                          <a:solidFill>
                            <a:srgbClr val="000000"/>
                          </a:solidFill>
                          <a:effectLst/>
                          <a:latin typeface="Arial" panose="020B0604020202020204" pitchFamily="34" charset="0"/>
                        </a:rPr>
                        <a:t>Westbank Practice</a:t>
                      </a:r>
                    </a:p>
                  </a:txBody>
                  <a:tcPr marL="6350" marR="6350" marT="6350" marB="0" anchor="ctr"/>
                </a:tc>
                <a:extLst>
                  <a:ext uri="{0D108BD9-81ED-4DB2-BD59-A6C34878D82A}">
                    <a16:rowId xmlns:a16="http://schemas.microsoft.com/office/drawing/2014/main" val="1600219053"/>
                  </a:ext>
                </a:extLst>
              </a:tr>
              <a:tr h="370840">
                <a:tc>
                  <a:txBody>
                    <a:bodyPr/>
                    <a:lstStyle/>
                    <a:p>
                      <a:pPr marL="171450" indent="-171450" algn="ctr" fontAlgn="ctr">
                        <a:buFont typeface="Arial" panose="020B0604020202020204" pitchFamily="34" charset="0"/>
                        <a:buChar char="•"/>
                      </a:pPr>
                      <a:r>
                        <a:rPr lang="en-GB" sz="2000" b="0" i="0" u="none" strike="noStrike">
                          <a:solidFill>
                            <a:srgbClr val="000000"/>
                          </a:solidFill>
                          <a:effectLst/>
                          <a:latin typeface="Arial" panose="020B0604020202020204" pitchFamily="34" charset="0"/>
                        </a:rPr>
                        <a:t>Castle Place Practice</a:t>
                      </a:r>
                    </a:p>
                  </a:txBody>
                  <a:tcPr marL="6350" marR="6350" marT="6350" marB="0" anchor="ctr"/>
                </a:tc>
                <a:tc>
                  <a:txBody>
                    <a:bodyPr/>
                    <a:lstStyle/>
                    <a:p>
                      <a:pPr marL="171450" indent="-171450" algn="ctr" fontAlgn="ctr">
                        <a:buFont typeface="Arial" panose="020B0604020202020204" pitchFamily="34" charset="0"/>
                        <a:buChar char="•"/>
                      </a:pPr>
                      <a:r>
                        <a:rPr lang="en-GB" sz="2000" b="0" i="0" u="none" strike="noStrike">
                          <a:solidFill>
                            <a:srgbClr val="000000"/>
                          </a:solidFill>
                          <a:effectLst/>
                          <a:latin typeface="Arial" panose="020B0604020202020204" pitchFamily="34" charset="0"/>
                        </a:rPr>
                        <a:t>Isca Medical Practice</a:t>
                      </a:r>
                    </a:p>
                  </a:txBody>
                  <a:tcPr marL="6350" marR="6350" marT="6350" marB="0" anchor="ctr"/>
                </a:tc>
                <a:tc>
                  <a:txBody>
                    <a:bodyPr/>
                    <a:lstStyle/>
                    <a:p>
                      <a:pPr marL="171450" indent="-171450" algn="ctr" fontAlgn="ctr">
                        <a:buFont typeface="Arial" panose="020B0604020202020204" pitchFamily="34" charset="0"/>
                        <a:buChar char="•"/>
                      </a:pPr>
                      <a:r>
                        <a:rPr lang="en-GB" sz="2000" b="0" i="0" u="none" strike="noStrike">
                          <a:solidFill>
                            <a:srgbClr val="000000"/>
                          </a:solidFill>
                          <a:effectLst/>
                          <a:latin typeface="Arial" panose="020B0604020202020204" pitchFamily="34" charset="0"/>
                        </a:rPr>
                        <a:t>St Thomas Medical Group</a:t>
                      </a:r>
                    </a:p>
                  </a:txBody>
                  <a:tcPr marL="6350" marR="6350" marT="6350" marB="0" anchor="ctr"/>
                </a:tc>
                <a:tc>
                  <a:txBody>
                    <a:bodyPr/>
                    <a:lstStyle/>
                    <a:p>
                      <a:pPr marL="171450" indent="-171450" algn="ctr" fontAlgn="ctr">
                        <a:buFont typeface="Arial" panose="020B0604020202020204" pitchFamily="34" charset="0"/>
                        <a:buChar char="•"/>
                      </a:pPr>
                      <a:r>
                        <a:rPr lang="en-GB" sz="2000" b="0" i="0" u="none" strike="noStrike" dirty="0" err="1">
                          <a:solidFill>
                            <a:srgbClr val="000000"/>
                          </a:solidFill>
                          <a:effectLst/>
                          <a:latin typeface="Arial" panose="020B0604020202020204" pitchFamily="34" charset="0"/>
                        </a:rPr>
                        <a:t>Whipton</a:t>
                      </a:r>
                      <a:r>
                        <a:rPr lang="en-GB" sz="2000" b="0" i="0" u="none" strike="noStrike" dirty="0">
                          <a:solidFill>
                            <a:srgbClr val="000000"/>
                          </a:solidFill>
                          <a:effectLst/>
                          <a:latin typeface="Arial" panose="020B0604020202020204" pitchFamily="34" charset="0"/>
                        </a:rPr>
                        <a:t> Surgery</a:t>
                      </a:r>
                    </a:p>
                  </a:txBody>
                  <a:tcPr marL="6350" marR="6350" marT="6350" marB="0" anchor="ctr"/>
                </a:tc>
                <a:extLst>
                  <a:ext uri="{0D108BD9-81ED-4DB2-BD59-A6C34878D82A}">
                    <a16:rowId xmlns:a16="http://schemas.microsoft.com/office/drawing/2014/main" val="166226026"/>
                  </a:ext>
                </a:extLst>
              </a:tr>
              <a:tr h="370840">
                <a:tc>
                  <a:txBody>
                    <a:bodyPr/>
                    <a:lstStyle/>
                    <a:p>
                      <a:pPr marL="171450" indent="-171450" algn="ctr" fontAlgn="ctr">
                        <a:buFont typeface="Arial" panose="020B0604020202020204" pitchFamily="34" charset="0"/>
                        <a:buChar char="•"/>
                      </a:pPr>
                      <a:r>
                        <a:rPr lang="en-GB" sz="2000" b="0" i="0" u="none" strike="noStrike">
                          <a:solidFill>
                            <a:srgbClr val="000000"/>
                          </a:solidFill>
                          <a:effectLst/>
                          <a:latin typeface="Arial" panose="020B0604020202020204" pitchFamily="34" charset="0"/>
                        </a:rPr>
                        <a:t>Chagford Health Centre</a:t>
                      </a:r>
                    </a:p>
                  </a:txBody>
                  <a:tcPr marL="6350" marR="6350" marT="6350" marB="0" anchor="ctr"/>
                </a:tc>
                <a:tc>
                  <a:txBody>
                    <a:bodyPr/>
                    <a:lstStyle/>
                    <a:p>
                      <a:pPr marL="171450" indent="-171450" algn="ctr" fontAlgn="ctr">
                        <a:buFont typeface="Arial" panose="020B0604020202020204" pitchFamily="34" charset="0"/>
                        <a:buChar char="•"/>
                      </a:pPr>
                      <a:r>
                        <a:rPr lang="en-GB" sz="2000" b="0" i="0" u="none" strike="noStrike">
                          <a:solidFill>
                            <a:srgbClr val="000000"/>
                          </a:solidFill>
                          <a:effectLst/>
                          <a:latin typeface="Arial" panose="020B0604020202020204" pitchFamily="34" charset="0"/>
                        </a:rPr>
                        <a:t>Litchdon Medical Centre</a:t>
                      </a:r>
                    </a:p>
                  </a:txBody>
                  <a:tcPr marL="6350" marR="6350" marT="6350" marB="0" anchor="ctr"/>
                </a:tc>
                <a:tc>
                  <a:txBody>
                    <a:bodyPr/>
                    <a:lstStyle/>
                    <a:p>
                      <a:pPr marL="171450" indent="-171450" algn="ctr" fontAlgn="ctr">
                        <a:buFont typeface="Arial" panose="020B0604020202020204" pitchFamily="34" charset="0"/>
                        <a:buChar char="•"/>
                      </a:pPr>
                      <a:r>
                        <a:rPr lang="en-GB" sz="2000" b="0" i="0" u="none" strike="noStrike">
                          <a:solidFill>
                            <a:srgbClr val="000000"/>
                          </a:solidFill>
                          <a:effectLst/>
                          <a:latin typeface="Arial" panose="020B0604020202020204" pitchFamily="34" charset="0"/>
                        </a:rPr>
                        <a:t>Tavyside Health Centre</a:t>
                      </a:r>
                    </a:p>
                  </a:txBody>
                  <a:tcPr marL="6350" marR="6350" marT="6350" marB="0" anchor="ctr"/>
                </a:tc>
                <a:tc>
                  <a:txBody>
                    <a:bodyPr/>
                    <a:lstStyle/>
                    <a:p>
                      <a:pPr marL="171450" indent="-171450" algn="ctr" fontAlgn="ctr">
                        <a:buFont typeface="Arial" panose="020B0604020202020204" pitchFamily="34" charset="0"/>
                        <a:buChar char="•"/>
                      </a:pPr>
                      <a:r>
                        <a:rPr lang="en-GB" sz="2000" b="0" i="0" u="none" strike="noStrike" dirty="0" err="1">
                          <a:solidFill>
                            <a:srgbClr val="000000"/>
                          </a:solidFill>
                          <a:effectLst/>
                          <a:latin typeface="Arial" panose="020B0604020202020204" pitchFamily="34" charset="0"/>
                        </a:rPr>
                        <a:t>Wonford</a:t>
                      </a:r>
                      <a:r>
                        <a:rPr lang="en-GB" sz="2000" b="0" i="0" u="none" strike="noStrike" dirty="0">
                          <a:solidFill>
                            <a:srgbClr val="000000"/>
                          </a:solidFill>
                          <a:effectLst/>
                          <a:latin typeface="Arial" panose="020B0604020202020204" pitchFamily="34" charset="0"/>
                        </a:rPr>
                        <a:t> Green Surgery</a:t>
                      </a:r>
                    </a:p>
                  </a:txBody>
                  <a:tcPr marL="6350" marR="6350" marT="6350" marB="0" anchor="ctr"/>
                </a:tc>
                <a:extLst>
                  <a:ext uri="{0D108BD9-81ED-4DB2-BD59-A6C34878D82A}">
                    <a16:rowId xmlns:a16="http://schemas.microsoft.com/office/drawing/2014/main" val="4226024111"/>
                  </a:ext>
                </a:extLst>
              </a:tr>
              <a:tr h="370840">
                <a:tc>
                  <a:txBody>
                    <a:bodyPr/>
                    <a:lstStyle/>
                    <a:p>
                      <a:pPr marL="171450" indent="-171450" algn="ctr" fontAlgn="ctr">
                        <a:buFont typeface="Arial" panose="020B0604020202020204" pitchFamily="34" charset="0"/>
                        <a:buChar char="•"/>
                      </a:pPr>
                      <a:r>
                        <a:rPr lang="en-GB" sz="2000" b="0" i="0" u="none" strike="noStrike" dirty="0">
                          <a:solidFill>
                            <a:srgbClr val="000000"/>
                          </a:solidFill>
                          <a:effectLst/>
                          <a:latin typeface="Arial" panose="020B0604020202020204" pitchFamily="34" charset="0"/>
                        </a:rPr>
                        <a:t>Cheriton Bishop Surgery</a:t>
                      </a:r>
                    </a:p>
                  </a:txBody>
                  <a:tcPr marL="6350" marR="6350" marT="6350" marB="0" anchor="ctr"/>
                </a:tc>
                <a:tc>
                  <a:txBody>
                    <a:bodyPr/>
                    <a:lstStyle/>
                    <a:p>
                      <a:pPr marL="171450" indent="-171450" algn="ctr" fontAlgn="ctr">
                        <a:buFont typeface="Arial" panose="020B0604020202020204" pitchFamily="34" charset="0"/>
                        <a:buChar char="•"/>
                      </a:pPr>
                      <a:r>
                        <a:rPr lang="en-GB" sz="2000" b="0" i="0" u="none" strike="noStrike" dirty="0">
                          <a:solidFill>
                            <a:srgbClr val="000000"/>
                          </a:solidFill>
                          <a:effectLst/>
                          <a:latin typeface="Arial" panose="020B0604020202020204" pitchFamily="34" charset="0"/>
                        </a:rPr>
                        <a:t>Mid Devon Medical Practice</a:t>
                      </a:r>
                    </a:p>
                  </a:txBody>
                  <a:tcPr marL="6350" marR="6350" marT="6350" marB="0" anchor="ctr"/>
                </a:tc>
                <a:tc>
                  <a:txBody>
                    <a:bodyPr/>
                    <a:lstStyle/>
                    <a:p>
                      <a:pPr marL="171450" indent="-171450" algn="ctr" fontAlgn="ctr">
                        <a:buFont typeface="Arial" panose="020B0604020202020204" pitchFamily="34" charset="0"/>
                        <a:buChar char="•"/>
                      </a:pPr>
                      <a:r>
                        <a:rPr lang="en-GB" sz="2000" b="0" i="0" u="none" strike="noStrike" dirty="0">
                          <a:solidFill>
                            <a:srgbClr val="000000"/>
                          </a:solidFill>
                          <a:effectLst/>
                          <a:latin typeface="Arial" panose="020B0604020202020204" pitchFamily="34" charset="0"/>
                        </a:rPr>
                        <a:t>Topsham Surgery</a:t>
                      </a:r>
                    </a:p>
                  </a:txBody>
                  <a:tcPr marL="6350" marR="6350" marT="6350" marB="0" anchor="ctr"/>
                </a:tc>
                <a:tc>
                  <a:txBody>
                    <a:bodyPr/>
                    <a:lstStyle/>
                    <a:p>
                      <a:pPr marL="171450" indent="-171450" algn="ctr" fontAlgn="ctr">
                        <a:buFont typeface="Arial" panose="020B0604020202020204" pitchFamily="34" charset="0"/>
                        <a:buChar char="•"/>
                      </a:pPr>
                      <a:r>
                        <a:rPr lang="en-GB" sz="2000" b="0" i="0" u="none" strike="noStrike" dirty="0">
                          <a:solidFill>
                            <a:srgbClr val="000000"/>
                          </a:solidFill>
                          <a:effectLst/>
                          <a:latin typeface="Arial" panose="020B0604020202020204" pitchFamily="34" charset="0"/>
                        </a:rPr>
                        <a:t>Wooda Surgery</a:t>
                      </a:r>
                    </a:p>
                  </a:txBody>
                  <a:tcPr marL="6350" marR="6350" marT="6350" marB="0" anchor="ctr"/>
                </a:tc>
                <a:extLst>
                  <a:ext uri="{0D108BD9-81ED-4DB2-BD59-A6C34878D82A}">
                    <a16:rowId xmlns:a16="http://schemas.microsoft.com/office/drawing/2014/main" val="1299511933"/>
                  </a:ext>
                </a:extLst>
              </a:tr>
            </a:tbl>
          </a:graphicData>
        </a:graphic>
      </p:graphicFrame>
    </p:spTree>
    <p:extLst>
      <p:ext uri="{BB962C8B-B14F-4D97-AF65-F5344CB8AC3E}">
        <p14:creationId xmlns:p14="http://schemas.microsoft.com/office/powerpoint/2010/main" val="144510110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64F760-687E-0A1A-F8E3-D8D16DBDBADE}"/>
            </a:ext>
          </a:extLst>
        </p:cNvPr>
        <p:cNvGrpSpPr/>
        <p:nvPr/>
      </p:nvGrpSpPr>
      <p:grpSpPr>
        <a:xfrm>
          <a:off x="0" y="0"/>
          <a:ext cx="0" cy="0"/>
          <a:chOff x="0" y="0"/>
          <a:chExt cx="0" cy="0"/>
        </a:xfrm>
      </p:grpSpPr>
      <p:pic>
        <p:nvPicPr>
          <p:cNvPr id="2" name="Picture 1" descr="A blue and black sign with white letters&#10;&#10;AI-generated content may be incorrect.">
            <a:extLst>
              <a:ext uri="{FF2B5EF4-FFF2-40B4-BE49-F238E27FC236}">
                <a16:creationId xmlns:a16="http://schemas.microsoft.com/office/drawing/2014/main" id="{5968B146-D71F-7782-C00A-978B96CFE97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840743" y="294410"/>
            <a:ext cx="2034269" cy="1464398"/>
          </a:xfrm>
          <a:prstGeom prst="rect">
            <a:avLst/>
          </a:prstGeom>
        </p:spPr>
      </p:pic>
      <p:sp>
        <p:nvSpPr>
          <p:cNvPr id="3" name="Title 1">
            <a:extLst>
              <a:ext uri="{FF2B5EF4-FFF2-40B4-BE49-F238E27FC236}">
                <a16:creationId xmlns:a16="http://schemas.microsoft.com/office/drawing/2014/main" id="{F18AEDE3-F0B9-4C72-9CED-6C0743B8C38E}"/>
              </a:ext>
            </a:extLst>
          </p:cNvPr>
          <p:cNvSpPr txBox="1">
            <a:spLocks/>
          </p:cNvSpPr>
          <p:nvPr/>
        </p:nvSpPr>
        <p:spPr>
          <a:xfrm>
            <a:off x="575048" y="533045"/>
            <a:ext cx="16459200" cy="987128"/>
          </a:xfrm>
          <a:prstGeom prst="rect">
            <a:avLst/>
          </a:prstGeom>
        </p:spPr>
        <p:txBody>
          <a:bodyPr>
            <a:noAutofit/>
          </a:bodyPr>
          <a:lstStyle>
            <a:lvl1pPr algn="l" defTabSz="1828800" rtl="0" eaLnBrk="1" latinLnBrk="0" hangingPunct="1">
              <a:spcBef>
                <a:spcPct val="0"/>
              </a:spcBef>
              <a:buNone/>
              <a:defRPr sz="5000" b="1" kern="1200">
                <a:solidFill>
                  <a:srgbClr val="005EB8"/>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GB" sz="4000" dirty="0"/>
              <a:t>8.3  List of providers of primary medical services </a:t>
            </a:r>
          </a:p>
          <a:p>
            <a:r>
              <a:rPr lang="en-GB" sz="4000" dirty="0"/>
              <a:t>(2 of 3 - Plymouth)</a:t>
            </a:r>
          </a:p>
        </p:txBody>
      </p:sp>
      <p:graphicFrame>
        <p:nvGraphicFramePr>
          <p:cNvPr id="4" name="Content Placeholder 2">
            <a:extLst>
              <a:ext uri="{FF2B5EF4-FFF2-40B4-BE49-F238E27FC236}">
                <a16:creationId xmlns:a16="http://schemas.microsoft.com/office/drawing/2014/main" id="{1CFE8E7E-46FF-C277-BE24-CAEA68FA827B}"/>
              </a:ext>
            </a:extLst>
          </p:cNvPr>
          <p:cNvGraphicFramePr>
            <a:graphicFrameLocks/>
          </p:cNvGraphicFramePr>
          <p:nvPr>
            <p:extLst>
              <p:ext uri="{D42A27DB-BD31-4B8C-83A1-F6EECF244321}">
                <p14:modId xmlns:p14="http://schemas.microsoft.com/office/powerpoint/2010/main" val="2698274414"/>
              </p:ext>
            </p:extLst>
          </p:nvPr>
        </p:nvGraphicFramePr>
        <p:xfrm>
          <a:off x="723188" y="3487316"/>
          <a:ext cx="15121680" cy="5902960"/>
        </p:xfrm>
        <a:graphic>
          <a:graphicData uri="http://schemas.openxmlformats.org/drawingml/2006/table">
            <a:tbl>
              <a:tblPr bandRow="1">
                <a:tableStyleId>{5C22544A-7EE6-4342-B048-85BDC9FD1C3A}</a:tableStyleId>
              </a:tblPr>
              <a:tblGrid>
                <a:gridCol w="5040560">
                  <a:extLst>
                    <a:ext uri="{9D8B030D-6E8A-4147-A177-3AD203B41FA5}">
                      <a16:colId xmlns:a16="http://schemas.microsoft.com/office/drawing/2014/main" val="1453727505"/>
                    </a:ext>
                  </a:extLst>
                </a:gridCol>
                <a:gridCol w="5040560">
                  <a:extLst>
                    <a:ext uri="{9D8B030D-6E8A-4147-A177-3AD203B41FA5}">
                      <a16:colId xmlns:a16="http://schemas.microsoft.com/office/drawing/2014/main" val="741963959"/>
                    </a:ext>
                  </a:extLst>
                </a:gridCol>
                <a:gridCol w="5040560">
                  <a:extLst>
                    <a:ext uri="{9D8B030D-6E8A-4147-A177-3AD203B41FA5}">
                      <a16:colId xmlns:a16="http://schemas.microsoft.com/office/drawing/2014/main" val="1927194130"/>
                    </a:ext>
                  </a:extLst>
                </a:gridCol>
              </a:tblGrid>
              <a:tr h="370840">
                <a:tc>
                  <a:txBody>
                    <a:bodyPr/>
                    <a:lstStyle/>
                    <a:p>
                      <a:pPr marL="457200" indent="-457200" algn="l" fontAlgn="ctr">
                        <a:buFont typeface="Arial" panose="020B0604020202020204" pitchFamily="34" charset="0"/>
                        <a:buChar char="•"/>
                      </a:pPr>
                      <a:r>
                        <a:rPr lang="en-GB" sz="2400" b="0" i="0" u="none" strike="noStrike" dirty="0">
                          <a:solidFill>
                            <a:srgbClr val="000000"/>
                          </a:solidFill>
                          <a:effectLst/>
                          <a:latin typeface="Arial" panose="020B0604020202020204" pitchFamily="34" charset="0"/>
                        </a:rPr>
                        <a:t>Adelaide Street Surgery</a:t>
                      </a:r>
                    </a:p>
                    <a:p>
                      <a:pPr marL="0" indent="0" algn="l" fontAlgn="ctr">
                        <a:buFont typeface="Arial" panose="020B0604020202020204" pitchFamily="34" charset="0"/>
                        <a:buNone/>
                      </a:pPr>
                      <a:endParaRPr lang="en-GB" sz="2400" b="0" i="0" u="none" strike="noStrike" dirty="0">
                        <a:solidFill>
                          <a:srgbClr val="000000"/>
                        </a:solidFill>
                        <a:effectLst/>
                        <a:latin typeface="Arial" panose="020B0604020202020204" pitchFamily="34" charset="0"/>
                      </a:endParaRPr>
                    </a:p>
                  </a:txBody>
                  <a:tcPr marL="6350" marR="6350" marT="6350" marB="0" anchor="ctr"/>
                </a:tc>
                <a:tc>
                  <a:txBody>
                    <a:bodyPr/>
                    <a:lstStyle/>
                    <a:p>
                      <a:pPr marL="457200" marR="0" lvl="0" indent="-457200" algn="l" defTabSz="1828800" rtl="0" eaLnBrk="1" fontAlgn="ctr" latinLnBrk="0" hangingPunct="1">
                        <a:lnSpc>
                          <a:spcPct val="100000"/>
                        </a:lnSpc>
                        <a:spcBef>
                          <a:spcPts val="0"/>
                        </a:spcBef>
                        <a:spcAft>
                          <a:spcPts val="0"/>
                        </a:spcAft>
                        <a:buClrTx/>
                        <a:buSzTx/>
                        <a:buFont typeface="Arial" panose="020B0604020202020204" pitchFamily="34" charset="0"/>
                        <a:buChar char="•"/>
                        <a:tabLst/>
                        <a:defRPr/>
                      </a:pPr>
                      <a:r>
                        <a:rPr lang="en-GB" sz="2400" b="0" i="0" u="none" strike="noStrike" dirty="0">
                          <a:solidFill>
                            <a:srgbClr val="000000"/>
                          </a:solidFill>
                          <a:effectLst/>
                          <a:latin typeface="Arial" panose="020B0604020202020204" pitchFamily="34" charset="0"/>
                        </a:rPr>
                        <a:t>Lisson Grove Medical Centre</a:t>
                      </a:r>
                    </a:p>
                    <a:p>
                      <a:pPr marL="457200" indent="-457200" algn="l" fontAlgn="ctr">
                        <a:buFont typeface="Arial" panose="020B0604020202020204" pitchFamily="34" charset="0"/>
                        <a:buChar char="•"/>
                      </a:pPr>
                      <a:endParaRPr lang="en-GB" sz="2400" b="0" i="0" u="none" strike="noStrike" dirty="0">
                        <a:solidFill>
                          <a:srgbClr val="000000"/>
                        </a:solidFill>
                        <a:effectLst/>
                        <a:latin typeface="Arial" panose="020B0604020202020204" pitchFamily="34" charset="0"/>
                      </a:endParaRPr>
                    </a:p>
                  </a:txBody>
                  <a:tcPr marL="6350" marR="6350" marT="6350" marB="0" anchor="ctr"/>
                </a:tc>
                <a:tc>
                  <a:txBody>
                    <a:bodyPr/>
                    <a:lstStyle/>
                    <a:p>
                      <a:pPr marL="457200" indent="-457200" algn="l" fontAlgn="ctr">
                        <a:buFont typeface="Arial" panose="020B0604020202020204" pitchFamily="34" charset="0"/>
                        <a:buChar char="•"/>
                      </a:pPr>
                      <a:r>
                        <a:rPr lang="en-GB" sz="2400" b="0" i="0" u="none" strike="noStrike" dirty="0">
                          <a:solidFill>
                            <a:srgbClr val="000000"/>
                          </a:solidFill>
                          <a:effectLst/>
                          <a:latin typeface="Arial" panose="020B0604020202020204" pitchFamily="34" charset="0"/>
                        </a:rPr>
                        <a:t>Stoke Surgery</a:t>
                      </a:r>
                    </a:p>
                  </a:txBody>
                  <a:tcPr marL="6350" marR="6350" marT="6350" marB="0" anchor="ctr"/>
                </a:tc>
                <a:extLst>
                  <a:ext uri="{0D108BD9-81ED-4DB2-BD59-A6C34878D82A}">
                    <a16:rowId xmlns:a16="http://schemas.microsoft.com/office/drawing/2014/main" val="838630425"/>
                  </a:ext>
                </a:extLst>
              </a:tr>
              <a:tr h="370840">
                <a:tc>
                  <a:txBody>
                    <a:bodyPr/>
                    <a:lstStyle/>
                    <a:p>
                      <a:pPr marL="457200" indent="-457200" algn="l" fontAlgn="ctr">
                        <a:buFont typeface="Arial" panose="020B0604020202020204" pitchFamily="34" charset="0"/>
                        <a:buChar char="•"/>
                      </a:pPr>
                      <a:r>
                        <a:rPr lang="en-GB" sz="2400" b="0" i="0" u="none" strike="noStrike" dirty="0" err="1">
                          <a:solidFill>
                            <a:srgbClr val="000000"/>
                          </a:solidFill>
                          <a:effectLst/>
                          <a:latin typeface="Arial" panose="020B0604020202020204" pitchFamily="34" charset="0"/>
                        </a:rPr>
                        <a:t>Budshead</a:t>
                      </a:r>
                      <a:r>
                        <a:rPr lang="en-GB" sz="2400" b="0" i="0" u="none" strike="noStrike" dirty="0">
                          <a:solidFill>
                            <a:srgbClr val="000000"/>
                          </a:solidFill>
                          <a:effectLst/>
                          <a:latin typeface="Arial" panose="020B0604020202020204" pitchFamily="34" charset="0"/>
                        </a:rPr>
                        <a:t> Medical Practice</a:t>
                      </a:r>
                    </a:p>
                    <a:p>
                      <a:pPr marL="0" indent="0" algn="l" fontAlgn="ctr">
                        <a:buFont typeface="Arial" panose="020B0604020202020204" pitchFamily="34" charset="0"/>
                        <a:buNone/>
                      </a:pPr>
                      <a:endParaRPr lang="en-GB" sz="2400" b="0" i="0" u="none" strike="noStrike" dirty="0">
                        <a:solidFill>
                          <a:srgbClr val="000000"/>
                        </a:solidFill>
                        <a:effectLst/>
                        <a:latin typeface="Arial" panose="020B0604020202020204" pitchFamily="34" charset="0"/>
                      </a:endParaRPr>
                    </a:p>
                  </a:txBody>
                  <a:tcPr marL="6350" marR="6350" marT="6350" marB="0" anchor="ctr"/>
                </a:tc>
                <a:tc>
                  <a:txBody>
                    <a:bodyPr/>
                    <a:lstStyle/>
                    <a:p>
                      <a:pPr marL="457200" indent="-457200" algn="l" fontAlgn="ctr">
                        <a:buFont typeface="Arial" panose="020B0604020202020204" pitchFamily="34" charset="0"/>
                        <a:buChar char="•"/>
                      </a:pPr>
                      <a:r>
                        <a:rPr lang="en-GB" sz="2400" b="0" i="0" u="none" strike="noStrike" dirty="0">
                          <a:solidFill>
                            <a:srgbClr val="000000"/>
                          </a:solidFill>
                          <a:effectLst/>
                          <a:latin typeface="Arial" panose="020B0604020202020204" pitchFamily="34" charset="0"/>
                        </a:rPr>
                        <a:t>Mayflower Medical Group</a:t>
                      </a:r>
                    </a:p>
                  </a:txBody>
                  <a:tcPr marL="6350" marR="6350" marT="6350" marB="0" anchor="ctr"/>
                </a:tc>
                <a:tc>
                  <a:txBody>
                    <a:bodyPr/>
                    <a:lstStyle/>
                    <a:p>
                      <a:pPr marL="457200" indent="-457200" algn="l" fontAlgn="ctr">
                        <a:buFont typeface="Arial" panose="020B0604020202020204" pitchFamily="34" charset="0"/>
                        <a:buChar char="•"/>
                      </a:pPr>
                      <a:r>
                        <a:rPr lang="en-GB" sz="2400" b="0" i="0" u="none" strike="noStrike" dirty="0">
                          <a:solidFill>
                            <a:srgbClr val="000000"/>
                          </a:solidFill>
                          <a:effectLst/>
                          <a:latin typeface="Arial" panose="020B0604020202020204" pitchFamily="34" charset="0"/>
                        </a:rPr>
                        <a:t>Wembury Surgery</a:t>
                      </a:r>
                    </a:p>
                  </a:txBody>
                  <a:tcPr marL="6350" marR="6350" marT="6350" marB="0" anchor="ctr"/>
                </a:tc>
                <a:extLst>
                  <a:ext uri="{0D108BD9-81ED-4DB2-BD59-A6C34878D82A}">
                    <a16:rowId xmlns:a16="http://schemas.microsoft.com/office/drawing/2014/main" val="1958576349"/>
                  </a:ext>
                </a:extLst>
              </a:tr>
              <a:tr h="370840">
                <a:tc>
                  <a:txBody>
                    <a:bodyPr/>
                    <a:lstStyle/>
                    <a:p>
                      <a:pPr marL="457200" indent="-457200" algn="l" fontAlgn="ctr">
                        <a:buFont typeface="Arial" panose="020B0604020202020204" pitchFamily="34" charset="0"/>
                        <a:buChar char="•"/>
                      </a:pPr>
                      <a:r>
                        <a:rPr lang="en-GB" sz="2400" b="0" i="0" u="none" strike="noStrike" dirty="0">
                          <a:solidFill>
                            <a:srgbClr val="000000"/>
                          </a:solidFill>
                          <a:effectLst/>
                          <a:latin typeface="Arial" panose="020B0604020202020204" pitchFamily="34" charset="0"/>
                        </a:rPr>
                        <a:t>Church View Surgery</a:t>
                      </a:r>
                    </a:p>
                    <a:p>
                      <a:pPr marL="0" indent="0" algn="l" fontAlgn="ctr">
                        <a:buFont typeface="Arial" panose="020B0604020202020204" pitchFamily="34" charset="0"/>
                        <a:buNone/>
                      </a:pPr>
                      <a:endParaRPr lang="en-GB" sz="2400" b="0" i="0" u="none" strike="noStrike" dirty="0">
                        <a:solidFill>
                          <a:srgbClr val="000000"/>
                        </a:solidFill>
                        <a:effectLst/>
                        <a:latin typeface="Arial" panose="020B0604020202020204" pitchFamily="34" charset="0"/>
                      </a:endParaRPr>
                    </a:p>
                  </a:txBody>
                  <a:tcPr marL="6350" marR="6350" marT="6350" marB="0" anchor="ctr"/>
                </a:tc>
                <a:tc>
                  <a:txBody>
                    <a:bodyPr/>
                    <a:lstStyle/>
                    <a:p>
                      <a:pPr marL="457200" indent="-457200" algn="l" fontAlgn="ctr">
                        <a:buFont typeface="Arial" panose="020B0604020202020204" pitchFamily="34" charset="0"/>
                        <a:buChar char="•"/>
                      </a:pPr>
                      <a:r>
                        <a:rPr lang="en-GB" sz="2400" b="0" i="0" u="none" strike="noStrike" dirty="0">
                          <a:solidFill>
                            <a:srgbClr val="000000"/>
                          </a:solidFill>
                          <a:effectLst/>
                          <a:latin typeface="Arial" panose="020B0604020202020204" pitchFamily="34" charset="0"/>
                        </a:rPr>
                        <a:t>North Road West Medical Centre</a:t>
                      </a:r>
                    </a:p>
                  </a:txBody>
                  <a:tcPr marL="6350" marR="6350" marT="6350" marB="0" anchor="ctr"/>
                </a:tc>
                <a:tc>
                  <a:txBody>
                    <a:bodyPr/>
                    <a:lstStyle/>
                    <a:p>
                      <a:pPr marL="457200" indent="-457200" algn="l" fontAlgn="ctr">
                        <a:buFont typeface="Arial" panose="020B0604020202020204" pitchFamily="34" charset="0"/>
                        <a:buChar char="•"/>
                      </a:pPr>
                      <a:r>
                        <a:rPr lang="en-GB" sz="2400" b="0" i="0" u="none" strike="noStrike" dirty="0">
                          <a:solidFill>
                            <a:srgbClr val="000000"/>
                          </a:solidFill>
                          <a:effectLst/>
                          <a:latin typeface="Arial" panose="020B0604020202020204" pitchFamily="34" charset="0"/>
                        </a:rPr>
                        <a:t>West Hoe Surgery</a:t>
                      </a:r>
                    </a:p>
                  </a:txBody>
                  <a:tcPr marL="6350" marR="6350" marT="6350" marB="0" anchor="ctr"/>
                </a:tc>
                <a:extLst>
                  <a:ext uri="{0D108BD9-81ED-4DB2-BD59-A6C34878D82A}">
                    <a16:rowId xmlns:a16="http://schemas.microsoft.com/office/drawing/2014/main" val="1868583312"/>
                  </a:ext>
                </a:extLst>
              </a:tr>
              <a:tr h="370840">
                <a:tc>
                  <a:txBody>
                    <a:bodyPr/>
                    <a:lstStyle/>
                    <a:p>
                      <a:pPr marL="457200" indent="-457200" algn="l" fontAlgn="ctr">
                        <a:buFont typeface="Arial" panose="020B0604020202020204" pitchFamily="34" charset="0"/>
                        <a:buChar char="•"/>
                      </a:pPr>
                      <a:r>
                        <a:rPr lang="en-GB" sz="2400" b="0" i="0" u="none" strike="noStrike" dirty="0">
                          <a:solidFill>
                            <a:srgbClr val="000000"/>
                          </a:solidFill>
                          <a:effectLst/>
                          <a:latin typeface="Arial" panose="020B0604020202020204" pitchFamily="34" charset="0"/>
                        </a:rPr>
                        <a:t>Dean Cross Surgery</a:t>
                      </a:r>
                    </a:p>
                    <a:p>
                      <a:pPr marL="0" indent="0" algn="l" fontAlgn="ctr">
                        <a:buFont typeface="Arial" panose="020B0604020202020204" pitchFamily="34" charset="0"/>
                        <a:buNone/>
                      </a:pPr>
                      <a:endParaRPr lang="en-GB" sz="2400" b="0" i="0" u="none" strike="noStrike" dirty="0">
                        <a:solidFill>
                          <a:srgbClr val="000000"/>
                        </a:solidFill>
                        <a:effectLst/>
                        <a:latin typeface="Arial" panose="020B0604020202020204" pitchFamily="34" charset="0"/>
                      </a:endParaRPr>
                    </a:p>
                  </a:txBody>
                  <a:tcPr marL="6350" marR="6350" marT="6350" marB="0" anchor="ctr"/>
                </a:tc>
                <a:tc>
                  <a:txBody>
                    <a:bodyPr/>
                    <a:lstStyle/>
                    <a:p>
                      <a:pPr marL="457200" indent="-457200" algn="l" fontAlgn="ctr">
                        <a:buFont typeface="Arial" panose="020B0604020202020204" pitchFamily="34" charset="0"/>
                        <a:buChar char="•"/>
                      </a:pPr>
                      <a:r>
                        <a:rPr lang="en-GB" sz="2400" b="0" i="0" u="none" strike="noStrike" dirty="0">
                          <a:solidFill>
                            <a:srgbClr val="000000"/>
                          </a:solidFill>
                          <a:effectLst/>
                          <a:latin typeface="Arial" panose="020B0604020202020204" pitchFamily="34" charset="0"/>
                        </a:rPr>
                        <a:t>Oakside Surgery</a:t>
                      </a:r>
                    </a:p>
                  </a:txBody>
                  <a:tcPr marL="6350" marR="6350" marT="6350" marB="0" anchor="ctr"/>
                </a:tc>
                <a:tc>
                  <a:txBody>
                    <a:bodyPr/>
                    <a:lstStyle/>
                    <a:p>
                      <a:pPr marL="457200" indent="-457200" algn="l" fontAlgn="ctr">
                        <a:buFont typeface="Arial" panose="020B0604020202020204" pitchFamily="34" charset="0"/>
                        <a:buChar char="•"/>
                      </a:pPr>
                      <a:r>
                        <a:rPr lang="en-GB" sz="2400" b="0" i="0" u="none" strike="noStrike" dirty="0">
                          <a:solidFill>
                            <a:srgbClr val="000000"/>
                          </a:solidFill>
                          <a:effectLst/>
                          <a:latin typeface="Arial" panose="020B0604020202020204" pitchFamily="34" charset="0"/>
                        </a:rPr>
                        <a:t>Wycliffe Surgery</a:t>
                      </a:r>
                    </a:p>
                  </a:txBody>
                  <a:tcPr marL="6350" marR="6350" marT="6350" marB="0" anchor="ctr"/>
                </a:tc>
                <a:extLst>
                  <a:ext uri="{0D108BD9-81ED-4DB2-BD59-A6C34878D82A}">
                    <a16:rowId xmlns:a16="http://schemas.microsoft.com/office/drawing/2014/main" val="1624985224"/>
                  </a:ext>
                </a:extLst>
              </a:tr>
              <a:tr h="370840">
                <a:tc>
                  <a:txBody>
                    <a:bodyPr/>
                    <a:lstStyle/>
                    <a:p>
                      <a:pPr marL="457200" indent="-457200" algn="l" fontAlgn="ctr">
                        <a:buFont typeface="Arial" panose="020B0604020202020204" pitchFamily="34" charset="0"/>
                        <a:buChar char="•"/>
                      </a:pPr>
                      <a:r>
                        <a:rPr lang="en-GB" sz="2400" b="0" i="0" u="none" strike="noStrike" dirty="0">
                          <a:solidFill>
                            <a:srgbClr val="000000"/>
                          </a:solidFill>
                          <a:effectLst/>
                          <a:latin typeface="Arial" panose="020B0604020202020204" pitchFamily="34" charset="0"/>
                        </a:rPr>
                        <a:t>Devonport Health Centre</a:t>
                      </a:r>
                    </a:p>
                    <a:p>
                      <a:pPr marL="0" indent="0" algn="l" fontAlgn="ctr">
                        <a:buFont typeface="Arial" panose="020B0604020202020204" pitchFamily="34" charset="0"/>
                        <a:buNone/>
                      </a:pPr>
                      <a:endParaRPr lang="en-GB" sz="2400" b="0" i="0" u="none" strike="noStrike" dirty="0">
                        <a:solidFill>
                          <a:srgbClr val="000000"/>
                        </a:solidFill>
                        <a:effectLst/>
                        <a:latin typeface="Arial" panose="020B0604020202020204" pitchFamily="34" charset="0"/>
                      </a:endParaRPr>
                    </a:p>
                  </a:txBody>
                  <a:tcPr marL="6350" marR="6350" marT="6350" marB="0" anchor="ctr"/>
                </a:tc>
                <a:tc>
                  <a:txBody>
                    <a:bodyPr/>
                    <a:lstStyle/>
                    <a:p>
                      <a:pPr marL="457200" indent="-457200" algn="l" fontAlgn="ctr">
                        <a:buFont typeface="Arial" panose="020B0604020202020204" pitchFamily="34" charset="0"/>
                        <a:buChar char="•"/>
                      </a:pPr>
                      <a:r>
                        <a:rPr lang="en-GB" sz="2400" b="0" i="0" u="none" strike="noStrike" dirty="0" err="1">
                          <a:solidFill>
                            <a:srgbClr val="000000"/>
                          </a:solidFill>
                          <a:effectLst/>
                          <a:latin typeface="Arial" panose="020B0604020202020204" pitchFamily="34" charset="0"/>
                        </a:rPr>
                        <a:t>Pathfields</a:t>
                      </a:r>
                      <a:r>
                        <a:rPr lang="en-GB" sz="2400" b="0" i="0" u="none" strike="noStrike" dirty="0">
                          <a:solidFill>
                            <a:srgbClr val="000000"/>
                          </a:solidFill>
                          <a:effectLst/>
                          <a:latin typeface="Arial" panose="020B0604020202020204" pitchFamily="34" charset="0"/>
                        </a:rPr>
                        <a:t> Surgery</a:t>
                      </a:r>
                    </a:p>
                  </a:txBody>
                  <a:tcPr marL="6350" marR="6350" marT="6350" marB="0" anchor="ctr"/>
                </a:tc>
                <a:tc>
                  <a:txBody>
                    <a:bodyPr/>
                    <a:lstStyle/>
                    <a:p>
                      <a:pPr marL="457200" indent="-457200" algn="l" fontAlgn="ctr">
                        <a:buFont typeface="Arial" panose="020B0604020202020204" pitchFamily="34" charset="0"/>
                        <a:buChar char="•"/>
                      </a:pPr>
                      <a:r>
                        <a:rPr lang="en-GB" sz="2400" b="0" i="0" u="none" strike="noStrike" dirty="0">
                          <a:solidFill>
                            <a:srgbClr val="000000"/>
                          </a:solidFill>
                          <a:effectLst/>
                          <a:latin typeface="Arial" panose="020B0604020202020204" pitchFamily="34" charset="0"/>
                        </a:rPr>
                        <a:t>St Levan Surgery</a:t>
                      </a:r>
                    </a:p>
                  </a:txBody>
                  <a:tcPr marL="6350" marR="6350" marT="6350" marB="0" anchor="ctr"/>
                </a:tc>
                <a:extLst>
                  <a:ext uri="{0D108BD9-81ED-4DB2-BD59-A6C34878D82A}">
                    <a16:rowId xmlns:a16="http://schemas.microsoft.com/office/drawing/2014/main" val="690890115"/>
                  </a:ext>
                </a:extLst>
              </a:tr>
              <a:tr h="370840">
                <a:tc>
                  <a:txBody>
                    <a:bodyPr/>
                    <a:lstStyle/>
                    <a:p>
                      <a:pPr marL="457200" indent="-457200" algn="l" fontAlgn="ctr">
                        <a:buFont typeface="Arial" panose="020B0604020202020204" pitchFamily="34" charset="0"/>
                        <a:buChar char="•"/>
                      </a:pPr>
                      <a:r>
                        <a:rPr lang="en-GB" sz="2400" b="0" i="0" u="none" strike="noStrike" dirty="0">
                          <a:solidFill>
                            <a:srgbClr val="000000"/>
                          </a:solidFill>
                          <a:effectLst/>
                          <a:latin typeface="Arial" panose="020B0604020202020204" pitchFamily="34" charset="0"/>
                        </a:rPr>
                        <a:t>Elm Surgery</a:t>
                      </a:r>
                    </a:p>
                    <a:p>
                      <a:pPr marL="0" indent="0" algn="l" fontAlgn="ctr">
                        <a:buFont typeface="Arial" panose="020B0604020202020204" pitchFamily="34" charset="0"/>
                        <a:buNone/>
                      </a:pPr>
                      <a:endParaRPr lang="en-GB" sz="2400" b="0" i="0" u="none" strike="noStrike" dirty="0">
                        <a:solidFill>
                          <a:srgbClr val="000000"/>
                        </a:solidFill>
                        <a:effectLst/>
                        <a:latin typeface="Arial" panose="020B0604020202020204" pitchFamily="34" charset="0"/>
                      </a:endParaRPr>
                    </a:p>
                  </a:txBody>
                  <a:tcPr marL="6350" marR="6350" marT="6350" marB="0" anchor="ctr"/>
                </a:tc>
                <a:tc>
                  <a:txBody>
                    <a:bodyPr/>
                    <a:lstStyle/>
                    <a:p>
                      <a:pPr marL="457200" indent="-457200" algn="l" fontAlgn="ctr">
                        <a:buFont typeface="Arial" panose="020B0604020202020204" pitchFamily="34" charset="0"/>
                        <a:buChar char="•"/>
                      </a:pPr>
                      <a:r>
                        <a:rPr lang="en-GB" sz="2400" b="0" i="0" u="none" strike="noStrike" dirty="0">
                          <a:solidFill>
                            <a:srgbClr val="000000"/>
                          </a:solidFill>
                          <a:effectLst/>
                          <a:latin typeface="Arial" panose="020B0604020202020204" pitchFamily="34" charset="0"/>
                        </a:rPr>
                        <a:t>Peverell Park Surgery</a:t>
                      </a:r>
                    </a:p>
                  </a:txBody>
                  <a:tcPr marL="6350" marR="6350" marT="6350" marB="0" anchor="ctr"/>
                </a:tc>
                <a:tc>
                  <a:txBody>
                    <a:bodyPr/>
                    <a:lstStyle/>
                    <a:p>
                      <a:pPr marL="457200" indent="-457200" algn="l" fontAlgn="ctr">
                        <a:buFont typeface="Arial" panose="020B0604020202020204" pitchFamily="34" charset="0"/>
                        <a:buChar char="•"/>
                      </a:pPr>
                      <a:r>
                        <a:rPr lang="en-GB" sz="2400" b="0" i="0" u="none" strike="noStrike" dirty="0">
                          <a:solidFill>
                            <a:srgbClr val="000000"/>
                          </a:solidFill>
                          <a:effectLst/>
                          <a:latin typeface="Arial" panose="020B0604020202020204" pitchFamily="34" charset="0"/>
                        </a:rPr>
                        <a:t>St Neots Surgery</a:t>
                      </a:r>
                    </a:p>
                  </a:txBody>
                  <a:tcPr marL="6350" marR="6350" marT="6350" marB="0" anchor="ctr"/>
                </a:tc>
                <a:extLst>
                  <a:ext uri="{0D108BD9-81ED-4DB2-BD59-A6C34878D82A}">
                    <a16:rowId xmlns:a16="http://schemas.microsoft.com/office/drawing/2014/main" val="2072482961"/>
                  </a:ext>
                </a:extLst>
              </a:tr>
              <a:tr h="370840">
                <a:tc>
                  <a:txBody>
                    <a:bodyPr/>
                    <a:lstStyle/>
                    <a:p>
                      <a:pPr marL="457200" indent="-457200" algn="l" fontAlgn="ctr">
                        <a:buFont typeface="Arial" panose="020B0604020202020204" pitchFamily="34" charset="0"/>
                        <a:buChar char="•"/>
                      </a:pPr>
                      <a:r>
                        <a:rPr lang="en-GB" sz="2400" b="0" i="0" u="none" strike="noStrike" dirty="0">
                          <a:solidFill>
                            <a:srgbClr val="000000"/>
                          </a:solidFill>
                          <a:effectLst/>
                          <a:latin typeface="Arial" panose="020B0604020202020204" pitchFamily="34" charset="0"/>
                        </a:rPr>
                        <a:t>Friary House Surgery</a:t>
                      </a:r>
                    </a:p>
                    <a:p>
                      <a:pPr marL="0" indent="0" algn="l" fontAlgn="ctr">
                        <a:buFont typeface="Arial" panose="020B0604020202020204" pitchFamily="34" charset="0"/>
                        <a:buNone/>
                      </a:pPr>
                      <a:endParaRPr lang="en-GB" sz="2400" b="0" i="0" u="none" strike="noStrike" dirty="0">
                        <a:solidFill>
                          <a:srgbClr val="000000"/>
                        </a:solidFill>
                        <a:effectLst/>
                        <a:latin typeface="Arial" panose="020B0604020202020204" pitchFamily="34" charset="0"/>
                      </a:endParaRPr>
                    </a:p>
                  </a:txBody>
                  <a:tcPr marL="6350" marR="6350" marT="6350" marB="0" anchor="ctr"/>
                </a:tc>
                <a:tc>
                  <a:txBody>
                    <a:bodyPr/>
                    <a:lstStyle/>
                    <a:p>
                      <a:pPr marL="457200" indent="-457200" algn="l" fontAlgn="ctr">
                        <a:buFont typeface="Arial" panose="020B0604020202020204" pitchFamily="34" charset="0"/>
                        <a:buChar char="•"/>
                      </a:pPr>
                      <a:r>
                        <a:rPr lang="en-GB" sz="2400" b="0" i="0" u="none" strike="noStrike" dirty="0" err="1">
                          <a:solidFill>
                            <a:srgbClr val="000000"/>
                          </a:solidFill>
                          <a:effectLst/>
                          <a:latin typeface="Arial" panose="020B0604020202020204" pitchFamily="34" charset="0"/>
                        </a:rPr>
                        <a:t>Roborough</a:t>
                      </a:r>
                      <a:r>
                        <a:rPr lang="en-GB" sz="2400" b="0" i="0" u="none" strike="noStrike" dirty="0">
                          <a:solidFill>
                            <a:srgbClr val="000000"/>
                          </a:solidFill>
                          <a:effectLst/>
                          <a:latin typeface="Arial" panose="020B0604020202020204" pitchFamily="34" charset="0"/>
                        </a:rPr>
                        <a:t> Surgery</a:t>
                      </a:r>
                    </a:p>
                  </a:txBody>
                  <a:tcPr marL="6350" marR="6350" marT="6350" marB="0" anchor="ctr"/>
                </a:tc>
                <a:tc>
                  <a:txBody>
                    <a:bodyPr/>
                    <a:lstStyle/>
                    <a:p>
                      <a:pPr algn="l" fontAlgn="ctr">
                        <a:buNone/>
                      </a:pPr>
                      <a:endParaRPr lang="en-GB" sz="2400" b="0" i="0" u="none" strike="noStrike" dirty="0">
                        <a:solidFill>
                          <a:srgbClr val="000000"/>
                        </a:solidFill>
                        <a:effectLst/>
                        <a:latin typeface="Arial" panose="020B0604020202020204" pitchFamily="34" charset="0"/>
                      </a:endParaRPr>
                    </a:p>
                  </a:txBody>
                  <a:tcPr marL="6350" marR="6350" marT="6350" marB="0" anchor="ctr"/>
                </a:tc>
                <a:extLst>
                  <a:ext uri="{0D108BD9-81ED-4DB2-BD59-A6C34878D82A}">
                    <a16:rowId xmlns:a16="http://schemas.microsoft.com/office/drawing/2014/main" val="1342330385"/>
                  </a:ext>
                </a:extLst>
              </a:tr>
              <a:tr h="370840">
                <a:tc>
                  <a:txBody>
                    <a:bodyPr/>
                    <a:lstStyle/>
                    <a:p>
                      <a:pPr marL="457200" indent="-457200" algn="l" fontAlgn="ctr">
                        <a:buFont typeface="Arial" panose="020B0604020202020204" pitchFamily="34" charset="0"/>
                        <a:buChar char="•"/>
                      </a:pPr>
                      <a:r>
                        <a:rPr lang="en-GB" sz="2400" b="0" i="0" u="none" strike="noStrike" dirty="0">
                          <a:solidFill>
                            <a:srgbClr val="000000"/>
                          </a:solidFill>
                          <a:effectLst/>
                          <a:latin typeface="Arial" panose="020B0604020202020204" pitchFamily="34" charset="0"/>
                        </a:rPr>
                        <a:t>Knowle House Surgery</a:t>
                      </a:r>
                    </a:p>
                    <a:p>
                      <a:pPr marL="0" indent="0" algn="l" fontAlgn="ctr">
                        <a:buFont typeface="Arial" panose="020B0604020202020204" pitchFamily="34" charset="0"/>
                        <a:buNone/>
                      </a:pPr>
                      <a:endParaRPr lang="en-GB" sz="2400" b="0" i="0" u="none" strike="noStrike" dirty="0">
                        <a:solidFill>
                          <a:srgbClr val="000000"/>
                        </a:solidFill>
                        <a:effectLst/>
                        <a:latin typeface="Arial" panose="020B0604020202020204" pitchFamily="34" charset="0"/>
                      </a:endParaRPr>
                    </a:p>
                  </a:txBody>
                  <a:tcPr marL="6350" marR="6350" marT="6350" marB="0" anchor="ctr"/>
                </a:tc>
                <a:tc>
                  <a:txBody>
                    <a:bodyPr/>
                    <a:lstStyle/>
                    <a:p>
                      <a:pPr marL="457200" indent="-457200" algn="l" fontAlgn="ctr">
                        <a:buFont typeface="Arial" panose="020B0604020202020204" pitchFamily="34" charset="0"/>
                        <a:buChar char="•"/>
                      </a:pPr>
                      <a:r>
                        <a:rPr lang="en-GB" sz="2400" b="0" i="0" u="none" strike="noStrike" dirty="0">
                          <a:solidFill>
                            <a:srgbClr val="000000"/>
                          </a:solidFill>
                          <a:effectLst/>
                          <a:latin typeface="Arial" panose="020B0604020202020204" pitchFamily="34" charset="0"/>
                        </a:rPr>
                        <a:t>Southway Surgery</a:t>
                      </a:r>
                    </a:p>
                  </a:txBody>
                  <a:tcPr marL="6350" marR="6350" marT="6350" marB="0" anchor="ctr"/>
                </a:tc>
                <a:tc>
                  <a:txBody>
                    <a:bodyPr/>
                    <a:lstStyle/>
                    <a:p>
                      <a:pPr algn="l" fontAlgn="ctr">
                        <a:buNone/>
                      </a:pPr>
                      <a:endParaRPr lang="en-GB" sz="2400" b="0" i="0" u="none" strike="noStrike" dirty="0">
                        <a:solidFill>
                          <a:srgbClr val="000000"/>
                        </a:solidFill>
                        <a:effectLst/>
                        <a:latin typeface="Arial" panose="020B0604020202020204" pitchFamily="34" charset="0"/>
                      </a:endParaRPr>
                    </a:p>
                  </a:txBody>
                  <a:tcPr marL="6350" marR="6350" marT="6350" marB="0" anchor="ctr"/>
                </a:tc>
                <a:extLst>
                  <a:ext uri="{0D108BD9-81ED-4DB2-BD59-A6C34878D82A}">
                    <a16:rowId xmlns:a16="http://schemas.microsoft.com/office/drawing/2014/main" val="3368853282"/>
                  </a:ext>
                </a:extLst>
              </a:tr>
            </a:tbl>
          </a:graphicData>
        </a:graphic>
      </p:graphicFrame>
    </p:spTree>
    <p:extLst>
      <p:ext uri="{BB962C8B-B14F-4D97-AF65-F5344CB8AC3E}">
        <p14:creationId xmlns:p14="http://schemas.microsoft.com/office/powerpoint/2010/main" val="2540286572"/>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A046B3-08C8-FCC2-C76B-B54643708B8E}"/>
            </a:ext>
          </a:extLst>
        </p:cNvPr>
        <p:cNvGrpSpPr/>
        <p:nvPr/>
      </p:nvGrpSpPr>
      <p:grpSpPr>
        <a:xfrm>
          <a:off x="0" y="0"/>
          <a:ext cx="0" cy="0"/>
          <a:chOff x="0" y="0"/>
          <a:chExt cx="0" cy="0"/>
        </a:xfrm>
      </p:grpSpPr>
      <p:pic>
        <p:nvPicPr>
          <p:cNvPr id="2" name="Picture 1" descr="A blue and black sign with white letters&#10;&#10;AI-generated content may be incorrect.">
            <a:extLst>
              <a:ext uri="{FF2B5EF4-FFF2-40B4-BE49-F238E27FC236}">
                <a16:creationId xmlns:a16="http://schemas.microsoft.com/office/drawing/2014/main" id="{9FA1CBD6-5C93-4EF0-261F-3B98E7EA944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840743" y="294410"/>
            <a:ext cx="2034269" cy="1464398"/>
          </a:xfrm>
          <a:prstGeom prst="rect">
            <a:avLst/>
          </a:prstGeom>
        </p:spPr>
      </p:pic>
      <p:sp>
        <p:nvSpPr>
          <p:cNvPr id="3" name="Title 1">
            <a:extLst>
              <a:ext uri="{FF2B5EF4-FFF2-40B4-BE49-F238E27FC236}">
                <a16:creationId xmlns:a16="http://schemas.microsoft.com/office/drawing/2014/main" id="{F18AEDE3-F0B9-4C72-9CED-6C0743B8C38E}"/>
              </a:ext>
            </a:extLst>
          </p:cNvPr>
          <p:cNvSpPr txBox="1">
            <a:spLocks/>
          </p:cNvSpPr>
          <p:nvPr/>
        </p:nvSpPr>
        <p:spPr>
          <a:xfrm>
            <a:off x="843230" y="390972"/>
            <a:ext cx="15985776" cy="987128"/>
          </a:xfrm>
          <a:prstGeom prst="rect">
            <a:avLst/>
          </a:prstGeom>
        </p:spPr>
        <p:txBody>
          <a:bodyPr>
            <a:noAutofit/>
          </a:bodyPr>
          <a:lstStyle>
            <a:lvl1pPr algn="l" defTabSz="1828800" rtl="0" eaLnBrk="1" latinLnBrk="0" hangingPunct="1">
              <a:spcBef>
                <a:spcPct val="0"/>
              </a:spcBef>
              <a:buNone/>
              <a:defRPr sz="5000" b="1" kern="1200">
                <a:solidFill>
                  <a:srgbClr val="005EB8"/>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GB" sz="4000" dirty="0"/>
              <a:t>8.3  List of providers of primary medical services </a:t>
            </a:r>
          </a:p>
          <a:p>
            <a:r>
              <a:rPr lang="en-GB" sz="4000" dirty="0"/>
              <a:t>(3 of 3 – Torbay)</a:t>
            </a:r>
          </a:p>
        </p:txBody>
      </p:sp>
      <p:graphicFrame>
        <p:nvGraphicFramePr>
          <p:cNvPr id="4" name="Content Placeholder 2">
            <a:extLst>
              <a:ext uri="{FF2B5EF4-FFF2-40B4-BE49-F238E27FC236}">
                <a16:creationId xmlns:a16="http://schemas.microsoft.com/office/drawing/2014/main" id="{93F922E7-582D-F452-5F09-FD84B3516FF6}"/>
              </a:ext>
            </a:extLst>
          </p:cNvPr>
          <p:cNvGraphicFramePr>
            <a:graphicFrameLocks/>
          </p:cNvGraphicFramePr>
          <p:nvPr>
            <p:extLst>
              <p:ext uri="{D42A27DB-BD31-4B8C-83A1-F6EECF244321}">
                <p14:modId xmlns:p14="http://schemas.microsoft.com/office/powerpoint/2010/main" val="2763500049"/>
              </p:ext>
            </p:extLst>
          </p:nvPr>
        </p:nvGraphicFramePr>
        <p:xfrm>
          <a:off x="914400" y="3055268"/>
          <a:ext cx="15985776" cy="5578966"/>
        </p:xfrm>
        <a:graphic>
          <a:graphicData uri="http://schemas.openxmlformats.org/drawingml/2006/table">
            <a:tbl>
              <a:tblPr bandRow="1">
                <a:tableStyleId>{5C22544A-7EE6-4342-B048-85BDC9FD1C3A}</a:tableStyleId>
              </a:tblPr>
              <a:tblGrid>
                <a:gridCol w="5328592">
                  <a:extLst>
                    <a:ext uri="{9D8B030D-6E8A-4147-A177-3AD203B41FA5}">
                      <a16:colId xmlns:a16="http://schemas.microsoft.com/office/drawing/2014/main" val="3787407591"/>
                    </a:ext>
                  </a:extLst>
                </a:gridCol>
                <a:gridCol w="5328592">
                  <a:extLst>
                    <a:ext uri="{9D8B030D-6E8A-4147-A177-3AD203B41FA5}">
                      <a16:colId xmlns:a16="http://schemas.microsoft.com/office/drawing/2014/main" val="2962679200"/>
                    </a:ext>
                  </a:extLst>
                </a:gridCol>
                <a:gridCol w="5328592">
                  <a:extLst>
                    <a:ext uri="{9D8B030D-6E8A-4147-A177-3AD203B41FA5}">
                      <a16:colId xmlns:a16="http://schemas.microsoft.com/office/drawing/2014/main" val="441231636"/>
                    </a:ext>
                  </a:extLst>
                </a:gridCol>
              </a:tblGrid>
              <a:tr h="401176">
                <a:tc>
                  <a:txBody>
                    <a:bodyPr/>
                    <a:lstStyle/>
                    <a:p>
                      <a:pPr marL="457200" indent="-457200" algn="l" fontAlgn="ctr">
                        <a:buFont typeface="Arial" panose="020B0604020202020204" pitchFamily="34" charset="0"/>
                        <a:buChar char="•"/>
                      </a:pPr>
                      <a:r>
                        <a:rPr lang="en-GB" sz="2400" b="0" i="0" u="none" strike="noStrike" dirty="0">
                          <a:solidFill>
                            <a:srgbClr val="000000"/>
                          </a:solidFill>
                          <a:effectLst/>
                          <a:latin typeface="Arial" panose="020B0604020202020204" pitchFamily="34" charset="0"/>
                        </a:rPr>
                        <a:t>Albany Surgery</a:t>
                      </a:r>
                    </a:p>
                  </a:txBody>
                  <a:tcPr marL="6350" marR="6350" marT="6350" marB="0" anchor="ctr"/>
                </a:tc>
                <a:tc>
                  <a:txBody>
                    <a:bodyPr/>
                    <a:lstStyle/>
                    <a:p>
                      <a:pPr marL="457200" indent="-457200" algn="l" fontAlgn="ctr">
                        <a:buFont typeface="Arial" panose="020B0604020202020204" pitchFamily="34" charset="0"/>
                        <a:buChar char="•"/>
                      </a:pPr>
                      <a:r>
                        <a:rPr lang="en-GB" sz="2400" b="0" i="0" u="none" strike="noStrike">
                          <a:solidFill>
                            <a:srgbClr val="000000"/>
                          </a:solidFill>
                          <a:effectLst/>
                          <a:latin typeface="Arial" panose="020B0604020202020204" pitchFamily="34" charset="0"/>
                        </a:rPr>
                        <a:t>Chilcote Surgery</a:t>
                      </a:r>
                    </a:p>
                  </a:txBody>
                  <a:tcPr marL="6350" marR="6350" marT="6350" marB="0" anchor="ctr"/>
                </a:tc>
                <a:tc>
                  <a:txBody>
                    <a:bodyPr/>
                    <a:lstStyle/>
                    <a:p>
                      <a:pPr marL="457200" indent="-457200" algn="l" fontAlgn="ctr">
                        <a:buFont typeface="Arial" panose="020B0604020202020204" pitchFamily="34" charset="0"/>
                        <a:buChar char="•"/>
                      </a:pPr>
                      <a:r>
                        <a:rPr lang="en-GB" sz="2400" b="0" i="0" u="none" strike="noStrike">
                          <a:solidFill>
                            <a:srgbClr val="000000"/>
                          </a:solidFill>
                          <a:effectLst/>
                          <a:latin typeface="Arial" panose="020B0604020202020204" pitchFamily="34" charset="0"/>
                        </a:rPr>
                        <a:t>Leatside Surgery</a:t>
                      </a:r>
                    </a:p>
                  </a:txBody>
                  <a:tcPr marL="6350" marR="6350" marT="6350" marB="0" anchor="ctr"/>
                </a:tc>
                <a:extLst>
                  <a:ext uri="{0D108BD9-81ED-4DB2-BD59-A6C34878D82A}">
                    <a16:rowId xmlns:a16="http://schemas.microsoft.com/office/drawing/2014/main" val="3996463186"/>
                  </a:ext>
                </a:extLst>
              </a:tr>
              <a:tr h="370840">
                <a:tc>
                  <a:txBody>
                    <a:bodyPr/>
                    <a:lstStyle/>
                    <a:p>
                      <a:pPr marL="457200" indent="-457200" algn="l" fontAlgn="ctr">
                        <a:buFont typeface="Arial" panose="020B0604020202020204" pitchFamily="34" charset="0"/>
                        <a:buChar char="•"/>
                      </a:pPr>
                      <a:r>
                        <a:rPr lang="en-GB" sz="2400" b="0" i="0" u="none" strike="noStrike" dirty="0">
                          <a:solidFill>
                            <a:srgbClr val="000000"/>
                          </a:solidFill>
                          <a:effectLst/>
                          <a:latin typeface="Arial" panose="020B0604020202020204" pitchFamily="34" charset="0"/>
                        </a:rPr>
                        <a:t>Ashburton Surgery</a:t>
                      </a:r>
                    </a:p>
                  </a:txBody>
                  <a:tcPr marL="6350" marR="6350" marT="6350" marB="0" anchor="ctr"/>
                </a:tc>
                <a:tc>
                  <a:txBody>
                    <a:bodyPr/>
                    <a:lstStyle/>
                    <a:p>
                      <a:pPr marL="457200" indent="-457200" algn="l" fontAlgn="ctr">
                        <a:buFont typeface="Arial" panose="020B0604020202020204" pitchFamily="34" charset="0"/>
                        <a:buChar char="•"/>
                      </a:pPr>
                      <a:r>
                        <a:rPr lang="en-GB" sz="2400" b="0" i="0" u="none" strike="noStrike">
                          <a:solidFill>
                            <a:srgbClr val="000000"/>
                          </a:solidFill>
                          <a:effectLst/>
                          <a:latin typeface="Arial" panose="020B0604020202020204" pitchFamily="34" charset="0"/>
                        </a:rPr>
                        <a:t>Chillington Health Centre</a:t>
                      </a:r>
                    </a:p>
                  </a:txBody>
                  <a:tcPr marL="6350" marR="6350" marT="6350" marB="0" anchor="ctr"/>
                </a:tc>
                <a:tc>
                  <a:txBody>
                    <a:bodyPr/>
                    <a:lstStyle/>
                    <a:p>
                      <a:pPr marL="457200" indent="-457200" algn="l" fontAlgn="ctr">
                        <a:buFont typeface="Arial" panose="020B0604020202020204" pitchFamily="34" charset="0"/>
                        <a:buChar char="•"/>
                      </a:pPr>
                      <a:r>
                        <a:rPr lang="en-GB" sz="2400" b="0" i="0" u="none" strike="noStrike">
                          <a:solidFill>
                            <a:srgbClr val="000000"/>
                          </a:solidFill>
                          <a:effectLst/>
                          <a:latin typeface="Arial" panose="020B0604020202020204" pitchFamily="34" charset="0"/>
                        </a:rPr>
                        <a:t>Mayfield Medical Centre</a:t>
                      </a:r>
                    </a:p>
                  </a:txBody>
                  <a:tcPr marL="6350" marR="6350" marT="6350" marB="0" anchor="ctr"/>
                </a:tc>
                <a:extLst>
                  <a:ext uri="{0D108BD9-81ED-4DB2-BD59-A6C34878D82A}">
                    <a16:rowId xmlns:a16="http://schemas.microsoft.com/office/drawing/2014/main" val="38328401"/>
                  </a:ext>
                </a:extLst>
              </a:tr>
              <a:tr h="370840">
                <a:tc>
                  <a:txBody>
                    <a:bodyPr/>
                    <a:lstStyle/>
                    <a:p>
                      <a:pPr marL="457200" indent="-457200" algn="l" fontAlgn="ctr">
                        <a:buFont typeface="Arial" panose="020B0604020202020204" pitchFamily="34" charset="0"/>
                        <a:buChar char="•"/>
                      </a:pPr>
                      <a:r>
                        <a:rPr lang="en-GB" sz="2400" b="0" i="0" u="none" strike="noStrike" dirty="0">
                          <a:solidFill>
                            <a:srgbClr val="000000"/>
                          </a:solidFill>
                          <a:effectLst/>
                          <a:latin typeface="Arial" panose="020B0604020202020204" pitchFamily="34" charset="0"/>
                        </a:rPr>
                        <a:t>Barton Surgery (Dawlish)</a:t>
                      </a:r>
                    </a:p>
                  </a:txBody>
                  <a:tcPr marL="6350" marR="6350" marT="6350" marB="0" anchor="ctr"/>
                </a:tc>
                <a:tc>
                  <a:txBody>
                    <a:bodyPr/>
                    <a:lstStyle/>
                    <a:p>
                      <a:pPr marL="457200" indent="-457200" algn="l" fontAlgn="ctr">
                        <a:buFont typeface="Arial" panose="020B0604020202020204" pitchFamily="34" charset="0"/>
                        <a:buChar char="•"/>
                      </a:pPr>
                      <a:r>
                        <a:rPr lang="en-GB" sz="2400" b="0" i="0" u="none" strike="noStrike">
                          <a:solidFill>
                            <a:srgbClr val="000000"/>
                          </a:solidFill>
                          <a:effectLst/>
                          <a:latin typeface="Arial" panose="020B0604020202020204" pitchFamily="34" charset="0"/>
                        </a:rPr>
                        <a:t>Compass House Medical Centre</a:t>
                      </a:r>
                    </a:p>
                  </a:txBody>
                  <a:tcPr marL="6350" marR="6350" marT="6350" marB="0" anchor="ctr"/>
                </a:tc>
                <a:tc>
                  <a:txBody>
                    <a:bodyPr/>
                    <a:lstStyle/>
                    <a:p>
                      <a:pPr marL="457200" indent="-457200" algn="l" fontAlgn="ctr">
                        <a:buFont typeface="Arial" panose="020B0604020202020204" pitchFamily="34" charset="0"/>
                        <a:buChar char="•"/>
                      </a:pPr>
                      <a:r>
                        <a:rPr lang="en-GB" sz="2400" b="0" i="0" u="none" strike="noStrike">
                          <a:solidFill>
                            <a:srgbClr val="000000"/>
                          </a:solidFill>
                          <a:effectLst/>
                          <a:latin typeface="Arial" panose="020B0604020202020204" pitchFamily="34" charset="0"/>
                        </a:rPr>
                        <a:t>Modbury Health Centre</a:t>
                      </a:r>
                    </a:p>
                  </a:txBody>
                  <a:tcPr marL="6350" marR="6350" marT="6350" marB="0" anchor="ctr"/>
                </a:tc>
                <a:extLst>
                  <a:ext uri="{0D108BD9-81ED-4DB2-BD59-A6C34878D82A}">
                    <a16:rowId xmlns:a16="http://schemas.microsoft.com/office/drawing/2014/main" val="3598001787"/>
                  </a:ext>
                </a:extLst>
              </a:tr>
              <a:tr h="370840">
                <a:tc>
                  <a:txBody>
                    <a:bodyPr/>
                    <a:lstStyle/>
                    <a:p>
                      <a:pPr marL="457200" indent="-457200" algn="l" fontAlgn="ctr">
                        <a:buFont typeface="Arial" panose="020B0604020202020204" pitchFamily="34" charset="0"/>
                        <a:buChar char="•"/>
                      </a:pPr>
                      <a:r>
                        <a:rPr lang="en-GB" sz="2400" b="0" i="0" u="none" strike="noStrike" dirty="0">
                          <a:solidFill>
                            <a:srgbClr val="000000"/>
                          </a:solidFill>
                          <a:effectLst/>
                          <a:latin typeface="Arial" panose="020B0604020202020204" pitchFamily="34" charset="0"/>
                        </a:rPr>
                        <a:t>Bovey Tracey and Chudleigh Practice</a:t>
                      </a:r>
                    </a:p>
                  </a:txBody>
                  <a:tcPr marL="6350" marR="6350" marT="6350" marB="0" anchor="ctr"/>
                </a:tc>
                <a:tc>
                  <a:txBody>
                    <a:bodyPr/>
                    <a:lstStyle/>
                    <a:p>
                      <a:pPr marL="457200" indent="-457200" algn="l" fontAlgn="ctr">
                        <a:buFont typeface="Arial" panose="020B0604020202020204" pitchFamily="34" charset="0"/>
                        <a:buChar char="•"/>
                      </a:pPr>
                      <a:r>
                        <a:rPr lang="en-GB" sz="2400" b="0" i="0" u="none" strike="noStrike">
                          <a:solidFill>
                            <a:srgbClr val="000000"/>
                          </a:solidFill>
                          <a:effectLst/>
                          <a:latin typeface="Arial" panose="020B0604020202020204" pitchFamily="34" charset="0"/>
                        </a:rPr>
                        <a:t>Corner Place Surgery</a:t>
                      </a:r>
                    </a:p>
                  </a:txBody>
                  <a:tcPr marL="6350" marR="6350" marT="6350" marB="0" anchor="ctr"/>
                </a:tc>
                <a:tc>
                  <a:txBody>
                    <a:bodyPr/>
                    <a:lstStyle/>
                    <a:p>
                      <a:pPr marL="457200" indent="-457200" algn="l" fontAlgn="ctr">
                        <a:buFont typeface="Arial" panose="020B0604020202020204" pitchFamily="34" charset="0"/>
                        <a:buChar char="•"/>
                      </a:pPr>
                      <a:r>
                        <a:rPr lang="en-GB" sz="2400" b="0" i="0" u="none" strike="noStrike">
                          <a:solidFill>
                            <a:srgbClr val="000000"/>
                          </a:solidFill>
                          <a:effectLst/>
                          <a:latin typeface="Arial" panose="020B0604020202020204" pitchFamily="34" charset="0"/>
                        </a:rPr>
                        <a:t>Norton Brook Medical Centre</a:t>
                      </a:r>
                    </a:p>
                  </a:txBody>
                  <a:tcPr marL="6350" marR="6350" marT="6350" marB="0" anchor="ctr"/>
                </a:tc>
                <a:extLst>
                  <a:ext uri="{0D108BD9-81ED-4DB2-BD59-A6C34878D82A}">
                    <a16:rowId xmlns:a16="http://schemas.microsoft.com/office/drawing/2014/main" val="487073025"/>
                  </a:ext>
                </a:extLst>
              </a:tr>
              <a:tr h="370840">
                <a:tc>
                  <a:txBody>
                    <a:bodyPr/>
                    <a:lstStyle/>
                    <a:p>
                      <a:pPr marL="457200" indent="-457200" algn="l" fontAlgn="ctr">
                        <a:buFont typeface="Arial" panose="020B0604020202020204" pitchFamily="34" charset="0"/>
                        <a:buChar char="•"/>
                      </a:pPr>
                      <a:r>
                        <a:rPr lang="en-GB" sz="2400" b="0" i="0" u="none" strike="noStrike">
                          <a:solidFill>
                            <a:srgbClr val="000000"/>
                          </a:solidFill>
                          <a:effectLst/>
                          <a:latin typeface="Arial" panose="020B0604020202020204" pitchFamily="34" charset="0"/>
                        </a:rPr>
                        <a:t>Brunel Medical Practice</a:t>
                      </a:r>
                    </a:p>
                  </a:txBody>
                  <a:tcPr marL="6350" marR="6350" marT="6350" marB="0" anchor="ctr"/>
                </a:tc>
                <a:tc>
                  <a:txBody>
                    <a:bodyPr/>
                    <a:lstStyle/>
                    <a:p>
                      <a:pPr marL="457200" indent="-457200" algn="l" fontAlgn="ctr">
                        <a:buFont typeface="Arial" panose="020B0604020202020204" pitchFamily="34" charset="0"/>
                        <a:buChar char="•"/>
                      </a:pPr>
                      <a:r>
                        <a:rPr lang="en-GB" sz="2400" b="0" i="0" u="none" strike="noStrike">
                          <a:solidFill>
                            <a:srgbClr val="000000"/>
                          </a:solidFill>
                          <a:effectLst/>
                          <a:latin typeface="Arial" panose="020B0604020202020204" pitchFamily="34" charset="0"/>
                        </a:rPr>
                        <a:t>Cricketfield Surgery</a:t>
                      </a:r>
                    </a:p>
                  </a:txBody>
                  <a:tcPr marL="6350" marR="6350" marT="6350" marB="0" anchor="ctr"/>
                </a:tc>
                <a:tc>
                  <a:txBody>
                    <a:bodyPr/>
                    <a:lstStyle/>
                    <a:p>
                      <a:pPr marL="457200" indent="-457200" algn="l" fontAlgn="ctr">
                        <a:buFont typeface="Arial" panose="020B0604020202020204" pitchFamily="34" charset="0"/>
                        <a:buChar char="•"/>
                      </a:pPr>
                      <a:r>
                        <a:rPr lang="en-GB" sz="2400" b="0" i="0" u="none" strike="noStrike">
                          <a:solidFill>
                            <a:srgbClr val="000000"/>
                          </a:solidFill>
                          <a:effectLst/>
                          <a:latin typeface="Arial" panose="020B0604020202020204" pitchFamily="34" charset="0"/>
                        </a:rPr>
                        <a:t>Old Farm Surgery</a:t>
                      </a:r>
                    </a:p>
                  </a:txBody>
                  <a:tcPr marL="6350" marR="6350" marT="6350" marB="0" anchor="ctr"/>
                </a:tc>
                <a:extLst>
                  <a:ext uri="{0D108BD9-81ED-4DB2-BD59-A6C34878D82A}">
                    <a16:rowId xmlns:a16="http://schemas.microsoft.com/office/drawing/2014/main" val="4271754188"/>
                  </a:ext>
                </a:extLst>
              </a:tr>
              <a:tr h="370840">
                <a:tc>
                  <a:txBody>
                    <a:bodyPr/>
                    <a:lstStyle/>
                    <a:p>
                      <a:pPr marL="457200" indent="-457200" algn="l" fontAlgn="ctr">
                        <a:buFont typeface="Arial" panose="020B0604020202020204" pitchFamily="34" charset="0"/>
                        <a:buChar char="•"/>
                      </a:pPr>
                      <a:r>
                        <a:rPr lang="en-GB" sz="2400" b="0" i="0" u="none" strike="noStrike" dirty="0" err="1">
                          <a:solidFill>
                            <a:srgbClr val="000000"/>
                          </a:solidFill>
                          <a:effectLst/>
                          <a:latin typeface="Arial" panose="020B0604020202020204" pitchFamily="34" charset="0"/>
                        </a:rPr>
                        <a:t>Buckfastleigh</a:t>
                      </a:r>
                      <a:r>
                        <a:rPr lang="en-GB" sz="2400" b="0" i="0" u="none" strike="noStrike" dirty="0">
                          <a:solidFill>
                            <a:srgbClr val="000000"/>
                          </a:solidFill>
                          <a:effectLst/>
                          <a:latin typeface="Arial" panose="020B0604020202020204" pitchFamily="34" charset="0"/>
                        </a:rPr>
                        <a:t> Medical Centre</a:t>
                      </a:r>
                    </a:p>
                  </a:txBody>
                  <a:tcPr marL="6350" marR="6350" marT="6350" marB="0" anchor="ctr"/>
                </a:tc>
                <a:tc>
                  <a:txBody>
                    <a:bodyPr/>
                    <a:lstStyle/>
                    <a:p>
                      <a:pPr marL="457200" indent="-457200" algn="l" fontAlgn="ctr">
                        <a:buFont typeface="Arial" panose="020B0604020202020204" pitchFamily="34" charset="0"/>
                        <a:buChar char="•"/>
                      </a:pPr>
                      <a:r>
                        <a:rPr lang="en-GB" sz="2400" b="0" i="0" u="none" strike="noStrike" dirty="0">
                          <a:solidFill>
                            <a:srgbClr val="000000"/>
                          </a:solidFill>
                          <a:effectLst/>
                          <a:latin typeface="Arial" panose="020B0604020202020204" pitchFamily="34" charset="0"/>
                        </a:rPr>
                        <a:t>Croft Hall Medical Practice</a:t>
                      </a:r>
                    </a:p>
                  </a:txBody>
                  <a:tcPr marL="6350" marR="6350" marT="6350" marB="0" anchor="ctr"/>
                </a:tc>
                <a:tc>
                  <a:txBody>
                    <a:bodyPr/>
                    <a:lstStyle/>
                    <a:p>
                      <a:pPr marL="457200" indent="-457200" algn="l" fontAlgn="ctr">
                        <a:buFont typeface="Arial" panose="020B0604020202020204" pitchFamily="34" charset="0"/>
                        <a:buChar char="•"/>
                      </a:pPr>
                      <a:r>
                        <a:rPr lang="en-GB" sz="2400" b="0" i="0" u="none" strike="noStrike" dirty="0">
                          <a:solidFill>
                            <a:srgbClr val="000000"/>
                          </a:solidFill>
                          <a:effectLst/>
                          <a:latin typeface="Arial" panose="020B0604020202020204" pitchFamily="34" charset="0"/>
                        </a:rPr>
                        <a:t>Pembroke House Surgery</a:t>
                      </a:r>
                    </a:p>
                  </a:txBody>
                  <a:tcPr marL="6350" marR="6350" marT="6350" marB="0" anchor="ctr"/>
                </a:tc>
                <a:extLst>
                  <a:ext uri="{0D108BD9-81ED-4DB2-BD59-A6C34878D82A}">
                    <a16:rowId xmlns:a16="http://schemas.microsoft.com/office/drawing/2014/main" val="2858309902"/>
                  </a:ext>
                </a:extLst>
              </a:tr>
              <a:tr h="370840">
                <a:tc>
                  <a:txBody>
                    <a:bodyPr/>
                    <a:lstStyle/>
                    <a:p>
                      <a:pPr marL="457200" indent="-457200" algn="l" fontAlgn="ctr">
                        <a:buFont typeface="Arial" panose="020B0604020202020204" pitchFamily="34" charset="0"/>
                        <a:buChar char="•"/>
                      </a:pPr>
                      <a:r>
                        <a:rPr lang="en-GB" sz="2400" b="0" i="0" u="none" strike="noStrike" dirty="0">
                          <a:solidFill>
                            <a:srgbClr val="000000"/>
                          </a:solidFill>
                          <a:effectLst/>
                          <a:latin typeface="Arial" panose="020B0604020202020204" pitchFamily="34" charset="0"/>
                        </a:rPr>
                        <a:t>Buckland Surgery</a:t>
                      </a:r>
                    </a:p>
                    <a:p>
                      <a:pPr marL="0" indent="0" algn="l" fontAlgn="ctr">
                        <a:buFont typeface="Arial" panose="020B0604020202020204" pitchFamily="34" charset="0"/>
                        <a:buNone/>
                      </a:pPr>
                      <a:endParaRPr lang="en-GB" sz="2400" b="0" i="0" u="none" strike="noStrike" dirty="0">
                        <a:solidFill>
                          <a:srgbClr val="000000"/>
                        </a:solidFill>
                        <a:effectLst/>
                        <a:latin typeface="Arial" panose="020B0604020202020204" pitchFamily="34" charset="0"/>
                      </a:endParaRPr>
                    </a:p>
                  </a:txBody>
                  <a:tcPr marL="6350" marR="6350" marT="6350" marB="0" anchor="ctr"/>
                </a:tc>
                <a:tc>
                  <a:txBody>
                    <a:bodyPr/>
                    <a:lstStyle/>
                    <a:p>
                      <a:pPr marL="457200" indent="-457200" algn="l" fontAlgn="ctr">
                        <a:buFont typeface="Arial" panose="020B0604020202020204" pitchFamily="34" charset="0"/>
                        <a:buChar char="•"/>
                      </a:pPr>
                      <a:r>
                        <a:rPr lang="en-GB" sz="2400" b="0" i="0" u="none" strike="noStrike" dirty="0">
                          <a:solidFill>
                            <a:srgbClr val="000000"/>
                          </a:solidFill>
                          <a:effectLst/>
                          <a:latin typeface="Arial" panose="020B0604020202020204" pitchFamily="34" charset="0"/>
                        </a:rPr>
                        <a:t>Dartmouth Medical Practice</a:t>
                      </a:r>
                    </a:p>
                  </a:txBody>
                  <a:tcPr marL="6350" marR="6350" marT="6350" marB="0" anchor="ctr"/>
                </a:tc>
                <a:tc>
                  <a:txBody>
                    <a:bodyPr/>
                    <a:lstStyle/>
                    <a:p>
                      <a:pPr marL="457200" indent="-457200" algn="l" fontAlgn="ctr">
                        <a:buFont typeface="Arial" panose="020B0604020202020204" pitchFamily="34" charset="0"/>
                        <a:buChar char="•"/>
                      </a:pPr>
                      <a:r>
                        <a:rPr lang="en-GB" sz="2400" b="0" i="0" u="none" strike="noStrike">
                          <a:solidFill>
                            <a:srgbClr val="000000"/>
                          </a:solidFill>
                          <a:effectLst/>
                          <a:latin typeface="Arial" panose="020B0604020202020204" pitchFamily="34" charset="0"/>
                        </a:rPr>
                        <a:t>Redfern Health Centre</a:t>
                      </a:r>
                    </a:p>
                  </a:txBody>
                  <a:tcPr marL="6350" marR="6350" marT="6350" marB="0" anchor="ctr"/>
                </a:tc>
                <a:extLst>
                  <a:ext uri="{0D108BD9-81ED-4DB2-BD59-A6C34878D82A}">
                    <a16:rowId xmlns:a16="http://schemas.microsoft.com/office/drawing/2014/main" val="2660666276"/>
                  </a:ext>
                </a:extLst>
              </a:tr>
              <a:tr h="370840">
                <a:tc>
                  <a:txBody>
                    <a:bodyPr/>
                    <a:lstStyle/>
                    <a:p>
                      <a:pPr marL="457200" indent="-457200" algn="l" fontAlgn="ctr">
                        <a:buFont typeface="Arial" panose="020B0604020202020204" pitchFamily="34" charset="0"/>
                        <a:buChar char="•"/>
                      </a:pPr>
                      <a:r>
                        <a:rPr lang="en-GB" sz="2400" b="0" i="0" u="none" strike="noStrike" dirty="0">
                          <a:solidFill>
                            <a:srgbClr val="000000"/>
                          </a:solidFill>
                          <a:effectLst/>
                          <a:latin typeface="Arial" panose="020B0604020202020204" pitchFamily="34" charset="0"/>
                        </a:rPr>
                        <a:t>Catherine House Surgery</a:t>
                      </a:r>
                    </a:p>
                    <a:p>
                      <a:pPr marL="0" indent="0" algn="l" fontAlgn="ctr">
                        <a:buFont typeface="Arial" panose="020B0604020202020204" pitchFamily="34" charset="0"/>
                        <a:buNone/>
                      </a:pPr>
                      <a:endParaRPr lang="en-GB" sz="2400" b="0" i="0" u="none" strike="noStrike" dirty="0">
                        <a:solidFill>
                          <a:srgbClr val="000000"/>
                        </a:solidFill>
                        <a:effectLst/>
                        <a:latin typeface="Arial" panose="020B0604020202020204" pitchFamily="34" charset="0"/>
                      </a:endParaRPr>
                    </a:p>
                  </a:txBody>
                  <a:tcPr marL="6350" marR="6350" marT="6350" marB="0" anchor="ctr"/>
                </a:tc>
                <a:tc>
                  <a:txBody>
                    <a:bodyPr/>
                    <a:lstStyle/>
                    <a:p>
                      <a:pPr marL="457200" indent="-457200" algn="l" fontAlgn="ctr">
                        <a:buFont typeface="Arial" panose="020B0604020202020204" pitchFamily="34" charset="0"/>
                        <a:buChar char="•"/>
                      </a:pPr>
                      <a:r>
                        <a:rPr lang="en-GB" sz="2400" b="0" i="0" u="none" strike="noStrike" dirty="0">
                          <a:solidFill>
                            <a:srgbClr val="000000"/>
                          </a:solidFill>
                          <a:effectLst/>
                          <a:latin typeface="Arial" panose="020B0604020202020204" pitchFamily="34" charset="0"/>
                        </a:rPr>
                        <a:t>Devon Square Surgery</a:t>
                      </a:r>
                    </a:p>
                  </a:txBody>
                  <a:tcPr marL="6350" marR="6350" marT="6350" marB="0" anchor="ctr"/>
                </a:tc>
                <a:tc>
                  <a:txBody>
                    <a:bodyPr/>
                    <a:lstStyle/>
                    <a:p>
                      <a:pPr marL="457200" indent="-457200" algn="l" fontAlgn="ctr">
                        <a:buFont typeface="Arial" panose="020B0604020202020204" pitchFamily="34" charset="0"/>
                        <a:buChar char="•"/>
                      </a:pPr>
                      <a:r>
                        <a:rPr lang="en-GB" sz="2400" b="0" i="0" u="none" strike="noStrike">
                          <a:solidFill>
                            <a:srgbClr val="000000"/>
                          </a:solidFill>
                          <a:effectLst/>
                          <a:latin typeface="Arial" panose="020B0604020202020204" pitchFamily="34" charset="0"/>
                        </a:rPr>
                        <a:t>South Brent Health Centre</a:t>
                      </a:r>
                    </a:p>
                  </a:txBody>
                  <a:tcPr marL="6350" marR="6350" marT="6350" marB="0" anchor="ctr"/>
                </a:tc>
                <a:extLst>
                  <a:ext uri="{0D108BD9-81ED-4DB2-BD59-A6C34878D82A}">
                    <a16:rowId xmlns:a16="http://schemas.microsoft.com/office/drawing/2014/main" val="2992283334"/>
                  </a:ext>
                </a:extLst>
              </a:tr>
              <a:tr h="370840">
                <a:tc>
                  <a:txBody>
                    <a:bodyPr/>
                    <a:lstStyle/>
                    <a:p>
                      <a:pPr marL="457200" indent="-457200" algn="l" fontAlgn="ctr">
                        <a:buFont typeface="Arial" panose="020B0604020202020204" pitchFamily="34" charset="0"/>
                        <a:buChar char="•"/>
                      </a:pPr>
                      <a:r>
                        <a:rPr lang="en-GB" sz="2400" b="0" i="0" u="none" strike="noStrike" dirty="0">
                          <a:solidFill>
                            <a:srgbClr val="000000"/>
                          </a:solidFill>
                          <a:effectLst/>
                          <a:latin typeface="Arial" panose="020B0604020202020204" pitchFamily="34" charset="0"/>
                        </a:rPr>
                        <a:t>Channel View Medical Group</a:t>
                      </a:r>
                    </a:p>
                    <a:p>
                      <a:pPr marL="457200" indent="-457200" algn="l" fontAlgn="ctr">
                        <a:buFont typeface="Arial" panose="020B0604020202020204" pitchFamily="34" charset="0"/>
                        <a:buChar char="•"/>
                      </a:pPr>
                      <a:endParaRPr lang="en-GB" sz="2400" b="0" i="0" u="none" strike="noStrike" dirty="0">
                        <a:solidFill>
                          <a:srgbClr val="000000"/>
                        </a:solidFill>
                        <a:effectLst/>
                        <a:latin typeface="Arial" panose="020B0604020202020204" pitchFamily="34" charset="0"/>
                      </a:endParaRPr>
                    </a:p>
                  </a:txBody>
                  <a:tcPr marL="6350" marR="6350" marT="6350" marB="0" anchor="ctr"/>
                </a:tc>
                <a:tc>
                  <a:txBody>
                    <a:bodyPr/>
                    <a:lstStyle/>
                    <a:p>
                      <a:pPr marL="457200" indent="-457200" algn="l" fontAlgn="ctr">
                        <a:buFont typeface="Arial" panose="020B0604020202020204" pitchFamily="34" charset="0"/>
                        <a:buChar char="•"/>
                      </a:pPr>
                      <a:r>
                        <a:rPr lang="en-GB" sz="2400" b="0" i="0" u="none" strike="noStrike" dirty="0" err="1">
                          <a:solidFill>
                            <a:srgbClr val="000000"/>
                          </a:solidFill>
                          <a:effectLst/>
                          <a:latin typeface="Arial" panose="020B0604020202020204" pitchFamily="34" charset="0"/>
                        </a:rPr>
                        <a:t>Kingskerswell</a:t>
                      </a:r>
                      <a:r>
                        <a:rPr lang="en-GB" sz="2400" b="0" i="0" u="none" strike="noStrike" dirty="0">
                          <a:solidFill>
                            <a:srgbClr val="000000"/>
                          </a:solidFill>
                          <a:effectLst/>
                          <a:latin typeface="Arial" panose="020B0604020202020204" pitchFamily="34" charset="0"/>
                        </a:rPr>
                        <a:t> and </a:t>
                      </a:r>
                      <a:r>
                        <a:rPr lang="en-GB" sz="2400" b="0" i="0" u="none" strike="noStrike" dirty="0" err="1">
                          <a:solidFill>
                            <a:srgbClr val="000000"/>
                          </a:solidFill>
                          <a:effectLst/>
                          <a:latin typeface="Arial" panose="020B0604020202020204" pitchFamily="34" charset="0"/>
                        </a:rPr>
                        <a:t>Ipplepen</a:t>
                      </a:r>
                      <a:r>
                        <a:rPr lang="en-GB" sz="2400" b="0" i="0" u="none" strike="noStrike" dirty="0">
                          <a:solidFill>
                            <a:srgbClr val="000000"/>
                          </a:solidFill>
                          <a:effectLst/>
                          <a:latin typeface="Arial" panose="020B0604020202020204" pitchFamily="34" charset="0"/>
                        </a:rPr>
                        <a:t> Medical Practice</a:t>
                      </a:r>
                    </a:p>
                  </a:txBody>
                  <a:tcPr marL="6350" marR="6350" marT="6350" marB="0" anchor="ctr"/>
                </a:tc>
                <a:tc>
                  <a:txBody>
                    <a:bodyPr/>
                    <a:lstStyle/>
                    <a:p>
                      <a:pPr marL="457200" indent="-457200" algn="l" fontAlgn="ctr">
                        <a:buFont typeface="Arial" panose="020B0604020202020204" pitchFamily="34" charset="0"/>
                        <a:buChar char="•"/>
                      </a:pPr>
                      <a:r>
                        <a:rPr lang="en-GB" sz="2400" b="0" i="0" u="none" strike="noStrike" dirty="0" err="1">
                          <a:solidFill>
                            <a:srgbClr val="000000"/>
                          </a:solidFill>
                          <a:effectLst/>
                          <a:latin typeface="Arial" panose="020B0604020202020204" pitchFamily="34" charset="0"/>
                        </a:rPr>
                        <a:t>Southover</a:t>
                      </a:r>
                      <a:r>
                        <a:rPr lang="en-GB" sz="2400" b="0" i="0" u="none" strike="noStrike" dirty="0">
                          <a:solidFill>
                            <a:srgbClr val="000000"/>
                          </a:solidFill>
                          <a:effectLst/>
                          <a:latin typeface="Arial" panose="020B0604020202020204" pitchFamily="34" charset="0"/>
                        </a:rPr>
                        <a:t> Medical Practice</a:t>
                      </a:r>
                    </a:p>
                  </a:txBody>
                  <a:tcPr marL="6350" marR="6350" marT="6350" marB="0" anchor="ctr"/>
                </a:tc>
                <a:extLst>
                  <a:ext uri="{0D108BD9-81ED-4DB2-BD59-A6C34878D82A}">
                    <a16:rowId xmlns:a16="http://schemas.microsoft.com/office/drawing/2014/main" val="358902219"/>
                  </a:ext>
                </a:extLst>
              </a:tr>
              <a:tr h="370840">
                <a:tc>
                  <a:txBody>
                    <a:bodyPr/>
                    <a:lstStyle/>
                    <a:p>
                      <a:pPr marL="457200" indent="-457200" algn="l" fontAlgn="ctr">
                        <a:buFont typeface="Arial" panose="020B0604020202020204" pitchFamily="34" charset="0"/>
                        <a:buChar char="•"/>
                      </a:pPr>
                      <a:r>
                        <a:rPr lang="en-GB" sz="2400" b="0" i="0" u="none" strike="noStrike" dirty="0">
                          <a:solidFill>
                            <a:srgbClr val="000000"/>
                          </a:solidFill>
                          <a:effectLst/>
                          <a:latin typeface="Arial" panose="020B0604020202020204" pitchFamily="34" charset="0"/>
                        </a:rPr>
                        <a:t>Chelston Hall Surgery</a:t>
                      </a:r>
                    </a:p>
                    <a:p>
                      <a:pPr marL="457200" indent="-457200" algn="l" fontAlgn="ctr">
                        <a:buFont typeface="Arial" panose="020B0604020202020204" pitchFamily="34" charset="0"/>
                        <a:buChar char="•"/>
                      </a:pPr>
                      <a:endParaRPr lang="en-GB" sz="2400" b="0" i="0" u="none" strike="noStrike" dirty="0">
                        <a:solidFill>
                          <a:srgbClr val="000000"/>
                        </a:solidFill>
                        <a:effectLst/>
                        <a:latin typeface="Arial" panose="020B0604020202020204" pitchFamily="34" charset="0"/>
                      </a:endParaRPr>
                    </a:p>
                  </a:txBody>
                  <a:tcPr marL="6350" marR="6350" marT="6350" marB="0" anchor="ctr"/>
                </a:tc>
                <a:tc>
                  <a:txBody>
                    <a:bodyPr/>
                    <a:lstStyle/>
                    <a:p>
                      <a:pPr marL="457200" indent="-457200" algn="l" fontAlgn="ctr">
                        <a:buFont typeface="Arial" panose="020B0604020202020204" pitchFamily="34" charset="0"/>
                        <a:buChar char="•"/>
                      </a:pPr>
                      <a:r>
                        <a:rPr lang="en-GB" sz="2400" b="0" i="0" u="none" strike="noStrike" dirty="0" err="1">
                          <a:solidFill>
                            <a:srgbClr val="000000"/>
                          </a:solidFill>
                          <a:effectLst/>
                          <a:latin typeface="Arial" panose="020B0604020202020204" pitchFamily="34" charset="0"/>
                        </a:rPr>
                        <a:t>Kingsteignton</a:t>
                      </a:r>
                      <a:r>
                        <a:rPr lang="en-GB" sz="2400" b="0" i="0" u="none" strike="noStrike" dirty="0">
                          <a:solidFill>
                            <a:srgbClr val="000000"/>
                          </a:solidFill>
                          <a:effectLst/>
                          <a:latin typeface="Arial" panose="020B0604020202020204" pitchFamily="34" charset="0"/>
                        </a:rPr>
                        <a:t> Medical Practice</a:t>
                      </a:r>
                    </a:p>
                  </a:txBody>
                  <a:tcPr marL="6350" marR="6350" marT="6350" marB="0" anchor="ctr"/>
                </a:tc>
                <a:tc>
                  <a:txBody>
                    <a:bodyPr/>
                    <a:lstStyle/>
                    <a:p>
                      <a:pPr marL="457200" indent="-457200" algn="l" fontAlgn="ctr">
                        <a:buFont typeface="Arial" panose="020B0604020202020204" pitchFamily="34" charset="0"/>
                        <a:buChar char="•"/>
                      </a:pPr>
                      <a:r>
                        <a:rPr lang="en-GB" sz="2400" b="0" i="0" u="none" strike="noStrike" dirty="0" err="1">
                          <a:solidFill>
                            <a:srgbClr val="000000"/>
                          </a:solidFill>
                          <a:effectLst/>
                          <a:latin typeface="Arial" panose="020B0604020202020204" pitchFamily="34" charset="0"/>
                        </a:rPr>
                        <a:t>Leatside</a:t>
                      </a:r>
                      <a:r>
                        <a:rPr lang="en-GB" sz="2400" b="0" i="0" u="none" strike="noStrike" dirty="0">
                          <a:solidFill>
                            <a:srgbClr val="000000"/>
                          </a:solidFill>
                          <a:effectLst/>
                          <a:latin typeface="Arial" panose="020B0604020202020204" pitchFamily="34" charset="0"/>
                        </a:rPr>
                        <a:t> Surgery</a:t>
                      </a:r>
                    </a:p>
                  </a:txBody>
                  <a:tcPr marL="6350" marR="6350" marT="6350" marB="0" anchor="ctr"/>
                </a:tc>
                <a:extLst>
                  <a:ext uri="{0D108BD9-81ED-4DB2-BD59-A6C34878D82A}">
                    <a16:rowId xmlns:a16="http://schemas.microsoft.com/office/drawing/2014/main" val="2839454995"/>
                  </a:ext>
                </a:extLst>
              </a:tr>
            </a:tbl>
          </a:graphicData>
        </a:graphic>
      </p:graphicFrame>
    </p:spTree>
    <p:extLst>
      <p:ext uri="{BB962C8B-B14F-4D97-AF65-F5344CB8AC3E}">
        <p14:creationId xmlns:p14="http://schemas.microsoft.com/office/powerpoint/2010/main" val="29964420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AEDE3-F0B9-4C72-9CED-6C0743B8C38E}"/>
              </a:ext>
            </a:extLst>
          </p:cNvPr>
          <p:cNvSpPr>
            <a:spLocks noGrp="1"/>
          </p:cNvSpPr>
          <p:nvPr>
            <p:ph type="title" idx="4294967295"/>
          </p:nvPr>
        </p:nvSpPr>
        <p:spPr>
          <a:xfrm>
            <a:off x="791072" y="246956"/>
            <a:ext cx="13365187" cy="987425"/>
          </a:xfrm>
        </p:spPr>
        <p:txBody>
          <a:bodyPr>
            <a:normAutofit/>
          </a:bodyPr>
          <a:lstStyle/>
          <a:p>
            <a:r>
              <a:rPr lang="en-GB" sz="4000" dirty="0"/>
              <a:t>1.3  The Nolan Principles</a:t>
            </a:r>
          </a:p>
        </p:txBody>
      </p:sp>
      <p:sp>
        <p:nvSpPr>
          <p:cNvPr id="4" name="Content Placeholder 3">
            <a:extLst>
              <a:ext uri="{FF2B5EF4-FFF2-40B4-BE49-F238E27FC236}">
                <a16:creationId xmlns:a16="http://schemas.microsoft.com/office/drawing/2014/main" id="{FBEF598A-53E4-A968-E0AA-9BE015708824}"/>
              </a:ext>
            </a:extLst>
          </p:cNvPr>
          <p:cNvSpPr>
            <a:spLocks noGrp="1"/>
          </p:cNvSpPr>
          <p:nvPr>
            <p:ph idx="4294967295"/>
          </p:nvPr>
        </p:nvSpPr>
        <p:spPr>
          <a:xfrm>
            <a:off x="575048" y="1975148"/>
            <a:ext cx="16489832" cy="7808490"/>
          </a:xfrm>
        </p:spPr>
        <p:txBody>
          <a:bodyPr/>
          <a:lstStyle/>
          <a:p>
            <a:pPr marL="88900" lvl="2" indent="0" algn="just">
              <a:spcAft>
                <a:spcPts val="1200"/>
              </a:spcAft>
              <a:buNone/>
              <a:tabLst>
                <a:tab pos="640080" algn="l"/>
              </a:tabLst>
            </a:pPr>
            <a:r>
              <a:rPr lang="en-GB" sz="1800" dirty="0">
                <a:effectLst/>
                <a:latin typeface="Arial" panose="020B0604020202020204" pitchFamily="34" charset="0"/>
                <a:ea typeface="Trebuchet MS" panose="020B0603020202020204" pitchFamily="34" charset="0"/>
                <a:cs typeface="Times New Roman" panose="02020603050405020304" pitchFamily="18" charset="0"/>
              </a:rPr>
              <a:t>The </a:t>
            </a:r>
            <a:r>
              <a:rPr lang="en-GB" sz="1800" dirty="0">
                <a:effectLst/>
                <a:latin typeface="Arial" panose="020B0604020202020204" pitchFamily="34" charset="0"/>
                <a:ea typeface="Trebuchet MS" panose="020B0603020202020204" pitchFamily="34" charset="0"/>
                <a:cs typeface="Times New Roman" panose="02020603050405020304" pitchFamily="18" charset="0"/>
                <a:hlinkClick r:id="rId2"/>
              </a:rPr>
              <a:t>Committee on Standards in Public Life</a:t>
            </a:r>
            <a:r>
              <a:rPr lang="en-GB" sz="1800" dirty="0">
                <a:effectLst/>
                <a:latin typeface="Arial" panose="020B0604020202020204" pitchFamily="34" charset="0"/>
                <a:ea typeface="Trebuchet MS" panose="020B0603020202020204" pitchFamily="34" charset="0"/>
                <a:cs typeface="Times New Roman" panose="02020603050405020304" pitchFamily="18" charset="0"/>
              </a:rPr>
              <a:t> (Nolan Committee) set out in 1995 seven principles of public life which should apply to all in public service </a:t>
            </a:r>
            <a:r>
              <a:rPr lang="en-GB" sz="1800" dirty="0">
                <a:effectLst/>
                <a:latin typeface="Arial" panose="020B0604020202020204" pitchFamily="34" charset="0"/>
                <a:ea typeface="Trebuchet MS" panose="020B0603020202020204" pitchFamily="34" charset="0"/>
                <a:cs typeface="Times New Roman" panose="02020603050405020304" pitchFamily="18" charset="0"/>
                <a:hlinkClick r:id="rId3"/>
              </a:rPr>
              <a:t>(The First Report of the Committee on Standards in Public Life, 1995)</a:t>
            </a:r>
            <a:r>
              <a:rPr lang="en-GB" sz="1800" dirty="0">
                <a:effectLst/>
                <a:latin typeface="Arial" panose="020B0604020202020204" pitchFamily="34" charset="0"/>
                <a:ea typeface="Trebuchet MS" panose="020B0603020202020204" pitchFamily="34" charset="0"/>
                <a:cs typeface="Times New Roman" panose="02020603050405020304" pitchFamily="18" charset="0"/>
              </a:rPr>
              <a:t>.  These principles have been adopted as the basis for NHS Devon’s working practices. It is </a:t>
            </a:r>
            <a:r>
              <a:rPr lang="en-GB" sz="1800" dirty="0">
                <a:latin typeface="Arial" panose="020B0604020202020204" pitchFamily="34" charset="0"/>
                <a:ea typeface="Trebuchet MS" panose="020B0603020202020204" pitchFamily="34" charset="0"/>
                <a:cs typeface="Times New Roman" panose="02020603050405020304" pitchFamily="18" charset="0"/>
              </a:rPr>
              <a:t>expected</a:t>
            </a:r>
            <a:r>
              <a:rPr lang="en-GB" sz="1800" dirty="0">
                <a:effectLst/>
                <a:latin typeface="Arial" panose="020B0604020202020204" pitchFamily="34" charset="0"/>
                <a:ea typeface="Trebuchet MS" panose="020B0603020202020204" pitchFamily="34" charset="0"/>
                <a:cs typeface="Times New Roman" panose="02020603050405020304" pitchFamily="18" charset="0"/>
              </a:rPr>
              <a:t> that all our staff and all members of the NHS Devon Board recognise and uphold them at all times.</a:t>
            </a:r>
          </a:p>
          <a:p>
            <a:pPr marL="88900" lvl="2" indent="0" algn="just">
              <a:spcBef>
                <a:spcPts val="0"/>
              </a:spcBef>
              <a:buNone/>
              <a:tabLst>
                <a:tab pos="640080" algn="l"/>
              </a:tabLst>
            </a:pPr>
            <a:r>
              <a:rPr lang="en-GB" sz="1800" b="1" dirty="0">
                <a:solidFill>
                  <a:srgbClr val="0070C0"/>
                </a:solidFill>
                <a:latin typeface="Arial" panose="020B0604020202020204" pitchFamily="34" charset="0"/>
                <a:cs typeface="Times New Roman" panose="02020603050405020304" pitchFamily="18" charset="0"/>
              </a:rPr>
              <a:t>Selflessness:</a:t>
            </a:r>
          </a:p>
          <a:p>
            <a:pPr marL="88900" indent="0" algn="just">
              <a:spcBef>
                <a:spcPts val="0"/>
              </a:spcBef>
              <a:buNone/>
            </a:pPr>
            <a:r>
              <a:rPr lang="en-GB" sz="1800" dirty="0">
                <a:latin typeface="Arial" panose="020B0604020202020204" pitchFamily="34" charset="0"/>
                <a:cs typeface="Times New Roman" panose="02020603050405020304" pitchFamily="18" charset="0"/>
              </a:rPr>
              <a:t>Holders of public office should act solely in terms of the public interest.</a:t>
            </a:r>
          </a:p>
          <a:p>
            <a:pPr marL="88900" indent="0" algn="just">
              <a:spcBef>
                <a:spcPts val="0"/>
              </a:spcBef>
              <a:buNone/>
            </a:pPr>
            <a:endParaRPr lang="en-GB" sz="1800" b="1" dirty="0">
              <a:solidFill>
                <a:srgbClr val="C00000"/>
              </a:solidFill>
              <a:effectLst/>
              <a:latin typeface="Arial" panose="020B0604020202020204" pitchFamily="34" charset="0"/>
              <a:ea typeface="Trebuchet MS" panose="020B0603020202020204" pitchFamily="34" charset="0"/>
              <a:cs typeface="Times New Roman" panose="02020603050405020304" pitchFamily="18" charset="0"/>
            </a:endParaRPr>
          </a:p>
          <a:p>
            <a:pPr marL="88900" lvl="2" indent="0" algn="just">
              <a:spcBef>
                <a:spcPts val="0"/>
              </a:spcBef>
              <a:buNone/>
              <a:tabLst>
                <a:tab pos="640080" algn="l"/>
              </a:tabLst>
            </a:pPr>
            <a:r>
              <a:rPr lang="en-GB" sz="1800" b="1" dirty="0">
                <a:solidFill>
                  <a:srgbClr val="0070C0"/>
                </a:solidFill>
                <a:latin typeface="Arial" panose="020B0604020202020204" pitchFamily="34" charset="0"/>
                <a:cs typeface="Times New Roman" panose="02020603050405020304" pitchFamily="18" charset="0"/>
              </a:rPr>
              <a:t>Integrity:</a:t>
            </a:r>
          </a:p>
          <a:p>
            <a:pPr marL="88900" indent="0" algn="just">
              <a:spcBef>
                <a:spcPts val="0"/>
              </a:spcBef>
              <a:buNone/>
            </a:pPr>
            <a:r>
              <a:rPr lang="en-GB" sz="1800" dirty="0">
                <a:latin typeface="Arial" panose="020B0604020202020204" pitchFamily="34" charset="0"/>
                <a:cs typeface="Times New Roman" panose="02020603050405020304" pitchFamily="18" charset="0"/>
              </a:rPr>
              <a:t>Holders of public office must avoid placing themselves under any obligation to people or organisations that might try inappropriately to influence them in their work. They should not act or take decisions in order to gain financial or other material benefits for themselves, their family, or their friends. They must declare and resolve any interests and relationships.</a:t>
            </a:r>
          </a:p>
          <a:p>
            <a:pPr marL="88900" indent="0" algn="just">
              <a:spcBef>
                <a:spcPts val="0"/>
              </a:spcBef>
              <a:buNone/>
            </a:pPr>
            <a:endParaRPr lang="en-GB" sz="1800" b="1" dirty="0">
              <a:solidFill>
                <a:srgbClr val="C00000"/>
              </a:solidFill>
              <a:effectLst/>
              <a:latin typeface="Arial" panose="020B0604020202020204" pitchFamily="34" charset="0"/>
              <a:ea typeface="Trebuchet MS" panose="020B0603020202020204" pitchFamily="34" charset="0"/>
              <a:cs typeface="Times New Roman" panose="02020603050405020304" pitchFamily="18" charset="0"/>
            </a:endParaRPr>
          </a:p>
          <a:p>
            <a:pPr marL="88900" lvl="2" indent="0" algn="just">
              <a:spcBef>
                <a:spcPts val="0"/>
              </a:spcBef>
              <a:buNone/>
              <a:tabLst>
                <a:tab pos="640080" algn="l"/>
              </a:tabLst>
            </a:pPr>
            <a:r>
              <a:rPr lang="en-GB" sz="1800" b="1" dirty="0">
                <a:solidFill>
                  <a:srgbClr val="0070C0"/>
                </a:solidFill>
                <a:latin typeface="Arial" panose="020B0604020202020204" pitchFamily="34" charset="0"/>
                <a:cs typeface="Times New Roman" panose="02020603050405020304" pitchFamily="18" charset="0"/>
              </a:rPr>
              <a:t>Objectivity:</a:t>
            </a:r>
          </a:p>
          <a:p>
            <a:pPr marL="88900" indent="0" algn="just">
              <a:spcBef>
                <a:spcPts val="0"/>
              </a:spcBef>
              <a:buNone/>
            </a:pPr>
            <a:r>
              <a:rPr lang="en-GB" sz="1800" dirty="0">
                <a:latin typeface="Arial" panose="020B0604020202020204" pitchFamily="34" charset="0"/>
                <a:cs typeface="Times New Roman" panose="02020603050405020304" pitchFamily="18" charset="0"/>
              </a:rPr>
              <a:t>Holders of public office must act and take decisions impartially, fairly and on merit, using the best evidence and without discrimination or bias.</a:t>
            </a:r>
          </a:p>
          <a:p>
            <a:pPr marL="88900" indent="0" algn="just">
              <a:spcBef>
                <a:spcPts val="0"/>
              </a:spcBef>
            </a:pPr>
            <a:endParaRPr lang="en-GB" sz="1800" b="1" dirty="0">
              <a:solidFill>
                <a:srgbClr val="C00000"/>
              </a:solidFill>
              <a:effectLst/>
              <a:latin typeface="Arial" panose="020B0604020202020204" pitchFamily="34" charset="0"/>
              <a:ea typeface="Trebuchet MS" panose="020B0603020202020204" pitchFamily="34" charset="0"/>
              <a:cs typeface="Times New Roman" panose="02020603050405020304" pitchFamily="18" charset="0"/>
            </a:endParaRPr>
          </a:p>
          <a:p>
            <a:pPr marL="88900" lvl="2" indent="0" algn="just">
              <a:spcBef>
                <a:spcPts val="0"/>
              </a:spcBef>
              <a:buNone/>
              <a:tabLst>
                <a:tab pos="640080" algn="l"/>
              </a:tabLst>
            </a:pPr>
            <a:r>
              <a:rPr lang="en-GB" sz="1800" b="1" dirty="0">
                <a:solidFill>
                  <a:srgbClr val="0070C0"/>
                </a:solidFill>
                <a:latin typeface="Arial" panose="020B0604020202020204" pitchFamily="34" charset="0"/>
                <a:cs typeface="Times New Roman" panose="02020603050405020304" pitchFamily="18" charset="0"/>
              </a:rPr>
              <a:t>Accountability:</a:t>
            </a:r>
          </a:p>
          <a:p>
            <a:pPr marL="88900" indent="0" algn="just">
              <a:spcBef>
                <a:spcPts val="0"/>
              </a:spcBef>
              <a:buNone/>
            </a:pPr>
            <a:r>
              <a:rPr lang="en-GB" sz="1800" dirty="0">
                <a:latin typeface="Arial" panose="020B0604020202020204" pitchFamily="34" charset="0"/>
                <a:cs typeface="Times New Roman" panose="02020603050405020304" pitchFamily="18" charset="0"/>
              </a:rPr>
              <a:t>Holders of public office are accountable to the public for their decisions and actions and must submit themselves to the scrutiny necessary to ensure this.</a:t>
            </a:r>
          </a:p>
          <a:p>
            <a:pPr marL="88900" indent="0" algn="just">
              <a:spcBef>
                <a:spcPts val="0"/>
              </a:spcBef>
              <a:buNone/>
            </a:pPr>
            <a:endParaRPr lang="en-GB" sz="1800" b="1" dirty="0">
              <a:solidFill>
                <a:srgbClr val="C00000"/>
              </a:solidFill>
              <a:effectLst/>
              <a:latin typeface="Arial" panose="020B0604020202020204" pitchFamily="34" charset="0"/>
              <a:ea typeface="Trebuchet MS" panose="020B0603020202020204" pitchFamily="34" charset="0"/>
              <a:cs typeface="Times New Roman" panose="02020603050405020304" pitchFamily="18" charset="0"/>
            </a:endParaRPr>
          </a:p>
          <a:p>
            <a:pPr marL="88900" lvl="2" indent="0" algn="just">
              <a:spcBef>
                <a:spcPts val="0"/>
              </a:spcBef>
              <a:buNone/>
              <a:tabLst>
                <a:tab pos="640080" algn="l"/>
              </a:tabLst>
            </a:pPr>
            <a:r>
              <a:rPr lang="en-GB" sz="1800" b="1" dirty="0">
                <a:solidFill>
                  <a:srgbClr val="0070C0"/>
                </a:solidFill>
                <a:latin typeface="Arial" panose="020B0604020202020204" pitchFamily="34" charset="0"/>
                <a:cs typeface="Times New Roman" panose="02020603050405020304" pitchFamily="18" charset="0"/>
              </a:rPr>
              <a:t>Openness:</a:t>
            </a:r>
          </a:p>
          <a:p>
            <a:pPr marL="88900" indent="0" algn="just">
              <a:spcBef>
                <a:spcPts val="0"/>
              </a:spcBef>
              <a:buNone/>
            </a:pPr>
            <a:r>
              <a:rPr lang="en-GB" sz="1800" dirty="0">
                <a:latin typeface="Arial" panose="020B0604020202020204" pitchFamily="34" charset="0"/>
                <a:cs typeface="Times New Roman" panose="02020603050405020304" pitchFamily="18" charset="0"/>
              </a:rPr>
              <a:t>Holders of public office should act and take decisions in an open and transparent manner. Information should not be withheld from the public unless there are clear and lawful reasons for so doing.</a:t>
            </a:r>
          </a:p>
          <a:p>
            <a:pPr marL="88900" indent="0" algn="just">
              <a:spcBef>
                <a:spcPts val="0"/>
              </a:spcBef>
              <a:buNone/>
            </a:pPr>
            <a:endParaRPr lang="en-GB" sz="1800" b="1" dirty="0">
              <a:solidFill>
                <a:srgbClr val="C00000"/>
              </a:solidFill>
              <a:effectLst/>
              <a:latin typeface="Arial" panose="020B0604020202020204" pitchFamily="34" charset="0"/>
              <a:ea typeface="Trebuchet MS" panose="020B0603020202020204" pitchFamily="34" charset="0"/>
              <a:cs typeface="Times New Roman" panose="02020603050405020304" pitchFamily="18" charset="0"/>
            </a:endParaRPr>
          </a:p>
          <a:p>
            <a:pPr marL="88900" lvl="2" indent="0" algn="just">
              <a:spcBef>
                <a:spcPts val="0"/>
              </a:spcBef>
              <a:buNone/>
              <a:tabLst>
                <a:tab pos="640080" algn="l"/>
              </a:tabLst>
            </a:pPr>
            <a:r>
              <a:rPr lang="en-GB" sz="1800" b="1" dirty="0">
                <a:solidFill>
                  <a:srgbClr val="0070C0"/>
                </a:solidFill>
                <a:latin typeface="Arial" panose="020B0604020202020204" pitchFamily="34" charset="0"/>
                <a:cs typeface="Times New Roman" panose="02020603050405020304" pitchFamily="18" charset="0"/>
              </a:rPr>
              <a:t>Honesty:</a:t>
            </a:r>
          </a:p>
          <a:p>
            <a:pPr marL="88900" indent="0" algn="just">
              <a:spcBef>
                <a:spcPts val="0"/>
              </a:spcBef>
              <a:buNone/>
            </a:pPr>
            <a:r>
              <a:rPr lang="en-GB" sz="1800" dirty="0">
                <a:latin typeface="Arial" panose="020B0604020202020204" pitchFamily="34" charset="0"/>
                <a:cs typeface="Times New Roman" panose="02020603050405020304" pitchFamily="18" charset="0"/>
              </a:rPr>
              <a:t>Holders of public office should be truthful.</a:t>
            </a:r>
          </a:p>
          <a:p>
            <a:pPr marL="88900" indent="0" algn="just">
              <a:spcBef>
                <a:spcPts val="0"/>
              </a:spcBef>
              <a:buNone/>
            </a:pPr>
            <a:endParaRPr lang="en-GB" sz="1800" b="1" dirty="0">
              <a:solidFill>
                <a:srgbClr val="C00000"/>
              </a:solidFill>
              <a:effectLst/>
              <a:latin typeface="Arial" panose="020B0604020202020204" pitchFamily="34" charset="0"/>
              <a:ea typeface="Trebuchet MS" panose="020B0603020202020204" pitchFamily="34" charset="0"/>
              <a:cs typeface="Times New Roman" panose="02020603050405020304" pitchFamily="18" charset="0"/>
            </a:endParaRPr>
          </a:p>
          <a:p>
            <a:pPr marL="88900" lvl="2" indent="0" algn="just">
              <a:spcBef>
                <a:spcPts val="0"/>
              </a:spcBef>
              <a:buNone/>
              <a:tabLst>
                <a:tab pos="640080" algn="l"/>
              </a:tabLst>
            </a:pPr>
            <a:r>
              <a:rPr lang="en-GB" sz="1800" b="1" dirty="0">
                <a:solidFill>
                  <a:srgbClr val="0070C0"/>
                </a:solidFill>
                <a:latin typeface="Arial" panose="020B0604020202020204" pitchFamily="34" charset="0"/>
                <a:cs typeface="Times New Roman" panose="02020603050405020304" pitchFamily="18" charset="0"/>
              </a:rPr>
              <a:t>Leadership:</a:t>
            </a:r>
          </a:p>
          <a:p>
            <a:pPr marL="88900" indent="0" algn="just">
              <a:spcBef>
                <a:spcPts val="0"/>
              </a:spcBef>
              <a:buNone/>
            </a:pPr>
            <a:r>
              <a:rPr lang="en-GB" sz="1800" dirty="0">
                <a:latin typeface="Arial" panose="020B0604020202020204" pitchFamily="34" charset="0"/>
                <a:cs typeface="Times New Roman" panose="02020603050405020304" pitchFamily="18" charset="0"/>
              </a:rPr>
              <a:t>Holders of public office should exhibit these principles in their own behaviour. They should actively promote and robustly support the principles and be willing to challenge poor behaviour wherever it occurs.</a:t>
            </a:r>
          </a:p>
          <a:p>
            <a:pPr marL="0" indent="0">
              <a:buNone/>
            </a:pPr>
            <a:endParaRPr lang="en-GB" sz="1800" dirty="0"/>
          </a:p>
        </p:txBody>
      </p:sp>
      <p:pic>
        <p:nvPicPr>
          <p:cNvPr id="3" name="Picture 2" descr="A blue and black sign with white letters&#10;&#10;AI-generated content may be incorrect.">
            <a:extLst>
              <a:ext uri="{FF2B5EF4-FFF2-40B4-BE49-F238E27FC236}">
                <a16:creationId xmlns:a16="http://schemas.microsoft.com/office/drawing/2014/main" id="{09711CF9-6BB9-012C-097E-3921D82A7D1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840743" y="294410"/>
            <a:ext cx="2034269" cy="1464398"/>
          </a:xfrm>
          <a:prstGeom prst="rect">
            <a:avLst/>
          </a:prstGeom>
        </p:spPr>
      </p:pic>
    </p:spTree>
    <p:extLst>
      <p:ext uri="{BB962C8B-B14F-4D97-AF65-F5344CB8AC3E}">
        <p14:creationId xmlns:p14="http://schemas.microsoft.com/office/powerpoint/2010/main" val="20947806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blue and black sign with white letters&#10;&#10;AI-generated content may be incorrect.">
            <a:extLst>
              <a:ext uri="{FF2B5EF4-FFF2-40B4-BE49-F238E27FC236}">
                <a16:creationId xmlns:a16="http://schemas.microsoft.com/office/drawing/2014/main" id="{5DC33918-2C8B-A641-BC90-E542F586C12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840743" y="294410"/>
            <a:ext cx="2034269" cy="1464398"/>
          </a:xfrm>
          <a:prstGeom prst="rect">
            <a:avLst/>
          </a:prstGeom>
        </p:spPr>
      </p:pic>
      <p:sp>
        <p:nvSpPr>
          <p:cNvPr id="3" name="Title 1">
            <a:extLst>
              <a:ext uri="{FF2B5EF4-FFF2-40B4-BE49-F238E27FC236}">
                <a16:creationId xmlns:a16="http://schemas.microsoft.com/office/drawing/2014/main" id="{F6ED09FF-C0C8-1710-D3E1-A26936284A2E}"/>
              </a:ext>
            </a:extLst>
          </p:cNvPr>
          <p:cNvSpPr txBox="1">
            <a:spLocks/>
          </p:cNvSpPr>
          <p:nvPr/>
        </p:nvSpPr>
        <p:spPr>
          <a:xfrm>
            <a:off x="302332" y="185886"/>
            <a:ext cx="16459200" cy="987128"/>
          </a:xfrm>
          <a:prstGeom prst="rect">
            <a:avLst/>
          </a:prstGeom>
        </p:spPr>
        <p:txBody>
          <a:bodyPr>
            <a:normAutofit/>
          </a:bodyPr>
          <a:lstStyle>
            <a:lvl1pPr algn="l" defTabSz="1828800" rtl="0" eaLnBrk="1" latinLnBrk="0" hangingPunct="1">
              <a:spcBef>
                <a:spcPct val="0"/>
              </a:spcBef>
              <a:buNone/>
              <a:defRPr sz="5000" b="1" kern="1200">
                <a:solidFill>
                  <a:srgbClr val="005EB8"/>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GB" sz="4000" dirty="0"/>
              <a:t>1.4  Management and Leadership Code of Practice</a:t>
            </a:r>
          </a:p>
        </p:txBody>
      </p:sp>
      <p:sp>
        <p:nvSpPr>
          <p:cNvPr id="4" name="Content Placeholder 3">
            <a:extLst>
              <a:ext uri="{FF2B5EF4-FFF2-40B4-BE49-F238E27FC236}">
                <a16:creationId xmlns:a16="http://schemas.microsoft.com/office/drawing/2014/main" id="{650F3A39-BDDE-09B2-1F60-65C2A65C0F78}"/>
              </a:ext>
            </a:extLst>
          </p:cNvPr>
          <p:cNvSpPr txBox="1">
            <a:spLocks/>
          </p:cNvSpPr>
          <p:nvPr/>
        </p:nvSpPr>
        <p:spPr>
          <a:xfrm>
            <a:off x="1007096" y="1398588"/>
            <a:ext cx="15049672" cy="8208962"/>
          </a:xfrm>
          <a:prstGeom prst="rect">
            <a:avLst/>
          </a:prstGeom>
        </p:spPr>
        <p:txBody>
          <a:bodyPr vert="horz" lIns="91440" tIns="45720" rIns="91440" bIns="45720" rtlCol="0">
            <a:noAutofit/>
          </a:bodyPr>
          <a:lstStyle>
            <a:lvl1pPr marL="685800" indent="-685800" algn="l" defTabSz="1828800" rtl="0" eaLnBrk="1" latinLnBrk="0" hangingPunct="1">
              <a:spcBef>
                <a:spcPct val="20000"/>
              </a:spcBef>
              <a:buClr>
                <a:schemeClr val="accent1"/>
              </a:buClr>
              <a:buFont typeface="Wingdings" panose="05000000000000000000" pitchFamily="2" charset="2"/>
              <a:buChar char="§"/>
              <a:defRPr sz="3200" kern="1200">
                <a:solidFill>
                  <a:schemeClr val="tx1"/>
                </a:solidFill>
                <a:latin typeface="+mn-lt"/>
                <a:ea typeface="+mn-ea"/>
                <a:cs typeface="+mn-cs"/>
              </a:defRPr>
            </a:lvl1pPr>
            <a:lvl2pPr marL="1485900" indent="-571500" algn="l" defTabSz="1828800" rtl="0" eaLnBrk="1" latinLnBrk="0" hangingPunct="1">
              <a:spcBef>
                <a:spcPct val="20000"/>
              </a:spcBef>
              <a:buClr>
                <a:srgbClr val="009632"/>
              </a:buClr>
              <a:buFont typeface="Arial" panose="020B0604020202020204" pitchFamily="34" charset="0"/>
              <a:buChar char="•"/>
              <a:defRPr sz="3600" kern="1200">
                <a:solidFill>
                  <a:schemeClr val="tx1"/>
                </a:solidFill>
                <a:latin typeface="+mn-lt"/>
                <a:ea typeface="+mn-ea"/>
                <a:cs typeface="+mn-cs"/>
              </a:defRPr>
            </a:lvl2pPr>
            <a:lvl3pPr marL="2286000" indent="-457200" algn="l" defTabSz="1828800"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3pPr>
            <a:lvl4pPr marL="3200400" indent="-457200" algn="l" defTabSz="1828800"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4pPr>
            <a:lvl5pPr marL="4114800" indent="-457200" algn="l" defTabSz="1828800"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5pPr>
            <a:lvl6pPr marL="5029200" indent="-457200" algn="l" defTabSz="1828800" rtl="0" eaLnBrk="1" latinLnBrk="0" hangingPunct="1">
              <a:spcBef>
                <a:spcPct val="20000"/>
              </a:spcBef>
              <a:buFont typeface="Arial" panose="020B0604020202020204" pitchFamily="34" charset="0"/>
              <a:buChar char="•"/>
              <a:defRPr sz="4000" kern="1200">
                <a:solidFill>
                  <a:schemeClr val="tx1"/>
                </a:solidFill>
                <a:latin typeface="+mn-lt"/>
                <a:ea typeface="+mn-ea"/>
                <a:cs typeface="+mn-cs"/>
              </a:defRPr>
            </a:lvl6pPr>
            <a:lvl7pPr marL="5943600" indent="-457200" algn="l" defTabSz="1828800" rtl="0" eaLnBrk="1" latinLnBrk="0" hangingPunct="1">
              <a:spcBef>
                <a:spcPct val="20000"/>
              </a:spcBef>
              <a:buFont typeface="Arial" panose="020B0604020202020204" pitchFamily="34" charset="0"/>
              <a:buChar char="•"/>
              <a:defRPr sz="4000" kern="1200">
                <a:solidFill>
                  <a:schemeClr val="tx1"/>
                </a:solidFill>
                <a:latin typeface="+mn-lt"/>
                <a:ea typeface="+mn-ea"/>
                <a:cs typeface="+mn-cs"/>
              </a:defRPr>
            </a:lvl7pPr>
            <a:lvl8pPr marL="6858000" indent="-457200" algn="l" defTabSz="1828800" rtl="0" eaLnBrk="1" latinLnBrk="0" hangingPunct="1">
              <a:spcBef>
                <a:spcPct val="20000"/>
              </a:spcBef>
              <a:buFont typeface="Arial" panose="020B0604020202020204" pitchFamily="34" charset="0"/>
              <a:buChar char="•"/>
              <a:defRPr sz="4000" kern="1200">
                <a:solidFill>
                  <a:schemeClr val="tx1"/>
                </a:solidFill>
                <a:latin typeface="+mn-lt"/>
                <a:ea typeface="+mn-ea"/>
                <a:cs typeface="+mn-cs"/>
              </a:defRPr>
            </a:lvl8pPr>
            <a:lvl9pPr marL="7772400" indent="-457200" algn="l" defTabSz="1828800" rtl="0" eaLnBrk="1" latinLnBrk="0" hangingPunct="1">
              <a:spcBef>
                <a:spcPct val="20000"/>
              </a:spcBef>
              <a:buFont typeface="Arial" panose="020B0604020202020204" pitchFamily="34" charset="0"/>
              <a:buChar char="•"/>
              <a:defRPr sz="4000" kern="1200">
                <a:solidFill>
                  <a:schemeClr val="tx1"/>
                </a:solidFill>
                <a:latin typeface="+mn-lt"/>
                <a:ea typeface="+mn-ea"/>
                <a:cs typeface="+mn-cs"/>
              </a:defRPr>
            </a:lvl9pPr>
          </a:lstStyle>
          <a:p>
            <a:pPr marL="0" indent="0" algn="just">
              <a:buFont typeface="Wingdings" panose="05000000000000000000" pitchFamily="2" charset="2"/>
              <a:buNone/>
            </a:pPr>
            <a:r>
              <a:rPr lang="en-GB" sz="1900" dirty="0"/>
              <a:t>Like the other Boards of NHS partners within the One Devon Integrated Care System, the NHS Devon Board has agreed to adopt NHS England’s Management and Leadership Code of Practice.  This code of practice outlines the core values, guiding principles, and characteristic behaviours expected of every leader and manager working within health and social care. It aims to support the professionalisation of management and leadership within these sectors.  The core values set out in this framework are:</a:t>
            </a:r>
          </a:p>
        </p:txBody>
      </p:sp>
      <p:graphicFrame>
        <p:nvGraphicFramePr>
          <p:cNvPr id="5" name="Table 4">
            <a:extLst>
              <a:ext uri="{FF2B5EF4-FFF2-40B4-BE49-F238E27FC236}">
                <a16:creationId xmlns:a16="http://schemas.microsoft.com/office/drawing/2014/main" id="{3829F6FD-DE68-C57D-5BB0-B95CD038D42F}"/>
              </a:ext>
            </a:extLst>
          </p:cNvPr>
          <p:cNvGraphicFramePr>
            <a:graphicFrameLocks noGrp="1"/>
          </p:cNvGraphicFramePr>
          <p:nvPr>
            <p:extLst>
              <p:ext uri="{D42A27DB-BD31-4B8C-83A1-F6EECF244321}">
                <p14:modId xmlns:p14="http://schemas.microsoft.com/office/powerpoint/2010/main" val="4148322569"/>
              </p:ext>
            </p:extLst>
          </p:nvPr>
        </p:nvGraphicFramePr>
        <p:xfrm>
          <a:off x="2951312" y="2983260"/>
          <a:ext cx="12192000" cy="5669280"/>
        </p:xfrm>
        <a:graphic>
          <a:graphicData uri="http://schemas.openxmlformats.org/drawingml/2006/table">
            <a:tbl>
              <a:tblPr firstRow="1">
                <a:tableStyleId>{69CF1AB2-1976-4502-BF36-3FF5EA218861}</a:tableStyleId>
              </a:tblPr>
              <a:tblGrid>
                <a:gridCol w="4064000">
                  <a:extLst>
                    <a:ext uri="{9D8B030D-6E8A-4147-A177-3AD203B41FA5}">
                      <a16:colId xmlns:a16="http://schemas.microsoft.com/office/drawing/2014/main" val="104629254"/>
                    </a:ext>
                  </a:extLst>
                </a:gridCol>
                <a:gridCol w="4064000">
                  <a:extLst>
                    <a:ext uri="{9D8B030D-6E8A-4147-A177-3AD203B41FA5}">
                      <a16:colId xmlns:a16="http://schemas.microsoft.com/office/drawing/2014/main" val="96235411"/>
                    </a:ext>
                  </a:extLst>
                </a:gridCol>
                <a:gridCol w="4064000">
                  <a:extLst>
                    <a:ext uri="{9D8B030D-6E8A-4147-A177-3AD203B41FA5}">
                      <a16:colId xmlns:a16="http://schemas.microsoft.com/office/drawing/2014/main" val="3581136105"/>
                    </a:ext>
                  </a:extLst>
                </a:gridCol>
              </a:tblGrid>
              <a:tr h="370840">
                <a:tc>
                  <a:txBody>
                    <a:bodyPr/>
                    <a:lstStyle/>
                    <a:p>
                      <a:r>
                        <a:rPr lang="en-GB" sz="1800"/>
                        <a:t>Accountability</a:t>
                      </a:r>
                    </a:p>
                    <a:p>
                      <a:r>
                        <a:rPr lang="en-GB" sz="1800" b="0"/>
                        <a:t>Owning your actions and decisions, learning from your mistakes and holding yourself and your colleagues to account, in order to achieve the best possible outcomes and experiences for service users of the health and care sectors.</a:t>
                      </a:r>
                      <a:endParaRPr lang="en-GB" sz="1800" b="0" dirty="0"/>
                    </a:p>
                  </a:txBody>
                  <a:tcPr/>
                </a:tc>
                <a:tc>
                  <a:txBody>
                    <a:bodyPr/>
                    <a:lstStyle/>
                    <a:p>
                      <a:r>
                        <a:rPr lang="en-GB" sz="1800"/>
                        <a:t>Integrity </a:t>
                      </a:r>
                    </a:p>
                    <a:p>
                      <a:r>
                        <a:rPr lang="en-GB" sz="1800" b="0"/>
                        <a:t>Being a role model through your actions and behaviours, even in complex and challenging situations, while demonstrating honesty, transparency, and the highest ethical standards to remain true to yourself, your colleagues, your organisation, and the people you serve.</a:t>
                      </a:r>
                    </a:p>
                    <a:p>
                      <a:endParaRPr lang="en-GB" sz="1800" b="0" dirty="0"/>
                    </a:p>
                  </a:txBody>
                  <a:tcPr/>
                </a:tc>
                <a:tc>
                  <a:txBody>
                    <a:bodyPr/>
                    <a:lstStyle/>
                    <a:p>
                      <a:r>
                        <a:rPr lang="en-GB" sz="1800"/>
                        <a:t>Compassion</a:t>
                      </a:r>
                    </a:p>
                    <a:p>
                      <a:r>
                        <a:rPr lang="en-GB" sz="1800" b="0"/>
                        <a:t>Embracing a people-centred approach in your actions, balancing empathy, kindness, and thoughtfulness toward others with professional boundaries, and ensuring safety, dignity and respect for individual autonomy and rights.</a:t>
                      </a:r>
                      <a:endParaRPr lang="en-GB" sz="1800" b="0" dirty="0"/>
                    </a:p>
                  </a:txBody>
                  <a:tcPr/>
                </a:tc>
                <a:extLst>
                  <a:ext uri="{0D108BD9-81ED-4DB2-BD59-A6C34878D82A}">
                    <a16:rowId xmlns:a16="http://schemas.microsoft.com/office/drawing/2014/main" val="1657617083"/>
                  </a:ext>
                </a:extLst>
              </a:tr>
              <a:tr h="370840">
                <a:tc>
                  <a:txBody>
                    <a:bodyPr/>
                    <a:lstStyle/>
                    <a:p>
                      <a:r>
                        <a:rPr lang="en-GB" sz="1800" b="1"/>
                        <a:t>Collaboration </a:t>
                      </a:r>
                    </a:p>
                    <a:p>
                      <a:r>
                        <a:rPr lang="en-GB" sz="1800"/>
                        <a:t>Encouraging strong teamwork and transdisciplinary cooperation to maximise expertise and resources across professional, team, organisational, and system boundaries, integrating diverse skills and experiences to achieve shared goals.</a:t>
                      </a:r>
                      <a:endParaRPr lang="en-GB" sz="1800" dirty="0"/>
                    </a:p>
                  </a:txBody>
                  <a:tcPr/>
                </a:tc>
                <a:tc>
                  <a:txBody>
                    <a:bodyPr/>
                    <a:lstStyle/>
                    <a:p>
                      <a:r>
                        <a:rPr lang="en-GB" sz="1800" b="1"/>
                        <a:t>Inclusion </a:t>
                      </a:r>
                    </a:p>
                    <a:p>
                      <a:r>
                        <a:rPr lang="en-GB" sz="1800"/>
                        <a:t>Exemplifying and promoting equity, diversity, belonging, and ethical practice for all by fostering a safe organisational culture that actively challenges situations that are not inclusive, such as bullying, harassment, disrespectful behaviour or discrimination.</a:t>
                      </a:r>
                    </a:p>
                    <a:p>
                      <a:endParaRPr lang="en-GB" sz="1800" dirty="0"/>
                    </a:p>
                  </a:txBody>
                  <a:tcPr/>
                </a:tc>
                <a:tc>
                  <a:txBody>
                    <a:bodyPr/>
                    <a:lstStyle/>
                    <a:p>
                      <a:r>
                        <a:rPr lang="en-GB" sz="1800" b="1"/>
                        <a:t>Curiosity </a:t>
                      </a:r>
                    </a:p>
                    <a:p>
                      <a:r>
                        <a:rPr lang="en-GB" sz="1800"/>
                        <a:t>Empowering individuals to embrace a spirit of inquiry that welcomes innovation and challenges ways of working, in order to keep practices and processes current, and drive incremental and transformational change and development.</a:t>
                      </a:r>
                      <a:endParaRPr lang="en-GB" sz="1800" dirty="0"/>
                    </a:p>
                  </a:txBody>
                  <a:tcPr/>
                </a:tc>
                <a:extLst>
                  <a:ext uri="{0D108BD9-81ED-4DB2-BD59-A6C34878D82A}">
                    <a16:rowId xmlns:a16="http://schemas.microsoft.com/office/drawing/2014/main" val="2697128023"/>
                  </a:ext>
                </a:extLst>
              </a:tr>
            </a:tbl>
          </a:graphicData>
        </a:graphic>
      </p:graphicFrame>
    </p:spTree>
    <p:extLst>
      <p:ext uri="{BB962C8B-B14F-4D97-AF65-F5344CB8AC3E}">
        <p14:creationId xmlns:p14="http://schemas.microsoft.com/office/powerpoint/2010/main" val="22014358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8BFE91-B762-86BD-6BC1-A2E3F0D6BE43}"/>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25F26E86-AC8E-5C9A-D1C3-3F8EA977BFC0}"/>
              </a:ext>
            </a:extLst>
          </p:cNvPr>
          <p:cNvSpPr>
            <a:spLocks noGrp="1"/>
          </p:cNvSpPr>
          <p:nvPr>
            <p:ph type="ctrTitle"/>
          </p:nvPr>
        </p:nvSpPr>
        <p:spPr>
          <a:xfrm>
            <a:off x="1371600" y="2622550"/>
            <a:ext cx="15544800" cy="2205038"/>
          </a:xfrm>
        </p:spPr>
        <p:txBody>
          <a:bodyPr>
            <a:normAutofit/>
          </a:bodyPr>
          <a:lstStyle/>
          <a:p>
            <a:r>
              <a:rPr lang="en-GB" sz="4000" dirty="0"/>
              <a:t>Section 2 – ICS Governance Framework</a:t>
            </a:r>
          </a:p>
        </p:txBody>
      </p:sp>
    </p:spTree>
    <p:extLst>
      <p:ext uri="{BB962C8B-B14F-4D97-AF65-F5344CB8AC3E}">
        <p14:creationId xmlns:p14="http://schemas.microsoft.com/office/powerpoint/2010/main" val="1392100632"/>
      </p:ext>
    </p:extLst>
  </p:cSld>
  <p:clrMapOvr>
    <a:masterClrMapping/>
  </p:clrMapOvr>
</p:sld>
</file>

<file path=ppt/theme/theme1.xml><?xml version="1.0" encoding="utf-8"?>
<a:theme xmlns:a="http://schemas.openxmlformats.org/drawingml/2006/main" name="Blank">
  <a:themeElements>
    <a:clrScheme name="NHS Devon CCG">
      <a:dk1>
        <a:sysClr val="windowText" lastClr="000000"/>
      </a:dk1>
      <a:lt1>
        <a:sysClr val="window" lastClr="FFFFFF"/>
      </a:lt1>
      <a:dk2>
        <a:srgbClr val="003087"/>
      </a:dk2>
      <a:lt2>
        <a:srgbClr val="425563"/>
      </a:lt2>
      <a:accent1>
        <a:srgbClr val="005EB8"/>
      </a:accent1>
      <a:accent2>
        <a:srgbClr val="003087"/>
      </a:accent2>
      <a:accent3>
        <a:srgbClr val="009639"/>
      </a:accent3>
      <a:accent4>
        <a:srgbClr val="41B6E6"/>
      </a:accent4>
      <a:accent5>
        <a:srgbClr val="AE2573"/>
      </a:accent5>
      <a:accent6>
        <a:srgbClr val="ED8B00"/>
      </a:accent6>
      <a:hlink>
        <a:srgbClr val="003087"/>
      </a:hlink>
      <a:folHlink>
        <a:srgbClr val="AE2573"/>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NHS Kernow Powerpoint templat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NHS Kernow master templat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NHS Kernow master templat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NHS Kernow master templat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NHS Kernow master templat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NHS Kernow master templat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NHS Kernow master templat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NHS Kernow master templat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NHS Kernow master templat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NHS Kernow master templat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NHS Kernow master templat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NHS Kernow master templat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NHS Kernow master templat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Presentation1" id="{D56C49F1-691E-4DBE-90FC-9785E57BE4B0}" vid="{5C1AE6AE-1F9C-452F-A081-1639950EE969}"/>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90BD5E6FFE86742970BCBDB5E932A7D" ma:contentTypeVersion="16" ma:contentTypeDescription="Create a new document." ma:contentTypeScope="" ma:versionID="6786c092ce15ebd19216e03e2e67cc10">
  <xsd:schema xmlns:xsd="http://www.w3.org/2001/XMLSchema" xmlns:xs="http://www.w3.org/2001/XMLSchema" xmlns:p="http://schemas.microsoft.com/office/2006/metadata/properties" xmlns:ns2="7eaae43e-4643-486a-b48f-af9856460620" xmlns:ns3="0f9b89ab-baff-43c0-9f35-b29e9291a056" xmlns:ns4="8c0edeff-c08d-4977-a4fd-7b9f61697948" targetNamespace="http://schemas.microsoft.com/office/2006/metadata/properties" ma:root="true" ma:fieldsID="38009de67a9d425ccb399048ff39bab0" ns2:_="" ns3:_="" ns4:_="">
    <xsd:import namespace="7eaae43e-4643-486a-b48f-af9856460620"/>
    <xsd:import namespace="0f9b89ab-baff-43c0-9f35-b29e9291a056"/>
    <xsd:import namespace="8c0edeff-c08d-4977-a4fd-7b9f61697948"/>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2:MediaServiceAutoKeyPoints" minOccurs="0"/>
                <xsd:element ref="ns2:MediaServiceKeyPoints" minOccurs="0"/>
                <xsd:element ref="ns2:MediaServiceLocation" minOccurs="0"/>
                <xsd:element ref="ns3:SharedWithUsers" minOccurs="0"/>
                <xsd:element ref="ns3:SharedWithDetails" minOccurs="0"/>
                <xsd:element ref="ns2:MediaLengthInSeconds" minOccurs="0"/>
                <xsd:element ref="ns2:lcf76f155ced4ddcb4097134ff3c332f" minOccurs="0"/>
                <xsd:element ref="ns4: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eaae43e-4643-486a-b48f-af985646062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OCR" ma:index="12" nillable="true" ma:displayName="Extracted Text" ma:internalName="MediaServiceOCR" ma:readOnly="true">
      <xsd:simpleType>
        <xsd:restriction base="dms:Note">
          <xsd:maxLength value="255"/>
        </xsd:restriction>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ServiceLocation" ma:index="17" nillable="true" ma:displayName="Location" ma:internalName="MediaServiceLocatio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dacd8cd6-d2c0-4e5e-91f0-3ea74a6f314a"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0f9b89ab-baff-43c0-9f35-b29e9291a056"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8c0edeff-c08d-4977-a4fd-7b9f61697948"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c260ff37-7f8e-40b3-910e-0b4b1731aa4f}" ma:internalName="TaxCatchAll" ma:showField="CatchAllData" ma:web="0f9b89ab-baff-43c0-9f35-b29e9291a05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E906A02-678D-4CFB-AA78-2CD0D6FCA32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eaae43e-4643-486a-b48f-af9856460620"/>
    <ds:schemaRef ds:uri="0f9b89ab-baff-43c0-9f35-b29e9291a056"/>
    <ds:schemaRef ds:uri="8c0edeff-c08d-4977-a4fd-7b9f6169794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65DB66F7-B077-4970-8206-84F24CD30A8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30344</TotalTime>
  <Words>12038</Words>
  <Application>Microsoft Office PowerPoint</Application>
  <PresentationFormat>Custom</PresentationFormat>
  <Paragraphs>1169</Paragraphs>
  <Slides>65</Slides>
  <Notes>5</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65</vt:i4>
      </vt:variant>
    </vt:vector>
  </HeadingPairs>
  <TitlesOfParts>
    <vt:vector size="72" baseType="lpstr">
      <vt:lpstr>Arial</vt:lpstr>
      <vt:lpstr>Calibri</vt:lpstr>
      <vt:lpstr>Times New Roman</vt:lpstr>
      <vt:lpstr>Trebuchet MS</vt:lpstr>
      <vt:lpstr>Wingdings</vt:lpstr>
      <vt:lpstr>Blank</vt:lpstr>
      <vt:lpstr>NHS Kernow Powerpoint template</vt:lpstr>
      <vt:lpstr>Governance Handbook </vt:lpstr>
      <vt:lpstr>PowerPoint Presentation</vt:lpstr>
      <vt:lpstr>Section 1 – Introduction and Overview</vt:lpstr>
      <vt:lpstr>PowerPoint Presentation</vt:lpstr>
      <vt:lpstr>PowerPoint Presentation</vt:lpstr>
      <vt:lpstr>1.2  NHS Core Values</vt:lpstr>
      <vt:lpstr>1.3  The Nolan Principles</vt:lpstr>
      <vt:lpstr>PowerPoint Presentation</vt:lpstr>
      <vt:lpstr>Section 2 – ICS Governance Framework</vt:lpstr>
      <vt:lpstr>PowerPoint Presentation</vt:lpstr>
      <vt:lpstr>PowerPoint Presentation</vt:lpstr>
      <vt:lpstr>PowerPoint Presentation</vt:lpstr>
      <vt:lpstr>PowerPoint Presentation</vt:lpstr>
      <vt:lpstr>PowerPoint Presentation</vt:lpstr>
      <vt:lpstr>2.4 Functions and Decisions Map </vt:lpstr>
      <vt:lpstr>Section 3 – The One Devon Integrated Care Partnership</vt:lpstr>
      <vt:lpstr>PowerPoint Presentation</vt:lpstr>
      <vt:lpstr>PowerPoint Presentation</vt:lpstr>
      <vt:lpstr>PowerPoint Presentation</vt:lpstr>
      <vt:lpstr>PowerPoint Presentation</vt:lpstr>
      <vt:lpstr>Section 4 – The Integrated Care Board: NHS Devon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4.8 Non – Executive Member Roles and Responsibilities </vt:lpstr>
      <vt:lpstr>4.8 Executive Roles and Responsibilities </vt:lpstr>
      <vt:lpstr>PowerPoint Presentation</vt:lpstr>
      <vt:lpstr>PowerPoint Presentation</vt:lpstr>
      <vt:lpstr>Section 5 - Board Assurance Committees</vt:lpstr>
      <vt:lpstr>PowerPoint Presentation</vt:lpstr>
      <vt:lpstr>5.1 Remuneration Committee </vt:lpstr>
      <vt:lpstr>5.2 Audit and Risk Committee </vt:lpstr>
      <vt:lpstr>Section 6 – NHS Cornwall and Isles of Scilly and  NHS Devon Cluster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6.9 South West Peninsula Management Board</vt:lpstr>
      <vt:lpstr>6.10 Transition Steering Group</vt:lpstr>
      <vt:lpstr>Section 7 – One Devon System Governance Arrangements</vt:lpstr>
      <vt:lpstr>PowerPoint Presentation</vt:lpstr>
      <vt:lpstr>PowerPoint Presentation</vt:lpstr>
      <vt:lpstr>PowerPoint Presentation</vt:lpstr>
      <vt:lpstr>Section 8 – Primary medical services and other commissioning responsibilities delegated to NHS Devon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Digital priorities (1)</dc:title>
  <dc:creator>Sam Cush</dc:creator>
  <cp:lastModifiedBy>BRAID, Helen (NHS DEVON ICB - 15N)</cp:lastModifiedBy>
  <cp:revision>740</cp:revision>
  <dcterms:created xsi:type="dcterms:W3CDTF">2020-01-28T13:59:41Z</dcterms:created>
  <dcterms:modified xsi:type="dcterms:W3CDTF">2026-06-03T08:20:02Z</dcterms:modified>
</cp:coreProperties>
</file>