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49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9" autoAdjust="0"/>
    <p:restoredTop sz="93792" autoAdjust="0"/>
  </p:normalViewPr>
  <p:slideViewPr>
    <p:cSldViewPr snapToGrid="0" snapToObjects="1">
      <p:cViewPr varScale="1">
        <p:scale>
          <a:sx n="114" d="100"/>
          <a:sy n="114" d="100"/>
        </p:scale>
        <p:origin x="66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77E8D-6BBA-B444-A92F-EE9AFDAA01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80A7C6-3210-894C-A1D8-B43A6CAA99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190BA-7881-8B4D-8482-B25707EF5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AD6BB-678B-254F-9B78-2E84F90E4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684DC-95E6-A440-8780-D38781A65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97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093E7-50C1-7141-8394-1F8F61436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E59507-2501-C24B-9C02-2094CDCA05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347CD-B01D-3E4D-90BB-0577178C9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21E1AB-B8F0-E045-939A-8E50EAA48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98D77-1B86-4944-AC77-13B09BFD5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921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9EABA3-AFF8-3B43-8E7A-FBE25B55D8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4DFAE0-FFFE-1D4F-AC75-3B475EB535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9274C6-8302-3446-863B-56989F9DD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5076C5-FF0D-EB4A-BF9A-EE58B5452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D6ADA2-F39D-174C-A4B0-C9A51341B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01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58085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1598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75100-F1D5-8746-8E4A-93791784D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49469-E911-AD4D-B768-3B9DBD0930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0C5253-FD5D-614C-8085-B7AB3E40D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12018-7EE6-B043-9B12-853F9DE6F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98B51F-6364-9448-9D17-28770B361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27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C56AC-1D78-D544-B688-A2DB50289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74B198-32BD-CB4E-A0F4-96E0074A3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3E850-B62D-5F4B-9291-1C50E1BDA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1B632-5B7D-E543-AAAC-FCD2C07A4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D00F07-EA33-6E47-B6B3-AC531F470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235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F4C3D-48E7-384B-843F-F4D1C4C11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CEE08-0F80-B94D-B9F6-BC4318C2DF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6C9555-6A1F-6348-85D8-E9071314E5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BF35DC-0FE5-944C-95B7-17CE8CFA4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A78A88-E596-E140-AD96-88BCAB6D3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438E0B-7F95-6442-8905-76E0F72D0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88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7259C-7E93-EB49-B2A6-F8EA51A23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7D469C-A265-BD4A-B441-0281CA47A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37969A-8C83-D340-A8B3-90157AD489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18E23D-526F-B64A-921C-C6269B45AF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F649B6-51B8-FC4B-AE7E-9BDC2E942B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D4B93D-A042-B449-938C-21B084B91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11D0D3-1A7D-FE4A-B875-C3E67CD7E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3F8C3F-8E86-034E-B9D9-939ACC28B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741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4930D-0377-5B44-87A8-44A1307DA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0C10CF-5282-2D45-A35B-897C8D919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AD9DD5-4835-964E-B266-2121CF59E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046E72-BD5C-5743-A529-7CE43F512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5C0FE6-C4A3-8F4E-9D9E-B82A331F6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EC0B53-FB2C-E241-B306-60BF32043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FDA200-7F08-9F46-8AB3-F44F26159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20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AC858-008C-944D-BE59-A0697F77A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66238E-30C9-3B43-BFE1-A4AC19D3E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FABF2-9DB8-E643-9658-4AF11D6C4D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516833-AD09-684A-9905-2DC4AE053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9631AF-B1F7-DD46-9CC3-F5FC1BEDA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8797E1-0B0D-2740-891B-0925525C1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285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13BED-8A9F-8B44-A15B-B4BD1B23E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6B8D1C-38D0-3346-9CF8-763066920F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A2B663-816F-054F-BFB9-2965AD4AE3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FAAD48-BE40-FE4C-B16C-E28CC300B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B2B2DB-A617-D344-9509-0F3CFD726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A037C1-3B58-A042-B361-8A94B1C3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1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2396BC-E76D-4044-A2B8-E40603F92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C23363-B693-F647-83CE-FA8C3F5ED1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10741E-721A-2D4F-80FA-A9A18B34BD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2201E-B496-6A49-829D-B3737EDAEBE5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83D245-B639-784A-B68F-E4BC2D0E02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CFE7B9-4AF6-C848-B74B-CB9FC7473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0B0FF-EF67-CD42-843D-AE2FCC9F7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17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A3EF0177-71E2-4B99-B7C5-2D9DA6834908}"/>
              </a:ext>
            </a:extLst>
          </p:cNvPr>
          <p:cNvCxnSpPr>
            <a:cxnSpLocks/>
            <a:endCxn id="18" idx="0"/>
          </p:cNvCxnSpPr>
          <p:nvPr/>
        </p:nvCxnSpPr>
        <p:spPr>
          <a:xfrm>
            <a:off x="8251036" y="2561931"/>
            <a:ext cx="0" cy="772327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223217A0-B5B5-486F-8A40-C1A0C2339FD5}"/>
              </a:ext>
            </a:extLst>
          </p:cNvPr>
          <p:cNvCxnSpPr>
            <a:cxnSpLocks/>
          </p:cNvCxnSpPr>
          <p:nvPr/>
        </p:nvCxnSpPr>
        <p:spPr>
          <a:xfrm flipV="1">
            <a:off x="9129210" y="2052046"/>
            <a:ext cx="1771039" cy="404583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0A4D484-A55F-4BD5-B4B4-B43B0A81CB86}"/>
              </a:ext>
            </a:extLst>
          </p:cNvPr>
          <p:cNvSpPr txBox="1"/>
          <p:nvPr/>
        </p:nvSpPr>
        <p:spPr>
          <a:xfrm>
            <a:off x="7441036" y="3334258"/>
            <a:ext cx="1620000" cy="648000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accent3"/>
                </a:solidFill>
              </a:rPr>
              <a:t>Local Care Partnerships x5</a:t>
            </a:r>
          </a:p>
        </p:txBody>
      </p:sp>
      <p:cxnSp>
        <p:nvCxnSpPr>
          <p:cNvPr id="82" name="Connector: Elbow 81">
            <a:extLst>
              <a:ext uri="{FF2B5EF4-FFF2-40B4-BE49-F238E27FC236}">
                <a16:creationId xmlns:a16="http://schemas.microsoft.com/office/drawing/2014/main" id="{425F4E49-EDBE-45D8-B321-031E22B19463}"/>
              </a:ext>
            </a:extLst>
          </p:cNvPr>
          <p:cNvCxnSpPr>
            <a:cxnSpLocks/>
          </p:cNvCxnSpPr>
          <p:nvPr/>
        </p:nvCxnSpPr>
        <p:spPr>
          <a:xfrm rot="16200000" flipH="1">
            <a:off x="10414652" y="1220544"/>
            <a:ext cx="1189110" cy="337039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ectangle 126">
            <a:extLst>
              <a:ext uri="{FF2B5EF4-FFF2-40B4-BE49-F238E27FC236}">
                <a16:creationId xmlns:a16="http://schemas.microsoft.com/office/drawing/2014/main" id="{93EF5C5F-63C0-4F52-8645-D5B396F9CBBB}"/>
              </a:ext>
            </a:extLst>
          </p:cNvPr>
          <p:cNvSpPr/>
          <p:nvPr/>
        </p:nvSpPr>
        <p:spPr>
          <a:xfrm>
            <a:off x="2598505" y="4011417"/>
            <a:ext cx="2356524" cy="24715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C7106FCA-4B3D-4CDE-96A9-C89E4D0C559E}"/>
              </a:ext>
            </a:extLst>
          </p:cNvPr>
          <p:cNvSpPr/>
          <p:nvPr/>
        </p:nvSpPr>
        <p:spPr>
          <a:xfrm>
            <a:off x="5192345" y="5067094"/>
            <a:ext cx="4439816" cy="16293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DE218A0-DA61-43B0-889C-5F34E5328857}"/>
              </a:ext>
            </a:extLst>
          </p:cNvPr>
          <p:cNvGrpSpPr/>
          <p:nvPr/>
        </p:nvGrpSpPr>
        <p:grpSpPr>
          <a:xfrm>
            <a:off x="9929299" y="2584100"/>
            <a:ext cx="234099" cy="2846634"/>
            <a:chOff x="9866134" y="2606390"/>
            <a:chExt cx="234099" cy="2846634"/>
          </a:xfrm>
        </p:grpSpPr>
        <p:cxnSp>
          <p:nvCxnSpPr>
            <p:cNvPr id="50" name="Connector: Elbow 49">
              <a:extLst>
                <a:ext uri="{FF2B5EF4-FFF2-40B4-BE49-F238E27FC236}">
                  <a16:creationId xmlns:a16="http://schemas.microsoft.com/office/drawing/2014/main" id="{98EE0520-2A11-43BE-A6FF-86ED48F72E4B}"/>
                </a:ext>
              </a:extLst>
            </p:cNvPr>
            <p:cNvCxnSpPr>
              <a:cxnSpLocks/>
              <a:stCxn id="26" idx="1"/>
            </p:cNvCxnSpPr>
            <p:nvPr/>
          </p:nvCxnSpPr>
          <p:spPr>
            <a:xfrm rot="10800000">
              <a:off x="9872603" y="3830785"/>
              <a:ext cx="182218" cy="801674"/>
            </a:xfrm>
            <a:prstGeom prst="bentConnector2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596082EB-F799-453D-AFDF-39AFF4D84367}"/>
                </a:ext>
              </a:extLst>
            </p:cNvPr>
            <p:cNvCxnSpPr>
              <a:cxnSpLocks/>
              <a:stCxn id="24" idx="1"/>
            </p:cNvCxnSpPr>
            <p:nvPr/>
          </p:nvCxnSpPr>
          <p:spPr>
            <a:xfrm rot="10800000">
              <a:off x="9867190" y="2606390"/>
              <a:ext cx="179109" cy="504486"/>
            </a:xfrm>
            <a:prstGeom prst="bentConnector2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or: Elbow 47">
              <a:extLst>
                <a:ext uri="{FF2B5EF4-FFF2-40B4-BE49-F238E27FC236}">
                  <a16:creationId xmlns:a16="http://schemas.microsoft.com/office/drawing/2014/main" id="{09C01182-DADE-4F01-A82D-595985862BE4}"/>
                </a:ext>
              </a:extLst>
            </p:cNvPr>
            <p:cNvCxnSpPr>
              <a:cxnSpLocks/>
              <a:stCxn id="25" idx="1"/>
            </p:cNvCxnSpPr>
            <p:nvPr/>
          </p:nvCxnSpPr>
          <p:spPr>
            <a:xfrm rot="10800000">
              <a:off x="9872603" y="2978885"/>
              <a:ext cx="194294" cy="917711"/>
            </a:xfrm>
            <a:prstGeom prst="bentConnector2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790019C7-4E8E-4779-93FD-80336FB24C42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9866134" y="4649614"/>
              <a:ext cx="234099" cy="803410"/>
            </a:xfrm>
            <a:prstGeom prst="bentConnector2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55A4D89-662E-4F0F-B40D-D78F99E9F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752" y="86348"/>
            <a:ext cx="10972800" cy="658085"/>
          </a:xfrm>
        </p:spPr>
        <p:txBody>
          <a:bodyPr>
            <a:noAutofit/>
          </a:bodyPr>
          <a:lstStyle/>
          <a:p>
            <a:r>
              <a:rPr lang="en-GB" sz="1400" b="1" dirty="0"/>
              <a:t>One Devon governance structure </a:t>
            </a:r>
            <a:br>
              <a:rPr lang="en-GB" sz="1400" b="1" dirty="0"/>
            </a:br>
            <a:r>
              <a:rPr lang="en-GB" sz="1400" b="1" dirty="0"/>
              <a:t>Final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E967EF9-9F20-49E0-8AD7-F92B83ECB353}"/>
              </a:ext>
            </a:extLst>
          </p:cNvPr>
          <p:cNvSpPr txBox="1"/>
          <p:nvPr/>
        </p:nvSpPr>
        <p:spPr>
          <a:xfrm>
            <a:off x="2720680" y="2615117"/>
            <a:ext cx="1980000" cy="648000"/>
          </a:xfrm>
          <a:prstGeom prst="roundRect">
            <a:avLst/>
          </a:prstGeom>
          <a:solidFill>
            <a:srgbClr val="00A9CE"/>
          </a:solidFill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bg1"/>
                </a:solidFill>
              </a:rPr>
              <a:t>Remuneration and internal ICB Workforce Committee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EAC64B-9672-436D-8A35-3D9C3CD61F37}"/>
              </a:ext>
            </a:extLst>
          </p:cNvPr>
          <p:cNvSpPr txBox="1"/>
          <p:nvPr/>
        </p:nvSpPr>
        <p:spPr>
          <a:xfrm>
            <a:off x="2720680" y="1925340"/>
            <a:ext cx="1980000" cy="648000"/>
          </a:xfrm>
          <a:prstGeom prst="roundRect">
            <a:avLst/>
          </a:prstGeom>
          <a:solidFill>
            <a:srgbClr val="00A9CE"/>
          </a:solidFill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bg1"/>
                </a:solidFill>
              </a:rPr>
              <a:t>Audit and Risk Committee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C7DA6C-0F3D-4D4B-BEB2-FC35D421C79A}"/>
              </a:ext>
            </a:extLst>
          </p:cNvPr>
          <p:cNvSpPr txBox="1"/>
          <p:nvPr/>
        </p:nvSpPr>
        <p:spPr>
          <a:xfrm>
            <a:off x="2727101" y="5439041"/>
            <a:ext cx="1980000" cy="648000"/>
          </a:xfrm>
          <a:prstGeom prst="roundRect">
            <a:avLst/>
          </a:prstGeom>
          <a:solidFill>
            <a:srgbClr val="00A499"/>
          </a:solidFill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bg1"/>
                </a:solidFill>
              </a:rPr>
              <a:t>Finance Committee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D7D1BB-DEB5-48CE-8DC3-2C491EFA8B63}"/>
              </a:ext>
            </a:extLst>
          </p:cNvPr>
          <p:cNvSpPr txBox="1"/>
          <p:nvPr/>
        </p:nvSpPr>
        <p:spPr>
          <a:xfrm>
            <a:off x="2736861" y="4020600"/>
            <a:ext cx="1980000" cy="648000"/>
          </a:xfrm>
          <a:prstGeom prst="roundRect">
            <a:avLst/>
          </a:prstGeom>
          <a:solidFill>
            <a:srgbClr val="00A499"/>
          </a:solidFill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bg1"/>
                </a:solidFill>
              </a:rPr>
              <a:t>People and Culture  Committee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54DA2C-B6C7-4EF1-94B0-69B56B22D3F6}"/>
              </a:ext>
            </a:extLst>
          </p:cNvPr>
          <p:cNvSpPr txBox="1"/>
          <p:nvPr/>
        </p:nvSpPr>
        <p:spPr>
          <a:xfrm>
            <a:off x="2727101" y="4752386"/>
            <a:ext cx="1980000" cy="648000"/>
          </a:xfrm>
          <a:prstGeom prst="roundRect">
            <a:avLst/>
          </a:prstGeom>
          <a:solidFill>
            <a:srgbClr val="00A499"/>
          </a:solidFill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bg1"/>
                </a:solidFill>
              </a:rPr>
              <a:t>Quality and Performance Committee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E1FF08-5B32-4200-AAB4-2A7D721A6BE4}"/>
              </a:ext>
            </a:extLst>
          </p:cNvPr>
          <p:cNvSpPr txBox="1"/>
          <p:nvPr/>
        </p:nvSpPr>
        <p:spPr>
          <a:xfrm>
            <a:off x="9910249" y="1983617"/>
            <a:ext cx="1980000" cy="648000"/>
          </a:xfrm>
          <a:prstGeom prst="roundRect">
            <a:avLst/>
          </a:prstGeom>
          <a:solidFill>
            <a:schemeClr val="accent6"/>
          </a:solidFill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bg1"/>
                </a:solidFill>
              </a:rPr>
              <a:t>ICS Executive Committee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01885D5-F959-4B1D-A650-FF41C2B5AB6C}"/>
              </a:ext>
            </a:extLst>
          </p:cNvPr>
          <p:cNvSpPr txBox="1"/>
          <p:nvPr/>
        </p:nvSpPr>
        <p:spPr>
          <a:xfrm>
            <a:off x="10101285" y="2802651"/>
            <a:ext cx="1620000" cy="648000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accent6"/>
                </a:solidFill>
              </a:rPr>
              <a:t>Executive Strategy and Transformation Group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465123D-9D46-438F-BBC1-A6A879C77F3E}"/>
              </a:ext>
            </a:extLst>
          </p:cNvPr>
          <p:cNvSpPr txBox="1"/>
          <p:nvPr/>
        </p:nvSpPr>
        <p:spPr>
          <a:xfrm>
            <a:off x="10121884" y="3588370"/>
            <a:ext cx="1620000" cy="648000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accent6"/>
                </a:solidFill>
              </a:rPr>
              <a:t>System Delivery Improvement  Group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C9AE2C-1D31-4E91-817C-816CBBBF51E7}"/>
              </a:ext>
            </a:extLst>
          </p:cNvPr>
          <p:cNvSpPr txBox="1"/>
          <p:nvPr/>
        </p:nvSpPr>
        <p:spPr>
          <a:xfrm>
            <a:off x="10109808" y="4324234"/>
            <a:ext cx="1620000" cy="648000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accent6"/>
                </a:solidFill>
              </a:rPr>
              <a:t>Executive Workforce (People Plan) Group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CCC614-A996-4F1D-A7C6-AB4CA5293CF0}"/>
              </a:ext>
            </a:extLst>
          </p:cNvPr>
          <p:cNvSpPr txBox="1"/>
          <p:nvPr/>
        </p:nvSpPr>
        <p:spPr>
          <a:xfrm>
            <a:off x="10137933" y="5071989"/>
            <a:ext cx="1620000" cy="648000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txBody>
          <a:bodyPr wrap="square" anchor="ctr">
            <a:noAutofit/>
          </a:bodyPr>
          <a:lstStyle/>
          <a:p>
            <a:pPr lvl="0" algn="ctr"/>
            <a:r>
              <a:rPr lang="en-GB" sz="1100">
                <a:solidFill>
                  <a:schemeClr val="accent6"/>
                </a:solidFill>
              </a:rPr>
              <a:t>Executive Quality </a:t>
            </a:r>
            <a:r>
              <a:rPr lang="en-GB" sz="1100" dirty="0">
                <a:solidFill>
                  <a:schemeClr val="accent6"/>
                </a:solidFill>
              </a:rPr>
              <a:t>Oversight Group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3418903-5C29-4D1B-86AA-68879EC7DC02}"/>
              </a:ext>
            </a:extLst>
          </p:cNvPr>
          <p:cNvSpPr txBox="1"/>
          <p:nvPr/>
        </p:nvSpPr>
        <p:spPr>
          <a:xfrm>
            <a:off x="2744818" y="3337613"/>
            <a:ext cx="1944565" cy="648000"/>
          </a:xfrm>
          <a:prstGeom prst="roundRect">
            <a:avLst/>
          </a:prstGeom>
          <a:solidFill>
            <a:srgbClr val="00A9CE"/>
          </a:solidFill>
          <a:ln w="38100">
            <a:solidFill>
              <a:srgbClr val="00A9CE"/>
            </a:solidFill>
          </a:ln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bg1"/>
                </a:solidFill>
              </a:rPr>
              <a:t>Primary Care Commissioning Transition Committee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8F7598-C38F-4C2F-90FF-4C5FF4A719A3}"/>
              </a:ext>
            </a:extLst>
          </p:cNvPr>
          <p:cNvSpPr txBox="1"/>
          <p:nvPr/>
        </p:nvSpPr>
        <p:spPr>
          <a:xfrm>
            <a:off x="7456294" y="2549608"/>
            <a:ext cx="1747835" cy="648000"/>
          </a:xfrm>
          <a:prstGeom prst="roundRect">
            <a:avLst/>
          </a:pr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bg1"/>
                </a:solidFill>
              </a:rPr>
              <a:t>Local Care Partnership Oversight Committee (temporary)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88C642E-2661-4F32-89CE-DC54F67D2690}"/>
              </a:ext>
            </a:extLst>
          </p:cNvPr>
          <p:cNvSpPr txBox="1"/>
          <p:nvPr/>
        </p:nvSpPr>
        <p:spPr>
          <a:xfrm>
            <a:off x="6316789" y="2539648"/>
            <a:ext cx="1103649" cy="1072368"/>
          </a:xfrm>
          <a:prstGeom prst="roundRect">
            <a:avLst/>
          </a:prstGeom>
          <a:solidFill>
            <a:srgbClr val="006747"/>
          </a:solidFill>
          <a:ln w="38100">
            <a:solidFill>
              <a:srgbClr val="006747"/>
            </a:solidFill>
          </a:ln>
        </p:spPr>
        <p:txBody>
          <a:bodyPr wrap="square" anchor="ctr">
            <a:noAutofit/>
          </a:bodyPr>
          <a:lstStyle/>
          <a:p>
            <a:pPr lvl="0" algn="ctr"/>
            <a:r>
              <a:rPr lang="en-GB" sz="1000" dirty="0">
                <a:solidFill>
                  <a:schemeClr val="bg1"/>
                </a:solidFill>
              </a:rPr>
              <a:t>Mental</a:t>
            </a:r>
            <a:r>
              <a:rPr lang="en-GB" sz="1100" dirty="0">
                <a:solidFill>
                  <a:schemeClr val="bg1"/>
                </a:solidFill>
              </a:rPr>
              <a:t> </a:t>
            </a:r>
            <a:r>
              <a:rPr lang="en-GB" sz="1000" dirty="0">
                <a:solidFill>
                  <a:schemeClr val="bg1"/>
                </a:solidFill>
              </a:rPr>
              <a:t>Health, Learning Disability and Neurodiversity Provider Collaborative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9839AD2-F04D-4399-B031-6900C88236D7}"/>
              </a:ext>
            </a:extLst>
          </p:cNvPr>
          <p:cNvGrpSpPr/>
          <p:nvPr/>
        </p:nvGrpSpPr>
        <p:grpSpPr>
          <a:xfrm>
            <a:off x="345357" y="2034121"/>
            <a:ext cx="1980000" cy="1287445"/>
            <a:chOff x="335360" y="1988840"/>
            <a:chExt cx="1980000" cy="128744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1700A67-730E-43C1-A678-F2121FBC4E93}"/>
                </a:ext>
              </a:extLst>
            </p:cNvPr>
            <p:cNvSpPr txBox="1"/>
            <p:nvPr/>
          </p:nvSpPr>
          <p:spPr>
            <a:xfrm>
              <a:off x="336887" y="2628285"/>
              <a:ext cx="1958497" cy="648000"/>
            </a:xfrm>
            <a:prstGeom prst="roundRect">
              <a:avLst/>
            </a:prstGeom>
            <a:noFill/>
            <a:ln w="38100">
              <a:solidFill>
                <a:srgbClr val="7030A0"/>
              </a:solidFill>
            </a:ln>
          </p:spPr>
          <p:txBody>
            <a:bodyPr wrap="square" anchor="ctr">
              <a:noAutofit/>
            </a:bodyPr>
            <a:lstStyle/>
            <a:p>
              <a:pPr lvl="0" algn="ctr"/>
              <a:r>
                <a:rPr lang="en-GB" sz="1100" dirty="0">
                  <a:solidFill>
                    <a:srgbClr val="7030A0"/>
                  </a:solidFill>
                </a:rPr>
                <a:t>Meets as ICB Senior </a:t>
              </a:r>
              <a:br>
                <a:rPr lang="en-GB" sz="1100" dirty="0">
                  <a:solidFill>
                    <a:srgbClr val="7030A0"/>
                  </a:solidFill>
                </a:rPr>
              </a:br>
              <a:r>
                <a:rPr lang="en-GB" sz="1100" dirty="0">
                  <a:solidFill>
                    <a:srgbClr val="7030A0"/>
                  </a:solidFill>
                </a:rPr>
                <a:t>Leadership Team monthly 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3701835-E68A-40FC-A321-89E37D454448}"/>
                </a:ext>
              </a:extLst>
            </p:cNvPr>
            <p:cNvSpPr txBox="1"/>
            <p:nvPr/>
          </p:nvSpPr>
          <p:spPr>
            <a:xfrm>
              <a:off x="335360" y="1988840"/>
              <a:ext cx="1980000" cy="648000"/>
            </a:xfrm>
            <a:prstGeom prst="roundRect">
              <a:avLst/>
            </a:prstGeom>
            <a:solidFill>
              <a:srgbClr val="7030A0"/>
            </a:solidFill>
          </p:spPr>
          <p:txBody>
            <a:bodyPr wrap="square" anchor="ctr">
              <a:noAutofit/>
            </a:bodyPr>
            <a:lstStyle/>
            <a:p>
              <a:pPr lvl="0" algn="ctr"/>
              <a:r>
                <a:rPr lang="en-GB" sz="1100" dirty="0">
                  <a:solidFill>
                    <a:schemeClr val="bg1"/>
                  </a:solidFill>
                </a:rPr>
                <a:t>ICB Senior Executive Team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D3B541DA-A0B7-4F7C-A018-B60AF44F758A}"/>
              </a:ext>
            </a:extLst>
          </p:cNvPr>
          <p:cNvSpPr txBox="1"/>
          <p:nvPr/>
        </p:nvSpPr>
        <p:spPr>
          <a:xfrm>
            <a:off x="9867754" y="1017944"/>
            <a:ext cx="1980000" cy="648000"/>
          </a:xfrm>
          <a:prstGeom prst="roundRect">
            <a:avLst/>
          </a:prstGeom>
          <a:solidFill>
            <a:schemeClr val="accent5"/>
          </a:solidFill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bg1"/>
                </a:solidFill>
              </a:rPr>
              <a:t>Clinical and </a:t>
            </a:r>
            <a:r>
              <a:rPr lang="en-GB" sz="1100">
                <a:solidFill>
                  <a:schemeClr val="bg1"/>
                </a:solidFill>
              </a:rPr>
              <a:t>Professional Cabinet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6E7115-F325-40EF-AA90-4B46A86C8BA8}"/>
              </a:ext>
            </a:extLst>
          </p:cNvPr>
          <p:cNvSpPr txBox="1"/>
          <p:nvPr/>
        </p:nvSpPr>
        <p:spPr>
          <a:xfrm>
            <a:off x="7491320" y="1021762"/>
            <a:ext cx="1980000" cy="648000"/>
          </a:xfrm>
          <a:prstGeom prst="roundRect">
            <a:avLst/>
          </a:prstGeom>
          <a:solidFill>
            <a:schemeClr val="tx2"/>
          </a:solidFill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bg1"/>
                </a:solidFill>
              </a:rPr>
              <a:t>One Devon ICP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FA4A78E-FDD9-4FEF-9041-5BB1B5F4AC0A}"/>
              </a:ext>
            </a:extLst>
          </p:cNvPr>
          <p:cNvSpPr txBox="1"/>
          <p:nvPr/>
        </p:nvSpPr>
        <p:spPr>
          <a:xfrm>
            <a:off x="3971984" y="1021762"/>
            <a:ext cx="1980000" cy="648000"/>
          </a:xfrm>
          <a:prstGeom prst="roundRect">
            <a:avLst/>
          </a:prstGeom>
          <a:solidFill>
            <a:schemeClr val="accent1"/>
          </a:solidFill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bg1"/>
                </a:solidFill>
              </a:rPr>
              <a:t>NHS Devon ICB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CD11EEF-2816-4BC0-9CBD-804F73FBB1FD}"/>
              </a:ext>
            </a:extLst>
          </p:cNvPr>
          <p:cNvGrpSpPr/>
          <p:nvPr/>
        </p:nvGrpSpPr>
        <p:grpSpPr>
          <a:xfrm>
            <a:off x="1335357" y="1669763"/>
            <a:ext cx="9564892" cy="364359"/>
            <a:chOff x="1336241" y="1653099"/>
            <a:chExt cx="9564892" cy="364359"/>
          </a:xfrm>
        </p:grpSpPr>
        <p:cxnSp>
          <p:nvCxnSpPr>
            <p:cNvPr id="81" name="Connector: Elbow 80">
              <a:extLst>
                <a:ext uri="{FF2B5EF4-FFF2-40B4-BE49-F238E27FC236}">
                  <a16:creationId xmlns:a16="http://schemas.microsoft.com/office/drawing/2014/main" id="{0A25E10D-7E41-4417-9D42-161F7CB9BEEA}"/>
                </a:ext>
              </a:extLst>
            </p:cNvPr>
            <p:cNvCxnSpPr>
              <a:cxnSpLocks/>
              <a:stCxn id="11" idx="0"/>
            </p:cNvCxnSpPr>
            <p:nvPr/>
          </p:nvCxnSpPr>
          <p:spPr>
            <a:xfrm rot="16200000" flipV="1">
              <a:off x="7862721" y="-1071459"/>
              <a:ext cx="137678" cy="5939146"/>
            </a:xfrm>
            <a:prstGeom prst="bentConnector2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or: Elbow 76">
              <a:extLst>
                <a:ext uri="{FF2B5EF4-FFF2-40B4-BE49-F238E27FC236}">
                  <a16:creationId xmlns:a16="http://schemas.microsoft.com/office/drawing/2014/main" id="{0B8BD1FE-1C85-43AD-A547-21DBD76C0AFC}"/>
                </a:ext>
              </a:extLst>
            </p:cNvPr>
            <p:cNvCxnSpPr>
              <a:cxnSpLocks/>
              <a:stCxn id="32" idx="0"/>
              <a:endCxn id="44" idx="2"/>
            </p:cNvCxnSpPr>
            <p:nvPr/>
          </p:nvCxnSpPr>
          <p:spPr>
            <a:xfrm rot="5400000" flipH="1" flipV="1">
              <a:off x="2967375" y="21965"/>
              <a:ext cx="364359" cy="3626627"/>
            </a:xfrm>
            <a:prstGeom prst="bentConnector3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0176FEDD-EE33-4FF3-A33F-63797FA4E702}"/>
              </a:ext>
            </a:extLst>
          </p:cNvPr>
          <p:cNvCxnSpPr>
            <a:stCxn id="44" idx="3"/>
            <a:endCxn id="43" idx="1"/>
          </p:cNvCxnSpPr>
          <p:nvPr/>
        </p:nvCxnSpPr>
        <p:spPr>
          <a:xfrm>
            <a:off x="5951984" y="1345762"/>
            <a:ext cx="1539336" cy="0"/>
          </a:xfrm>
          <a:prstGeom prst="line">
            <a:avLst/>
          </a:prstGeom>
          <a:ln w="2857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FA17764C-A52C-441B-AD5B-C40AA51B8970}"/>
              </a:ext>
            </a:extLst>
          </p:cNvPr>
          <p:cNvCxnSpPr>
            <a:cxnSpLocks/>
            <a:endCxn id="44" idx="0"/>
          </p:cNvCxnSpPr>
          <p:nvPr/>
        </p:nvCxnSpPr>
        <p:spPr>
          <a:xfrm rot="10800000" flipV="1">
            <a:off x="4961985" y="802964"/>
            <a:ext cx="5878703" cy="218797"/>
          </a:xfrm>
          <a:prstGeom prst="bentConnector2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79FFEB12-C0C3-448F-91FE-131205772A90}"/>
              </a:ext>
            </a:extLst>
          </p:cNvPr>
          <p:cNvSpPr txBox="1"/>
          <p:nvPr/>
        </p:nvSpPr>
        <p:spPr>
          <a:xfrm>
            <a:off x="5314395" y="5167586"/>
            <a:ext cx="360000" cy="191202"/>
          </a:xfrm>
          <a:prstGeom prst="roundRect">
            <a:avLst/>
          </a:prstGeom>
          <a:solidFill>
            <a:schemeClr val="accent1"/>
          </a:solidFill>
        </p:spPr>
        <p:txBody>
          <a:bodyPr wrap="square" anchor="ctr">
            <a:noAutofit/>
          </a:bodyPr>
          <a:lstStyle/>
          <a:p>
            <a:pPr lvl="0"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E0E0881-C64A-402F-8DE1-6B5534795243}"/>
              </a:ext>
            </a:extLst>
          </p:cNvPr>
          <p:cNvSpPr txBox="1"/>
          <p:nvPr/>
        </p:nvSpPr>
        <p:spPr>
          <a:xfrm>
            <a:off x="5312560" y="5422673"/>
            <a:ext cx="360000" cy="180000"/>
          </a:xfrm>
          <a:prstGeom prst="roundRect">
            <a:avLst/>
          </a:prstGeom>
          <a:solidFill>
            <a:schemeClr val="tx2"/>
          </a:solidFill>
        </p:spPr>
        <p:txBody>
          <a:bodyPr wrap="square" anchor="ctr">
            <a:noAutofit/>
          </a:bodyPr>
          <a:lstStyle/>
          <a:p>
            <a:pPr lvl="0"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50A0BB9-AEC6-4B5D-9064-7A89862F2F8E}"/>
              </a:ext>
            </a:extLst>
          </p:cNvPr>
          <p:cNvSpPr txBox="1"/>
          <p:nvPr/>
        </p:nvSpPr>
        <p:spPr>
          <a:xfrm>
            <a:off x="5316123" y="5673015"/>
            <a:ext cx="360000" cy="180000"/>
          </a:xfrm>
          <a:prstGeom prst="roundRect">
            <a:avLst/>
          </a:prstGeom>
          <a:solidFill>
            <a:srgbClr val="7030A0"/>
          </a:solidFill>
        </p:spPr>
        <p:txBody>
          <a:bodyPr wrap="square" anchor="ctr">
            <a:noAutofit/>
          </a:bodyPr>
          <a:lstStyle/>
          <a:p>
            <a:pPr lvl="0"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236C9A7-5E7D-4F86-9BF2-8233486C07EA}"/>
              </a:ext>
            </a:extLst>
          </p:cNvPr>
          <p:cNvSpPr txBox="1"/>
          <p:nvPr/>
        </p:nvSpPr>
        <p:spPr>
          <a:xfrm>
            <a:off x="5329048" y="5975116"/>
            <a:ext cx="360000" cy="180000"/>
          </a:xfrm>
          <a:prstGeom prst="roundRect">
            <a:avLst/>
          </a:prstGeom>
          <a:solidFill>
            <a:srgbClr val="00A9CE"/>
          </a:solidFill>
        </p:spPr>
        <p:txBody>
          <a:bodyPr wrap="square" anchor="ctr">
            <a:noAutofit/>
          </a:bodyPr>
          <a:lstStyle/>
          <a:p>
            <a:pPr lvl="0"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5AE86DD9-0FE8-4D6F-9074-805091BC18EC}"/>
              </a:ext>
            </a:extLst>
          </p:cNvPr>
          <p:cNvSpPr txBox="1"/>
          <p:nvPr/>
        </p:nvSpPr>
        <p:spPr>
          <a:xfrm>
            <a:off x="5329048" y="6347559"/>
            <a:ext cx="360000" cy="180000"/>
          </a:xfrm>
          <a:prstGeom prst="roundRect">
            <a:avLst/>
          </a:prstGeom>
          <a:solidFill>
            <a:srgbClr val="00A499"/>
          </a:solidFill>
        </p:spPr>
        <p:txBody>
          <a:bodyPr wrap="square" anchor="ctr">
            <a:noAutofit/>
          </a:bodyPr>
          <a:lstStyle/>
          <a:p>
            <a:pPr lvl="0"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B9AE0340-DEB9-4EA5-8CF7-7E993EDD583E}"/>
              </a:ext>
            </a:extLst>
          </p:cNvPr>
          <p:cNvSpPr txBox="1"/>
          <p:nvPr/>
        </p:nvSpPr>
        <p:spPr>
          <a:xfrm>
            <a:off x="5836294" y="5887145"/>
            <a:ext cx="162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0070C0"/>
                </a:solidFill>
              </a:rPr>
              <a:t>Internal assurance committees chaired by NED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A3FDB55-7F62-4831-B2FC-47B620E08554}"/>
              </a:ext>
            </a:extLst>
          </p:cNvPr>
          <p:cNvSpPr txBox="1"/>
          <p:nvPr/>
        </p:nvSpPr>
        <p:spPr>
          <a:xfrm>
            <a:off x="5753528" y="6201261"/>
            <a:ext cx="17477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00A499"/>
                </a:solidFill>
              </a:rPr>
              <a:t>System and internal assurance committees chaired by NED</a:t>
            </a:r>
            <a:r>
              <a:rPr lang="en-US" sz="800" dirty="0">
                <a:solidFill>
                  <a:srgbClr val="FFC000"/>
                </a:solidFill>
              </a:rPr>
              <a:t> – these three committees highlighted yellow will meet quarterly together</a:t>
            </a:r>
            <a:endParaRPr lang="en-US" sz="800" dirty="0">
              <a:solidFill>
                <a:srgbClr val="00A499"/>
              </a:solidFill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5A4D843-44C6-4F1E-BC23-50071DEBB3D8}"/>
              </a:ext>
            </a:extLst>
          </p:cNvPr>
          <p:cNvSpPr txBox="1"/>
          <p:nvPr/>
        </p:nvSpPr>
        <p:spPr>
          <a:xfrm>
            <a:off x="5848840" y="5620794"/>
            <a:ext cx="16323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7030A0"/>
                </a:solidFill>
              </a:rPr>
              <a:t>Internal management structures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EEF2626B-250E-4495-87D7-23683EA45E36}"/>
              </a:ext>
            </a:extLst>
          </p:cNvPr>
          <p:cNvSpPr txBox="1"/>
          <p:nvPr/>
        </p:nvSpPr>
        <p:spPr>
          <a:xfrm>
            <a:off x="5863922" y="5380478"/>
            <a:ext cx="1620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</a:rPr>
              <a:t>One Devon ICP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0CCE06-7A67-45A1-85AF-770246E52C6A}"/>
              </a:ext>
            </a:extLst>
          </p:cNvPr>
          <p:cNvSpPr txBox="1"/>
          <p:nvPr/>
        </p:nvSpPr>
        <p:spPr>
          <a:xfrm>
            <a:off x="5821036" y="5143069"/>
            <a:ext cx="1620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accent1"/>
                </a:solidFill>
              </a:rPr>
              <a:t>NHS Devon ICB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6A57268-639F-4E78-9802-D8E234B5BE79}"/>
              </a:ext>
            </a:extLst>
          </p:cNvPr>
          <p:cNvSpPr txBox="1"/>
          <p:nvPr/>
        </p:nvSpPr>
        <p:spPr>
          <a:xfrm>
            <a:off x="7640520" y="5194351"/>
            <a:ext cx="360000" cy="180000"/>
          </a:xfrm>
          <a:prstGeom prst="roundRect">
            <a:avLst/>
          </a:prstGeom>
          <a:solidFill>
            <a:schemeClr val="accent6"/>
          </a:solidFill>
        </p:spPr>
        <p:txBody>
          <a:bodyPr wrap="square" anchor="ctr">
            <a:noAutofit/>
          </a:bodyPr>
          <a:lstStyle/>
          <a:p>
            <a:pPr lvl="0"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30EEB20-B006-4850-83A1-CE3714407D85}"/>
              </a:ext>
            </a:extLst>
          </p:cNvPr>
          <p:cNvSpPr txBox="1"/>
          <p:nvPr/>
        </p:nvSpPr>
        <p:spPr>
          <a:xfrm>
            <a:off x="7642430" y="5548516"/>
            <a:ext cx="360000" cy="180000"/>
          </a:xfrm>
          <a:prstGeom prst="roundRect">
            <a:avLst/>
          </a:prstGeom>
          <a:solidFill>
            <a:schemeClr val="accent5"/>
          </a:solidFill>
        </p:spPr>
        <p:txBody>
          <a:bodyPr wrap="square" anchor="ctr">
            <a:noAutofit/>
          </a:bodyPr>
          <a:lstStyle/>
          <a:p>
            <a:pPr lvl="0"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B47BC6D2-B51B-4ACE-B882-8C6DBF71FE6C}"/>
              </a:ext>
            </a:extLst>
          </p:cNvPr>
          <p:cNvSpPr txBox="1"/>
          <p:nvPr/>
        </p:nvSpPr>
        <p:spPr>
          <a:xfrm>
            <a:off x="7644850" y="5899498"/>
            <a:ext cx="360000" cy="180000"/>
          </a:xfrm>
          <a:prstGeom prst="roundRect">
            <a:avLst/>
          </a:pr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pPr lvl="0"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BE53167-0D80-4A07-9642-F0A20FC292B4}"/>
              </a:ext>
            </a:extLst>
          </p:cNvPr>
          <p:cNvSpPr txBox="1"/>
          <p:nvPr/>
        </p:nvSpPr>
        <p:spPr>
          <a:xfrm>
            <a:off x="7626237" y="6225699"/>
            <a:ext cx="360000" cy="180000"/>
          </a:xfrm>
          <a:prstGeom prst="roundRect">
            <a:avLst/>
          </a:prstGeom>
          <a:solidFill>
            <a:srgbClr val="006747"/>
          </a:solidFill>
        </p:spPr>
        <p:txBody>
          <a:bodyPr wrap="square" anchor="ctr">
            <a:noAutofit/>
          </a:bodyPr>
          <a:lstStyle/>
          <a:p>
            <a:pPr lvl="0"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50F1248E-5706-4B6A-8859-CEA7850441A2}"/>
              </a:ext>
            </a:extLst>
          </p:cNvPr>
          <p:cNvSpPr txBox="1"/>
          <p:nvPr/>
        </p:nvSpPr>
        <p:spPr>
          <a:xfrm>
            <a:off x="8007061" y="6197254"/>
            <a:ext cx="1620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rgbClr val="006747"/>
                </a:solidFill>
              </a:rPr>
              <a:t>Committees in common of ICB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624D7D39-A816-4502-9630-6909C74F0293}"/>
              </a:ext>
            </a:extLst>
          </p:cNvPr>
          <p:cNvSpPr txBox="1"/>
          <p:nvPr/>
        </p:nvSpPr>
        <p:spPr>
          <a:xfrm>
            <a:off x="7971426" y="5899498"/>
            <a:ext cx="1620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accent3"/>
                </a:solidFill>
              </a:rPr>
              <a:t>Joint committees of ICB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EF6FC5D8-AB59-4967-98DF-A563D40CADE2}"/>
              </a:ext>
            </a:extLst>
          </p:cNvPr>
          <p:cNvSpPr txBox="1"/>
          <p:nvPr/>
        </p:nvSpPr>
        <p:spPr>
          <a:xfrm>
            <a:off x="8027172" y="5469239"/>
            <a:ext cx="162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chemeClr val="accent5"/>
                </a:solidFill>
              </a:rPr>
              <a:t>Advisory committee chaired by clinician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2F842E8B-08CE-4E0F-AB3C-156AEE2D54A3}"/>
              </a:ext>
            </a:extLst>
          </p:cNvPr>
          <p:cNvSpPr txBox="1"/>
          <p:nvPr/>
        </p:nvSpPr>
        <p:spPr>
          <a:xfrm>
            <a:off x="7986237" y="5133536"/>
            <a:ext cx="162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chemeClr val="accent6"/>
                </a:solidFill>
              </a:rPr>
              <a:t>Executive Committee chaired by ICS CEO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68CACC64-4FC8-4387-86CA-BF09E2FD1C33}"/>
              </a:ext>
            </a:extLst>
          </p:cNvPr>
          <p:cNvSpPr txBox="1"/>
          <p:nvPr/>
        </p:nvSpPr>
        <p:spPr>
          <a:xfrm>
            <a:off x="2812207" y="6252141"/>
            <a:ext cx="175181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900" dirty="0">
                <a:solidFill>
                  <a:srgbClr val="00A499"/>
                </a:solidFill>
              </a:rPr>
              <a:t>Meet together quarterly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71FFC13F-E3A0-4AFA-A7FE-E9716F68A5BD}"/>
              </a:ext>
            </a:extLst>
          </p:cNvPr>
          <p:cNvSpPr/>
          <p:nvPr/>
        </p:nvSpPr>
        <p:spPr>
          <a:xfrm>
            <a:off x="4968131" y="2160755"/>
            <a:ext cx="4737024" cy="2141794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0B152E8-0481-4584-802F-4A4D144BFEDE}"/>
              </a:ext>
            </a:extLst>
          </p:cNvPr>
          <p:cNvCxnSpPr>
            <a:cxnSpLocks/>
          </p:cNvCxnSpPr>
          <p:nvPr/>
        </p:nvCxnSpPr>
        <p:spPr>
          <a:xfrm>
            <a:off x="6815196" y="1854554"/>
            <a:ext cx="0" cy="68509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36A11282-8C46-4C21-BD42-9705DC80D93A}"/>
              </a:ext>
            </a:extLst>
          </p:cNvPr>
          <p:cNvCxnSpPr>
            <a:cxnSpLocks/>
          </p:cNvCxnSpPr>
          <p:nvPr/>
        </p:nvCxnSpPr>
        <p:spPr>
          <a:xfrm>
            <a:off x="8155619" y="1829300"/>
            <a:ext cx="0" cy="73560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FD6C897F-3725-9948-93C4-DBB1DEFABC25}"/>
              </a:ext>
            </a:extLst>
          </p:cNvPr>
          <p:cNvSpPr txBox="1"/>
          <p:nvPr/>
        </p:nvSpPr>
        <p:spPr>
          <a:xfrm>
            <a:off x="10147293" y="5816795"/>
            <a:ext cx="1620000" cy="648000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txBody>
          <a:bodyPr wrap="square" anchor="ctr">
            <a:noAutofit/>
          </a:bodyPr>
          <a:lstStyle/>
          <a:p>
            <a:pPr lvl="0" algn="ctr"/>
            <a:r>
              <a:rPr lang="en-GB" sz="1100" dirty="0">
                <a:solidFill>
                  <a:schemeClr val="accent6"/>
                </a:solidFill>
              </a:rPr>
              <a:t>System Transformation and Efficiency Committee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992B7DD-F006-8E47-94C0-34FADE9D9124}"/>
              </a:ext>
            </a:extLst>
          </p:cNvPr>
          <p:cNvCxnSpPr>
            <a:cxnSpLocks/>
          </p:cNvCxnSpPr>
          <p:nvPr/>
        </p:nvCxnSpPr>
        <p:spPr>
          <a:xfrm>
            <a:off x="9929299" y="5445224"/>
            <a:ext cx="6469" cy="65682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BD44A2-A98F-1C47-B2F9-906AA7F81C6E}"/>
              </a:ext>
            </a:extLst>
          </p:cNvPr>
          <p:cNvCxnSpPr>
            <a:cxnSpLocks/>
          </p:cNvCxnSpPr>
          <p:nvPr/>
        </p:nvCxnSpPr>
        <p:spPr>
          <a:xfrm>
            <a:off x="9929299" y="6093296"/>
            <a:ext cx="235333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9F537A5-483A-7B4C-9572-A2FA0A1E5941}"/>
              </a:ext>
            </a:extLst>
          </p:cNvPr>
          <p:cNvSpPr/>
          <p:nvPr/>
        </p:nvSpPr>
        <p:spPr>
          <a:xfrm>
            <a:off x="407368" y="620688"/>
            <a:ext cx="1296144" cy="5040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NHSEI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CA25B929-DC23-F74A-9371-E250E3779B5C}"/>
              </a:ext>
            </a:extLst>
          </p:cNvPr>
          <p:cNvSpPr/>
          <p:nvPr/>
        </p:nvSpPr>
        <p:spPr>
          <a:xfrm>
            <a:off x="407367" y="4845824"/>
            <a:ext cx="1430177" cy="48725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System Quality and Performance Group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E690730-78B2-A242-BEC7-E168E066E4D2}"/>
              </a:ext>
            </a:extLst>
          </p:cNvPr>
          <p:cNvCxnSpPr>
            <a:cxnSpLocks/>
          </p:cNvCxnSpPr>
          <p:nvPr/>
        </p:nvCxnSpPr>
        <p:spPr>
          <a:xfrm>
            <a:off x="191344" y="1345762"/>
            <a:ext cx="0" cy="37691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CB8ACA4-69A9-0E45-A129-1446CF9B6DFF}"/>
              </a:ext>
            </a:extLst>
          </p:cNvPr>
          <p:cNvCxnSpPr>
            <a:cxnSpLocks/>
          </p:cNvCxnSpPr>
          <p:nvPr/>
        </p:nvCxnSpPr>
        <p:spPr>
          <a:xfrm flipV="1">
            <a:off x="191344" y="1340768"/>
            <a:ext cx="3780640" cy="4994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B0BBFC1-A2E9-C54F-A96B-2D4613F47391}"/>
              </a:ext>
            </a:extLst>
          </p:cNvPr>
          <p:cNvCxnSpPr/>
          <p:nvPr/>
        </p:nvCxnSpPr>
        <p:spPr>
          <a:xfrm>
            <a:off x="191344" y="5114900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BE3A28D-9B1D-F544-B86E-6D5631F5E076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1837544" y="5089453"/>
            <a:ext cx="873493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0130DFB-AA82-9348-8E39-8FFDC08234D0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1055440" y="1124744"/>
            <a:ext cx="0" cy="21103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1CD12BA3-F42A-4EA9-BB07-927C8B541DD5}"/>
              </a:ext>
            </a:extLst>
          </p:cNvPr>
          <p:cNvSpPr txBox="1"/>
          <p:nvPr/>
        </p:nvSpPr>
        <p:spPr>
          <a:xfrm>
            <a:off x="6221377" y="4247160"/>
            <a:ext cx="30514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</a:rPr>
              <a:t>Agree annual plan with ICB</a:t>
            </a:r>
          </a:p>
          <a:p>
            <a:pPr algn="ctr"/>
            <a:r>
              <a:rPr lang="en-US" sz="1200" dirty="0">
                <a:solidFill>
                  <a:srgbClr val="FF0000"/>
                </a:solidFill>
              </a:rPr>
              <a:t>Quarterly progress update to ICB</a:t>
            </a:r>
          </a:p>
          <a:p>
            <a:pPr algn="ctr"/>
            <a:r>
              <a:rPr lang="en-US" sz="1200" dirty="0">
                <a:solidFill>
                  <a:srgbClr val="FF0000"/>
                </a:solidFill>
              </a:rPr>
              <a:t>Operational delivery linked to ICB Executive Committee</a:t>
            </a:r>
            <a:endParaRPr lang="en-GB" sz="1200" dirty="0"/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EBC89C22-9630-48D3-8190-8116B788E0F1}"/>
              </a:ext>
            </a:extLst>
          </p:cNvPr>
          <p:cNvCxnSpPr>
            <a:cxnSpLocks/>
          </p:cNvCxnSpPr>
          <p:nvPr/>
        </p:nvCxnSpPr>
        <p:spPr>
          <a:xfrm>
            <a:off x="5689048" y="1845938"/>
            <a:ext cx="0" cy="68509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4A56FBB2-F672-48D1-AA71-DA0BD03F1C3B}"/>
              </a:ext>
            </a:extLst>
          </p:cNvPr>
          <p:cNvSpPr txBox="1"/>
          <p:nvPr/>
        </p:nvSpPr>
        <p:spPr>
          <a:xfrm>
            <a:off x="5192345" y="2526793"/>
            <a:ext cx="1029029" cy="828416"/>
          </a:xfrm>
          <a:prstGeom prst="roundRect">
            <a:avLst/>
          </a:prstGeom>
          <a:solidFill>
            <a:srgbClr val="006747"/>
          </a:solidFill>
          <a:ln w="38100">
            <a:solidFill>
              <a:srgbClr val="006747"/>
            </a:solidFill>
          </a:ln>
        </p:spPr>
        <p:txBody>
          <a:bodyPr wrap="square" anchor="ctr">
            <a:noAutofit/>
          </a:bodyPr>
          <a:lstStyle/>
          <a:p>
            <a:pPr lvl="0" algn="ctr"/>
            <a:r>
              <a:rPr lang="en-GB" sz="1000" dirty="0">
                <a:solidFill>
                  <a:schemeClr val="bg1"/>
                </a:solidFill>
              </a:rPr>
              <a:t>Peninsula Acute</a:t>
            </a:r>
          </a:p>
          <a:p>
            <a:pPr lvl="0" algn="ctr"/>
            <a:r>
              <a:rPr lang="en-GB" sz="1000" dirty="0">
                <a:solidFill>
                  <a:schemeClr val="bg1"/>
                </a:solidFill>
              </a:rPr>
              <a:t>Provider</a:t>
            </a:r>
          </a:p>
          <a:p>
            <a:pPr lvl="0" algn="ctr"/>
            <a:r>
              <a:rPr lang="en-GB" sz="1000" dirty="0">
                <a:solidFill>
                  <a:schemeClr val="bg1"/>
                </a:solidFill>
              </a:rPr>
              <a:t>Collaborative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2040B60-1C47-4C7F-8443-A17882751C6D}"/>
              </a:ext>
            </a:extLst>
          </p:cNvPr>
          <p:cNvSpPr txBox="1"/>
          <p:nvPr/>
        </p:nvSpPr>
        <p:spPr>
          <a:xfrm>
            <a:off x="6829744" y="531059"/>
            <a:ext cx="2722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Clinical advice and recommendations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223A1405-74E2-4966-80A7-632AF49A0712}"/>
              </a:ext>
            </a:extLst>
          </p:cNvPr>
          <p:cNvCxnSpPr>
            <a:cxnSpLocks/>
          </p:cNvCxnSpPr>
          <p:nvPr/>
        </p:nvCxnSpPr>
        <p:spPr>
          <a:xfrm flipH="1">
            <a:off x="2407383" y="4358565"/>
            <a:ext cx="38224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CBC5A536-CADA-45C9-BB08-48C5058F0EF1}"/>
              </a:ext>
            </a:extLst>
          </p:cNvPr>
          <p:cNvCxnSpPr>
            <a:cxnSpLocks/>
          </p:cNvCxnSpPr>
          <p:nvPr/>
        </p:nvCxnSpPr>
        <p:spPr>
          <a:xfrm flipH="1">
            <a:off x="2734763" y="4004940"/>
            <a:ext cx="38224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6FE0690A-517A-4496-88B5-3BE9DE7E82EB}"/>
              </a:ext>
            </a:extLst>
          </p:cNvPr>
          <p:cNvCxnSpPr>
            <a:cxnSpLocks/>
          </p:cNvCxnSpPr>
          <p:nvPr/>
        </p:nvCxnSpPr>
        <p:spPr>
          <a:xfrm flipH="1">
            <a:off x="2429963" y="2932459"/>
            <a:ext cx="38224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5FB7E7E-4363-4E01-B2C0-4D1259981B2C}"/>
              </a:ext>
            </a:extLst>
          </p:cNvPr>
          <p:cNvCxnSpPr>
            <a:cxnSpLocks/>
          </p:cNvCxnSpPr>
          <p:nvPr/>
        </p:nvCxnSpPr>
        <p:spPr>
          <a:xfrm flipH="1">
            <a:off x="2407383" y="2307617"/>
            <a:ext cx="38224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0C851DF6-E5B4-4D91-BABF-76A65DCEA3C4}"/>
              </a:ext>
            </a:extLst>
          </p:cNvPr>
          <p:cNvCxnSpPr>
            <a:cxnSpLocks/>
          </p:cNvCxnSpPr>
          <p:nvPr/>
        </p:nvCxnSpPr>
        <p:spPr>
          <a:xfrm flipH="1">
            <a:off x="2429963" y="3700140"/>
            <a:ext cx="38224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761B2708-C9C5-4596-A424-25ACCCA4B516}"/>
              </a:ext>
            </a:extLst>
          </p:cNvPr>
          <p:cNvCxnSpPr>
            <a:cxnSpLocks/>
          </p:cNvCxnSpPr>
          <p:nvPr/>
        </p:nvCxnSpPr>
        <p:spPr>
          <a:xfrm flipH="1">
            <a:off x="2418673" y="4990823"/>
            <a:ext cx="38224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2013756-DD2E-41FD-A9B3-DACF28B909EE}"/>
              </a:ext>
            </a:extLst>
          </p:cNvPr>
          <p:cNvCxnSpPr>
            <a:cxnSpLocks/>
          </p:cNvCxnSpPr>
          <p:nvPr/>
        </p:nvCxnSpPr>
        <p:spPr>
          <a:xfrm flipH="1">
            <a:off x="2379293" y="1845938"/>
            <a:ext cx="50670" cy="393213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1A8DA6BE-F462-452B-AFEA-889A916502FD}"/>
              </a:ext>
            </a:extLst>
          </p:cNvPr>
          <p:cNvCxnSpPr>
            <a:cxnSpLocks/>
          </p:cNvCxnSpPr>
          <p:nvPr/>
        </p:nvCxnSpPr>
        <p:spPr>
          <a:xfrm flipH="1">
            <a:off x="2354617" y="5778076"/>
            <a:ext cx="382244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768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10790</TotalTime>
  <Words>189</Words>
  <Application>Microsoft Office PowerPoint</Application>
  <PresentationFormat>Widescreen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One Devon governance structure  Final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Role of the Board The Healthy NHS Board (2013)</dc:title>
  <dc:creator>Huw Evans</dc:creator>
  <cp:lastModifiedBy>Jodie Howland</cp:lastModifiedBy>
  <cp:revision>84</cp:revision>
  <dcterms:created xsi:type="dcterms:W3CDTF">2022-03-08T11:34:55Z</dcterms:created>
  <dcterms:modified xsi:type="dcterms:W3CDTF">2022-07-11T07:38:34Z</dcterms:modified>
</cp:coreProperties>
</file>