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9"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AD47"/>
    <a:srgbClr val="00A9CE"/>
    <a:srgbClr val="7030A0"/>
    <a:srgbClr val="006747"/>
    <a:srgbClr val="AE49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599" autoAdjust="0"/>
    <p:restoredTop sz="93792" autoAdjust="0"/>
  </p:normalViewPr>
  <p:slideViewPr>
    <p:cSldViewPr snapToGrid="0" snapToObjects="1">
      <p:cViewPr varScale="1">
        <p:scale>
          <a:sx n="114" d="100"/>
          <a:sy n="114" d="100"/>
        </p:scale>
        <p:origin x="666"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77E8D-6BBA-B444-A92F-EE9AFDAA011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7080A7C6-3210-894C-A1D8-B43A6CAA99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F8C190BA-7881-8B4D-8482-B25707EF54D3}"/>
              </a:ext>
            </a:extLst>
          </p:cNvPr>
          <p:cNvSpPr>
            <a:spLocks noGrp="1"/>
          </p:cNvSpPr>
          <p:nvPr>
            <p:ph type="dt" sz="half" idx="10"/>
          </p:nvPr>
        </p:nvSpPr>
        <p:spPr/>
        <p:txBody>
          <a:bodyPr/>
          <a:lstStyle/>
          <a:p>
            <a:fld id="{9C12201E-B496-6A49-829D-B3737EDAEBE5}" type="datetimeFigureOut">
              <a:rPr lang="en-US" smtClean="0"/>
              <a:t>7/10/2023</a:t>
            </a:fld>
            <a:endParaRPr lang="en-US"/>
          </a:p>
        </p:txBody>
      </p:sp>
      <p:sp>
        <p:nvSpPr>
          <p:cNvPr id="5" name="Footer Placeholder 4">
            <a:extLst>
              <a:ext uri="{FF2B5EF4-FFF2-40B4-BE49-F238E27FC236}">
                <a16:creationId xmlns:a16="http://schemas.microsoft.com/office/drawing/2014/main" id="{9ADAD6BB-678B-254F-9B78-2E84F90E49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C684DC-95E6-A440-8780-D38781A65AF7}"/>
              </a:ext>
            </a:extLst>
          </p:cNvPr>
          <p:cNvSpPr>
            <a:spLocks noGrp="1"/>
          </p:cNvSpPr>
          <p:nvPr>
            <p:ph type="sldNum" sz="quarter" idx="12"/>
          </p:nvPr>
        </p:nvSpPr>
        <p:spPr/>
        <p:txBody>
          <a:bodyPr/>
          <a:lstStyle/>
          <a:p>
            <a:fld id="{E980B0FF-EF67-CD42-843D-AE2FCC9F72DA}" type="slidenum">
              <a:rPr lang="en-US" smtClean="0"/>
              <a:t>‹#›</a:t>
            </a:fld>
            <a:endParaRPr lang="en-US"/>
          </a:p>
        </p:txBody>
      </p:sp>
    </p:spTree>
    <p:extLst>
      <p:ext uri="{BB962C8B-B14F-4D97-AF65-F5344CB8AC3E}">
        <p14:creationId xmlns:p14="http://schemas.microsoft.com/office/powerpoint/2010/main" val="2609097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093E7-50C1-7141-8394-1F8F6143679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4E59507-2501-C24B-9C02-2094CDCA05B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34347CD-B01D-3E4D-90BB-0577178C9CF2}"/>
              </a:ext>
            </a:extLst>
          </p:cNvPr>
          <p:cNvSpPr>
            <a:spLocks noGrp="1"/>
          </p:cNvSpPr>
          <p:nvPr>
            <p:ph type="dt" sz="half" idx="10"/>
          </p:nvPr>
        </p:nvSpPr>
        <p:spPr/>
        <p:txBody>
          <a:bodyPr/>
          <a:lstStyle/>
          <a:p>
            <a:fld id="{9C12201E-B496-6A49-829D-B3737EDAEBE5}" type="datetimeFigureOut">
              <a:rPr lang="en-US" smtClean="0"/>
              <a:t>7/10/2023</a:t>
            </a:fld>
            <a:endParaRPr lang="en-US"/>
          </a:p>
        </p:txBody>
      </p:sp>
      <p:sp>
        <p:nvSpPr>
          <p:cNvPr id="5" name="Footer Placeholder 4">
            <a:extLst>
              <a:ext uri="{FF2B5EF4-FFF2-40B4-BE49-F238E27FC236}">
                <a16:creationId xmlns:a16="http://schemas.microsoft.com/office/drawing/2014/main" id="{A921E1AB-B8F0-E045-939A-8E50EAA482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298D77-1B86-4944-AC77-13B09BFD55AE}"/>
              </a:ext>
            </a:extLst>
          </p:cNvPr>
          <p:cNvSpPr>
            <a:spLocks noGrp="1"/>
          </p:cNvSpPr>
          <p:nvPr>
            <p:ph type="sldNum" sz="quarter" idx="12"/>
          </p:nvPr>
        </p:nvSpPr>
        <p:spPr/>
        <p:txBody>
          <a:bodyPr/>
          <a:lstStyle/>
          <a:p>
            <a:fld id="{E980B0FF-EF67-CD42-843D-AE2FCC9F72DA}" type="slidenum">
              <a:rPr lang="en-US" smtClean="0"/>
              <a:t>‹#›</a:t>
            </a:fld>
            <a:endParaRPr lang="en-US"/>
          </a:p>
        </p:txBody>
      </p:sp>
    </p:spTree>
    <p:extLst>
      <p:ext uri="{BB962C8B-B14F-4D97-AF65-F5344CB8AC3E}">
        <p14:creationId xmlns:p14="http://schemas.microsoft.com/office/powerpoint/2010/main" val="3748921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9EABA3-AFF8-3B43-8E7A-FBE25B55D88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14DFAE0-FFFE-1D4F-AC75-3B475EB5353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B9274C6-8302-3446-863B-56989F9DDBA1}"/>
              </a:ext>
            </a:extLst>
          </p:cNvPr>
          <p:cNvSpPr>
            <a:spLocks noGrp="1"/>
          </p:cNvSpPr>
          <p:nvPr>
            <p:ph type="dt" sz="half" idx="10"/>
          </p:nvPr>
        </p:nvSpPr>
        <p:spPr/>
        <p:txBody>
          <a:bodyPr/>
          <a:lstStyle/>
          <a:p>
            <a:fld id="{9C12201E-B496-6A49-829D-B3737EDAEBE5}" type="datetimeFigureOut">
              <a:rPr lang="en-US" smtClean="0"/>
              <a:t>7/10/2023</a:t>
            </a:fld>
            <a:endParaRPr lang="en-US"/>
          </a:p>
        </p:txBody>
      </p:sp>
      <p:sp>
        <p:nvSpPr>
          <p:cNvPr id="5" name="Footer Placeholder 4">
            <a:extLst>
              <a:ext uri="{FF2B5EF4-FFF2-40B4-BE49-F238E27FC236}">
                <a16:creationId xmlns:a16="http://schemas.microsoft.com/office/drawing/2014/main" id="{7C5076C5-FF0D-EB4A-BF9A-EE58B54527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D6ADA2-F39D-174C-A4B0-C9A51341B7D2}"/>
              </a:ext>
            </a:extLst>
          </p:cNvPr>
          <p:cNvSpPr>
            <a:spLocks noGrp="1"/>
          </p:cNvSpPr>
          <p:nvPr>
            <p:ph type="sldNum" sz="quarter" idx="12"/>
          </p:nvPr>
        </p:nvSpPr>
        <p:spPr/>
        <p:txBody>
          <a:bodyPr/>
          <a:lstStyle/>
          <a:p>
            <a:fld id="{E980B0FF-EF67-CD42-843D-AE2FCC9F72DA}" type="slidenum">
              <a:rPr lang="en-US" smtClean="0"/>
              <a:t>‹#›</a:t>
            </a:fld>
            <a:endParaRPr lang="en-US"/>
          </a:p>
        </p:txBody>
      </p:sp>
    </p:spTree>
    <p:extLst>
      <p:ext uri="{BB962C8B-B14F-4D97-AF65-F5344CB8AC3E}">
        <p14:creationId xmlns:p14="http://schemas.microsoft.com/office/powerpoint/2010/main" val="293701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75100-F1D5-8746-8E4A-93791784D25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7549469-E911-AD4D-B768-3B9DBD0930C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80C5253-FD5D-614C-8085-B7AB3E40D9E4}"/>
              </a:ext>
            </a:extLst>
          </p:cNvPr>
          <p:cNvSpPr>
            <a:spLocks noGrp="1"/>
          </p:cNvSpPr>
          <p:nvPr>
            <p:ph type="dt" sz="half" idx="10"/>
          </p:nvPr>
        </p:nvSpPr>
        <p:spPr/>
        <p:txBody>
          <a:bodyPr/>
          <a:lstStyle/>
          <a:p>
            <a:fld id="{9C12201E-B496-6A49-829D-B3737EDAEBE5}" type="datetimeFigureOut">
              <a:rPr lang="en-US" smtClean="0"/>
              <a:t>7/10/2023</a:t>
            </a:fld>
            <a:endParaRPr lang="en-US"/>
          </a:p>
        </p:txBody>
      </p:sp>
      <p:sp>
        <p:nvSpPr>
          <p:cNvPr id="5" name="Footer Placeholder 4">
            <a:extLst>
              <a:ext uri="{FF2B5EF4-FFF2-40B4-BE49-F238E27FC236}">
                <a16:creationId xmlns:a16="http://schemas.microsoft.com/office/drawing/2014/main" id="{58812018-7EE6-B043-9B12-853F9DE6FB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98B51F-6364-9448-9D17-28770B361CB3}"/>
              </a:ext>
            </a:extLst>
          </p:cNvPr>
          <p:cNvSpPr>
            <a:spLocks noGrp="1"/>
          </p:cNvSpPr>
          <p:nvPr>
            <p:ph type="sldNum" sz="quarter" idx="12"/>
          </p:nvPr>
        </p:nvSpPr>
        <p:spPr/>
        <p:txBody>
          <a:bodyPr/>
          <a:lstStyle/>
          <a:p>
            <a:fld id="{E980B0FF-EF67-CD42-843D-AE2FCC9F72DA}" type="slidenum">
              <a:rPr lang="en-US" smtClean="0"/>
              <a:t>‹#›</a:t>
            </a:fld>
            <a:endParaRPr lang="en-US"/>
          </a:p>
        </p:txBody>
      </p:sp>
    </p:spTree>
    <p:extLst>
      <p:ext uri="{BB962C8B-B14F-4D97-AF65-F5344CB8AC3E}">
        <p14:creationId xmlns:p14="http://schemas.microsoft.com/office/powerpoint/2010/main" val="996627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C56AC-1D78-D544-B688-A2DB502898E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374B198-32BD-CB4E-A0F4-96E0074A38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813E850-B62D-5F4B-9291-1C50E1BDA720}"/>
              </a:ext>
            </a:extLst>
          </p:cNvPr>
          <p:cNvSpPr>
            <a:spLocks noGrp="1"/>
          </p:cNvSpPr>
          <p:nvPr>
            <p:ph type="dt" sz="half" idx="10"/>
          </p:nvPr>
        </p:nvSpPr>
        <p:spPr/>
        <p:txBody>
          <a:bodyPr/>
          <a:lstStyle/>
          <a:p>
            <a:fld id="{9C12201E-B496-6A49-829D-B3737EDAEBE5}" type="datetimeFigureOut">
              <a:rPr lang="en-US" smtClean="0"/>
              <a:t>7/10/2023</a:t>
            </a:fld>
            <a:endParaRPr lang="en-US"/>
          </a:p>
        </p:txBody>
      </p:sp>
      <p:sp>
        <p:nvSpPr>
          <p:cNvPr id="5" name="Footer Placeholder 4">
            <a:extLst>
              <a:ext uri="{FF2B5EF4-FFF2-40B4-BE49-F238E27FC236}">
                <a16:creationId xmlns:a16="http://schemas.microsoft.com/office/drawing/2014/main" id="{2BC1B632-5B7D-E543-AAAC-FCD2C07A4E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D00F07-EA33-6E47-B6B3-AC531F470293}"/>
              </a:ext>
            </a:extLst>
          </p:cNvPr>
          <p:cNvSpPr>
            <a:spLocks noGrp="1"/>
          </p:cNvSpPr>
          <p:nvPr>
            <p:ph type="sldNum" sz="quarter" idx="12"/>
          </p:nvPr>
        </p:nvSpPr>
        <p:spPr/>
        <p:txBody>
          <a:bodyPr/>
          <a:lstStyle/>
          <a:p>
            <a:fld id="{E980B0FF-EF67-CD42-843D-AE2FCC9F72DA}" type="slidenum">
              <a:rPr lang="en-US" smtClean="0"/>
              <a:t>‹#›</a:t>
            </a:fld>
            <a:endParaRPr lang="en-US"/>
          </a:p>
        </p:txBody>
      </p:sp>
    </p:spTree>
    <p:extLst>
      <p:ext uri="{BB962C8B-B14F-4D97-AF65-F5344CB8AC3E}">
        <p14:creationId xmlns:p14="http://schemas.microsoft.com/office/powerpoint/2010/main" val="2148235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F4C3D-48E7-384B-843F-F4D1C4C1101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86CEE08-0F80-B94D-B9F6-BC4318C2DF7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D6C9555-6A1F-6348-85D8-E9071314E5D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7CBF35DC-0FE5-944C-95B7-17CE8CFA478D}"/>
              </a:ext>
            </a:extLst>
          </p:cNvPr>
          <p:cNvSpPr>
            <a:spLocks noGrp="1"/>
          </p:cNvSpPr>
          <p:nvPr>
            <p:ph type="dt" sz="half" idx="10"/>
          </p:nvPr>
        </p:nvSpPr>
        <p:spPr/>
        <p:txBody>
          <a:bodyPr/>
          <a:lstStyle/>
          <a:p>
            <a:fld id="{9C12201E-B496-6A49-829D-B3737EDAEBE5}" type="datetimeFigureOut">
              <a:rPr lang="en-US" smtClean="0"/>
              <a:t>7/10/2023</a:t>
            </a:fld>
            <a:endParaRPr lang="en-US"/>
          </a:p>
        </p:txBody>
      </p:sp>
      <p:sp>
        <p:nvSpPr>
          <p:cNvPr id="6" name="Footer Placeholder 5">
            <a:extLst>
              <a:ext uri="{FF2B5EF4-FFF2-40B4-BE49-F238E27FC236}">
                <a16:creationId xmlns:a16="http://schemas.microsoft.com/office/drawing/2014/main" id="{04A78A88-E596-E140-AD96-88BCAB6D33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438E0B-7F95-6442-8905-76E0F72D07C0}"/>
              </a:ext>
            </a:extLst>
          </p:cNvPr>
          <p:cNvSpPr>
            <a:spLocks noGrp="1"/>
          </p:cNvSpPr>
          <p:nvPr>
            <p:ph type="sldNum" sz="quarter" idx="12"/>
          </p:nvPr>
        </p:nvSpPr>
        <p:spPr/>
        <p:txBody>
          <a:bodyPr/>
          <a:lstStyle/>
          <a:p>
            <a:fld id="{E980B0FF-EF67-CD42-843D-AE2FCC9F72DA}" type="slidenum">
              <a:rPr lang="en-US" smtClean="0"/>
              <a:t>‹#›</a:t>
            </a:fld>
            <a:endParaRPr lang="en-US"/>
          </a:p>
        </p:txBody>
      </p:sp>
    </p:spTree>
    <p:extLst>
      <p:ext uri="{BB962C8B-B14F-4D97-AF65-F5344CB8AC3E}">
        <p14:creationId xmlns:p14="http://schemas.microsoft.com/office/powerpoint/2010/main" val="2893884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7259C-7E93-EB49-B2A6-F8EA51A23B0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57D469C-A265-BD4A-B441-0281CA47A8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637969A-8C83-D340-A8B3-90157AD489A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A18E23D-526F-B64A-921C-C6269B45AF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6F649B6-51B8-FC4B-AE7E-9BDC2E942B0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8D4B93D-A042-B449-938C-21B084B9178D}"/>
              </a:ext>
            </a:extLst>
          </p:cNvPr>
          <p:cNvSpPr>
            <a:spLocks noGrp="1"/>
          </p:cNvSpPr>
          <p:nvPr>
            <p:ph type="dt" sz="half" idx="10"/>
          </p:nvPr>
        </p:nvSpPr>
        <p:spPr/>
        <p:txBody>
          <a:bodyPr/>
          <a:lstStyle/>
          <a:p>
            <a:fld id="{9C12201E-B496-6A49-829D-B3737EDAEBE5}" type="datetimeFigureOut">
              <a:rPr lang="en-US" smtClean="0"/>
              <a:t>7/10/2023</a:t>
            </a:fld>
            <a:endParaRPr lang="en-US"/>
          </a:p>
        </p:txBody>
      </p:sp>
      <p:sp>
        <p:nvSpPr>
          <p:cNvPr id="8" name="Footer Placeholder 7">
            <a:extLst>
              <a:ext uri="{FF2B5EF4-FFF2-40B4-BE49-F238E27FC236}">
                <a16:creationId xmlns:a16="http://schemas.microsoft.com/office/drawing/2014/main" id="{2211D0D3-1A7D-FE4A-B875-C3E67CD7E0B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93F8C3F-8E86-034E-B9D9-939ACC28B4EE}"/>
              </a:ext>
            </a:extLst>
          </p:cNvPr>
          <p:cNvSpPr>
            <a:spLocks noGrp="1"/>
          </p:cNvSpPr>
          <p:nvPr>
            <p:ph type="sldNum" sz="quarter" idx="12"/>
          </p:nvPr>
        </p:nvSpPr>
        <p:spPr/>
        <p:txBody>
          <a:bodyPr/>
          <a:lstStyle/>
          <a:p>
            <a:fld id="{E980B0FF-EF67-CD42-843D-AE2FCC9F72DA}" type="slidenum">
              <a:rPr lang="en-US" smtClean="0"/>
              <a:t>‹#›</a:t>
            </a:fld>
            <a:endParaRPr lang="en-US"/>
          </a:p>
        </p:txBody>
      </p:sp>
    </p:spTree>
    <p:extLst>
      <p:ext uri="{BB962C8B-B14F-4D97-AF65-F5344CB8AC3E}">
        <p14:creationId xmlns:p14="http://schemas.microsoft.com/office/powerpoint/2010/main" val="546741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4930D-0377-5B44-87A8-44A1307DA4D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C0C10CF-5282-2D45-A35B-897C8D919B00}"/>
              </a:ext>
            </a:extLst>
          </p:cNvPr>
          <p:cNvSpPr>
            <a:spLocks noGrp="1"/>
          </p:cNvSpPr>
          <p:nvPr>
            <p:ph type="dt" sz="half" idx="10"/>
          </p:nvPr>
        </p:nvSpPr>
        <p:spPr/>
        <p:txBody>
          <a:bodyPr/>
          <a:lstStyle/>
          <a:p>
            <a:fld id="{9C12201E-B496-6A49-829D-B3737EDAEBE5}" type="datetimeFigureOut">
              <a:rPr lang="en-US" smtClean="0"/>
              <a:t>7/10/2023</a:t>
            </a:fld>
            <a:endParaRPr lang="en-US"/>
          </a:p>
        </p:txBody>
      </p:sp>
      <p:sp>
        <p:nvSpPr>
          <p:cNvPr id="4" name="Footer Placeholder 3">
            <a:extLst>
              <a:ext uri="{FF2B5EF4-FFF2-40B4-BE49-F238E27FC236}">
                <a16:creationId xmlns:a16="http://schemas.microsoft.com/office/drawing/2014/main" id="{DEAD9DD5-4835-964E-B266-2121CF59EB0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8046E72-BD5C-5743-A529-7CE43F512859}"/>
              </a:ext>
            </a:extLst>
          </p:cNvPr>
          <p:cNvSpPr>
            <a:spLocks noGrp="1"/>
          </p:cNvSpPr>
          <p:nvPr>
            <p:ph type="sldNum" sz="quarter" idx="12"/>
          </p:nvPr>
        </p:nvSpPr>
        <p:spPr/>
        <p:txBody>
          <a:bodyPr/>
          <a:lstStyle/>
          <a:p>
            <a:fld id="{E980B0FF-EF67-CD42-843D-AE2FCC9F72DA}" type="slidenum">
              <a:rPr lang="en-US" smtClean="0"/>
              <a:t>‹#›</a:t>
            </a:fld>
            <a:endParaRPr lang="en-US"/>
          </a:p>
        </p:txBody>
      </p:sp>
    </p:spTree>
    <p:extLst>
      <p:ext uri="{BB962C8B-B14F-4D97-AF65-F5344CB8AC3E}">
        <p14:creationId xmlns:p14="http://schemas.microsoft.com/office/powerpoint/2010/main" val="382528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5C0FE6-C4A3-8F4E-9D9E-B82A331F64B3}"/>
              </a:ext>
            </a:extLst>
          </p:cNvPr>
          <p:cNvSpPr>
            <a:spLocks noGrp="1"/>
          </p:cNvSpPr>
          <p:nvPr>
            <p:ph type="dt" sz="half" idx="10"/>
          </p:nvPr>
        </p:nvSpPr>
        <p:spPr/>
        <p:txBody>
          <a:bodyPr/>
          <a:lstStyle/>
          <a:p>
            <a:fld id="{9C12201E-B496-6A49-829D-B3737EDAEBE5}" type="datetimeFigureOut">
              <a:rPr lang="en-US" smtClean="0"/>
              <a:t>7/10/2023</a:t>
            </a:fld>
            <a:endParaRPr lang="en-US"/>
          </a:p>
        </p:txBody>
      </p:sp>
      <p:sp>
        <p:nvSpPr>
          <p:cNvPr id="3" name="Footer Placeholder 2">
            <a:extLst>
              <a:ext uri="{FF2B5EF4-FFF2-40B4-BE49-F238E27FC236}">
                <a16:creationId xmlns:a16="http://schemas.microsoft.com/office/drawing/2014/main" id="{B7EC0B53-FB2C-E241-B306-60BF3204341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1FDA200-7F08-9F46-8AB3-F44F261595CA}"/>
              </a:ext>
            </a:extLst>
          </p:cNvPr>
          <p:cNvSpPr>
            <a:spLocks noGrp="1"/>
          </p:cNvSpPr>
          <p:nvPr>
            <p:ph type="sldNum" sz="quarter" idx="12"/>
          </p:nvPr>
        </p:nvSpPr>
        <p:spPr/>
        <p:txBody>
          <a:bodyPr/>
          <a:lstStyle/>
          <a:p>
            <a:fld id="{E980B0FF-EF67-CD42-843D-AE2FCC9F72DA}" type="slidenum">
              <a:rPr lang="en-US" smtClean="0"/>
              <a:t>‹#›</a:t>
            </a:fld>
            <a:endParaRPr lang="en-US"/>
          </a:p>
        </p:txBody>
      </p:sp>
    </p:spTree>
    <p:extLst>
      <p:ext uri="{BB962C8B-B14F-4D97-AF65-F5344CB8AC3E}">
        <p14:creationId xmlns:p14="http://schemas.microsoft.com/office/powerpoint/2010/main" val="1312320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AC858-008C-944D-BE59-A0697F77A54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966238E-30C9-3B43-BFE1-A4AC19D3ECA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F1FABF2-9DB8-E643-9658-4AF11D6C4D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8516833-AD09-684A-9905-2DC4AE053706}"/>
              </a:ext>
            </a:extLst>
          </p:cNvPr>
          <p:cNvSpPr>
            <a:spLocks noGrp="1"/>
          </p:cNvSpPr>
          <p:nvPr>
            <p:ph type="dt" sz="half" idx="10"/>
          </p:nvPr>
        </p:nvSpPr>
        <p:spPr/>
        <p:txBody>
          <a:bodyPr/>
          <a:lstStyle/>
          <a:p>
            <a:fld id="{9C12201E-B496-6A49-829D-B3737EDAEBE5}" type="datetimeFigureOut">
              <a:rPr lang="en-US" smtClean="0"/>
              <a:t>7/10/2023</a:t>
            </a:fld>
            <a:endParaRPr lang="en-US"/>
          </a:p>
        </p:txBody>
      </p:sp>
      <p:sp>
        <p:nvSpPr>
          <p:cNvPr id="6" name="Footer Placeholder 5">
            <a:extLst>
              <a:ext uri="{FF2B5EF4-FFF2-40B4-BE49-F238E27FC236}">
                <a16:creationId xmlns:a16="http://schemas.microsoft.com/office/drawing/2014/main" id="{BD9631AF-B1F7-DD46-9CC3-F5FC1BEDA6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8797E1-0B0D-2740-891B-0925525C100B}"/>
              </a:ext>
            </a:extLst>
          </p:cNvPr>
          <p:cNvSpPr>
            <a:spLocks noGrp="1"/>
          </p:cNvSpPr>
          <p:nvPr>
            <p:ph type="sldNum" sz="quarter" idx="12"/>
          </p:nvPr>
        </p:nvSpPr>
        <p:spPr/>
        <p:txBody>
          <a:bodyPr/>
          <a:lstStyle/>
          <a:p>
            <a:fld id="{E980B0FF-EF67-CD42-843D-AE2FCC9F72DA}" type="slidenum">
              <a:rPr lang="en-US" smtClean="0"/>
              <a:t>‹#›</a:t>
            </a:fld>
            <a:endParaRPr lang="en-US"/>
          </a:p>
        </p:txBody>
      </p:sp>
    </p:spTree>
    <p:extLst>
      <p:ext uri="{BB962C8B-B14F-4D97-AF65-F5344CB8AC3E}">
        <p14:creationId xmlns:p14="http://schemas.microsoft.com/office/powerpoint/2010/main" val="1142285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13BED-8A9F-8B44-A15B-B4BD1B23EE2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EA6B8D1C-38D0-3346-9CF8-763066920F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A2B663-816F-054F-BFB9-2965AD4AE3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FFAAD48-BE40-FE4C-B16C-E28CC300BE95}"/>
              </a:ext>
            </a:extLst>
          </p:cNvPr>
          <p:cNvSpPr>
            <a:spLocks noGrp="1"/>
          </p:cNvSpPr>
          <p:nvPr>
            <p:ph type="dt" sz="half" idx="10"/>
          </p:nvPr>
        </p:nvSpPr>
        <p:spPr/>
        <p:txBody>
          <a:bodyPr/>
          <a:lstStyle/>
          <a:p>
            <a:fld id="{9C12201E-B496-6A49-829D-B3737EDAEBE5}" type="datetimeFigureOut">
              <a:rPr lang="en-US" smtClean="0"/>
              <a:t>7/10/2023</a:t>
            </a:fld>
            <a:endParaRPr lang="en-US"/>
          </a:p>
        </p:txBody>
      </p:sp>
      <p:sp>
        <p:nvSpPr>
          <p:cNvPr id="6" name="Footer Placeholder 5">
            <a:extLst>
              <a:ext uri="{FF2B5EF4-FFF2-40B4-BE49-F238E27FC236}">
                <a16:creationId xmlns:a16="http://schemas.microsoft.com/office/drawing/2014/main" id="{24B2B2DB-A617-D344-9509-0F3CFD7261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A037C1-3B58-A042-B361-8A94B1C304B6}"/>
              </a:ext>
            </a:extLst>
          </p:cNvPr>
          <p:cNvSpPr>
            <a:spLocks noGrp="1"/>
          </p:cNvSpPr>
          <p:nvPr>
            <p:ph type="sldNum" sz="quarter" idx="12"/>
          </p:nvPr>
        </p:nvSpPr>
        <p:spPr/>
        <p:txBody>
          <a:bodyPr/>
          <a:lstStyle/>
          <a:p>
            <a:fld id="{E980B0FF-EF67-CD42-843D-AE2FCC9F72DA}" type="slidenum">
              <a:rPr lang="en-US" smtClean="0"/>
              <a:t>‹#›</a:t>
            </a:fld>
            <a:endParaRPr lang="en-US"/>
          </a:p>
        </p:txBody>
      </p:sp>
    </p:spTree>
    <p:extLst>
      <p:ext uri="{BB962C8B-B14F-4D97-AF65-F5344CB8AC3E}">
        <p14:creationId xmlns:p14="http://schemas.microsoft.com/office/powerpoint/2010/main" val="1248196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2396BC-E76D-4044-A2B8-E40603F924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9C23363-B693-F647-83CE-FA8C3F5ED1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E10741E-721A-2D4F-80FA-A9A18B34BD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12201E-B496-6A49-829D-B3737EDAEBE5}" type="datetimeFigureOut">
              <a:rPr lang="en-US" smtClean="0"/>
              <a:t>7/10/2023</a:t>
            </a:fld>
            <a:endParaRPr lang="en-US"/>
          </a:p>
        </p:txBody>
      </p:sp>
      <p:sp>
        <p:nvSpPr>
          <p:cNvPr id="5" name="Footer Placeholder 4">
            <a:extLst>
              <a:ext uri="{FF2B5EF4-FFF2-40B4-BE49-F238E27FC236}">
                <a16:creationId xmlns:a16="http://schemas.microsoft.com/office/drawing/2014/main" id="{0983D245-B639-784A-B68F-E4BC2D0E02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CFE7B9-4AF6-C848-B74B-CB9FC74738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80B0FF-EF67-CD42-843D-AE2FCC9F72DA}" type="slidenum">
              <a:rPr lang="en-US" smtClean="0"/>
              <a:t>‹#›</a:t>
            </a:fld>
            <a:endParaRPr lang="en-US"/>
          </a:p>
        </p:txBody>
      </p:sp>
    </p:spTree>
    <p:extLst>
      <p:ext uri="{BB962C8B-B14F-4D97-AF65-F5344CB8AC3E}">
        <p14:creationId xmlns:p14="http://schemas.microsoft.com/office/powerpoint/2010/main" val="4221173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46F0226F-7E6D-4D93-B63E-07765580DAC5}"/>
              </a:ext>
            </a:extLst>
          </p:cNvPr>
          <p:cNvSpPr txBox="1"/>
          <p:nvPr/>
        </p:nvSpPr>
        <p:spPr>
          <a:xfrm rot="16200000">
            <a:off x="2774338" y="5644509"/>
            <a:ext cx="884031" cy="369332"/>
          </a:xfrm>
          <a:prstGeom prst="rect">
            <a:avLst/>
          </a:prstGeom>
          <a:noFill/>
        </p:spPr>
        <p:txBody>
          <a:bodyPr wrap="square" rtlCol="0">
            <a:spAutoFit/>
          </a:bodyPr>
          <a:lstStyle/>
          <a:p>
            <a:r>
              <a:rPr lang="en-GB" sz="600" dirty="0">
                <a:solidFill>
                  <a:schemeClr val="bg1">
                    <a:lumMod val="50000"/>
                  </a:schemeClr>
                </a:solidFill>
                <a:latin typeface="Arial" panose="020B0604020202020204" pitchFamily="34" charset="0"/>
                <a:cs typeface="Arial" panose="020B0604020202020204" pitchFamily="34" charset="0"/>
              </a:rPr>
              <a:t>Links with quality and performance committee</a:t>
            </a:r>
          </a:p>
        </p:txBody>
      </p:sp>
      <p:cxnSp>
        <p:nvCxnSpPr>
          <p:cNvPr id="27" name="Connector: Elbow 26">
            <a:extLst>
              <a:ext uri="{FF2B5EF4-FFF2-40B4-BE49-F238E27FC236}">
                <a16:creationId xmlns:a16="http://schemas.microsoft.com/office/drawing/2014/main" id="{CC94AD00-0356-4F6C-9A80-4EC8FC9F1EFF}"/>
              </a:ext>
            </a:extLst>
          </p:cNvPr>
          <p:cNvCxnSpPr>
            <a:cxnSpLocks/>
            <a:endCxn id="12" idx="1"/>
          </p:cNvCxnSpPr>
          <p:nvPr/>
        </p:nvCxnSpPr>
        <p:spPr>
          <a:xfrm rot="16200000" flipH="1">
            <a:off x="-1841139" y="3356251"/>
            <a:ext cx="4415724" cy="298018"/>
          </a:xfrm>
          <a:prstGeom prst="bentConnector2">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BB7B051-B189-40E0-B3F1-5D6A06D56AB0}"/>
              </a:ext>
            </a:extLst>
          </p:cNvPr>
          <p:cNvCxnSpPr>
            <a:cxnSpLocks/>
          </p:cNvCxnSpPr>
          <p:nvPr/>
        </p:nvCxnSpPr>
        <p:spPr>
          <a:xfrm>
            <a:off x="1775732" y="3776077"/>
            <a:ext cx="8647209"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C68791D-0915-4963-A711-A798A7B2D6F4}"/>
              </a:ext>
            </a:extLst>
          </p:cNvPr>
          <p:cNvCxnSpPr>
            <a:cxnSpLocks/>
            <a:stCxn id="9" idx="0"/>
          </p:cNvCxnSpPr>
          <p:nvPr/>
        </p:nvCxnSpPr>
        <p:spPr>
          <a:xfrm flipV="1">
            <a:off x="4656975" y="3776077"/>
            <a:ext cx="1" cy="112055"/>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5B391B1-F6BD-48CE-9347-36A9648943A0}"/>
              </a:ext>
            </a:extLst>
          </p:cNvPr>
          <p:cNvCxnSpPr>
            <a:cxnSpLocks/>
            <a:stCxn id="8" idx="0"/>
          </p:cNvCxnSpPr>
          <p:nvPr/>
        </p:nvCxnSpPr>
        <p:spPr>
          <a:xfrm flipV="1">
            <a:off x="7536975" y="3759199"/>
            <a:ext cx="0" cy="128933"/>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160FC40-350B-4B6A-AE51-085DE27D1427}"/>
              </a:ext>
            </a:extLst>
          </p:cNvPr>
          <p:cNvCxnSpPr>
            <a:cxnSpLocks/>
            <a:stCxn id="6" idx="0"/>
          </p:cNvCxnSpPr>
          <p:nvPr/>
        </p:nvCxnSpPr>
        <p:spPr>
          <a:xfrm flipV="1">
            <a:off x="10416975" y="3759200"/>
            <a:ext cx="0" cy="128932"/>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1298DE6-CF11-4A12-9925-08C179B2B119}"/>
              </a:ext>
            </a:extLst>
          </p:cNvPr>
          <p:cNvCxnSpPr>
            <a:cxnSpLocks/>
          </p:cNvCxnSpPr>
          <p:nvPr/>
        </p:nvCxnSpPr>
        <p:spPr>
          <a:xfrm flipV="1">
            <a:off x="1623332" y="2711513"/>
            <a:ext cx="0" cy="1176619"/>
          </a:xfrm>
          <a:prstGeom prst="line">
            <a:avLst/>
          </a:prstGeom>
          <a:ln w="381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51382749-A0AD-46E8-92D1-931CEFDD40CD}"/>
              </a:ext>
            </a:extLst>
          </p:cNvPr>
          <p:cNvCxnSpPr>
            <a:cxnSpLocks/>
            <a:stCxn id="9" idx="0"/>
          </p:cNvCxnSpPr>
          <p:nvPr/>
        </p:nvCxnSpPr>
        <p:spPr>
          <a:xfrm flipV="1">
            <a:off x="4656975" y="1150716"/>
            <a:ext cx="0" cy="2737416"/>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688644F-5FCD-4117-ABEF-2AF0A2D34D48}"/>
              </a:ext>
            </a:extLst>
          </p:cNvPr>
          <p:cNvCxnSpPr/>
          <p:nvPr/>
        </p:nvCxnSpPr>
        <p:spPr>
          <a:xfrm>
            <a:off x="2967718" y="5513435"/>
            <a:ext cx="609600" cy="0"/>
          </a:xfrm>
          <a:prstGeom prst="line">
            <a:avLst/>
          </a:prstGeom>
          <a:ln w="381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AE1F706-BEAE-4B1A-A873-F7C1D0FF3CF5}"/>
              </a:ext>
            </a:extLst>
          </p:cNvPr>
          <p:cNvCxnSpPr/>
          <p:nvPr/>
        </p:nvCxnSpPr>
        <p:spPr>
          <a:xfrm>
            <a:off x="2967718" y="1880874"/>
            <a:ext cx="6357257" cy="0"/>
          </a:xfrm>
          <a:prstGeom prst="line">
            <a:avLst/>
          </a:prstGeom>
          <a:ln w="381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aphicFrame>
        <p:nvGraphicFramePr>
          <p:cNvPr id="2" name="Table 2">
            <a:extLst>
              <a:ext uri="{FF2B5EF4-FFF2-40B4-BE49-F238E27FC236}">
                <a16:creationId xmlns:a16="http://schemas.microsoft.com/office/drawing/2014/main" id="{E3646569-AF52-4951-A63D-A6B179156744}"/>
              </a:ext>
            </a:extLst>
          </p:cNvPr>
          <p:cNvGraphicFramePr>
            <a:graphicFrameLocks noGrp="1"/>
          </p:cNvGraphicFramePr>
          <p:nvPr>
            <p:extLst>
              <p:ext uri="{D42A27DB-BD31-4B8C-83A1-F6EECF244321}">
                <p14:modId xmlns:p14="http://schemas.microsoft.com/office/powerpoint/2010/main" val="886794537"/>
              </p:ext>
            </p:extLst>
          </p:nvPr>
        </p:nvGraphicFramePr>
        <p:xfrm>
          <a:off x="154757" y="583295"/>
          <a:ext cx="11884843" cy="889000"/>
        </p:xfrm>
        <a:graphic>
          <a:graphicData uri="http://schemas.openxmlformats.org/drawingml/2006/table">
            <a:tbl>
              <a:tblPr firstRow="1" bandRow="1">
                <a:tableStyleId>{5C22544A-7EE6-4342-B048-85BDC9FD1C3A}</a:tableStyleId>
              </a:tblPr>
              <a:tblGrid>
                <a:gridCol w="11884843">
                  <a:extLst>
                    <a:ext uri="{9D8B030D-6E8A-4147-A177-3AD203B41FA5}">
                      <a16:colId xmlns:a16="http://schemas.microsoft.com/office/drawing/2014/main" val="959873758"/>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kern="1200" dirty="0">
                          <a:solidFill>
                            <a:schemeClr val="bg1"/>
                          </a:solidFill>
                          <a:effectLst/>
                          <a:latin typeface="Arial" panose="020B0604020202020204" pitchFamily="34" charset="0"/>
                          <a:ea typeface="+mn-ea"/>
                          <a:cs typeface="Arial" panose="020B0604020202020204" pitchFamily="34" charset="0"/>
                        </a:rPr>
                        <a:t>NHS England and NHS Improvement, Department of Health and Social Care, and Local Government Association</a:t>
                      </a:r>
                    </a:p>
                  </a:txBody>
                  <a:tcPr anchor="ctr">
                    <a:solidFill>
                      <a:schemeClr val="bg1">
                        <a:lumMod val="50000"/>
                      </a:schemeClr>
                    </a:solidFill>
                  </a:tcPr>
                </a:tc>
                <a:extLst>
                  <a:ext uri="{0D108BD9-81ED-4DB2-BD59-A6C34878D82A}">
                    <a16:rowId xmlns:a16="http://schemas.microsoft.com/office/drawing/2014/main" val="4152174422"/>
                  </a:ext>
                </a:extLst>
              </a:tr>
              <a:tr h="370840">
                <a:tc>
                  <a:txBody>
                    <a:bodyPr/>
                    <a:lstStyle/>
                    <a:p>
                      <a:pPr marL="171450" indent="-171450">
                        <a:buFont typeface="Arial" panose="020B0604020202020204" pitchFamily="34" charset="0"/>
                        <a:buChar char="•"/>
                      </a:pPr>
                      <a:r>
                        <a:rPr lang="en-GB" sz="700" kern="1200" dirty="0">
                          <a:solidFill>
                            <a:schemeClr val="dk1"/>
                          </a:solidFill>
                          <a:effectLst/>
                          <a:latin typeface="Arial" panose="020B0604020202020204" pitchFamily="34" charset="0"/>
                          <a:ea typeface="+mn-ea"/>
                          <a:cs typeface="Arial" panose="020B0604020202020204" pitchFamily="34" charset="0"/>
                        </a:rPr>
                        <a:t>Set the direction and support the commissioning of high-quality services to deliver the NHS Long Term Plan, balancing national direction with local autonomy </a:t>
                      </a:r>
                    </a:p>
                    <a:p>
                      <a:pPr marL="171450" indent="-171450">
                        <a:buFont typeface="Arial" panose="020B0604020202020204" pitchFamily="34" charset="0"/>
                        <a:buChar char="•"/>
                      </a:pPr>
                      <a:r>
                        <a:rPr lang="en-GB" sz="700" kern="1200" dirty="0">
                          <a:solidFill>
                            <a:schemeClr val="dk1"/>
                          </a:solidFill>
                          <a:effectLst/>
                          <a:latin typeface="Arial" panose="020B0604020202020204" pitchFamily="34" charset="0"/>
                          <a:ea typeface="+mn-ea"/>
                          <a:cs typeface="Arial" panose="020B0604020202020204" pitchFamily="34" charset="0"/>
                        </a:rPr>
                        <a:t>Make decisions about how best to support and assure performance</a:t>
                      </a:r>
                    </a:p>
                    <a:p>
                      <a:pPr marL="171450" indent="-171450">
                        <a:buFont typeface="Arial" panose="020B0604020202020204" pitchFamily="34" charset="0"/>
                        <a:buChar char="•"/>
                      </a:pPr>
                      <a:r>
                        <a:rPr lang="en-GB" sz="700" kern="1200" dirty="0">
                          <a:solidFill>
                            <a:schemeClr val="dk1"/>
                          </a:solidFill>
                          <a:effectLst/>
                          <a:latin typeface="Arial" panose="020B0604020202020204" pitchFamily="34" charset="0"/>
                          <a:ea typeface="+mn-ea"/>
                          <a:cs typeface="Arial" panose="020B0604020202020204" pitchFamily="34" charset="0"/>
                        </a:rPr>
                        <a:t>Support system transformation and the development of ICSs</a:t>
                      </a:r>
                    </a:p>
                    <a:p>
                      <a:pPr marL="171450" indent="-171450">
                        <a:buFont typeface="Arial" panose="020B0604020202020204" pitchFamily="34" charset="0"/>
                        <a:buChar char="•"/>
                      </a:pPr>
                      <a:r>
                        <a:rPr lang="en-GB" sz="700" kern="1200" dirty="0">
                          <a:solidFill>
                            <a:schemeClr val="dk1"/>
                          </a:solidFill>
                          <a:effectLst/>
                          <a:latin typeface="Arial" panose="020B0604020202020204" pitchFamily="34" charset="0"/>
                          <a:ea typeface="+mn-ea"/>
                          <a:cs typeface="Arial" panose="020B0604020202020204" pitchFamily="34" charset="0"/>
                        </a:rPr>
                        <a:t>Act as guardians of the health and care framework by ensuring legislative, financial, administrative and policy frameworks are fit for purpose</a:t>
                      </a:r>
                    </a:p>
                  </a:txBody>
                  <a:tcPr anchor="ctr">
                    <a:solidFill>
                      <a:schemeClr val="bg1">
                        <a:lumMod val="95000"/>
                      </a:schemeClr>
                    </a:solidFill>
                  </a:tcPr>
                </a:tc>
                <a:extLst>
                  <a:ext uri="{0D108BD9-81ED-4DB2-BD59-A6C34878D82A}">
                    <a16:rowId xmlns:a16="http://schemas.microsoft.com/office/drawing/2014/main" val="1433707288"/>
                  </a:ext>
                </a:extLst>
              </a:tr>
            </a:tbl>
          </a:graphicData>
        </a:graphic>
      </p:graphicFrame>
      <p:graphicFrame>
        <p:nvGraphicFramePr>
          <p:cNvPr id="3" name="Table 2">
            <a:extLst>
              <a:ext uri="{FF2B5EF4-FFF2-40B4-BE49-F238E27FC236}">
                <a16:creationId xmlns:a16="http://schemas.microsoft.com/office/drawing/2014/main" id="{1F23B252-3126-4B41-89F0-00E524156E7C}"/>
              </a:ext>
            </a:extLst>
          </p:cNvPr>
          <p:cNvGraphicFramePr>
            <a:graphicFrameLocks noGrp="1"/>
          </p:cNvGraphicFramePr>
          <p:nvPr>
            <p:extLst>
              <p:ext uri="{D42A27DB-BD31-4B8C-83A1-F6EECF244321}">
                <p14:modId xmlns:p14="http://schemas.microsoft.com/office/powerpoint/2010/main" val="3145656628"/>
              </p:ext>
            </p:extLst>
          </p:nvPr>
        </p:nvGraphicFramePr>
        <p:xfrm>
          <a:off x="6276975" y="1704401"/>
          <a:ext cx="2520000" cy="1422400"/>
        </p:xfrm>
        <a:graphic>
          <a:graphicData uri="http://schemas.openxmlformats.org/drawingml/2006/table">
            <a:tbl>
              <a:tblPr firstRow="1" bandRow="1">
                <a:tableStyleId>{5C22544A-7EE6-4342-B048-85BDC9FD1C3A}</a:tableStyleId>
              </a:tblPr>
              <a:tblGrid>
                <a:gridCol w="2520000">
                  <a:extLst>
                    <a:ext uri="{9D8B030D-6E8A-4147-A177-3AD203B41FA5}">
                      <a16:colId xmlns:a16="http://schemas.microsoft.com/office/drawing/2014/main" val="959873758"/>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kern="1200" dirty="0">
                          <a:solidFill>
                            <a:schemeClr val="bg1"/>
                          </a:solidFill>
                          <a:effectLst/>
                          <a:latin typeface="Arial" panose="020B0604020202020204" pitchFamily="34" charset="0"/>
                          <a:ea typeface="+mn-ea"/>
                          <a:cs typeface="Arial" panose="020B0604020202020204" pitchFamily="34" charset="0"/>
                        </a:rPr>
                        <a:t>One Devon Integrated Care Partnership</a:t>
                      </a:r>
                    </a:p>
                  </a:txBody>
                  <a:tcPr anchor="ctr">
                    <a:solidFill>
                      <a:schemeClr val="accent1"/>
                    </a:solidFill>
                  </a:tcPr>
                </a:tc>
                <a:extLst>
                  <a:ext uri="{0D108BD9-81ED-4DB2-BD59-A6C34878D82A}">
                    <a16:rowId xmlns:a16="http://schemas.microsoft.com/office/drawing/2014/main" val="4152174422"/>
                  </a:ext>
                </a:extLst>
              </a:tr>
              <a:tr h="370840">
                <a:tc>
                  <a:txBody>
                    <a:bodyPr/>
                    <a:lstStyle/>
                    <a:p>
                      <a:pPr marL="171450" indent="-171450">
                        <a:buFont typeface="Arial" panose="020B0604020202020204" pitchFamily="34" charset="0"/>
                        <a:buChar char="•"/>
                      </a:pPr>
                      <a:r>
                        <a:rPr lang="en-GB" sz="700" kern="1200" dirty="0">
                          <a:solidFill>
                            <a:schemeClr val="dk1"/>
                          </a:solidFill>
                          <a:effectLst/>
                          <a:latin typeface="Arial" panose="020B0604020202020204" pitchFamily="34" charset="0"/>
                          <a:ea typeface="+mn-ea"/>
                          <a:cs typeface="Arial" panose="020B0604020202020204" pitchFamily="34" charset="0"/>
                        </a:rPr>
                        <a:t>Develop an integrated care strategy for the population using the best available evidence and data to address health inequalities and wider determinants that drive inequalities</a:t>
                      </a:r>
                    </a:p>
                    <a:p>
                      <a:pPr marL="171450" indent="-171450">
                        <a:buFont typeface="Arial" panose="020B0604020202020204" pitchFamily="34" charset="0"/>
                        <a:buChar char="•"/>
                      </a:pPr>
                      <a:r>
                        <a:rPr lang="en-GB" sz="700" kern="1200" dirty="0">
                          <a:solidFill>
                            <a:schemeClr val="dk1"/>
                          </a:solidFill>
                          <a:effectLst/>
                          <a:latin typeface="Arial" panose="020B0604020202020204" pitchFamily="34" charset="0"/>
                          <a:ea typeface="+mn-ea"/>
                          <a:cs typeface="Arial" panose="020B0604020202020204" pitchFamily="34" charset="0"/>
                        </a:rPr>
                        <a:t>Champion inclusion and transparency </a:t>
                      </a:r>
                    </a:p>
                    <a:p>
                      <a:pPr marL="171450" indent="-171450">
                        <a:buFont typeface="Arial" panose="020B0604020202020204" pitchFamily="34" charset="0"/>
                        <a:buChar char="•"/>
                      </a:pPr>
                      <a:r>
                        <a:rPr lang="en-GB" sz="700" kern="1200" dirty="0">
                          <a:solidFill>
                            <a:schemeClr val="dk1"/>
                          </a:solidFill>
                          <a:effectLst/>
                          <a:latin typeface="Arial" panose="020B0604020202020204" pitchFamily="34" charset="0"/>
                          <a:ea typeface="+mn-ea"/>
                          <a:cs typeface="Arial" panose="020B0604020202020204" pitchFamily="34" charset="0"/>
                        </a:rPr>
                        <a:t>Challenge partners to demonstrate progress in reducing inequalities and improving outcomes</a:t>
                      </a:r>
                    </a:p>
                    <a:p>
                      <a:pPr marL="171450" indent="-171450">
                        <a:buFont typeface="Arial" panose="020B0604020202020204" pitchFamily="34" charset="0"/>
                        <a:buChar char="•"/>
                      </a:pPr>
                      <a:r>
                        <a:rPr lang="en-GB" sz="700" kern="1200" dirty="0">
                          <a:solidFill>
                            <a:schemeClr val="dk1"/>
                          </a:solidFill>
                          <a:effectLst/>
                          <a:latin typeface="Arial" panose="020B0604020202020204" pitchFamily="34" charset="0"/>
                          <a:ea typeface="+mn-ea"/>
                          <a:cs typeface="Arial" panose="020B0604020202020204" pitchFamily="34" charset="0"/>
                        </a:rPr>
                        <a:t>Support place and neighbourhood-level engagement so the system is connected to local needs</a:t>
                      </a:r>
                    </a:p>
                  </a:txBody>
                  <a:tcPr anchor="ctr">
                    <a:solidFill>
                      <a:schemeClr val="bg1">
                        <a:lumMod val="95000"/>
                      </a:schemeClr>
                    </a:solidFill>
                  </a:tcPr>
                </a:tc>
                <a:extLst>
                  <a:ext uri="{0D108BD9-81ED-4DB2-BD59-A6C34878D82A}">
                    <a16:rowId xmlns:a16="http://schemas.microsoft.com/office/drawing/2014/main" val="1433707288"/>
                  </a:ext>
                </a:extLst>
              </a:tr>
            </a:tbl>
          </a:graphicData>
        </a:graphic>
      </p:graphicFrame>
      <p:graphicFrame>
        <p:nvGraphicFramePr>
          <p:cNvPr id="4" name="Table 3">
            <a:extLst>
              <a:ext uri="{FF2B5EF4-FFF2-40B4-BE49-F238E27FC236}">
                <a16:creationId xmlns:a16="http://schemas.microsoft.com/office/drawing/2014/main" id="{1836B911-BB78-4026-A7ED-18B853729DDA}"/>
              </a:ext>
            </a:extLst>
          </p:cNvPr>
          <p:cNvGraphicFramePr>
            <a:graphicFrameLocks noGrp="1"/>
          </p:cNvGraphicFramePr>
          <p:nvPr>
            <p:extLst>
              <p:ext uri="{D42A27DB-BD31-4B8C-83A1-F6EECF244321}">
                <p14:modId xmlns:p14="http://schemas.microsoft.com/office/powerpoint/2010/main" val="2134139961"/>
              </p:ext>
            </p:extLst>
          </p:nvPr>
        </p:nvGraphicFramePr>
        <p:xfrm>
          <a:off x="9156975" y="1704401"/>
          <a:ext cx="2520000" cy="1102360"/>
        </p:xfrm>
        <a:graphic>
          <a:graphicData uri="http://schemas.openxmlformats.org/drawingml/2006/table">
            <a:tbl>
              <a:tblPr firstRow="1" bandRow="1">
                <a:tableStyleId>{5C22544A-7EE6-4342-B048-85BDC9FD1C3A}</a:tableStyleId>
              </a:tblPr>
              <a:tblGrid>
                <a:gridCol w="2520000">
                  <a:extLst>
                    <a:ext uri="{9D8B030D-6E8A-4147-A177-3AD203B41FA5}">
                      <a16:colId xmlns:a16="http://schemas.microsoft.com/office/drawing/2014/main" val="959873758"/>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kern="1200" dirty="0">
                          <a:solidFill>
                            <a:schemeClr val="bg1"/>
                          </a:solidFill>
                          <a:effectLst/>
                          <a:latin typeface="Arial" panose="020B0604020202020204" pitchFamily="34" charset="0"/>
                          <a:ea typeface="+mn-ea"/>
                          <a:cs typeface="Arial" panose="020B0604020202020204" pitchFamily="34" charset="0"/>
                        </a:rPr>
                        <a:t>Health and Wellbeing Boards</a:t>
                      </a:r>
                    </a:p>
                  </a:txBody>
                  <a:tcPr anchor="ctr">
                    <a:solidFill>
                      <a:schemeClr val="accent2"/>
                    </a:solidFill>
                  </a:tcPr>
                </a:tc>
                <a:extLst>
                  <a:ext uri="{0D108BD9-81ED-4DB2-BD59-A6C34878D82A}">
                    <a16:rowId xmlns:a16="http://schemas.microsoft.com/office/drawing/2014/main" val="4152174422"/>
                  </a:ext>
                </a:extLst>
              </a:tr>
              <a:tr h="0">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Set the vision and high-level outcomes and priorities for their areas through Joint Health and Wellbeing Strategies </a:t>
                      </a:r>
                    </a:p>
                    <a:p>
                      <a:pPr marL="171450" indent="-171450">
                        <a:buFont typeface="Arial" panose="020B0604020202020204" pitchFamily="34" charset="0"/>
                        <a:buChar char="•"/>
                      </a:pPr>
                      <a:r>
                        <a:rPr lang="en-GB" sz="700" kern="1200" dirty="0">
                          <a:solidFill>
                            <a:schemeClr val="dk1"/>
                          </a:solidFill>
                          <a:effectLst/>
                          <a:latin typeface="Arial" panose="020B0604020202020204" pitchFamily="34" charset="0"/>
                          <a:ea typeface="+mn-ea"/>
                          <a:cs typeface="Arial" panose="020B0604020202020204" pitchFamily="34" charset="0"/>
                        </a:rPr>
                        <a:t>Conduct Joint Strategic Needs Assessments (JSNAs)</a:t>
                      </a:r>
                    </a:p>
                    <a:p>
                      <a:pPr marL="171450" indent="-171450">
                        <a:buFont typeface="Arial" panose="020B0604020202020204" pitchFamily="34" charset="0"/>
                        <a:buChar char="•"/>
                      </a:pPr>
                      <a:r>
                        <a:rPr lang="en-GB" sz="700" kern="1200" dirty="0">
                          <a:solidFill>
                            <a:schemeClr val="dk1"/>
                          </a:solidFill>
                          <a:effectLst/>
                          <a:latin typeface="Arial" panose="020B0604020202020204" pitchFamily="34" charset="0"/>
                          <a:ea typeface="+mn-ea"/>
                          <a:cs typeface="Arial" panose="020B0604020202020204" pitchFamily="34" charset="0"/>
                        </a:rPr>
                        <a:t>Encourage integrated working between health, care, police and other public services</a:t>
                      </a:r>
                    </a:p>
                  </a:txBody>
                  <a:tcPr anchor="ctr">
                    <a:solidFill>
                      <a:schemeClr val="bg1">
                        <a:lumMod val="95000"/>
                      </a:schemeClr>
                    </a:solidFill>
                  </a:tcPr>
                </a:tc>
                <a:extLst>
                  <a:ext uri="{0D108BD9-81ED-4DB2-BD59-A6C34878D82A}">
                    <a16:rowId xmlns:a16="http://schemas.microsoft.com/office/drawing/2014/main" val="1433707288"/>
                  </a:ext>
                </a:extLst>
              </a:tr>
            </a:tbl>
          </a:graphicData>
        </a:graphic>
      </p:graphicFrame>
      <p:graphicFrame>
        <p:nvGraphicFramePr>
          <p:cNvPr id="5" name="Table 4">
            <a:extLst>
              <a:ext uri="{FF2B5EF4-FFF2-40B4-BE49-F238E27FC236}">
                <a16:creationId xmlns:a16="http://schemas.microsoft.com/office/drawing/2014/main" id="{C6D60BCA-9A0F-4615-8B54-90F906671227}"/>
              </a:ext>
            </a:extLst>
          </p:cNvPr>
          <p:cNvGraphicFramePr>
            <a:graphicFrameLocks noGrp="1"/>
          </p:cNvGraphicFramePr>
          <p:nvPr>
            <p:extLst>
              <p:ext uri="{D42A27DB-BD31-4B8C-83A1-F6EECF244321}">
                <p14:modId xmlns:p14="http://schemas.microsoft.com/office/powerpoint/2010/main" val="2035121499"/>
              </p:ext>
            </p:extLst>
          </p:nvPr>
        </p:nvGraphicFramePr>
        <p:xfrm>
          <a:off x="3396975" y="1704401"/>
          <a:ext cx="2520000" cy="1955800"/>
        </p:xfrm>
        <a:graphic>
          <a:graphicData uri="http://schemas.openxmlformats.org/drawingml/2006/table">
            <a:tbl>
              <a:tblPr firstRow="1" bandRow="1">
                <a:tableStyleId>{5C22544A-7EE6-4342-B048-85BDC9FD1C3A}</a:tableStyleId>
              </a:tblPr>
              <a:tblGrid>
                <a:gridCol w="2520000">
                  <a:extLst>
                    <a:ext uri="{9D8B030D-6E8A-4147-A177-3AD203B41FA5}">
                      <a16:colId xmlns:a16="http://schemas.microsoft.com/office/drawing/2014/main" val="959873758"/>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kern="1200" dirty="0">
                          <a:solidFill>
                            <a:schemeClr val="bg1"/>
                          </a:solidFill>
                          <a:effectLst/>
                          <a:latin typeface="Arial" panose="020B0604020202020204" pitchFamily="34" charset="0"/>
                          <a:ea typeface="+mn-ea"/>
                          <a:cs typeface="Arial" panose="020B0604020202020204" pitchFamily="34" charset="0"/>
                        </a:rPr>
                        <a:t>NHS Devon </a:t>
                      </a:r>
                      <a:r>
                        <a:rPr lang="en-GB" sz="700" b="0" kern="1200" dirty="0">
                          <a:solidFill>
                            <a:schemeClr val="bg1"/>
                          </a:solidFill>
                          <a:effectLst/>
                          <a:latin typeface="Arial" panose="020B0604020202020204" pitchFamily="34" charset="0"/>
                          <a:ea typeface="+mn-ea"/>
                          <a:cs typeface="Arial" panose="020B0604020202020204" pitchFamily="34" charset="0"/>
                        </a:rPr>
                        <a:t>(Integrated Care Board)</a:t>
                      </a:r>
                    </a:p>
                  </a:txBody>
                  <a:tcPr anchor="ctr">
                    <a:solidFill>
                      <a:schemeClr val="accent4"/>
                    </a:solidFill>
                  </a:tcPr>
                </a:tc>
                <a:extLst>
                  <a:ext uri="{0D108BD9-81ED-4DB2-BD59-A6C34878D82A}">
                    <a16:rowId xmlns:a16="http://schemas.microsoft.com/office/drawing/2014/main" val="4152174422"/>
                  </a:ext>
                </a:extLst>
              </a:tr>
              <a:tr h="370840">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Develop a plan and allocate resource to meet the population’s health and care needs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Establish joint working arrangements with partners that embed collaboration as the basis for delivering the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Establish governance arrangements to support collective accountability for whole-system delivery and performance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Arrange the provision of health services including contracting arrangements, transformation, development, working with local authority and VCSE sector partners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Lead system implementation of people priorities (workforce) and data and digital plans</a:t>
                      </a:r>
                    </a:p>
                  </a:txBody>
                  <a:tcPr anchor="ctr">
                    <a:solidFill>
                      <a:schemeClr val="bg1">
                        <a:lumMod val="95000"/>
                      </a:schemeClr>
                    </a:solidFill>
                  </a:tcPr>
                </a:tc>
                <a:extLst>
                  <a:ext uri="{0D108BD9-81ED-4DB2-BD59-A6C34878D82A}">
                    <a16:rowId xmlns:a16="http://schemas.microsoft.com/office/drawing/2014/main" val="1433707288"/>
                  </a:ext>
                </a:extLst>
              </a:tr>
            </a:tbl>
          </a:graphicData>
        </a:graphic>
      </p:graphicFrame>
      <p:graphicFrame>
        <p:nvGraphicFramePr>
          <p:cNvPr id="6" name="Table 5">
            <a:extLst>
              <a:ext uri="{FF2B5EF4-FFF2-40B4-BE49-F238E27FC236}">
                <a16:creationId xmlns:a16="http://schemas.microsoft.com/office/drawing/2014/main" id="{E4F06204-9174-49D7-89AE-9BE64D40EE70}"/>
              </a:ext>
            </a:extLst>
          </p:cNvPr>
          <p:cNvGraphicFramePr>
            <a:graphicFrameLocks noGrp="1"/>
          </p:cNvGraphicFramePr>
          <p:nvPr>
            <p:extLst>
              <p:ext uri="{D42A27DB-BD31-4B8C-83A1-F6EECF244321}">
                <p14:modId xmlns:p14="http://schemas.microsoft.com/office/powerpoint/2010/main" val="1717890231"/>
              </p:ext>
            </p:extLst>
          </p:nvPr>
        </p:nvGraphicFramePr>
        <p:xfrm>
          <a:off x="9156975" y="3888132"/>
          <a:ext cx="2520000" cy="1569720"/>
        </p:xfrm>
        <a:graphic>
          <a:graphicData uri="http://schemas.openxmlformats.org/drawingml/2006/table">
            <a:tbl>
              <a:tblPr firstRow="1" bandRow="1">
                <a:tableStyleId>{5C22544A-7EE6-4342-B048-85BDC9FD1C3A}</a:tableStyleId>
              </a:tblPr>
              <a:tblGrid>
                <a:gridCol w="2520000">
                  <a:extLst>
                    <a:ext uri="{9D8B030D-6E8A-4147-A177-3AD203B41FA5}">
                      <a16:colId xmlns:a16="http://schemas.microsoft.com/office/drawing/2014/main" val="959873758"/>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kern="1200" dirty="0">
                          <a:solidFill>
                            <a:schemeClr val="bg1"/>
                          </a:solidFill>
                          <a:effectLst/>
                          <a:latin typeface="Arial" panose="020B0604020202020204" pitchFamily="34" charset="0"/>
                          <a:ea typeface="+mn-ea"/>
                          <a:cs typeface="Arial" panose="020B0604020202020204" pitchFamily="34" charset="0"/>
                        </a:rPr>
                        <a:t>Provider collaboratives </a:t>
                      </a:r>
                      <a:br>
                        <a:rPr lang="en-GB" sz="700" kern="1200" dirty="0">
                          <a:solidFill>
                            <a:schemeClr val="bg1"/>
                          </a:solidFill>
                          <a:effectLst/>
                          <a:latin typeface="Arial" panose="020B0604020202020204" pitchFamily="34" charset="0"/>
                          <a:ea typeface="+mn-ea"/>
                          <a:cs typeface="Arial" panose="020B0604020202020204" pitchFamily="34" charset="0"/>
                        </a:rPr>
                      </a:br>
                      <a:r>
                        <a:rPr lang="en-GB" sz="700" b="0" kern="1200" dirty="0">
                          <a:solidFill>
                            <a:schemeClr val="bg1"/>
                          </a:solidFill>
                          <a:effectLst/>
                          <a:latin typeface="Arial" panose="020B0604020202020204" pitchFamily="34" charset="0"/>
                          <a:ea typeface="+mn-ea"/>
                          <a:cs typeface="Arial" panose="020B0604020202020204" pitchFamily="34" charset="0"/>
                        </a:rPr>
                        <a:t>(acute, and mental health, learning disability </a:t>
                      </a:r>
                      <a:br>
                        <a:rPr lang="en-GB" sz="700" b="0" kern="1200" dirty="0">
                          <a:solidFill>
                            <a:schemeClr val="bg1"/>
                          </a:solidFill>
                          <a:effectLst/>
                          <a:latin typeface="Arial" panose="020B0604020202020204" pitchFamily="34" charset="0"/>
                          <a:ea typeface="+mn-ea"/>
                          <a:cs typeface="Arial" panose="020B0604020202020204" pitchFamily="34" charset="0"/>
                        </a:rPr>
                      </a:br>
                      <a:r>
                        <a:rPr lang="en-GB" sz="700" b="0" kern="1200" dirty="0">
                          <a:solidFill>
                            <a:schemeClr val="bg1"/>
                          </a:solidFill>
                          <a:effectLst/>
                          <a:latin typeface="Arial" panose="020B0604020202020204" pitchFamily="34" charset="0"/>
                          <a:ea typeface="+mn-ea"/>
                          <a:cs typeface="Arial" panose="020B0604020202020204" pitchFamily="34" charset="0"/>
                        </a:rPr>
                        <a:t>and neurodiversity)</a:t>
                      </a:r>
                    </a:p>
                  </a:txBody>
                  <a:tcPr anchor="ctr">
                    <a:solidFill>
                      <a:srgbClr val="006747"/>
                    </a:solidFill>
                  </a:tcPr>
                </a:tc>
                <a:extLst>
                  <a:ext uri="{0D108BD9-81ED-4DB2-BD59-A6C34878D82A}">
                    <a16:rowId xmlns:a16="http://schemas.microsoft.com/office/drawing/2014/main" val="4152174422"/>
                  </a:ext>
                </a:extLst>
              </a:tr>
              <a:tr h="370840">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Provide joint system leadership to transform services and address quality and efficiency by working together with a shared purpose and effective decision-making arrangements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Plan, deliver and transform services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Address unwarranted variation and inequality in access, experience and outcomes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Improve resilience and ensure that specialisation and consolidation occurs where this provides better outcomes and value</a:t>
                      </a:r>
                    </a:p>
                  </a:txBody>
                  <a:tcPr anchor="ctr">
                    <a:solidFill>
                      <a:schemeClr val="bg1">
                        <a:lumMod val="95000"/>
                      </a:schemeClr>
                    </a:solidFill>
                  </a:tcPr>
                </a:tc>
                <a:extLst>
                  <a:ext uri="{0D108BD9-81ED-4DB2-BD59-A6C34878D82A}">
                    <a16:rowId xmlns:a16="http://schemas.microsoft.com/office/drawing/2014/main" val="1433707288"/>
                  </a:ext>
                </a:extLst>
              </a:tr>
            </a:tbl>
          </a:graphicData>
        </a:graphic>
      </p:graphicFrame>
      <p:graphicFrame>
        <p:nvGraphicFramePr>
          <p:cNvPr id="7" name="Table 6">
            <a:extLst>
              <a:ext uri="{FF2B5EF4-FFF2-40B4-BE49-F238E27FC236}">
                <a16:creationId xmlns:a16="http://schemas.microsoft.com/office/drawing/2014/main" id="{440FC13F-3AB6-461A-BC72-8C1053F9B81F}"/>
              </a:ext>
            </a:extLst>
          </p:cNvPr>
          <p:cNvGraphicFramePr>
            <a:graphicFrameLocks noGrp="1"/>
          </p:cNvGraphicFramePr>
          <p:nvPr>
            <p:extLst>
              <p:ext uri="{D42A27DB-BD31-4B8C-83A1-F6EECF244321}">
                <p14:modId xmlns:p14="http://schemas.microsoft.com/office/powerpoint/2010/main" val="644257955"/>
              </p:ext>
            </p:extLst>
          </p:nvPr>
        </p:nvGraphicFramePr>
        <p:xfrm>
          <a:off x="3396975" y="5321962"/>
          <a:ext cx="2520000" cy="1356360"/>
        </p:xfrm>
        <a:graphic>
          <a:graphicData uri="http://schemas.openxmlformats.org/drawingml/2006/table">
            <a:tbl>
              <a:tblPr firstRow="1" bandRow="1">
                <a:tableStyleId>{5C22544A-7EE6-4342-B048-85BDC9FD1C3A}</a:tableStyleId>
              </a:tblPr>
              <a:tblGrid>
                <a:gridCol w="2520000">
                  <a:extLst>
                    <a:ext uri="{9D8B030D-6E8A-4147-A177-3AD203B41FA5}">
                      <a16:colId xmlns:a16="http://schemas.microsoft.com/office/drawing/2014/main" val="959873758"/>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kern="1200" dirty="0">
                          <a:solidFill>
                            <a:schemeClr val="bg1"/>
                          </a:solidFill>
                          <a:effectLst/>
                          <a:latin typeface="Arial" panose="020B0604020202020204" pitchFamily="34" charset="0"/>
                          <a:ea typeface="+mn-ea"/>
                          <a:cs typeface="Arial" panose="020B0604020202020204" pitchFamily="34" charset="0"/>
                        </a:rPr>
                        <a:t>Assurance committees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kern="1200" dirty="0">
                          <a:solidFill>
                            <a:schemeClr val="bg1"/>
                          </a:solidFill>
                          <a:effectLst/>
                          <a:latin typeface="Arial" panose="020B0604020202020204" pitchFamily="34" charset="0"/>
                          <a:ea typeface="+mn-ea"/>
                          <a:cs typeface="Arial" panose="020B0604020202020204" pitchFamily="34" charset="0"/>
                        </a:rPr>
                        <a:t>Audit and risk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kern="1200" dirty="0">
                          <a:solidFill>
                            <a:schemeClr val="bg1"/>
                          </a:solidFill>
                          <a:effectLst/>
                          <a:latin typeface="Arial" panose="020B0604020202020204" pitchFamily="34" charset="0"/>
                          <a:ea typeface="+mn-ea"/>
                          <a:cs typeface="Arial" panose="020B0604020202020204" pitchFamily="34" charset="0"/>
                        </a:rPr>
                        <a:t>Remuneration and Internal ICB workforce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kern="1200" dirty="0">
                          <a:solidFill>
                            <a:schemeClr val="bg1"/>
                          </a:solidFill>
                          <a:effectLst/>
                          <a:latin typeface="Arial" panose="020B0604020202020204" pitchFamily="34" charset="0"/>
                          <a:ea typeface="+mn-ea"/>
                          <a:cs typeface="Arial" panose="020B0604020202020204" pitchFamily="34" charset="0"/>
                        </a:rPr>
                        <a:t>Primary care commissioning transition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kern="1200" dirty="0">
                          <a:solidFill>
                            <a:schemeClr val="bg1"/>
                          </a:solidFill>
                          <a:effectLst/>
                          <a:latin typeface="Arial" panose="020B0604020202020204" pitchFamily="34" charset="0"/>
                          <a:ea typeface="+mn-ea"/>
                          <a:cs typeface="Arial" panose="020B0604020202020204" pitchFamily="34" charset="0"/>
                        </a:rPr>
                        <a:t>People and culture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kern="1200" dirty="0">
                          <a:solidFill>
                            <a:schemeClr val="bg1"/>
                          </a:solidFill>
                          <a:effectLst/>
                          <a:latin typeface="Arial" panose="020B0604020202020204" pitchFamily="34" charset="0"/>
                          <a:ea typeface="+mn-ea"/>
                          <a:cs typeface="Arial" panose="020B0604020202020204" pitchFamily="34" charset="0"/>
                        </a:rPr>
                        <a:t>Quality and patient experience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kern="1200" dirty="0">
                          <a:solidFill>
                            <a:schemeClr val="bg1"/>
                          </a:solidFill>
                          <a:effectLst/>
                          <a:latin typeface="Arial" panose="020B0604020202020204" pitchFamily="34" charset="0"/>
                          <a:ea typeface="+mn-ea"/>
                          <a:cs typeface="Arial" panose="020B0604020202020204" pitchFamily="34" charset="0"/>
                        </a:rPr>
                        <a:t>Finance and performance </a:t>
                      </a:r>
                    </a:p>
                  </a:txBody>
                  <a:tcPr anchor="ctr">
                    <a:solidFill>
                      <a:srgbClr val="00A9CE"/>
                    </a:solidFill>
                  </a:tcPr>
                </a:tc>
                <a:extLst>
                  <a:ext uri="{0D108BD9-81ED-4DB2-BD59-A6C34878D82A}">
                    <a16:rowId xmlns:a16="http://schemas.microsoft.com/office/drawing/2014/main" val="4152174422"/>
                  </a:ext>
                </a:extLst>
              </a:tr>
              <a:tr h="370840">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Provide oversight of NHS Devon functions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Provide assurance to the board that NHS Devon is meeting its legal and statutory obligations and making progress with its delivery plans</a:t>
                      </a:r>
                    </a:p>
                  </a:txBody>
                  <a:tcPr anchor="ctr">
                    <a:solidFill>
                      <a:schemeClr val="bg1">
                        <a:lumMod val="95000"/>
                      </a:schemeClr>
                    </a:solidFill>
                  </a:tcPr>
                </a:tc>
                <a:extLst>
                  <a:ext uri="{0D108BD9-81ED-4DB2-BD59-A6C34878D82A}">
                    <a16:rowId xmlns:a16="http://schemas.microsoft.com/office/drawing/2014/main" val="1433707288"/>
                  </a:ext>
                </a:extLst>
              </a:tr>
            </a:tbl>
          </a:graphicData>
        </a:graphic>
      </p:graphicFrame>
      <p:graphicFrame>
        <p:nvGraphicFramePr>
          <p:cNvPr id="8" name="Table 7">
            <a:extLst>
              <a:ext uri="{FF2B5EF4-FFF2-40B4-BE49-F238E27FC236}">
                <a16:creationId xmlns:a16="http://schemas.microsoft.com/office/drawing/2014/main" id="{FED0DE0D-DAE8-4548-9694-4C0E7DE83976}"/>
              </a:ext>
            </a:extLst>
          </p:cNvPr>
          <p:cNvGraphicFramePr>
            <a:graphicFrameLocks noGrp="1"/>
          </p:cNvGraphicFramePr>
          <p:nvPr>
            <p:extLst>
              <p:ext uri="{D42A27DB-BD31-4B8C-83A1-F6EECF244321}">
                <p14:modId xmlns:p14="http://schemas.microsoft.com/office/powerpoint/2010/main" val="341341035"/>
              </p:ext>
            </p:extLst>
          </p:nvPr>
        </p:nvGraphicFramePr>
        <p:xfrm>
          <a:off x="6276975" y="3888132"/>
          <a:ext cx="2520000" cy="1209040"/>
        </p:xfrm>
        <a:graphic>
          <a:graphicData uri="http://schemas.openxmlformats.org/drawingml/2006/table">
            <a:tbl>
              <a:tblPr firstRow="1" bandRow="1">
                <a:tableStyleId>{5C22544A-7EE6-4342-B048-85BDC9FD1C3A}</a:tableStyleId>
              </a:tblPr>
              <a:tblGrid>
                <a:gridCol w="2520000">
                  <a:extLst>
                    <a:ext uri="{9D8B030D-6E8A-4147-A177-3AD203B41FA5}">
                      <a16:colId xmlns:a16="http://schemas.microsoft.com/office/drawing/2014/main" val="959873758"/>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kern="1200" dirty="0">
                          <a:solidFill>
                            <a:sysClr val="windowText" lastClr="000000"/>
                          </a:solidFill>
                          <a:effectLst/>
                          <a:latin typeface="Arial" panose="020B0604020202020204" pitchFamily="34" charset="0"/>
                          <a:ea typeface="+mn-ea"/>
                          <a:cs typeface="Arial" panose="020B0604020202020204" pitchFamily="34" charset="0"/>
                        </a:rPr>
                        <a:t>Locality Care Partnerships </a:t>
                      </a:r>
                      <a:br>
                        <a:rPr lang="en-GB" sz="700" kern="1200" dirty="0">
                          <a:solidFill>
                            <a:sysClr val="windowText" lastClr="000000"/>
                          </a:solidFill>
                          <a:effectLst/>
                          <a:latin typeface="Arial" panose="020B0604020202020204" pitchFamily="34" charset="0"/>
                          <a:ea typeface="+mn-ea"/>
                          <a:cs typeface="Arial" panose="020B0604020202020204" pitchFamily="34" charset="0"/>
                        </a:rPr>
                      </a:br>
                      <a:r>
                        <a:rPr lang="en-GB" sz="700" b="0" kern="1200" dirty="0">
                          <a:solidFill>
                            <a:sysClr val="windowText" lastClr="000000"/>
                          </a:solidFill>
                          <a:effectLst/>
                          <a:latin typeface="Arial" panose="020B0604020202020204" pitchFamily="34" charset="0"/>
                          <a:ea typeface="+mn-ea"/>
                          <a:cs typeface="Arial" panose="020B0604020202020204" pitchFamily="34" charset="0"/>
                        </a:rPr>
                        <a:t>(north, south, east, west and Plymouth)</a:t>
                      </a:r>
                    </a:p>
                  </a:txBody>
                  <a:tcPr anchor="ctr">
                    <a:solidFill>
                      <a:schemeClr val="accent3"/>
                    </a:solidFill>
                  </a:tcPr>
                </a:tc>
                <a:extLst>
                  <a:ext uri="{0D108BD9-81ED-4DB2-BD59-A6C34878D82A}">
                    <a16:rowId xmlns:a16="http://schemas.microsoft.com/office/drawing/2014/main" val="4152174422"/>
                  </a:ext>
                </a:extLst>
              </a:tr>
              <a:tr h="370840">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Co-ordinate, plan and deliver integrated services in localities and alongside communities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Understand and work with communities, join up and coordinate services around peoples needs, address social and economic factors that influence health and wellbeing and support the quality and sustainability of services</a:t>
                      </a:r>
                    </a:p>
                  </a:txBody>
                  <a:tcPr anchor="ctr">
                    <a:solidFill>
                      <a:schemeClr val="bg1">
                        <a:lumMod val="95000"/>
                      </a:schemeClr>
                    </a:solidFill>
                  </a:tcPr>
                </a:tc>
                <a:extLst>
                  <a:ext uri="{0D108BD9-81ED-4DB2-BD59-A6C34878D82A}">
                    <a16:rowId xmlns:a16="http://schemas.microsoft.com/office/drawing/2014/main" val="1433707288"/>
                  </a:ext>
                </a:extLst>
              </a:tr>
            </a:tbl>
          </a:graphicData>
        </a:graphic>
      </p:graphicFrame>
      <p:graphicFrame>
        <p:nvGraphicFramePr>
          <p:cNvPr id="9" name="Table 8">
            <a:extLst>
              <a:ext uri="{FF2B5EF4-FFF2-40B4-BE49-F238E27FC236}">
                <a16:creationId xmlns:a16="http://schemas.microsoft.com/office/drawing/2014/main" id="{E501876D-996A-4906-909A-F0A213422020}"/>
              </a:ext>
            </a:extLst>
          </p:cNvPr>
          <p:cNvGraphicFramePr>
            <a:graphicFrameLocks noGrp="1"/>
          </p:cNvGraphicFramePr>
          <p:nvPr>
            <p:extLst>
              <p:ext uri="{D42A27DB-BD31-4B8C-83A1-F6EECF244321}">
                <p14:modId xmlns:p14="http://schemas.microsoft.com/office/powerpoint/2010/main" val="644092198"/>
              </p:ext>
            </p:extLst>
          </p:nvPr>
        </p:nvGraphicFramePr>
        <p:xfrm>
          <a:off x="3396975" y="3888132"/>
          <a:ext cx="2520000" cy="1209040"/>
        </p:xfrm>
        <a:graphic>
          <a:graphicData uri="http://schemas.openxmlformats.org/drawingml/2006/table">
            <a:tbl>
              <a:tblPr firstRow="1" bandRow="1">
                <a:tableStyleId>{5C22544A-7EE6-4342-B048-85BDC9FD1C3A}</a:tableStyleId>
              </a:tblPr>
              <a:tblGrid>
                <a:gridCol w="2520000">
                  <a:extLst>
                    <a:ext uri="{9D8B030D-6E8A-4147-A177-3AD203B41FA5}">
                      <a16:colId xmlns:a16="http://schemas.microsoft.com/office/drawing/2014/main" val="959873758"/>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kern="1200" dirty="0">
                          <a:solidFill>
                            <a:schemeClr val="bg1"/>
                          </a:solidFill>
                          <a:effectLst/>
                          <a:latin typeface="Arial" panose="020B0604020202020204" pitchFamily="34" charset="0"/>
                          <a:ea typeface="+mn-ea"/>
                          <a:cs typeface="Arial" panose="020B0604020202020204" pitchFamily="34" charset="0"/>
                        </a:rPr>
                        <a:t>Senior Executive Team and Senior Leadership Team</a:t>
                      </a:r>
                    </a:p>
                  </a:txBody>
                  <a:tcPr anchor="ctr">
                    <a:solidFill>
                      <a:srgbClr val="7030A0"/>
                    </a:solidFill>
                  </a:tcPr>
                </a:tc>
                <a:extLst>
                  <a:ext uri="{0D108BD9-81ED-4DB2-BD59-A6C34878D82A}">
                    <a16:rowId xmlns:a16="http://schemas.microsoft.com/office/drawing/2014/main" val="4152174422"/>
                  </a:ext>
                </a:extLst>
              </a:tr>
              <a:tr h="370840">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Responsible for day-to-day management and delivery of NHS Devon functions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Make recommendations strategy and commissioning delivery plans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Take day-to-day decisions on performance management and risk management to provide robust assurance to the NHS Devon board</a:t>
                      </a:r>
                    </a:p>
                  </a:txBody>
                  <a:tcPr anchor="ctr">
                    <a:solidFill>
                      <a:schemeClr val="bg1">
                        <a:lumMod val="95000"/>
                      </a:schemeClr>
                    </a:solidFill>
                  </a:tcPr>
                </a:tc>
                <a:extLst>
                  <a:ext uri="{0D108BD9-81ED-4DB2-BD59-A6C34878D82A}">
                    <a16:rowId xmlns:a16="http://schemas.microsoft.com/office/drawing/2014/main" val="1433707288"/>
                  </a:ext>
                </a:extLst>
              </a:tr>
            </a:tbl>
          </a:graphicData>
        </a:graphic>
      </p:graphicFrame>
      <p:graphicFrame>
        <p:nvGraphicFramePr>
          <p:cNvPr id="10" name="Table 9">
            <a:extLst>
              <a:ext uri="{FF2B5EF4-FFF2-40B4-BE49-F238E27FC236}">
                <a16:creationId xmlns:a16="http://schemas.microsoft.com/office/drawing/2014/main" id="{BF99563D-8886-4FE4-980D-11E184D5900E}"/>
              </a:ext>
            </a:extLst>
          </p:cNvPr>
          <p:cNvGraphicFramePr>
            <a:graphicFrameLocks noGrp="1"/>
          </p:cNvGraphicFramePr>
          <p:nvPr>
            <p:extLst>
              <p:ext uri="{D42A27DB-BD31-4B8C-83A1-F6EECF244321}">
                <p14:modId xmlns:p14="http://schemas.microsoft.com/office/powerpoint/2010/main" val="2555299099"/>
              </p:ext>
            </p:extLst>
          </p:nvPr>
        </p:nvGraphicFramePr>
        <p:xfrm>
          <a:off x="515732" y="3888132"/>
          <a:ext cx="2520000" cy="995680"/>
        </p:xfrm>
        <a:graphic>
          <a:graphicData uri="http://schemas.openxmlformats.org/drawingml/2006/table">
            <a:tbl>
              <a:tblPr firstRow="1" bandRow="1">
                <a:tableStyleId>{5C22544A-7EE6-4342-B048-85BDC9FD1C3A}</a:tableStyleId>
              </a:tblPr>
              <a:tblGrid>
                <a:gridCol w="2520000">
                  <a:extLst>
                    <a:ext uri="{9D8B030D-6E8A-4147-A177-3AD203B41FA5}">
                      <a16:colId xmlns:a16="http://schemas.microsoft.com/office/drawing/2014/main" val="959873758"/>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kern="1200" dirty="0">
                          <a:solidFill>
                            <a:schemeClr val="tx1"/>
                          </a:solidFill>
                          <a:effectLst/>
                          <a:latin typeface="Arial" panose="020B0604020202020204" pitchFamily="34" charset="0"/>
                          <a:ea typeface="+mn-ea"/>
                          <a:cs typeface="Arial" panose="020B0604020202020204" pitchFamily="34" charset="0"/>
                        </a:rPr>
                        <a:t>System Executive Management Group</a:t>
                      </a:r>
                    </a:p>
                  </a:txBody>
                  <a:tcPr anchor="ctr">
                    <a:solidFill>
                      <a:srgbClr val="92D050"/>
                    </a:solidFill>
                  </a:tcPr>
                </a:tc>
                <a:extLst>
                  <a:ext uri="{0D108BD9-81ED-4DB2-BD59-A6C34878D82A}">
                    <a16:rowId xmlns:a16="http://schemas.microsoft.com/office/drawing/2014/main" val="415217442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700" kern="1200" dirty="0">
                          <a:solidFill>
                            <a:schemeClr val="dk1"/>
                          </a:solidFill>
                          <a:effectLst/>
                          <a:latin typeface="Arial" panose="020B0604020202020204" pitchFamily="34" charset="0"/>
                          <a:ea typeface="+mn-ea"/>
                          <a:cs typeface="Arial" panose="020B0604020202020204" pitchFamily="34" charset="0"/>
                        </a:rPr>
                        <a:t>Overall executive responsibility for delivery of shared health and care priorities and plans including: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System strategy and planning for health and care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System delivery and performance for health and 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System transformation delivery for health and care</a:t>
                      </a:r>
                    </a:p>
                  </a:txBody>
                  <a:tcPr anchor="ctr">
                    <a:solidFill>
                      <a:schemeClr val="bg1">
                        <a:lumMod val="95000"/>
                      </a:schemeClr>
                    </a:solidFill>
                  </a:tcPr>
                </a:tc>
                <a:extLst>
                  <a:ext uri="{0D108BD9-81ED-4DB2-BD59-A6C34878D82A}">
                    <a16:rowId xmlns:a16="http://schemas.microsoft.com/office/drawing/2014/main" val="1433707288"/>
                  </a:ext>
                </a:extLst>
              </a:tr>
            </a:tbl>
          </a:graphicData>
        </a:graphic>
      </p:graphicFrame>
      <p:graphicFrame>
        <p:nvGraphicFramePr>
          <p:cNvPr id="11" name="Table 10">
            <a:extLst>
              <a:ext uri="{FF2B5EF4-FFF2-40B4-BE49-F238E27FC236}">
                <a16:creationId xmlns:a16="http://schemas.microsoft.com/office/drawing/2014/main" id="{668D024A-EBA7-4AF7-82AA-A23BB38BA48B}"/>
              </a:ext>
            </a:extLst>
          </p:cNvPr>
          <p:cNvGraphicFramePr>
            <a:graphicFrameLocks noGrp="1"/>
          </p:cNvGraphicFramePr>
          <p:nvPr>
            <p:extLst>
              <p:ext uri="{D42A27DB-BD31-4B8C-83A1-F6EECF244321}">
                <p14:modId xmlns:p14="http://schemas.microsoft.com/office/powerpoint/2010/main" val="437959517"/>
              </p:ext>
            </p:extLst>
          </p:nvPr>
        </p:nvGraphicFramePr>
        <p:xfrm>
          <a:off x="515732" y="1704401"/>
          <a:ext cx="2520000" cy="1315720"/>
        </p:xfrm>
        <a:graphic>
          <a:graphicData uri="http://schemas.openxmlformats.org/drawingml/2006/table">
            <a:tbl>
              <a:tblPr firstRow="1" bandRow="1">
                <a:tableStyleId>{5C22544A-7EE6-4342-B048-85BDC9FD1C3A}</a:tableStyleId>
              </a:tblPr>
              <a:tblGrid>
                <a:gridCol w="2520000">
                  <a:extLst>
                    <a:ext uri="{9D8B030D-6E8A-4147-A177-3AD203B41FA5}">
                      <a16:colId xmlns:a16="http://schemas.microsoft.com/office/drawing/2014/main" val="959873758"/>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kern="1200" dirty="0">
                          <a:solidFill>
                            <a:schemeClr val="tx1"/>
                          </a:solidFill>
                          <a:effectLst/>
                          <a:latin typeface="Arial" panose="020B0604020202020204" pitchFamily="34" charset="0"/>
                          <a:ea typeface="+mn-ea"/>
                          <a:cs typeface="Arial" panose="020B0604020202020204" pitchFamily="34" charset="0"/>
                        </a:rPr>
                        <a:t>Clinical and Professional Cabinet</a:t>
                      </a:r>
                    </a:p>
                  </a:txBody>
                  <a:tcPr anchor="ctr">
                    <a:solidFill>
                      <a:schemeClr val="accent5"/>
                    </a:solidFill>
                  </a:tcPr>
                </a:tc>
                <a:extLst>
                  <a:ext uri="{0D108BD9-81ED-4DB2-BD59-A6C34878D82A}">
                    <a16:rowId xmlns:a16="http://schemas.microsoft.com/office/drawing/2014/main" val="4152174422"/>
                  </a:ext>
                </a:extLst>
              </a:tr>
              <a:tr h="370840">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Promote clinical and professional engagement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Provide recommendations on priorities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Ensure plans are supported by evidence of good clinical and professional practice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Ensure organisational clinical and professional commitment to system plans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Oversee robust processes for approval of clinical and professional policies and effectiveness</a:t>
                      </a:r>
                    </a:p>
                  </a:txBody>
                  <a:tcPr anchor="ctr">
                    <a:solidFill>
                      <a:schemeClr val="bg1">
                        <a:lumMod val="95000"/>
                      </a:schemeClr>
                    </a:solidFill>
                  </a:tcPr>
                </a:tc>
                <a:extLst>
                  <a:ext uri="{0D108BD9-81ED-4DB2-BD59-A6C34878D82A}">
                    <a16:rowId xmlns:a16="http://schemas.microsoft.com/office/drawing/2014/main" val="1433707288"/>
                  </a:ext>
                </a:extLst>
              </a:tr>
            </a:tbl>
          </a:graphicData>
        </a:graphic>
      </p:graphicFrame>
      <p:graphicFrame>
        <p:nvGraphicFramePr>
          <p:cNvPr id="12" name="Table 11">
            <a:extLst>
              <a:ext uri="{FF2B5EF4-FFF2-40B4-BE49-F238E27FC236}">
                <a16:creationId xmlns:a16="http://schemas.microsoft.com/office/drawing/2014/main" id="{2D916680-81DD-42B8-B56B-1146F3B1F666}"/>
              </a:ext>
            </a:extLst>
          </p:cNvPr>
          <p:cNvGraphicFramePr>
            <a:graphicFrameLocks noGrp="1"/>
          </p:cNvGraphicFramePr>
          <p:nvPr>
            <p:extLst>
              <p:ext uri="{D42A27DB-BD31-4B8C-83A1-F6EECF244321}">
                <p14:modId xmlns:p14="http://schemas.microsoft.com/office/powerpoint/2010/main" val="4247986637"/>
              </p:ext>
            </p:extLst>
          </p:nvPr>
        </p:nvGraphicFramePr>
        <p:xfrm>
          <a:off x="515732" y="5321962"/>
          <a:ext cx="2520000" cy="782320"/>
        </p:xfrm>
        <a:graphic>
          <a:graphicData uri="http://schemas.openxmlformats.org/drawingml/2006/table">
            <a:tbl>
              <a:tblPr firstRow="1" bandRow="1">
                <a:tableStyleId>{5C22544A-7EE6-4342-B048-85BDC9FD1C3A}</a:tableStyleId>
              </a:tblPr>
              <a:tblGrid>
                <a:gridCol w="2520000">
                  <a:extLst>
                    <a:ext uri="{9D8B030D-6E8A-4147-A177-3AD203B41FA5}">
                      <a16:colId xmlns:a16="http://schemas.microsoft.com/office/drawing/2014/main" val="959873758"/>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kern="1200" dirty="0">
                          <a:solidFill>
                            <a:schemeClr val="bg1"/>
                          </a:solidFill>
                          <a:effectLst/>
                          <a:latin typeface="Arial" panose="020B0604020202020204" pitchFamily="34" charset="0"/>
                          <a:ea typeface="+mn-ea"/>
                          <a:cs typeface="Arial" panose="020B0604020202020204" pitchFamily="34" charset="0"/>
                        </a:rPr>
                        <a:t>System Quality </a:t>
                      </a:r>
                      <a:r>
                        <a:rPr lang="en-GB" sz="700" kern="1200">
                          <a:solidFill>
                            <a:schemeClr val="bg1"/>
                          </a:solidFill>
                          <a:effectLst/>
                          <a:latin typeface="Arial" panose="020B0604020202020204" pitchFamily="34" charset="0"/>
                          <a:ea typeface="+mn-ea"/>
                          <a:cs typeface="Arial" panose="020B0604020202020204" pitchFamily="34" charset="0"/>
                        </a:rPr>
                        <a:t>and Performance  </a:t>
                      </a:r>
                      <a:r>
                        <a:rPr lang="en-GB" sz="700" kern="1200" dirty="0">
                          <a:solidFill>
                            <a:schemeClr val="bg1"/>
                          </a:solidFill>
                          <a:effectLst/>
                          <a:latin typeface="Arial" panose="020B0604020202020204" pitchFamily="34" charset="0"/>
                          <a:ea typeface="+mn-ea"/>
                          <a:cs typeface="Arial" panose="020B0604020202020204" pitchFamily="34" charset="0"/>
                        </a:rPr>
                        <a:t>Group</a:t>
                      </a:r>
                    </a:p>
                  </a:txBody>
                  <a:tcPr anchor="ctr">
                    <a:solidFill>
                      <a:schemeClr val="accent6"/>
                    </a:solidFill>
                  </a:tcPr>
                </a:tc>
                <a:extLst>
                  <a:ext uri="{0D108BD9-81ED-4DB2-BD59-A6C34878D82A}">
                    <a16:rowId xmlns:a16="http://schemas.microsoft.com/office/drawing/2014/main" val="4152174422"/>
                  </a:ext>
                </a:extLst>
              </a:tr>
              <a:tr h="370840">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Provide oversight of quality across the system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kern="1200" dirty="0">
                          <a:solidFill>
                            <a:schemeClr val="dk1"/>
                          </a:solidFill>
                          <a:effectLst/>
                          <a:latin typeface="Arial" panose="020B0604020202020204" pitchFamily="34" charset="0"/>
                          <a:ea typeface="+mn-ea"/>
                          <a:cs typeface="Arial" panose="020B0604020202020204" pitchFamily="34" charset="0"/>
                        </a:rPr>
                        <a:t>Ensure partners work together to address concerns and improve the quality of services</a:t>
                      </a:r>
                    </a:p>
                  </a:txBody>
                  <a:tcPr anchor="ctr">
                    <a:solidFill>
                      <a:schemeClr val="bg1">
                        <a:lumMod val="95000"/>
                      </a:schemeClr>
                    </a:solidFill>
                  </a:tcPr>
                </a:tc>
                <a:extLst>
                  <a:ext uri="{0D108BD9-81ED-4DB2-BD59-A6C34878D82A}">
                    <a16:rowId xmlns:a16="http://schemas.microsoft.com/office/drawing/2014/main" val="1433707288"/>
                  </a:ext>
                </a:extLst>
              </a:tr>
            </a:tbl>
          </a:graphicData>
        </a:graphic>
      </p:graphicFrame>
      <p:cxnSp>
        <p:nvCxnSpPr>
          <p:cNvPr id="41" name="Connector: Elbow 40">
            <a:extLst>
              <a:ext uri="{FF2B5EF4-FFF2-40B4-BE49-F238E27FC236}">
                <a16:creationId xmlns:a16="http://schemas.microsoft.com/office/drawing/2014/main" id="{710C9BCF-F15A-4C23-8E8D-F369F29A4336}"/>
              </a:ext>
            </a:extLst>
          </p:cNvPr>
          <p:cNvCxnSpPr>
            <a:cxnSpLocks/>
            <a:stCxn id="7" idx="0"/>
          </p:cNvCxnSpPr>
          <p:nvPr/>
        </p:nvCxnSpPr>
        <p:spPr>
          <a:xfrm rot="16200000" flipV="1">
            <a:off x="3148263" y="3813249"/>
            <a:ext cx="1545884" cy="1471541"/>
          </a:xfrm>
          <a:prstGeom prst="bentConnector3">
            <a:avLst>
              <a:gd name="adj1" fmla="val 8102"/>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AEC63DBE-026D-4EE1-BCCA-C7CE07DE4CDF}"/>
              </a:ext>
            </a:extLst>
          </p:cNvPr>
          <p:cNvSpPr txBox="1"/>
          <p:nvPr/>
        </p:nvSpPr>
        <p:spPr>
          <a:xfrm>
            <a:off x="6146346" y="5622594"/>
            <a:ext cx="5724525" cy="615553"/>
          </a:xfrm>
          <a:prstGeom prst="rect">
            <a:avLst/>
          </a:prstGeom>
          <a:noFill/>
        </p:spPr>
        <p:txBody>
          <a:bodyPr wrap="square">
            <a:spAutoFit/>
          </a:bodyPr>
          <a:lstStyle/>
          <a:p>
            <a:r>
              <a:rPr lang="en-GB" sz="800" b="1" i="1" dirty="0">
                <a:solidFill>
                  <a:schemeClr val="dk1"/>
                </a:solidFill>
                <a:latin typeface="Arial" panose="020B0604020202020204" pitchFamily="34" charset="0"/>
                <a:cs typeface="Arial" panose="020B0604020202020204" pitchFamily="34" charset="0"/>
              </a:rPr>
              <a:t>Final Version – 10</a:t>
            </a:r>
            <a:r>
              <a:rPr lang="en-GB" sz="800" b="1" i="1" baseline="30000" dirty="0">
                <a:solidFill>
                  <a:schemeClr val="dk1"/>
                </a:solidFill>
                <a:latin typeface="Arial" panose="020B0604020202020204" pitchFamily="34" charset="0"/>
                <a:cs typeface="Arial" panose="020B0604020202020204" pitchFamily="34" charset="0"/>
              </a:rPr>
              <a:t>th</a:t>
            </a:r>
            <a:r>
              <a:rPr lang="en-GB" sz="800" b="1" i="1" dirty="0">
                <a:solidFill>
                  <a:schemeClr val="dk1"/>
                </a:solidFill>
                <a:latin typeface="Arial" panose="020B0604020202020204" pitchFamily="34" charset="0"/>
                <a:cs typeface="Arial" panose="020B0604020202020204" pitchFamily="34" charset="0"/>
              </a:rPr>
              <a:t> July 2023</a:t>
            </a:r>
          </a:p>
          <a:p>
            <a:endParaRPr lang="en-GB" sz="800" i="1" kern="1200" dirty="0">
              <a:solidFill>
                <a:schemeClr val="dk1"/>
              </a:solidFill>
              <a:effectLst/>
              <a:latin typeface="Arial" panose="020B0604020202020204" pitchFamily="34" charset="0"/>
              <a:ea typeface="+mn-ea"/>
              <a:cs typeface="Arial" panose="020B0604020202020204" pitchFamily="34" charset="0"/>
            </a:endParaRPr>
          </a:p>
          <a:p>
            <a:endParaRPr lang="en-GB" i="1" dirty="0"/>
          </a:p>
        </p:txBody>
      </p:sp>
      <p:sp>
        <p:nvSpPr>
          <p:cNvPr id="55" name="TextBox 54">
            <a:extLst>
              <a:ext uri="{FF2B5EF4-FFF2-40B4-BE49-F238E27FC236}">
                <a16:creationId xmlns:a16="http://schemas.microsoft.com/office/drawing/2014/main" id="{19FE08E7-2E41-4F88-B18E-BA5B13E96583}"/>
              </a:ext>
            </a:extLst>
          </p:cNvPr>
          <p:cNvSpPr txBox="1"/>
          <p:nvPr/>
        </p:nvSpPr>
        <p:spPr>
          <a:xfrm>
            <a:off x="2703513" y="117478"/>
            <a:ext cx="6426924" cy="369332"/>
          </a:xfrm>
          <a:prstGeom prst="rect">
            <a:avLst/>
          </a:prstGeom>
          <a:noFill/>
        </p:spPr>
        <p:txBody>
          <a:bodyPr wrap="square">
            <a:spAutoFit/>
          </a:bodyPr>
          <a:lstStyle/>
          <a:p>
            <a:pPr algn="ctr"/>
            <a:r>
              <a:rPr lang="en-GB" b="1" dirty="0">
                <a:latin typeface="Arial" panose="020B0604020202020204" pitchFamily="34" charset="0"/>
                <a:cs typeface="Arial" panose="020B0604020202020204" pitchFamily="34" charset="0"/>
              </a:rPr>
              <a:t>Functions and decisions map</a:t>
            </a:r>
          </a:p>
        </p:txBody>
      </p:sp>
      <p:cxnSp>
        <p:nvCxnSpPr>
          <p:cNvPr id="62" name="Straight Connector 61">
            <a:extLst>
              <a:ext uri="{FF2B5EF4-FFF2-40B4-BE49-F238E27FC236}">
                <a16:creationId xmlns:a16="http://schemas.microsoft.com/office/drawing/2014/main" id="{0042F040-43DB-4DE2-9A75-593E9CFCA718}"/>
              </a:ext>
            </a:extLst>
          </p:cNvPr>
          <p:cNvCxnSpPr>
            <a:cxnSpLocks/>
            <a:endCxn id="10" idx="0"/>
          </p:cNvCxnSpPr>
          <p:nvPr/>
        </p:nvCxnSpPr>
        <p:spPr>
          <a:xfrm>
            <a:off x="1775024" y="3759199"/>
            <a:ext cx="708" cy="128933"/>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67" name="Picture 66" descr="Logo&#10;&#10;Description automatically generated">
            <a:extLst>
              <a:ext uri="{FF2B5EF4-FFF2-40B4-BE49-F238E27FC236}">
                <a16:creationId xmlns:a16="http://schemas.microsoft.com/office/drawing/2014/main" id="{6E25D02E-05FB-41A5-815B-D84D88AAAD82}"/>
              </a:ext>
            </a:extLst>
          </p:cNvPr>
          <p:cNvPicPr>
            <a:picLocks noChangeAspect="1"/>
          </p:cNvPicPr>
          <p:nvPr/>
        </p:nvPicPr>
        <p:blipFill>
          <a:blip r:embed="rId2"/>
          <a:stretch>
            <a:fillRect/>
          </a:stretch>
        </p:blipFill>
        <p:spPr>
          <a:xfrm>
            <a:off x="154758" y="158144"/>
            <a:ext cx="1545482" cy="288000"/>
          </a:xfrm>
          <a:prstGeom prst="rect">
            <a:avLst/>
          </a:prstGeom>
        </p:spPr>
      </p:pic>
      <p:pic>
        <p:nvPicPr>
          <p:cNvPr id="14" name="Picture 13" descr="Logo&#10;&#10;Description automatically generated">
            <a:extLst>
              <a:ext uri="{FF2B5EF4-FFF2-40B4-BE49-F238E27FC236}">
                <a16:creationId xmlns:a16="http://schemas.microsoft.com/office/drawing/2014/main" id="{1BCB1CDA-A599-402F-9833-6A161F55B792}"/>
              </a:ext>
            </a:extLst>
          </p:cNvPr>
          <p:cNvPicPr>
            <a:picLocks noChangeAspect="1"/>
          </p:cNvPicPr>
          <p:nvPr/>
        </p:nvPicPr>
        <p:blipFill>
          <a:blip r:embed="rId3"/>
          <a:stretch>
            <a:fillRect/>
          </a:stretch>
        </p:blipFill>
        <p:spPr>
          <a:xfrm>
            <a:off x="11542349" y="139883"/>
            <a:ext cx="494894" cy="356257"/>
          </a:xfrm>
          <a:prstGeom prst="rect">
            <a:avLst/>
          </a:prstGeom>
        </p:spPr>
      </p:pic>
    </p:spTree>
    <p:extLst>
      <p:ext uri="{BB962C8B-B14F-4D97-AF65-F5344CB8AC3E}">
        <p14:creationId xmlns:p14="http://schemas.microsoft.com/office/powerpoint/2010/main" val="1323072122"/>
      </p:ext>
    </p:extLst>
  </p:cSld>
  <p:clrMapOvr>
    <a:masterClrMapping/>
  </p:clrMapOvr>
</p:sld>
</file>

<file path=ppt/theme/theme1.xml><?xml version="1.0" encoding="utf-8"?>
<a:theme xmlns:a="http://schemas.openxmlformats.org/drawingml/2006/main" name="Office Theme">
  <a:themeElements>
    <a:clrScheme name="Together for Devon">
      <a:dk1>
        <a:sysClr val="windowText" lastClr="000000"/>
      </a:dk1>
      <a:lt1>
        <a:sysClr val="window" lastClr="FFFFFF"/>
      </a:lt1>
      <a:dk2>
        <a:srgbClr val="003087"/>
      </a:dk2>
      <a:lt2>
        <a:srgbClr val="FFFFFF"/>
      </a:lt2>
      <a:accent1>
        <a:srgbClr val="003087"/>
      </a:accent1>
      <a:accent2>
        <a:srgbClr val="009639"/>
      </a:accent2>
      <a:accent3>
        <a:srgbClr val="FABA00"/>
      </a:accent3>
      <a:accent4>
        <a:srgbClr val="005EB8"/>
      </a:accent4>
      <a:accent5>
        <a:srgbClr val="57BE87"/>
      </a:accent5>
      <a:accent6>
        <a:srgbClr val="EF8900"/>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38100">
          <a:solidFill>
            <a:schemeClr val="bg1">
              <a:lumMod val="5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10934</TotalTime>
  <Words>622</Words>
  <Application>Microsoft Office PowerPoint</Application>
  <PresentationFormat>Widescreen</PresentationFormat>
  <Paragraphs>58</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Role of the Board The Healthy NHS Board (2013)</dc:title>
  <dc:creator>Huw Evans</dc:creator>
  <cp:lastModifiedBy>Jodie Howland</cp:lastModifiedBy>
  <cp:revision>77</cp:revision>
  <cp:lastPrinted>2022-05-05T09:47:30Z</cp:lastPrinted>
  <dcterms:created xsi:type="dcterms:W3CDTF">2022-03-08T11:34:55Z</dcterms:created>
  <dcterms:modified xsi:type="dcterms:W3CDTF">2023-07-10T11:04:03Z</dcterms:modified>
</cp:coreProperties>
</file>