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338" r:id="rId2"/>
    <p:sldId id="332" r:id="rId3"/>
    <p:sldId id="330" r:id="rId4"/>
    <p:sldId id="335" r:id="rId5"/>
    <p:sldId id="334" r:id="rId6"/>
    <p:sldId id="337" r:id="rId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32"/>
    <a:srgbClr val="4DA155"/>
    <a:srgbClr val="3CA287"/>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2" autoAdjust="0"/>
    <p:restoredTop sz="80503" autoAdjust="0"/>
  </p:normalViewPr>
  <p:slideViewPr>
    <p:cSldViewPr>
      <p:cViewPr varScale="1">
        <p:scale>
          <a:sx n="115" d="100"/>
          <a:sy n="115" d="100"/>
        </p:scale>
        <p:origin x="138" y="108"/>
      </p:cViewPr>
      <p:guideLst>
        <p:guide orient="horz" pos="1620"/>
        <p:guide pos="2880"/>
      </p:guideLst>
    </p:cSldViewPr>
  </p:slideViewPr>
  <p:notesTextViewPr>
    <p:cViewPr>
      <p:scale>
        <a:sx n="1" d="1"/>
        <a:sy n="1" d="1"/>
      </p:scale>
      <p:origin x="0" y="0"/>
    </p:cViewPr>
  </p:notesTextViewPr>
  <p:sorterViewPr>
    <p:cViewPr>
      <p:scale>
        <a:sx n="200" d="100"/>
        <a:sy n="200" d="100"/>
      </p:scale>
      <p:origin x="0" y="-10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FE9FDF-A057-46D0-9812-02E358C6A1CD}" type="datetimeFigureOut">
              <a:rPr lang="en-GB" smtClean="0"/>
              <a:t>09/11/2021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BF58C-0F85-43B7-9A5D-F8F882B09098}" type="slidenum">
              <a:rPr lang="en-GB" smtClean="0"/>
              <a:t>‹#›</a:t>
            </a:fld>
            <a:endParaRPr lang="en-GB"/>
          </a:p>
        </p:txBody>
      </p:sp>
    </p:spTree>
    <p:extLst>
      <p:ext uri="{BB962C8B-B14F-4D97-AF65-F5344CB8AC3E}">
        <p14:creationId xmlns:p14="http://schemas.microsoft.com/office/powerpoint/2010/main" val="1845762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685800" y="2914650"/>
            <a:ext cx="7774632" cy="131445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2051" name="Picture 3" descr="C:\Data\Editor\Pictures\NEW Devon CCG\General\Graphic Design\logos\NHS Devon CCG\NHS Devon CCG logo - BLU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948264" y="339582"/>
            <a:ext cx="1886587"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005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3"/>
          <p:cNvSpPr/>
          <p:nvPr userDrawn="1"/>
        </p:nvSpPr>
        <p:spPr>
          <a:xfrm>
            <a:off x="-180528" y="-164554"/>
            <a:ext cx="9505056" cy="54006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685800" y="1597819"/>
            <a:ext cx="7772400" cy="1102519"/>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683568" y="2914650"/>
            <a:ext cx="7088832" cy="131445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8" name="Picture 2" descr="C:\Data\Editor\Pictures\NEW Devon CCG\General\Graphic Design\logos\NHS Devon CCG\NHS Devon CCG logo - WHIT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948263" y="339582"/>
            <a:ext cx="1886588"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Data\Editor\Pictures\NEW Devon CCG\General\Graphic Design\logos\NHS Devon CCG\Branding\NHS Devon CCG branding - PowerPoint WHITE.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4572000" y="4393426"/>
            <a:ext cx="4572000" cy="750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139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63758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defRPr sz="1600"/>
            </a:lvl1pPr>
          </a:lstStyle>
          <a:p>
            <a:pPr lvl="0"/>
            <a:r>
              <a:rPr lang="en-US" dirty="0"/>
              <a:t>Click to edit Master text styles</a:t>
            </a:r>
          </a:p>
        </p:txBody>
      </p:sp>
    </p:spTree>
    <p:extLst>
      <p:ext uri="{BB962C8B-B14F-4D97-AF65-F5344CB8AC3E}">
        <p14:creationId xmlns:p14="http://schemas.microsoft.com/office/powerpoint/2010/main" val="3330599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59582"/>
            <a:ext cx="4038600" cy="3535041"/>
          </a:xfrm>
        </p:spPr>
        <p:txBody>
          <a:bodyPr/>
          <a:lstStyle>
            <a:lvl1pPr>
              <a:defRPr sz="1600"/>
            </a:lvl1pPr>
            <a:lvl2pPr marL="457200" indent="0">
              <a:buNone/>
              <a:defRPr sz="16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4648200" y="1059582"/>
            <a:ext cx="4038600" cy="3535041"/>
          </a:xfrm>
        </p:spPr>
        <p:txBody>
          <a:bodyPr/>
          <a:lstStyle>
            <a:lvl1pPr>
              <a:defRPr sz="1600"/>
            </a:lvl1pPr>
            <a:lvl2pPr>
              <a:defRPr sz="18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457200" y="205978"/>
            <a:ext cx="8229600" cy="637580"/>
          </a:xfrm>
        </p:spPr>
        <p:txBody>
          <a:bodyPr/>
          <a:lstStyle/>
          <a:p>
            <a:r>
              <a:rPr lang="en-US"/>
              <a:t>Click to edit Master title style</a:t>
            </a:r>
            <a:endParaRPr lang="en-GB"/>
          </a:p>
        </p:txBody>
      </p:sp>
    </p:spTree>
    <p:extLst>
      <p:ext uri="{BB962C8B-B14F-4D97-AF65-F5344CB8AC3E}">
        <p14:creationId xmlns:p14="http://schemas.microsoft.com/office/powerpoint/2010/main" val="4070989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637580"/>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457200" y="1059582"/>
            <a:ext cx="4040188" cy="479822"/>
          </a:xfrm>
        </p:spPr>
        <p:txBody>
          <a:bodyPr anchor="ctr"/>
          <a:lstStyle>
            <a:lvl1pPr marL="0" indent="0">
              <a:buNone/>
              <a:defRPr sz="1600" b="1">
                <a:solidFill>
                  <a:srgbClr val="0096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600"/>
            </a:lvl1pPr>
            <a:lvl2pPr>
              <a:defRPr sz="16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p:txBody>
      </p:sp>
      <p:sp>
        <p:nvSpPr>
          <p:cNvPr id="5" name="Text Placeholder 4"/>
          <p:cNvSpPr>
            <a:spLocks noGrp="1"/>
          </p:cNvSpPr>
          <p:nvPr>
            <p:ph type="body" sz="quarter" idx="3"/>
          </p:nvPr>
        </p:nvSpPr>
        <p:spPr>
          <a:xfrm>
            <a:off x="4645026" y="1059582"/>
            <a:ext cx="4041775" cy="479822"/>
          </a:xfrm>
        </p:spPr>
        <p:txBody>
          <a:bodyPr anchor="ctr"/>
          <a:lstStyle>
            <a:lvl1pPr marL="0" indent="0">
              <a:buNone/>
              <a:defRPr sz="1800" b="1">
                <a:solidFill>
                  <a:srgbClr val="0096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6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a:t>Click to edit Master text styles</a:t>
            </a:r>
          </a:p>
        </p:txBody>
      </p:sp>
    </p:spTree>
    <p:extLst>
      <p:ext uri="{BB962C8B-B14F-4D97-AF65-F5344CB8AC3E}">
        <p14:creationId xmlns:p14="http://schemas.microsoft.com/office/powerpoint/2010/main" val="265170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099706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205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ctr">
            <a:normAutofit/>
          </a:bodyPr>
          <a:lstStyle>
            <a:lvl1pPr algn="l">
              <a:defRPr sz="1800" b="1">
                <a:solidFill>
                  <a:srgbClr val="009632"/>
                </a:solidFill>
              </a:defRPr>
            </a:lvl1pPr>
          </a:lstStyle>
          <a:p>
            <a:r>
              <a:rPr lang="en-US" dirty="0"/>
              <a:t>Click to edit Master title style</a:t>
            </a:r>
            <a:endParaRPr lang="en-GB" dirty="0"/>
          </a:p>
        </p:txBody>
      </p:sp>
      <p:sp>
        <p:nvSpPr>
          <p:cNvPr id="3" name="Content Placeholder 2"/>
          <p:cNvSpPr>
            <a:spLocks noGrp="1"/>
          </p:cNvSpPr>
          <p:nvPr>
            <p:ph idx="1"/>
          </p:nvPr>
        </p:nvSpPr>
        <p:spPr>
          <a:xfrm>
            <a:off x="3575050" y="204788"/>
            <a:ext cx="5111750" cy="4389835"/>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030060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63758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059583"/>
            <a:ext cx="8229600" cy="3535040"/>
          </a:xfrm>
          <a:prstGeom prst="rect">
            <a:avLst/>
          </a:prstGeom>
        </p:spPr>
        <p:txBody>
          <a:bodyPr vert="horz" lIns="91440" tIns="45720" rIns="91440" bIns="45720" rtlCol="0">
            <a:noAutofit/>
          </a:bodyPr>
          <a:lstStyle/>
          <a:p>
            <a:pPr lvl="0"/>
            <a:r>
              <a:rPr lang="en-US" dirty="0"/>
              <a:t>Click to edit Master text styles</a:t>
            </a:r>
          </a:p>
        </p:txBody>
      </p:sp>
      <p:pic>
        <p:nvPicPr>
          <p:cNvPr id="5" name="Picture 3" descr="C:\Data\Editor\Pictures\NEW Devon CCG\General\Graphic Design\logos\NHS Devon CCG\Branding\NHS Devon CCG branding - PowerPoint.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flipH="1">
            <a:off x="4572000" y="4393426"/>
            <a:ext cx="4572000" cy="750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061318"/>
      </p:ext>
    </p:extLst>
  </p:cSld>
  <p:clrMap bg1="lt1" tx1="dk1" bg2="lt2" tx2="dk2" accent1="accent1" accent2="accent2" accent3="accent3" accent4="accent4" accent5="accent5" accent6="accent6" hlink="hlink" folHlink="folHlink"/>
  <p:sldLayoutIdLst>
    <p:sldLayoutId id="2147483661" r:id="rId1"/>
    <p:sldLayoutId id="2147483669" r:id="rId2"/>
    <p:sldLayoutId id="2147483662" r:id="rId3"/>
    <p:sldLayoutId id="2147483664" r:id="rId4"/>
    <p:sldLayoutId id="2147483665" r:id="rId5"/>
    <p:sldLayoutId id="2147483666" r:id="rId6"/>
    <p:sldLayoutId id="2147483667" r:id="rId7"/>
    <p:sldLayoutId id="2147483668" r:id="rId8"/>
  </p:sldLayoutIdLst>
  <p:txStyles>
    <p:titleStyle>
      <a:lvl1pPr algn="l" defTabSz="914400" rtl="0" eaLnBrk="1" latinLnBrk="0" hangingPunct="1">
        <a:spcBef>
          <a:spcPct val="0"/>
        </a:spcBef>
        <a:buNone/>
        <a:defRPr sz="3000" kern="1200">
          <a:solidFill>
            <a:srgbClr val="005EB8"/>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rgbClr val="009632"/>
        </a:buClr>
        <a:buFont typeface="Wingdings" panose="05000000000000000000" pitchFamily="2" charset="2"/>
        <a:buChar char="§"/>
        <a:defRPr sz="1600" kern="1200">
          <a:solidFill>
            <a:schemeClr val="tx1"/>
          </a:solidFill>
          <a:latin typeface="+mn-lt"/>
          <a:ea typeface="+mn-ea"/>
          <a:cs typeface="+mn-cs"/>
        </a:defRPr>
      </a:lvl1pPr>
      <a:lvl2pPr marL="742950" indent="-285750" algn="l" defTabSz="914400" rtl="0" eaLnBrk="1" latinLnBrk="0" hangingPunct="1">
        <a:spcBef>
          <a:spcPct val="20000"/>
        </a:spcBef>
        <a:buClr>
          <a:srgbClr val="00963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9271"/>
            <a:ext cx="6478488" cy="1102519"/>
          </a:xfrm>
        </p:spPr>
        <p:txBody>
          <a:bodyPr>
            <a:normAutofit fontScale="90000"/>
          </a:bodyPr>
          <a:lstStyle/>
          <a:p>
            <a:r>
              <a:rPr lang="en-GB" dirty="0"/>
              <a:t>Workforce Race Equality Standards (WRES) Report 2020/21</a:t>
            </a:r>
            <a:br>
              <a:rPr lang="en-GB" dirty="0"/>
            </a:br>
            <a:br>
              <a:rPr lang="en-GB" dirty="0"/>
            </a:br>
            <a:br>
              <a:rPr lang="en-GB" dirty="0"/>
            </a:br>
            <a:br>
              <a:rPr lang="en-GB" dirty="0"/>
            </a:br>
            <a:endParaRPr lang="en-GB" sz="2200" dirty="0"/>
          </a:p>
        </p:txBody>
      </p:sp>
      <p:sp>
        <p:nvSpPr>
          <p:cNvPr id="3" name="Subtitle 2"/>
          <p:cNvSpPr>
            <a:spLocks noGrp="1"/>
          </p:cNvSpPr>
          <p:nvPr>
            <p:ph type="subTitle" idx="1"/>
          </p:nvPr>
        </p:nvSpPr>
        <p:spPr>
          <a:xfrm>
            <a:off x="683568" y="3273524"/>
            <a:ext cx="7088832" cy="1314450"/>
          </a:xfrm>
        </p:spPr>
        <p:txBody>
          <a:bodyPr/>
          <a:lstStyle/>
          <a:p>
            <a:r>
              <a:rPr lang="en-GB" dirty="0"/>
              <a:t>Sean Langford, HR Manager</a:t>
            </a:r>
          </a:p>
        </p:txBody>
      </p:sp>
    </p:spTree>
    <p:extLst>
      <p:ext uri="{BB962C8B-B14F-4D97-AF65-F5344CB8AC3E}">
        <p14:creationId xmlns:p14="http://schemas.microsoft.com/office/powerpoint/2010/main" val="198988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1962"/>
            <a:ext cx="8229600" cy="637580"/>
          </a:xfrm>
        </p:spPr>
        <p:txBody>
          <a:bodyPr/>
          <a:lstStyle/>
          <a:p>
            <a:r>
              <a:rPr lang="en-GB" dirty="0"/>
              <a:t>WRES 2021 - Key findings</a:t>
            </a:r>
            <a:endParaRPr lang="en-GB" dirty="0">
              <a:solidFill>
                <a:srgbClr val="FF0000"/>
              </a:solidFill>
            </a:endParaRPr>
          </a:p>
        </p:txBody>
      </p:sp>
      <p:sp>
        <p:nvSpPr>
          <p:cNvPr id="3" name="Content Placeholder 2"/>
          <p:cNvSpPr>
            <a:spLocks noGrp="1"/>
          </p:cNvSpPr>
          <p:nvPr>
            <p:ph idx="1"/>
          </p:nvPr>
        </p:nvSpPr>
        <p:spPr>
          <a:xfrm>
            <a:off x="457200" y="764902"/>
            <a:ext cx="7859216" cy="3679056"/>
          </a:xfrm>
        </p:spPr>
        <p:txBody>
          <a:bodyPr/>
          <a:lstStyle/>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The proportion of BME staff at NHS Devon CCG increased slightly from 1.4% to 1.8%. This remains below the BME proportion of the Devon population as a whole which, in the 2011 census, was reported as 3%.</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The number of staff who are described as “ethnicity unknown” in the workforce database system remained steady at around 9% of the workforce. It is important to reduce this figure to ensure we have an accurate understanding of our workforce composition.</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The likelihood of white applicants being shortlisted increased slightly in 2021. The CCG will provide recruitment training with a focus on EDI to appropriate staff in Autumn 2021 in an attempt to reduce this ratio in 2022.  </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No BME staff entered into a disciplinary process during the year.</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There were no centralised records for access to non-mandatory training in 2021. A CCG-wide talent management process will be in place for 2022 so some information is likely to be available for this indicator next year.</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Staff survey comparisons of BME staff members and white staff members at the CCG are not available due to the small numbers of BME staff who responded to the staff survey.</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BME representation on the Board remains unchanged. A new Board will be appointed as part of the transition to an Integrated Care System in April 2022 and this provides an opportunity to appoint some BME representation on the Board. </a:t>
            </a:r>
          </a:p>
          <a:p>
            <a:pPr lvl="1">
              <a:lnSpc>
                <a:spcPct val="115000"/>
              </a:lnSpc>
              <a:spcAft>
                <a:spcPts val="600"/>
              </a:spcAft>
              <a:buFont typeface="Wingdings" panose="05000000000000000000" pitchFamily="2" charset="2"/>
              <a:buChar char=""/>
            </a:pPr>
            <a:endParaRPr lang="en-GB" sz="1300" dirty="0">
              <a:solidFill>
                <a:srgbClr val="000000"/>
              </a:solidFill>
              <a:latin typeface="Arial" panose="020B0604020202020204" pitchFamily="34" charset="0"/>
              <a:cs typeface="Arial" panose="020B0604020202020204" pitchFamily="34" charset="0"/>
            </a:endParaRPr>
          </a:p>
          <a:p>
            <a:pPr>
              <a:lnSpc>
                <a:spcPct val="115000"/>
              </a:lnSpc>
              <a:spcAft>
                <a:spcPts val="600"/>
              </a:spcAft>
              <a:buFont typeface="Wingdings" panose="05000000000000000000" pitchFamily="2" charset="2"/>
              <a:buChar char=""/>
            </a:pPr>
            <a:endParaRPr lang="en-GB" sz="1100" dirty="0">
              <a:solidFill>
                <a:srgbClr val="000000"/>
              </a:solidFill>
              <a:latin typeface="Arial" panose="020B0604020202020204" pitchFamily="34" charset="0"/>
              <a:cs typeface="Arial" panose="020B0604020202020204" pitchFamily="34" charset="0"/>
            </a:endParaRPr>
          </a:p>
          <a:p>
            <a:endParaRPr lang="en-US" dirty="0">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211437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52F04-3076-4E77-8488-763C481F503E}"/>
              </a:ext>
            </a:extLst>
          </p:cNvPr>
          <p:cNvSpPr>
            <a:spLocks noGrp="1"/>
          </p:cNvSpPr>
          <p:nvPr>
            <p:ph type="title"/>
          </p:nvPr>
        </p:nvSpPr>
        <p:spPr>
          <a:xfrm>
            <a:off x="662880" y="61962"/>
            <a:ext cx="8229600" cy="637580"/>
          </a:xfrm>
        </p:spPr>
        <p:txBody>
          <a:bodyPr anchor="ctr">
            <a:normAutofit/>
          </a:bodyPr>
          <a:lstStyle/>
          <a:p>
            <a:r>
              <a:rPr lang="en-GB" dirty="0"/>
              <a:t>2021 WRES Indicator 1</a:t>
            </a:r>
          </a:p>
        </p:txBody>
      </p:sp>
      <p:graphicFrame>
        <p:nvGraphicFramePr>
          <p:cNvPr id="14" name="Content Placeholder 12">
            <a:extLst>
              <a:ext uri="{FF2B5EF4-FFF2-40B4-BE49-F238E27FC236}">
                <a16:creationId xmlns:a16="http://schemas.microsoft.com/office/drawing/2014/main" id="{533666B7-FB37-46CA-B2BD-8E68C4CFD9D9}"/>
              </a:ext>
            </a:extLst>
          </p:cNvPr>
          <p:cNvGraphicFramePr>
            <a:graphicFrameLocks/>
          </p:cNvGraphicFramePr>
          <p:nvPr>
            <p:extLst>
              <p:ext uri="{D42A27DB-BD31-4B8C-83A1-F6EECF244321}">
                <p14:modId xmlns:p14="http://schemas.microsoft.com/office/powerpoint/2010/main" val="3309707217"/>
              </p:ext>
            </p:extLst>
          </p:nvPr>
        </p:nvGraphicFramePr>
        <p:xfrm>
          <a:off x="683567" y="795704"/>
          <a:ext cx="6336705" cy="2424118"/>
        </p:xfrm>
        <a:graphic>
          <a:graphicData uri="http://schemas.openxmlformats.org/drawingml/2006/table">
            <a:tbl>
              <a:tblPr firstRow="1" firstCol="1" bandRow="1">
                <a:tableStyleId>{5C22544A-7EE6-4342-B048-85BDC9FD1C3A}</a:tableStyleId>
              </a:tblPr>
              <a:tblGrid>
                <a:gridCol w="132434">
                  <a:extLst>
                    <a:ext uri="{9D8B030D-6E8A-4147-A177-3AD203B41FA5}">
                      <a16:colId xmlns:a16="http://schemas.microsoft.com/office/drawing/2014/main" val="3867783083"/>
                    </a:ext>
                  </a:extLst>
                </a:gridCol>
                <a:gridCol w="1782253">
                  <a:extLst>
                    <a:ext uri="{9D8B030D-6E8A-4147-A177-3AD203B41FA5}">
                      <a16:colId xmlns:a16="http://schemas.microsoft.com/office/drawing/2014/main" val="1803238161"/>
                    </a:ext>
                  </a:extLst>
                </a:gridCol>
                <a:gridCol w="683817">
                  <a:extLst>
                    <a:ext uri="{9D8B030D-6E8A-4147-A177-3AD203B41FA5}">
                      <a16:colId xmlns:a16="http://schemas.microsoft.com/office/drawing/2014/main" val="435356723"/>
                    </a:ext>
                  </a:extLst>
                </a:gridCol>
                <a:gridCol w="638229">
                  <a:extLst>
                    <a:ext uri="{9D8B030D-6E8A-4147-A177-3AD203B41FA5}">
                      <a16:colId xmlns:a16="http://schemas.microsoft.com/office/drawing/2014/main" val="3928308493"/>
                    </a:ext>
                  </a:extLst>
                </a:gridCol>
                <a:gridCol w="774993">
                  <a:extLst>
                    <a:ext uri="{9D8B030D-6E8A-4147-A177-3AD203B41FA5}">
                      <a16:colId xmlns:a16="http://schemas.microsoft.com/office/drawing/2014/main" val="363552450"/>
                    </a:ext>
                  </a:extLst>
                </a:gridCol>
                <a:gridCol w="774993">
                  <a:extLst>
                    <a:ext uri="{9D8B030D-6E8A-4147-A177-3AD203B41FA5}">
                      <a16:colId xmlns:a16="http://schemas.microsoft.com/office/drawing/2014/main" val="2997198885"/>
                    </a:ext>
                  </a:extLst>
                </a:gridCol>
                <a:gridCol w="774993">
                  <a:extLst>
                    <a:ext uri="{9D8B030D-6E8A-4147-A177-3AD203B41FA5}">
                      <a16:colId xmlns:a16="http://schemas.microsoft.com/office/drawing/2014/main" val="1795865724"/>
                    </a:ext>
                  </a:extLst>
                </a:gridCol>
                <a:gridCol w="774993">
                  <a:extLst>
                    <a:ext uri="{9D8B030D-6E8A-4147-A177-3AD203B41FA5}">
                      <a16:colId xmlns:a16="http://schemas.microsoft.com/office/drawing/2014/main" val="1544262326"/>
                    </a:ext>
                  </a:extLst>
                </a:gridCol>
              </a:tblGrid>
              <a:tr h="293403">
                <a:tc gridSpan="8">
                  <a:txBody>
                    <a:bodyPr/>
                    <a:lstStyle/>
                    <a:p>
                      <a:pPr algn="l"/>
                      <a:r>
                        <a:rPr lang="en-GB" sz="800" dirty="0">
                          <a:effectLst/>
                        </a:rPr>
                        <a:t>WRES Indicator 1: Proportion of BME staff in Agenda for Change, medical and dental or VSM staff groups</a:t>
                      </a:r>
                    </a:p>
                  </a:txBody>
                  <a:tcPr marL="31105" marR="31105" marT="0" marB="0" anchor="ctr"/>
                </a:tc>
                <a:tc hMerge="1">
                  <a:txBody>
                    <a:bodyPr/>
                    <a:lstStyle/>
                    <a:p>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effectLst/>
                        </a:rPr>
                        <a:t>2020</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1210361547"/>
                  </a:ext>
                </a:extLst>
              </a:tr>
              <a:tr h="172145">
                <a:tc>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gridSpan="3">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2020</a:t>
                      </a:r>
                    </a:p>
                  </a:txBody>
                  <a:tcPr marL="31105" marR="31105" marT="0" marB="0" anchor="ctr"/>
                </a:tc>
                <a:tc h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gridSpan="3">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2021</a:t>
                      </a:r>
                    </a:p>
                  </a:txBody>
                  <a:tcPr marL="31105" marR="31105" marT="0" marB="0" anchor="ctr"/>
                </a:tc>
                <a:tc h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449722090"/>
                  </a:ext>
                </a:extLst>
              </a:tr>
              <a:tr h="172145">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b="1" dirty="0">
                          <a:effectLst/>
                        </a:rPr>
                        <a:t>BME</a:t>
                      </a:r>
                      <a:endParaRPr lang="en-GB" sz="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b="1" dirty="0">
                          <a:effectLst/>
                        </a:rPr>
                        <a:t>White</a:t>
                      </a:r>
                      <a:endParaRPr lang="en-GB" sz="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Unknown</a:t>
                      </a:r>
                    </a:p>
                  </a:txBody>
                  <a:tcPr marL="31105" marR="31105" marT="0" marB="0" anchor="ctr"/>
                </a:tc>
                <a:tc>
                  <a:txBody>
                    <a:bodyPr/>
                    <a:lstStyle/>
                    <a:p>
                      <a:pPr algn="ctr"/>
                      <a:r>
                        <a:rPr lang="en-GB" sz="800" b="1" dirty="0">
                          <a:effectLst/>
                        </a:rPr>
                        <a:t>BME</a:t>
                      </a:r>
                      <a:endParaRPr lang="en-GB" sz="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b="1" dirty="0">
                          <a:effectLst/>
                        </a:rPr>
                        <a:t>White</a:t>
                      </a:r>
                      <a:endParaRPr lang="en-GB" sz="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Unknown</a:t>
                      </a:r>
                    </a:p>
                  </a:txBody>
                  <a:tcPr marL="31105" marR="31105" marT="0" marB="0" anchor="ctr"/>
                </a:tc>
                <a:extLst>
                  <a:ext uri="{0D108BD9-81ED-4DB2-BD59-A6C34878D82A}">
                    <a16:rowId xmlns:a16="http://schemas.microsoft.com/office/drawing/2014/main" val="2235987429"/>
                  </a:ext>
                </a:extLst>
              </a:tr>
              <a:tr h="357285">
                <a:tc rowSpan="4">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latin typeface="Arial" panose="020B0604020202020204" pitchFamily="34" charset="0"/>
                          <a:ea typeface="Times New Roman" panose="02020603050405020304" pitchFamily="18" charset="0"/>
                          <a:cs typeface="Times New Roman" panose="02020603050405020304" pitchFamily="18" charset="0"/>
                        </a:rPr>
                        <a:t>Agenda for Change (bands 1 – 9) (non-clinical)</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1.0%</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90.2%</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8.8%</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1.5%</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89.7%</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8.8%</a:t>
                      </a:r>
                    </a:p>
                  </a:txBody>
                  <a:tcPr marL="31105" marR="31105" marT="0" marB="0" anchor="ctr"/>
                </a:tc>
                <a:extLst>
                  <a:ext uri="{0D108BD9-81ED-4DB2-BD59-A6C34878D82A}">
                    <a16:rowId xmlns:a16="http://schemas.microsoft.com/office/drawing/2014/main" val="1245318952"/>
                  </a:ext>
                </a:extLst>
              </a:tr>
              <a:tr h="357285">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latin typeface="Arial" panose="020B0604020202020204" pitchFamily="34" charset="0"/>
                          <a:ea typeface="Times New Roman" panose="02020603050405020304" pitchFamily="18" charset="0"/>
                          <a:cs typeface="Times New Roman" panose="02020603050405020304" pitchFamily="18" charset="0"/>
                        </a:rPr>
                        <a:t>Agenda for Change (bands 1 - 9) (clinical)</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2.2%</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91.1%</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6.7%</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2.3%</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89.8%</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7.9%</a:t>
                      </a:r>
                    </a:p>
                  </a:txBody>
                  <a:tcPr marL="31105" marR="31105" marT="0" marB="0" anchor="ctr"/>
                </a:tc>
                <a:extLst>
                  <a:ext uri="{0D108BD9-81ED-4DB2-BD59-A6C34878D82A}">
                    <a16:rowId xmlns:a16="http://schemas.microsoft.com/office/drawing/2014/main" val="1146902933"/>
                  </a:ext>
                </a:extLst>
              </a:tr>
              <a:tr h="357285">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latin typeface="Arial" panose="020B0604020202020204" pitchFamily="34" charset="0"/>
                          <a:ea typeface="Times New Roman" panose="02020603050405020304" pitchFamily="18" charset="0"/>
                          <a:cs typeface="Times New Roman" panose="02020603050405020304" pitchFamily="18" charset="0"/>
                        </a:rPr>
                        <a:t>Clinical staff members</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4.1%</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83.7%</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12.2%</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4.7%</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81.4%</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13.9%</a:t>
                      </a:r>
                    </a:p>
                  </a:txBody>
                  <a:tcPr marL="31105" marR="31105" marT="0" marB="0" anchor="ctr"/>
                </a:tc>
                <a:extLst>
                  <a:ext uri="{0D108BD9-81ED-4DB2-BD59-A6C34878D82A}">
                    <a16:rowId xmlns:a16="http://schemas.microsoft.com/office/drawing/2014/main" val="224534334"/>
                  </a:ext>
                </a:extLst>
              </a:tr>
              <a:tr h="357285">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latin typeface="Arial" panose="020B0604020202020204" pitchFamily="34" charset="0"/>
                          <a:ea typeface="Times New Roman" panose="02020603050405020304" pitchFamily="18" charset="0"/>
                          <a:cs typeface="Times New Roman" panose="02020603050405020304" pitchFamily="18" charset="0"/>
                        </a:rPr>
                        <a:t>VSM staff members</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0%</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88.9%</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11.1%</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0%</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89.5%</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10.5%</a:t>
                      </a:r>
                    </a:p>
                  </a:txBody>
                  <a:tcPr marL="31105" marR="31105" marT="0" marB="0" anchor="ctr"/>
                </a:tc>
                <a:extLst>
                  <a:ext uri="{0D108BD9-81ED-4DB2-BD59-A6C34878D82A}">
                    <a16:rowId xmlns:a16="http://schemas.microsoft.com/office/drawing/2014/main" val="4072948375"/>
                  </a:ext>
                </a:extLst>
              </a:tr>
              <a:tr h="357285">
                <a:tc>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b="1" dirty="0">
                          <a:effectLst/>
                        </a:rPr>
                        <a:t>Whole workforce</a:t>
                      </a:r>
                      <a:endParaRPr lang="en-GB" sz="8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1.4%</a:t>
                      </a: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89.8%</a:t>
                      </a: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8.8%</a:t>
                      </a: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1.8%</a:t>
                      </a: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89.0%</a:t>
                      </a:r>
                    </a:p>
                  </a:txBody>
                  <a:tcPr marL="31105" marR="31105" marT="0" marB="0" anchor="ctr"/>
                </a:tc>
                <a:tc>
                  <a:txBody>
                    <a:bodyPr/>
                    <a:lstStyle/>
                    <a:p>
                      <a:pPr algn="ctr"/>
                      <a:r>
                        <a:rPr lang="en-GB" sz="800" b="1" dirty="0">
                          <a:effectLst/>
                          <a:latin typeface="Arial" panose="020B0604020202020204" pitchFamily="34" charset="0"/>
                          <a:ea typeface="Times New Roman" panose="02020603050405020304" pitchFamily="18" charset="0"/>
                          <a:cs typeface="Times New Roman" panose="02020603050405020304" pitchFamily="18" charset="0"/>
                        </a:rPr>
                        <a:t>9.2%</a:t>
                      </a:r>
                    </a:p>
                  </a:txBody>
                  <a:tcPr marL="31105" marR="31105" marT="0" marB="0" anchor="ctr"/>
                </a:tc>
                <a:extLst>
                  <a:ext uri="{0D108BD9-81ED-4DB2-BD59-A6C34878D82A}">
                    <a16:rowId xmlns:a16="http://schemas.microsoft.com/office/drawing/2014/main" val="1673318553"/>
                  </a:ext>
                </a:extLst>
              </a:tr>
            </a:tbl>
          </a:graphicData>
        </a:graphic>
      </p:graphicFrame>
      <p:sp>
        <p:nvSpPr>
          <p:cNvPr id="4" name="Content Placeholder 2">
            <a:extLst>
              <a:ext uri="{FF2B5EF4-FFF2-40B4-BE49-F238E27FC236}">
                <a16:creationId xmlns:a16="http://schemas.microsoft.com/office/drawing/2014/main" id="{F012FFBA-B438-4570-9C90-9E286BE0CA0D}"/>
              </a:ext>
            </a:extLst>
          </p:cNvPr>
          <p:cNvSpPr>
            <a:spLocks noGrp="1"/>
          </p:cNvSpPr>
          <p:nvPr>
            <p:ph idx="1"/>
          </p:nvPr>
        </p:nvSpPr>
        <p:spPr>
          <a:xfrm>
            <a:off x="323528" y="3435846"/>
            <a:ext cx="7632848" cy="1104274"/>
          </a:xfrm>
        </p:spPr>
        <p:txBody>
          <a:bodyPr/>
          <a:lstStyle/>
          <a:p>
            <a:pPr>
              <a:lnSpc>
                <a:spcPct val="115000"/>
              </a:lnSpc>
              <a:spcAft>
                <a:spcPts val="600"/>
              </a:spcAft>
              <a:buFont typeface="Wingdings" panose="05000000000000000000" pitchFamily="2" charset="2"/>
              <a:buChar char=""/>
            </a:pPr>
            <a:r>
              <a:rPr lang="en-GB" sz="1000" dirty="0">
                <a:solidFill>
                  <a:srgbClr val="000000"/>
                </a:solidFill>
                <a:latin typeface="Arial" panose="020B0604020202020204" pitchFamily="34" charset="0"/>
                <a:cs typeface="Arial" panose="020B0604020202020204" pitchFamily="34" charset="0"/>
              </a:rPr>
              <a:t>There was a slight increase in the proportion of BME staff members in the workforce in 2021. VSM staff members remains a challenge for the CCG.</a:t>
            </a:r>
          </a:p>
          <a:p>
            <a:pPr>
              <a:lnSpc>
                <a:spcPct val="115000"/>
              </a:lnSpc>
              <a:spcAft>
                <a:spcPts val="600"/>
              </a:spcAft>
              <a:buFont typeface="Wingdings" panose="05000000000000000000" pitchFamily="2" charset="2"/>
              <a:buChar char=""/>
            </a:pPr>
            <a:r>
              <a:rPr lang="en-GB" sz="1000" dirty="0">
                <a:solidFill>
                  <a:srgbClr val="000000"/>
                </a:solidFill>
                <a:latin typeface="Arial" panose="020B0604020202020204" pitchFamily="34" charset="0"/>
                <a:cs typeface="Arial" panose="020B0604020202020204" pitchFamily="34" charset="0"/>
              </a:rPr>
              <a:t>There is a high proportion of staff who have not declared their ethnicity. These staff will be written to in the forthcoming year to ask them if they are willing to disclose their ethnicity so that the CCG can gain a better understanding in the future.</a:t>
            </a:r>
          </a:p>
          <a:p>
            <a:pPr lvl="1">
              <a:lnSpc>
                <a:spcPct val="115000"/>
              </a:lnSpc>
              <a:spcAft>
                <a:spcPts val="600"/>
              </a:spcAft>
              <a:buFont typeface="Wingdings" panose="05000000000000000000" pitchFamily="2" charset="2"/>
              <a:buChar char=""/>
            </a:pPr>
            <a:endParaRPr lang="en-GB" sz="1300" dirty="0">
              <a:solidFill>
                <a:srgbClr val="000000"/>
              </a:solidFill>
              <a:latin typeface="Arial" panose="020B0604020202020204" pitchFamily="34" charset="0"/>
              <a:cs typeface="Arial" panose="020B0604020202020204" pitchFamily="34" charset="0"/>
            </a:endParaRPr>
          </a:p>
          <a:p>
            <a:pPr>
              <a:lnSpc>
                <a:spcPct val="115000"/>
              </a:lnSpc>
              <a:spcAft>
                <a:spcPts val="600"/>
              </a:spcAft>
              <a:buFont typeface="Wingdings" panose="05000000000000000000" pitchFamily="2" charset="2"/>
              <a:buChar char=""/>
            </a:pPr>
            <a:endParaRPr lang="en-GB" sz="1100" dirty="0">
              <a:solidFill>
                <a:srgbClr val="000000"/>
              </a:solidFill>
              <a:latin typeface="Arial" panose="020B0604020202020204" pitchFamily="34" charset="0"/>
              <a:cs typeface="Arial" panose="020B0604020202020204" pitchFamily="34" charset="0"/>
            </a:endParaRPr>
          </a:p>
          <a:p>
            <a:endParaRPr lang="en-US" dirty="0">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4244940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52F04-3076-4E77-8488-763C481F503E}"/>
              </a:ext>
            </a:extLst>
          </p:cNvPr>
          <p:cNvSpPr>
            <a:spLocks noGrp="1"/>
          </p:cNvSpPr>
          <p:nvPr>
            <p:ph type="title"/>
          </p:nvPr>
        </p:nvSpPr>
        <p:spPr>
          <a:xfrm>
            <a:off x="662880" y="61962"/>
            <a:ext cx="8229600" cy="637580"/>
          </a:xfrm>
        </p:spPr>
        <p:txBody>
          <a:bodyPr anchor="ctr">
            <a:normAutofit/>
          </a:bodyPr>
          <a:lstStyle/>
          <a:p>
            <a:r>
              <a:rPr lang="en-GB" dirty="0"/>
              <a:t>2021 WRES Indicators 2-9</a:t>
            </a:r>
          </a:p>
        </p:txBody>
      </p:sp>
      <p:graphicFrame>
        <p:nvGraphicFramePr>
          <p:cNvPr id="13" name="Content Placeholder 12">
            <a:extLst>
              <a:ext uri="{FF2B5EF4-FFF2-40B4-BE49-F238E27FC236}">
                <a16:creationId xmlns:a16="http://schemas.microsoft.com/office/drawing/2014/main" id="{C34B6E1E-A92D-4911-AF0C-75B0BB9BF05C}"/>
              </a:ext>
            </a:extLst>
          </p:cNvPr>
          <p:cNvGraphicFramePr>
            <a:graphicFrameLocks noGrp="1"/>
          </p:cNvGraphicFramePr>
          <p:nvPr>
            <p:ph idx="1"/>
            <p:extLst>
              <p:ext uri="{D42A27DB-BD31-4B8C-83A1-F6EECF244321}">
                <p14:modId xmlns:p14="http://schemas.microsoft.com/office/powerpoint/2010/main" val="1723508849"/>
              </p:ext>
            </p:extLst>
          </p:nvPr>
        </p:nvGraphicFramePr>
        <p:xfrm>
          <a:off x="518864" y="809916"/>
          <a:ext cx="8229600" cy="3700330"/>
        </p:xfrm>
        <a:graphic>
          <a:graphicData uri="http://schemas.openxmlformats.org/drawingml/2006/table">
            <a:tbl>
              <a:tblPr firstRow="1" firstCol="1" bandRow="1">
                <a:tableStyleId>{5C22544A-7EE6-4342-B048-85BDC9FD1C3A}</a:tableStyleId>
              </a:tblPr>
              <a:tblGrid>
                <a:gridCol w="169144">
                  <a:extLst>
                    <a:ext uri="{9D8B030D-6E8A-4147-A177-3AD203B41FA5}">
                      <a16:colId xmlns:a16="http://schemas.microsoft.com/office/drawing/2014/main" val="3867783083"/>
                    </a:ext>
                  </a:extLst>
                </a:gridCol>
                <a:gridCol w="3327711">
                  <a:extLst>
                    <a:ext uri="{9D8B030D-6E8A-4147-A177-3AD203B41FA5}">
                      <a16:colId xmlns:a16="http://schemas.microsoft.com/office/drawing/2014/main" val="1803238161"/>
                    </a:ext>
                  </a:extLst>
                </a:gridCol>
                <a:gridCol w="443695">
                  <a:extLst>
                    <a:ext uri="{9D8B030D-6E8A-4147-A177-3AD203B41FA5}">
                      <a16:colId xmlns:a16="http://schemas.microsoft.com/office/drawing/2014/main" val="2224471677"/>
                    </a:ext>
                  </a:extLst>
                </a:gridCol>
                <a:gridCol w="591593">
                  <a:extLst>
                    <a:ext uri="{9D8B030D-6E8A-4147-A177-3AD203B41FA5}">
                      <a16:colId xmlns:a16="http://schemas.microsoft.com/office/drawing/2014/main" val="435356723"/>
                    </a:ext>
                  </a:extLst>
                </a:gridCol>
                <a:gridCol w="517644">
                  <a:extLst>
                    <a:ext uri="{9D8B030D-6E8A-4147-A177-3AD203B41FA5}">
                      <a16:colId xmlns:a16="http://schemas.microsoft.com/office/drawing/2014/main" val="3928308493"/>
                    </a:ext>
                  </a:extLst>
                </a:gridCol>
                <a:gridCol w="665542">
                  <a:extLst>
                    <a:ext uri="{9D8B030D-6E8A-4147-A177-3AD203B41FA5}">
                      <a16:colId xmlns:a16="http://schemas.microsoft.com/office/drawing/2014/main" val="3804486837"/>
                    </a:ext>
                  </a:extLst>
                </a:gridCol>
                <a:gridCol w="2514271">
                  <a:extLst>
                    <a:ext uri="{9D8B030D-6E8A-4147-A177-3AD203B41FA5}">
                      <a16:colId xmlns:a16="http://schemas.microsoft.com/office/drawing/2014/main" val="2230353172"/>
                    </a:ext>
                  </a:extLst>
                </a:gridCol>
              </a:tblGrid>
              <a:tr h="293403">
                <a:tc gridSpan="2">
                  <a:txBody>
                    <a:bodyPr/>
                    <a:lstStyle/>
                    <a:p>
                      <a:pPr algn="ctr"/>
                      <a:r>
                        <a:rPr lang="en-GB" sz="800" dirty="0">
                          <a:effectLst/>
                        </a:rPr>
                        <a:t>WRES Indicator </a:t>
                      </a:r>
                      <a:endParaRPr lang="en-GB" sz="800" dirty="0">
                        <a:effectLst/>
                        <a:latin typeface="Arial" panose="020B0604020202020204" pitchFamily="34" charset="0"/>
                        <a:cs typeface="Times New Roman" panose="02020603050405020304" pitchFamily="18" charset="0"/>
                      </a:endParaRPr>
                    </a:p>
                  </a:txBody>
                  <a:tcPr marL="31105" marR="31105" marT="0" marB="0" anchor="ctr"/>
                </a:tc>
                <a:tc hMerge="1">
                  <a:txBody>
                    <a:bodyPr/>
                    <a:lstStyle/>
                    <a:p>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effectLst/>
                        </a:rPr>
                        <a:t>NHS Devon CCG</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h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effectLst/>
                        </a:rPr>
                        <a:t>All CCGs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Comment</a:t>
                      </a:r>
                    </a:p>
                  </a:txBody>
                  <a:tcPr marL="31105" marR="31105" marT="0" marB="0" anchor="ctr"/>
                </a:tc>
                <a:extLst>
                  <a:ext uri="{0D108BD9-81ED-4DB2-BD59-A6C34878D82A}">
                    <a16:rowId xmlns:a16="http://schemas.microsoft.com/office/drawing/2014/main" val="1210361547"/>
                  </a:ext>
                </a:extLst>
              </a:tr>
              <a:tr h="172145">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2020</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2021</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2020</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2235987429"/>
                  </a:ext>
                </a:extLst>
              </a:tr>
              <a:tr h="357285">
                <a:tc>
                  <a:txBody>
                    <a:bodyPr/>
                    <a:lstStyle/>
                    <a:p>
                      <a:pPr algn="ctr"/>
                      <a:r>
                        <a:rPr lang="en-GB" sz="800" dirty="0">
                          <a:effectLst/>
                        </a:rPr>
                        <a:t>2</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Relative likelihood of white applicants being appointed from shortlisting across all posts compared to BME applicants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1.3</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1.44</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1.41</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The ratio of white applicants being appointed increased slightly between 2020 and 2021.</a:t>
                      </a:r>
                    </a:p>
                  </a:txBody>
                  <a:tcPr marL="31105" marR="31105" marT="0" marB="0" anchor="ctr"/>
                </a:tc>
                <a:extLst>
                  <a:ext uri="{0D108BD9-81ED-4DB2-BD59-A6C34878D82A}">
                    <a16:rowId xmlns:a16="http://schemas.microsoft.com/office/drawing/2014/main" val="2356068552"/>
                  </a:ext>
                </a:extLst>
              </a:tr>
              <a:tr h="360040">
                <a:tc>
                  <a:txBody>
                    <a:bodyPr/>
                    <a:lstStyle/>
                    <a:p>
                      <a:pPr algn="ctr"/>
                      <a:r>
                        <a:rPr lang="en-GB" sz="800" dirty="0">
                          <a:effectLst/>
                        </a:rPr>
                        <a:t>3</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Relative likelihood of BME staff entering the formal disciplinary process compared to white staff</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0</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0</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1.65</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No BME staff member entered a formal disciplinary in 2021</a:t>
                      </a:r>
                    </a:p>
                  </a:txBody>
                  <a:tcPr marL="31105" marR="31105" marT="0" marB="0" anchor="ctr"/>
                </a:tc>
                <a:extLst>
                  <a:ext uri="{0D108BD9-81ED-4DB2-BD59-A6C34878D82A}">
                    <a16:rowId xmlns:a16="http://schemas.microsoft.com/office/drawing/2014/main" val="1102301712"/>
                  </a:ext>
                </a:extLst>
              </a:tr>
              <a:tr h="432048">
                <a:tc>
                  <a:txBody>
                    <a:bodyPr/>
                    <a:lstStyle/>
                    <a:p>
                      <a:pPr algn="ctr"/>
                      <a:r>
                        <a:rPr lang="en-GB" sz="800" dirty="0">
                          <a:effectLst/>
                        </a:rPr>
                        <a:t>4</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Relative likelihood of white staff accessing non-mandatory training and continuous professional development (CPD)</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n/a</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n/a</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0.71</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There are no centralised records for non-mandatory training for the CCG so it is not possible to report on this measure</a:t>
                      </a:r>
                    </a:p>
                  </a:txBody>
                  <a:tcPr marL="31105" marR="31105" marT="0" marB="0" anchor="ctr"/>
                </a:tc>
                <a:extLst>
                  <a:ext uri="{0D108BD9-81ED-4DB2-BD59-A6C34878D82A}">
                    <a16:rowId xmlns:a16="http://schemas.microsoft.com/office/drawing/2014/main" val="204653137"/>
                  </a:ext>
                </a:extLst>
              </a:tr>
              <a:tr h="257287">
                <a:tc rowSpan="2">
                  <a:txBody>
                    <a:bodyPr/>
                    <a:lstStyle/>
                    <a:p>
                      <a:pPr algn="ctr"/>
                      <a:r>
                        <a:rPr lang="en-GB" sz="800" dirty="0">
                          <a:effectLst/>
                        </a:rPr>
                        <a:t>5</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rowSpan="2">
                  <a:txBody>
                    <a:bodyPr/>
                    <a:lstStyle/>
                    <a:p>
                      <a:r>
                        <a:rPr lang="en-GB" sz="800">
                          <a:effectLst/>
                        </a:rPr>
                        <a:t>Percentage of staff experiencing harassment, bullying or abuse from patients, relatives or the public in the last 12 months</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BME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n/a</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n/a</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8.3%</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rowSpan="8">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The number of responses from BME staff members to the staff survey was too small to be published hence figures are not available as a comparison point.</a:t>
                      </a:r>
                    </a:p>
                  </a:txBody>
                  <a:tcPr marL="31105" marR="31105" marT="0" marB="0" anchor="ctr"/>
                </a:tc>
                <a:extLst>
                  <a:ext uri="{0D108BD9-81ED-4DB2-BD59-A6C34878D82A}">
                    <a16:rowId xmlns:a16="http://schemas.microsoft.com/office/drawing/2014/main" val="857832296"/>
                  </a:ext>
                </a:extLst>
              </a:tr>
              <a:tr h="213201">
                <a:tc vMerge="1">
                  <a:txBody>
                    <a:bodyPr/>
                    <a:lstStyle/>
                    <a:p>
                      <a:endParaRPr lang="en-GB"/>
                    </a:p>
                  </a:txBody>
                  <a:tcPr/>
                </a:tc>
                <a:tc vMerge="1">
                  <a:txBody>
                    <a:bodyPr/>
                    <a:lstStyle/>
                    <a:p>
                      <a:endParaRPr lang="en-GB"/>
                    </a:p>
                  </a:txBody>
                  <a:tcPr/>
                </a:tc>
                <a:tc>
                  <a:txBody>
                    <a:bodyPr/>
                    <a:lstStyle/>
                    <a:p>
                      <a:pPr algn="ctr"/>
                      <a:r>
                        <a:rPr lang="en-GB" sz="800" dirty="0">
                          <a:effectLst/>
                        </a:rPr>
                        <a:t>White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12.6%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8%</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11.6%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2034933767"/>
                  </a:ext>
                </a:extLst>
              </a:tr>
              <a:tr h="257287">
                <a:tc rowSpan="2">
                  <a:txBody>
                    <a:bodyPr/>
                    <a:lstStyle/>
                    <a:p>
                      <a:pPr algn="ctr"/>
                      <a:r>
                        <a:rPr lang="en-GB" sz="800" dirty="0">
                          <a:effectLst/>
                        </a:rPr>
                        <a:t>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rowSpan="2">
                  <a:txBody>
                    <a:bodyPr/>
                    <a:lstStyle/>
                    <a:p>
                      <a:r>
                        <a:rPr lang="en-GB" sz="800">
                          <a:effectLst/>
                        </a:rPr>
                        <a:t>Percentage of staff experiencing harassment, bullying or abuse from staff in the last 12 months</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BME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n/a</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n/a</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28.4%</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3361378218"/>
                  </a:ext>
                </a:extLst>
              </a:tr>
              <a:tr h="174761">
                <a:tc vMerge="1">
                  <a:txBody>
                    <a:bodyPr/>
                    <a:lstStyle/>
                    <a:p>
                      <a:endParaRPr lang="en-GB"/>
                    </a:p>
                  </a:txBody>
                  <a:tcPr/>
                </a:tc>
                <a:tc vMerge="1">
                  <a:txBody>
                    <a:bodyPr/>
                    <a:lstStyle/>
                    <a:p>
                      <a:endParaRPr lang="en-GB"/>
                    </a:p>
                  </a:txBody>
                  <a:tcPr/>
                </a:tc>
                <a:tc>
                  <a:txBody>
                    <a:bodyPr/>
                    <a:lstStyle/>
                    <a:p>
                      <a:pPr algn="ctr"/>
                      <a:r>
                        <a:rPr lang="en-GB" sz="800" dirty="0">
                          <a:effectLst/>
                        </a:rPr>
                        <a:t>White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17.6%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10%</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23.6%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3961469067"/>
                  </a:ext>
                </a:extLst>
              </a:tr>
              <a:tr h="257287">
                <a:tc rowSpan="2">
                  <a:txBody>
                    <a:bodyPr/>
                    <a:lstStyle/>
                    <a:p>
                      <a:pPr algn="ctr"/>
                      <a:r>
                        <a:rPr lang="en-GB" sz="800" dirty="0">
                          <a:effectLst/>
                        </a:rPr>
                        <a:t>7</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rowSpan="2">
                  <a:txBody>
                    <a:bodyPr/>
                    <a:lstStyle/>
                    <a:p>
                      <a:r>
                        <a:rPr lang="en-GB" sz="800" dirty="0">
                          <a:effectLst/>
                        </a:rPr>
                        <a:t>Percentage of staff believing that trust provides equal opportunities for career progression or promotion</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BME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n/a</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n/a</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40.7%</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95414113"/>
                  </a:ext>
                </a:extLst>
              </a:tr>
              <a:tr h="236251">
                <a:tc vMerge="1">
                  <a:txBody>
                    <a:bodyPr/>
                    <a:lstStyle/>
                    <a:p>
                      <a:endParaRPr lang="en-GB"/>
                    </a:p>
                  </a:txBody>
                  <a:tcPr/>
                </a:tc>
                <a:tc vMerge="1">
                  <a:txBody>
                    <a:bodyPr/>
                    <a:lstStyle/>
                    <a:p>
                      <a:endParaRPr lang="en-GB"/>
                    </a:p>
                  </a:txBody>
                  <a:tcPr/>
                </a:tc>
                <a:tc>
                  <a:txBody>
                    <a:bodyPr/>
                    <a:lstStyle/>
                    <a:p>
                      <a:pPr algn="ctr"/>
                      <a:r>
                        <a:rPr lang="en-GB" sz="800" dirty="0">
                          <a:effectLst/>
                        </a:rPr>
                        <a:t>White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82.6%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86%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88.3%</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1730344307"/>
                  </a:ext>
                </a:extLst>
              </a:tr>
              <a:tr h="257287">
                <a:tc rowSpan="2">
                  <a:txBody>
                    <a:bodyPr/>
                    <a:lstStyle/>
                    <a:p>
                      <a:pPr algn="ctr"/>
                      <a:r>
                        <a:rPr lang="en-GB" sz="800" dirty="0">
                          <a:effectLst/>
                        </a:rPr>
                        <a:t>8</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rowSpan="2">
                  <a:txBody>
                    <a:bodyPr/>
                    <a:lstStyle/>
                    <a:p>
                      <a:r>
                        <a:rPr lang="en-GB" sz="800">
                          <a:effectLst/>
                        </a:rPr>
                        <a:t>Percentage of staff personally experiencing discrimination at work from a manager / team leader or other colleagues</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BME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n/a</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n/a</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10.2%</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3644231074"/>
                  </a:ext>
                </a:extLst>
              </a:tr>
              <a:tr h="174761">
                <a:tc vMerge="1">
                  <a:txBody>
                    <a:bodyPr/>
                    <a:lstStyle/>
                    <a:p>
                      <a:endParaRPr lang="en-GB"/>
                    </a:p>
                  </a:txBody>
                  <a:tcPr/>
                </a:tc>
                <a:tc vMerge="1">
                  <a:txBody>
                    <a:bodyPr/>
                    <a:lstStyle/>
                    <a:p>
                      <a:endParaRPr lang="en-GB"/>
                    </a:p>
                  </a:txBody>
                  <a:tcPr/>
                </a:tc>
                <a:tc>
                  <a:txBody>
                    <a:bodyPr/>
                    <a:lstStyle/>
                    <a:p>
                      <a:pPr algn="ctr"/>
                      <a:r>
                        <a:rPr lang="en-GB" sz="800" dirty="0">
                          <a:effectLst/>
                        </a:rPr>
                        <a:t>White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5.1%</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4%</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4.4%</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1531168022"/>
                  </a:ext>
                </a:extLst>
              </a:tr>
              <a:tr h="257287">
                <a:tc>
                  <a:txBody>
                    <a:bodyPr/>
                    <a:lstStyle/>
                    <a:p>
                      <a:pPr algn="ctr"/>
                      <a:r>
                        <a:rPr lang="en-GB" sz="800" dirty="0">
                          <a:effectLst/>
                        </a:rPr>
                        <a:t>9</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a:effectLst/>
                        </a:rPr>
                        <a:t>BME Board membership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0%</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a:effectLst/>
                        </a:rPr>
                        <a:t>0%</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16.8%</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There are no BME voting or Executive members of NHS Devon CCG’s Board</a:t>
                      </a:r>
                    </a:p>
                  </a:txBody>
                  <a:tcPr marL="31105" marR="31105" marT="0" marB="0" anchor="ctr"/>
                </a:tc>
                <a:extLst>
                  <a:ext uri="{0D108BD9-81ED-4DB2-BD59-A6C34878D82A}">
                    <a16:rowId xmlns:a16="http://schemas.microsoft.com/office/drawing/2014/main" val="653543909"/>
                  </a:ext>
                </a:extLst>
              </a:tr>
            </a:tbl>
          </a:graphicData>
        </a:graphic>
      </p:graphicFrame>
    </p:spTree>
    <p:extLst>
      <p:ext uri="{BB962C8B-B14F-4D97-AF65-F5344CB8AC3E}">
        <p14:creationId xmlns:p14="http://schemas.microsoft.com/office/powerpoint/2010/main" val="3382305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046"/>
            <a:ext cx="8229600" cy="637580"/>
          </a:xfrm>
        </p:spPr>
        <p:txBody>
          <a:bodyPr>
            <a:normAutofit/>
          </a:bodyPr>
          <a:lstStyle/>
          <a:p>
            <a:r>
              <a:rPr lang="en-GB" sz="2800" dirty="0"/>
              <a:t>Action Plan – 2021/2022</a:t>
            </a:r>
            <a:endParaRPr lang="en-GB" sz="2800" dirty="0">
              <a:solidFill>
                <a:srgbClr val="FF0000"/>
              </a:solidFill>
            </a:endParaRPr>
          </a:p>
        </p:txBody>
      </p:sp>
      <p:sp>
        <p:nvSpPr>
          <p:cNvPr id="3" name="Content Placeholder 2"/>
          <p:cNvSpPr>
            <a:spLocks noGrp="1"/>
          </p:cNvSpPr>
          <p:nvPr>
            <p:ph idx="1"/>
          </p:nvPr>
        </p:nvSpPr>
        <p:spPr>
          <a:xfrm>
            <a:off x="457200" y="764902"/>
            <a:ext cx="7859216" cy="3679056"/>
          </a:xfrm>
        </p:spPr>
        <p:txBody>
          <a:bodyPr/>
          <a:lstStyle/>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Improve self-disclosure of ethnicity information (write to staff who are not stated)</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Equalities training / recruitment training (both for board appointments and for all appointments)</a:t>
            </a:r>
          </a:p>
          <a:p>
            <a:pPr>
              <a:lnSpc>
                <a:spcPct val="115000"/>
              </a:lnSpc>
              <a:spcAft>
                <a:spcPts val="600"/>
              </a:spcAft>
              <a:buFont typeface="Wingdings" panose="05000000000000000000" pitchFamily="2" charset="2"/>
              <a:buChar char=""/>
            </a:pPr>
            <a:endParaRPr lang="en-GB" sz="1100" dirty="0">
              <a:solidFill>
                <a:srgbClr val="000000"/>
              </a:solidFill>
              <a:latin typeface="Arial" panose="020B0604020202020204" pitchFamily="34" charset="0"/>
              <a:cs typeface="Arial" panose="020B0604020202020204" pitchFamily="34" charset="0"/>
            </a:endParaRPr>
          </a:p>
          <a:p>
            <a:pPr>
              <a:lnSpc>
                <a:spcPct val="115000"/>
              </a:lnSpc>
              <a:spcAft>
                <a:spcPts val="600"/>
              </a:spcAft>
              <a:buFont typeface="Wingdings" panose="05000000000000000000" pitchFamily="2" charset="2"/>
              <a:buChar char=""/>
            </a:pPr>
            <a:endParaRPr lang="en-GB" sz="1100" dirty="0">
              <a:solidFill>
                <a:srgbClr val="000000"/>
              </a:solidFill>
              <a:latin typeface="Arial" panose="020B0604020202020204" pitchFamily="34" charset="0"/>
              <a:cs typeface="Arial" panose="020B0604020202020204" pitchFamily="34" charset="0"/>
            </a:endParaRPr>
          </a:p>
          <a:p>
            <a:endParaRPr lang="en-US" dirty="0">
              <a:latin typeface="Calibri" panose="020F0502020204030204" pitchFamily="34" charset="0"/>
              <a:cs typeface="Calibri" panose="020F0502020204030204" pitchFamily="34" charset="0"/>
            </a:endParaRPr>
          </a:p>
          <a:p>
            <a:endParaRPr lang="en-GB" dirty="0"/>
          </a:p>
        </p:txBody>
      </p:sp>
      <p:graphicFrame>
        <p:nvGraphicFramePr>
          <p:cNvPr id="6" name="Content Placeholder 12">
            <a:extLst>
              <a:ext uri="{FF2B5EF4-FFF2-40B4-BE49-F238E27FC236}">
                <a16:creationId xmlns:a16="http://schemas.microsoft.com/office/drawing/2014/main" id="{69599403-DA6A-4411-AD85-FD5A1D90D037}"/>
              </a:ext>
            </a:extLst>
          </p:cNvPr>
          <p:cNvGraphicFramePr>
            <a:graphicFrameLocks/>
          </p:cNvGraphicFramePr>
          <p:nvPr>
            <p:extLst>
              <p:ext uri="{D42A27DB-BD31-4B8C-83A1-F6EECF244321}">
                <p14:modId xmlns:p14="http://schemas.microsoft.com/office/powerpoint/2010/main" val="2501544977"/>
              </p:ext>
            </p:extLst>
          </p:nvPr>
        </p:nvGraphicFramePr>
        <p:xfrm>
          <a:off x="323528" y="686545"/>
          <a:ext cx="8229600" cy="3482468"/>
        </p:xfrm>
        <a:graphic>
          <a:graphicData uri="http://schemas.openxmlformats.org/drawingml/2006/table">
            <a:tbl>
              <a:tblPr firstRow="1" firstCol="1" bandRow="1">
                <a:tableStyleId>{5C22544A-7EE6-4342-B048-85BDC9FD1C3A}</a:tableStyleId>
              </a:tblPr>
              <a:tblGrid>
                <a:gridCol w="144016">
                  <a:extLst>
                    <a:ext uri="{9D8B030D-6E8A-4147-A177-3AD203B41FA5}">
                      <a16:colId xmlns:a16="http://schemas.microsoft.com/office/drawing/2014/main" val="3867783083"/>
                    </a:ext>
                  </a:extLst>
                </a:gridCol>
                <a:gridCol w="2448272">
                  <a:extLst>
                    <a:ext uri="{9D8B030D-6E8A-4147-A177-3AD203B41FA5}">
                      <a16:colId xmlns:a16="http://schemas.microsoft.com/office/drawing/2014/main" val="1803238161"/>
                    </a:ext>
                  </a:extLst>
                </a:gridCol>
                <a:gridCol w="3259546">
                  <a:extLst>
                    <a:ext uri="{9D8B030D-6E8A-4147-A177-3AD203B41FA5}">
                      <a16:colId xmlns:a16="http://schemas.microsoft.com/office/drawing/2014/main" val="2224471677"/>
                    </a:ext>
                  </a:extLst>
                </a:gridCol>
                <a:gridCol w="340854">
                  <a:extLst>
                    <a:ext uri="{9D8B030D-6E8A-4147-A177-3AD203B41FA5}">
                      <a16:colId xmlns:a16="http://schemas.microsoft.com/office/drawing/2014/main" val="3928308493"/>
                    </a:ext>
                  </a:extLst>
                </a:gridCol>
                <a:gridCol w="2036912">
                  <a:extLst>
                    <a:ext uri="{9D8B030D-6E8A-4147-A177-3AD203B41FA5}">
                      <a16:colId xmlns:a16="http://schemas.microsoft.com/office/drawing/2014/main" val="3804486837"/>
                    </a:ext>
                  </a:extLst>
                </a:gridCol>
              </a:tblGrid>
              <a:tr h="216024">
                <a:tc gridSpan="2">
                  <a:txBody>
                    <a:bodyPr/>
                    <a:lstStyle/>
                    <a:p>
                      <a:pPr algn="ctr"/>
                      <a:r>
                        <a:rPr lang="en-GB" sz="800" dirty="0">
                          <a:effectLst/>
                        </a:rPr>
                        <a:t>WRES Indicator </a:t>
                      </a:r>
                      <a:endParaRPr lang="en-GB" sz="800" dirty="0">
                        <a:effectLst/>
                        <a:latin typeface="Arial" panose="020B0604020202020204" pitchFamily="34" charset="0"/>
                        <a:cs typeface="Times New Roman" panose="02020603050405020304" pitchFamily="18" charset="0"/>
                      </a:endParaRPr>
                    </a:p>
                  </a:txBody>
                  <a:tcPr marL="31105" marR="31105" marT="0" marB="0" anchor="ctr"/>
                </a:tc>
                <a:tc hMerge="1">
                  <a:txBody>
                    <a:bodyPr/>
                    <a:lstStyle/>
                    <a:p>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Action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Lead</a:t>
                      </a:r>
                    </a:p>
                  </a:txBody>
                  <a:tcPr marL="31105" marR="3110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Comments</a:t>
                      </a:r>
                    </a:p>
                  </a:txBody>
                  <a:tcPr marL="31105" marR="31105" marT="0" marB="0" anchor="ctr"/>
                </a:tc>
                <a:extLst>
                  <a:ext uri="{0D108BD9-81ED-4DB2-BD59-A6C34878D82A}">
                    <a16:rowId xmlns:a16="http://schemas.microsoft.com/office/drawing/2014/main" val="1210361547"/>
                  </a:ext>
                </a:extLst>
              </a:tr>
              <a:tr h="1093117">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1</a:t>
                      </a:r>
                    </a:p>
                  </a:txBody>
                  <a:tcPr marL="31105" marR="31105" marT="0" marB="0" anchor="ctr"/>
                </a:tc>
                <a:tc>
                  <a:txBody>
                    <a:bodyPr/>
                    <a:lstStyle/>
                    <a:p>
                      <a:r>
                        <a:rPr lang="en-GB" sz="800" dirty="0">
                          <a:effectLst/>
                          <a:latin typeface="Arial" panose="020B0604020202020204" pitchFamily="34" charset="0"/>
                          <a:ea typeface="Times New Roman" panose="02020603050405020304" pitchFamily="18" charset="0"/>
                          <a:cs typeface="Times New Roman" panose="02020603050405020304" pitchFamily="18" charset="0"/>
                        </a:rPr>
                        <a:t>Proportion of BME staff various staff groups and bandings</a:t>
                      </a: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Ensure sustained commitment at Governing Body and Executive team level to improving BME representation in Senior roles</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Improve self-disclosure for staff</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algn="l" defTabSz="914400" rtl="0" eaLnBrk="1" latinLnBrk="0" hangingPunct="1"/>
                      <a:r>
                        <a:rPr lang="en-GB" sz="8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Review the CCG Mentoring scheme to ensure an inclusive approach equality of access for BME staff.</a:t>
                      </a:r>
                    </a:p>
                  </a:txBody>
                  <a:tcPr marL="31105" marR="3110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AM</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SL</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marL="0" algn="ctr" defTabSz="914400" rtl="0" eaLnBrk="1" latinLnBrk="0" hangingPunct="1"/>
                      <a:r>
                        <a:rPr lang="en-GB" sz="800" kern="1200" dirty="0">
                          <a:solidFill>
                            <a:schemeClr val="dk1"/>
                          </a:solidFill>
                          <a:effectLst/>
                          <a:latin typeface="Arial" panose="020B0604020202020204" pitchFamily="34" charset="0"/>
                          <a:ea typeface="Times New Roman" panose="02020603050405020304" pitchFamily="18" charset="0"/>
                          <a:cs typeface="Times New Roman" panose="02020603050405020304" pitchFamily="18" charset="0"/>
                        </a:rPr>
                        <a:t>EH</a:t>
                      </a: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Targets set in appraisals for selected Executive members of the Board</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Write to all staff whose ethnicity is currently unstated.</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Assess eligibility of BME staff for participation on the scheme.</a:t>
                      </a:r>
                    </a:p>
                  </a:txBody>
                  <a:tcPr marL="31105" marR="31105" marT="0" marB="0" anchor="ctr"/>
                </a:tc>
                <a:extLst>
                  <a:ext uri="{0D108BD9-81ED-4DB2-BD59-A6C34878D82A}">
                    <a16:rowId xmlns:a16="http://schemas.microsoft.com/office/drawing/2014/main" val="273019914"/>
                  </a:ext>
                </a:extLst>
              </a:tr>
              <a:tr h="666267">
                <a:tc>
                  <a:txBody>
                    <a:bodyPr/>
                    <a:lstStyle/>
                    <a:p>
                      <a:pPr algn="ctr"/>
                      <a:r>
                        <a:rPr lang="en-GB" sz="800" dirty="0">
                          <a:effectLst/>
                        </a:rPr>
                        <a:t>2</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Relative likelihood of white applicants being appointed from shortlisting across all posts compared to BME applicants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r>
                        <a:rPr lang="en-GB" sz="800" dirty="0">
                          <a:effectLst/>
                        </a:rPr>
                        <a:t>Provide EDI training to recruiting managers.</a:t>
                      </a:r>
                    </a:p>
                    <a:p>
                      <a:pPr algn="l"/>
                      <a:endParaRPr lang="en-GB" sz="800" dirty="0">
                        <a:effectLst/>
                      </a:endParaRPr>
                    </a:p>
                    <a:p>
                      <a:pPr algn="l"/>
                      <a:r>
                        <a:rPr lang="en-GB" sz="800" dirty="0">
                          <a:effectLst/>
                        </a:rPr>
                        <a:t>Ensure all staff have completed mandatory equality and diversity training</a:t>
                      </a:r>
                    </a:p>
                    <a:p>
                      <a:pPr algn="l"/>
                      <a:endParaRPr lang="en-GB" sz="800" dirty="0">
                        <a:effectLst/>
                      </a:endParaRPr>
                    </a:p>
                    <a:p>
                      <a:pPr algn="l"/>
                      <a:r>
                        <a:rPr lang="en-GB" sz="800" dirty="0">
                          <a:effectLst/>
                        </a:rPr>
                        <a:t>Review NHS Jobs applicant feedback to explore if there are any issues isolated to BME applicants and, if there are any, address as appropriate.</a:t>
                      </a:r>
                    </a:p>
                    <a:p>
                      <a:pPr algn="l"/>
                      <a:endParaRPr lang="en-GB" sz="800" dirty="0">
                        <a:effectLst/>
                      </a:endParaRPr>
                    </a:p>
                    <a:p>
                      <a:pPr algn="l"/>
                      <a:r>
                        <a:rPr lang="en-GB" sz="800" dirty="0">
                          <a:effectLst/>
                        </a:rPr>
                        <a:t>Spot check shortlisting scores to ensure a consistent and fair approach is taken.</a:t>
                      </a: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EH</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SL</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SL</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HR BPs</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Recruitment training to be provided in Autumn 2021</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2356068552"/>
                  </a:ext>
                </a:extLst>
              </a:tr>
              <a:tr h="378276">
                <a:tc>
                  <a:txBody>
                    <a:bodyPr/>
                    <a:lstStyle/>
                    <a:p>
                      <a:pPr algn="ctr"/>
                      <a:r>
                        <a:rPr lang="en-GB" sz="800" dirty="0">
                          <a:effectLst/>
                        </a:rPr>
                        <a:t>3</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Relative likelihood of BME staff entering the formal disciplinary process compared to white staff</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r>
                        <a:rPr lang="en-GB" sz="800" dirty="0">
                          <a:effectLst/>
                        </a:rPr>
                        <a:t>Continue to monitor disciplinary cases.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SL</a:t>
                      </a: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Review of disciplinary policy and practice completed in 2021. </a:t>
                      </a:r>
                    </a:p>
                  </a:txBody>
                  <a:tcPr marL="31105" marR="31105" marT="0" marB="0" anchor="ctr"/>
                </a:tc>
                <a:extLst>
                  <a:ext uri="{0D108BD9-81ED-4DB2-BD59-A6C34878D82A}">
                    <a16:rowId xmlns:a16="http://schemas.microsoft.com/office/drawing/2014/main" val="1102301712"/>
                  </a:ext>
                </a:extLst>
              </a:tr>
              <a:tr h="453931">
                <a:tc>
                  <a:txBody>
                    <a:bodyPr/>
                    <a:lstStyle/>
                    <a:p>
                      <a:pPr algn="ctr"/>
                      <a:r>
                        <a:rPr lang="en-GB" sz="800" dirty="0">
                          <a:effectLst/>
                        </a:rPr>
                        <a:t>4</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Relative likelihood of white staff accessing non-mandatory training and continuous professional development (CPD)</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l"/>
                      <a:r>
                        <a:rPr lang="en-GB" sz="800" dirty="0">
                          <a:effectLst/>
                        </a:rPr>
                        <a:t>Implement a centralised talent management system. Ensure that BME staff have equal access to non-mandatory training and that centralised data is available for analysis in 2022.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KK / EH</a:t>
                      </a:r>
                    </a:p>
                  </a:txBody>
                  <a:tcPr marL="31105" marR="31105" marT="0" marB="0" anchor="ctr"/>
                </a:tc>
                <a:tc>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System is due to be implemented in late 2021.</a:t>
                      </a:r>
                    </a:p>
                  </a:txBody>
                  <a:tcPr marL="31105" marR="31105" marT="0" marB="0" anchor="ctr"/>
                </a:tc>
                <a:extLst>
                  <a:ext uri="{0D108BD9-81ED-4DB2-BD59-A6C34878D82A}">
                    <a16:rowId xmlns:a16="http://schemas.microsoft.com/office/drawing/2014/main" val="204653137"/>
                  </a:ext>
                </a:extLst>
              </a:tr>
            </a:tbl>
          </a:graphicData>
        </a:graphic>
      </p:graphicFrame>
    </p:spTree>
    <p:extLst>
      <p:ext uri="{BB962C8B-B14F-4D97-AF65-F5344CB8AC3E}">
        <p14:creationId xmlns:p14="http://schemas.microsoft.com/office/powerpoint/2010/main" val="891453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1962"/>
            <a:ext cx="8229600" cy="637580"/>
          </a:xfrm>
        </p:spPr>
        <p:txBody>
          <a:bodyPr>
            <a:normAutofit/>
          </a:bodyPr>
          <a:lstStyle/>
          <a:p>
            <a:r>
              <a:rPr lang="en-GB" sz="2800" dirty="0"/>
              <a:t>Action Plan – 2021/2022</a:t>
            </a:r>
            <a:endParaRPr lang="en-GB" sz="2800" dirty="0">
              <a:solidFill>
                <a:srgbClr val="FF0000"/>
              </a:solidFill>
            </a:endParaRPr>
          </a:p>
        </p:txBody>
      </p:sp>
      <p:sp>
        <p:nvSpPr>
          <p:cNvPr id="3" name="Content Placeholder 2"/>
          <p:cNvSpPr>
            <a:spLocks noGrp="1"/>
          </p:cNvSpPr>
          <p:nvPr>
            <p:ph idx="1"/>
          </p:nvPr>
        </p:nvSpPr>
        <p:spPr>
          <a:xfrm>
            <a:off x="457200" y="764902"/>
            <a:ext cx="7859216" cy="3679056"/>
          </a:xfrm>
        </p:spPr>
        <p:txBody>
          <a:bodyPr/>
          <a:lstStyle/>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Improve self-disclosure of ethnicity information (write to staff who are not stated)</a:t>
            </a:r>
          </a:p>
          <a:p>
            <a:pPr>
              <a:lnSpc>
                <a:spcPct val="115000"/>
              </a:lnSpc>
              <a:spcAft>
                <a:spcPts val="600"/>
              </a:spcAft>
              <a:buFont typeface="Wingdings" panose="05000000000000000000" pitchFamily="2" charset="2"/>
              <a:buChar char=""/>
            </a:pPr>
            <a:r>
              <a:rPr lang="en-GB" sz="1100" dirty="0">
                <a:solidFill>
                  <a:srgbClr val="000000"/>
                </a:solidFill>
                <a:latin typeface="Arial" panose="020B0604020202020204" pitchFamily="34" charset="0"/>
                <a:cs typeface="Arial" panose="020B0604020202020204" pitchFamily="34" charset="0"/>
              </a:rPr>
              <a:t>Equalities training / recruitment training (both for board appointments and for all appointments)</a:t>
            </a:r>
          </a:p>
          <a:p>
            <a:pPr>
              <a:lnSpc>
                <a:spcPct val="115000"/>
              </a:lnSpc>
              <a:spcAft>
                <a:spcPts val="600"/>
              </a:spcAft>
              <a:buFont typeface="Wingdings" panose="05000000000000000000" pitchFamily="2" charset="2"/>
              <a:buChar char=""/>
            </a:pPr>
            <a:endParaRPr lang="en-GB" sz="1100" dirty="0">
              <a:solidFill>
                <a:srgbClr val="000000"/>
              </a:solidFill>
              <a:latin typeface="Arial" panose="020B0604020202020204" pitchFamily="34" charset="0"/>
              <a:cs typeface="Arial" panose="020B0604020202020204" pitchFamily="34" charset="0"/>
            </a:endParaRPr>
          </a:p>
          <a:p>
            <a:pPr>
              <a:lnSpc>
                <a:spcPct val="115000"/>
              </a:lnSpc>
              <a:spcAft>
                <a:spcPts val="600"/>
              </a:spcAft>
              <a:buFont typeface="Wingdings" panose="05000000000000000000" pitchFamily="2" charset="2"/>
              <a:buChar char=""/>
            </a:pPr>
            <a:endParaRPr lang="en-GB" sz="1100" dirty="0">
              <a:solidFill>
                <a:srgbClr val="000000"/>
              </a:solidFill>
              <a:latin typeface="Arial" panose="020B0604020202020204" pitchFamily="34" charset="0"/>
              <a:cs typeface="Arial" panose="020B0604020202020204" pitchFamily="34" charset="0"/>
            </a:endParaRPr>
          </a:p>
          <a:p>
            <a:endParaRPr lang="en-US" dirty="0">
              <a:latin typeface="Calibri" panose="020F0502020204030204" pitchFamily="34" charset="0"/>
              <a:cs typeface="Calibri" panose="020F0502020204030204" pitchFamily="34" charset="0"/>
            </a:endParaRPr>
          </a:p>
          <a:p>
            <a:endParaRPr lang="en-GB" dirty="0"/>
          </a:p>
        </p:txBody>
      </p:sp>
      <p:graphicFrame>
        <p:nvGraphicFramePr>
          <p:cNvPr id="6" name="Content Placeholder 12">
            <a:extLst>
              <a:ext uri="{FF2B5EF4-FFF2-40B4-BE49-F238E27FC236}">
                <a16:creationId xmlns:a16="http://schemas.microsoft.com/office/drawing/2014/main" id="{69599403-DA6A-4411-AD85-FD5A1D90D037}"/>
              </a:ext>
            </a:extLst>
          </p:cNvPr>
          <p:cNvGraphicFramePr>
            <a:graphicFrameLocks/>
          </p:cNvGraphicFramePr>
          <p:nvPr>
            <p:extLst>
              <p:ext uri="{D42A27DB-BD31-4B8C-83A1-F6EECF244321}">
                <p14:modId xmlns:p14="http://schemas.microsoft.com/office/powerpoint/2010/main" val="3813887855"/>
              </p:ext>
            </p:extLst>
          </p:nvPr>
        </p:nvGraphicFramePr>
        <p:xfrm>
          <a:off x="374848" y="861337"/>
          <a:ext cx="8229600" cy="2502501"/>
        </p:xfrm>
        <a:graphic>
          <a:graphicData uri="http://schemas.openxmlformats.org/drawingml/2006/table">
            <a:tbl>
              <a:tblPr firstRow="1" firstCol="1" bandRow="1">
                <a:tableStyleId>{5C22544A-7EE6-4342-B048-85BDC9FD1C3A}</a:tableStyleId>
              </a:tblPr>
              <a:tblGrid>
                <a:gridCol w="144016">
                  <a:extLst>
                    <a:ext uri="{9D8B030D-6E8A-4147-A177-3AD203B41FA5}">
                      <a16:colId xmlns:a16="http://schemas.microsoft.com/office/drawing/2014/main" val="3867783083"/>
                    </a:ext>
                  </a:extLst>
                </a:gridCol>
                <a:gridCol w="2448272">
                  <a:extLst>
                    <a:ext uri="{9D8B030D-6E8A-4147-A177-3AD203B41FA5}">
                      <a16:colId xmlns:a16="http://schemas.microsoft.com/office/drawing/2014/main" val="1803238161"/>
                    </a:ext>
                  </a:extLst>
                </a:gridCol>
                <a:gridCol w="3259546">
                  <a:extLst>
                    <a:ext uri="{9D8B030D-6E8A-4147-A177-3AD203B41FA5}">
                      <a16:colId xmlns:a16="http://schemas.microsoft.com/office/drawing/2014/main" val="2224471677"/>
                    </a:ext>
                  </a:extLst>
                </a:gridCol>
                <a:gridCol w="412862">
                  <a:extLst>
                    <a:ext uri="{9D8B030D-6E8A-4147-A177-3AD203B41FA5}">
                      <a16:colId xmlns:a16="http://schemas.microsoft.com/office/drawing/2014/main" val="3928308493"/>
                    </a:ext>
                  </a:extLst>
                </a:gridCol>
                <a:gridCol w="1964904">
                  <a:extLst>
                    <a:ext uri="{9D8B030D-6E8A-4147-A177-3AD203B41FA5}">
                      <a16:colId xmlns:a16="http://schemas.microsoft.com/office/drawing/2014/main" val="3804486837"/>
                    </a:ext>
                  </a:extLst>
                </a:gridCol>
              </a:tblGrid>
              <a:tr h="216024">
                <a:tc gridSpan="2">
                  <a:txBody>
                    <a:bodyPr/>
                    <a:lstStyle/>
                    <a:p>
                      <a:pPr algn="ctr"/>
                      <a:r>
                        <a:rPr lang="en-GB" sz="800" dirty="0">
                          <a:effectLst/>
                        </a:rPr>
                        <a:t>WRES Indicator </a:t>
                      </a:r>
                      <a:endParaRPr lang="en-GB" sz="800" dirty="0">
                        <a:effectLst/>
                        <a:latin typeface="Arial" panose="020B0604020202020204" pitchFamily="34" charset="0"/>
                        <a:cs typeface="Times New Roman" panose="02020603050405020304" pitchFamily="18" charset="0"/>
                      </a:endParaRPr>
                    </a:p>
                  </a:txBody>
                  <a:tcPr marL="31105" marR="31105" marT="0" marB="0" anchor="ctr"/>
                </a:tc>
                <a:tc hMerge="1">
                  <a:txBody>
                    <a:bodyPr/>
                    <a:lstStyle/>
                    <a:p>
                      <a:r>
                        <a:rPr lang="en-GB" sz="8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rPr>
                        <a:t> Action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Lead</a:t>
                      </a:r>
                    </a:p>
                  </a:txBody>
                  <a:tcPr marL="31105" marR="3110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Comments</a:t>
                      </a:r>
                    </a:p>
                  </a:txBody>
                  <a:tcPr marL="31105" marR="31105" marT="0" marB="0" anchor="ctr"/>
                </a:tc>
                <a:extLst>
                  <a:ext uri="{0D108BD9-81ED-4DB2-BD59-A6C34878D82A}">
                    <a16:rowId xmlns:a16="http://schemas.microsoft.com/office/drawing/2014/main" val="1210361547"/>
                  </a:ext>
                </a:extLst>
              </a:tr>
              <a:tr h="494318">
                <a:tc>
                  <a:txBody>
                    <a:bodyPr/>
                    <a:lstStyle/>
                    <a:p>
                      <a:pPr algn="ctr"/>
                      <a:r>
                        <a:rPr lang="en-GB" sz="800" dirty="0">
                          <a:effectLst/>
                        </a:rPr>
                        <a:t>5</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Percentage of staff experiencing harassment, bullying or abuse from patients, relatives or the public in the last 12 months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rowSpan="4">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Staff survey comparisons by ethnicity have not been available for past three years due to the small numbers of BME respondents.</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Monitor the BME staff experience at NHS Devon CCG via other channels including the Staff Equality Diversity and Inclusion Group.</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Continue to promote the Freedom to Speak Up Guardians, the Staff Partnership Forum and the Fair Treatment Policy to all staff.</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Offer Civility in the Workplace training to all staff.</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Continue to support the staff EDI group and other BME staff networks across the Devon system</a:t>
                      </a:r>
                    </a:p>
                  </a:txBody>
                  <a:tcPr marL="31105" marR="31105" marT="0" marB="0" anchor="ctr"/>
                </a:tc>
                <a:tc rowSpan="4">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NF</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PT</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EH</a:t>
                      </a: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AM / PT</a:t>
                      </a:r>
                    </a:p>
                  </a:txBody>
                  <a:tcPr marL="31105" marR="31105" marT="0" marB="0" anchor="ctr"/>
                </a:tc>
                <a:tc rowSpan="4">
                  <a:txBody>
                    <a:bodyPr/>
                    <a:lstStyle/>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Continue to implement inclusive action plans to based on staff survey feedback to improve the experience for all staff.</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p>
                      <a:pPr algn="l"/>
                      <a:r>
                        <a:rPr lang="en-GB" sz="800" dirty="0">
                          <a:effectLst/>
                          <a:latin typeface="Arial" panose="020B0604020202020204" pitchFamily="34" charset="0"/>
                          <a:ea typeface="Times New Roman" panose="02020603050405020304" pitchFamily="18" charset="0"/>
                          <a:cs typeface="Times New Roman" panose="02020603050405020304" pitchFamily="18" charset="0"/>
                        </a:rPr>
                        <a:t>Act on any feedback provided about BME staff experience via other channels.</a:t>
                      </a:r>
                    </a:p>
                  </a:txBody>
                  <a:tcPr marL="31105" marR="31105" marT="0" marB="0" anchor="ctr"/>
                </a:tc>
                <a:extLst>
                  <a:ext uri="{0D108BD9-81ED-4DB2-BD59-A6C34878D82A}">
                    <a16:rowId xmlns:a16="http://schemas.microsoft.com/office/drawing/2014/main" val="857832296"/>
                  </a:ext>
                </a:extLst>
              </a:tr>
              <a:tr h="453932">
                <a:tc>
                  <a:txBody>
                    <a:bodyPr/>
                    <a:lstStyle/>
                    <a:p>
                      <a:pPr algn="ctr"/>
                      <a:r>
                        <a:rPr lang="en-GB" sz="800" dirty="0">
                          <a:effectLst/>
                        </a:rPr>
                        <a:t>6</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Percentage of staff experiencing harassment, bullying or abuse from staff in the last 12 months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3361378218"/>
                  </a:ext>
                </a:extLst>
              </a:tr>
              <a:tr h="518535">
                <a:tc>
                  <a:txBody>
                    <a:bodyPr/>
                    <a:lstStyle/>
                    <a:p>
                      <a:pPr algn="ctr"/>
                      <a:r>
                        <a:rPr lang="en-GB" sz="800" dirty="0">
                          <a:effectLst/>
                        </a:rPr>
                        <a:t>7</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Percentage of staff believing that trust provides equal opportunities for career progression or promotion</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95414113"/>
                  </a:ext>
                </a:extLst>
              </a:tr>
              <a:tr h="453932">
                <a:tc>
                  <a:txBody>
                    <a:bodyPr/>
                    <a:lstStyle/>
                    <a:p>
                      <a:pPr algn="ctr"/>
                      <a:r>
                        <a:rPr lang="en-GB" sz="800" dirty="0">
                          <a:effectLst/>
                        </a:rPr>
                        <a:t>8</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dirty="0">
                          <a:effectLst/>
                        </a:rPr>
                        <a:t>Percentage of staff personally experiencing discrimination at work from a manager / team leader or other colleagues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vMerge="1">
                  <a:txBody>
                    <a:bodyPr/>
                    <a:lstStyle/>
                    <a:p>
                      <a:pPr algn="ct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3644231074"/>
                  </a:ext>
                </a:extLst>
              </a:tr>
              <a:tr h="270319">
                <a:tc>
                  <a:txBody>
                    <a:bodyPr/>
                    <a:lstStyle/>
                    <a:p>
                      <a:pPr algn="ctr"/>
                      <a:r>
                        <a:rPr lang="en-GB" sz="800" dirty="0">
                          <a:effectLst/>
                        </a:rPr>
                        <a:t>9</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r>
                        <a:rPr lang="en-GB" sz="800">
                          <a:effectLst/>
                        </a:rPr>
                        <a:t>BME Board membership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effectLst/>
                        </a:rPr>
                        <a:t> </a:t>
                      </a:r>
                      <a:r>
                        <a:rPr lang="en-GB" sz="800" dirty="0">
                          <a:effectLst/>
                          <a:latin typeface="Arial" panose="020B0604020202020204" pitchFamily="34" charset="0"/>
                          <a:ea typeface="Times New Roman" panose="02020603050405020304" pitchFamily="18" charset="0"/>
                          <a:cs typeface="Times New Roman" panose="02020603050405020304" pitchFamily="18" charset="0"/>
                        </a:rPr>
                        <a:t>Ensure sustained commitment at Governing Body and Executive team level to improving BME representation in Senior roles</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tc>
                  <a:txBody>
                    <a:bodyPr/>
                    <a:lstStyle/>
                    <a:p>
                      <a:pPr algn="ctr"/>
                      <a:r>
                        <a:rPr lang="en-GB" sz="800" dirty="0">
                          <a:effectLst/>
                          <a:latin typeface="Arial" panose="020B0604020202020204" pitchFamily="34" charset="0"/>
                          <a:ea typeface="Times New Roman" panose="02020603050405020304" pitchFamily="18" charset="0"/>
                          <a:cs typeface="Times New Roman" panose="02020603050405020304" pitchFamily="18" charset="0"/>
                        </a:rPr>
                        <a:t>AM</a:t>
                      </a:r>
                    </a:p>
                  </a:txBody>
                  <a:tcPr marL="31105" marR="31105"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effectLst/>
                          <a:latin typeface="Arial" panose="020B0604020202020204" pitchFamily="34" charset="0"/>
                          <a:ea typeface="Times New Roman" panose="02020603050405020304" pitchFamily="18" charset="0"/>
                          <a:cs typeface="Times New Roman" panose="02020603050405020304" pitchFamily="18" charset="0"/>
                        </a:rPr>
                        <a:t>Ethnicity to be an important focus for any new Board appointments</a:t>
                      </a:r>
                    </a:p>
                    <a:p>
                      <a:pPr algn="l"/>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1105" marR="31105" marT="0" marB="0" anchor="ctr"/>
                </a:tc>
                <a:extLst>
                  <a:ext uri="{0D108BD9-81ED-4DB2-BD59-A6C34878D82A}">
                    <a16:rowId xmlns:a16="http://schemas.microsoft.com/office/drawing/2014/main" val="653543909"/>
                  </a:ext>
                </a:extLst>
              </a:tr>
            </a:tbl>
          </a:graphicData>
        </a:graphic>
      </p:graphicFrame>
    </p:spTree>
    <p:extLst>
      <p:ext uri="{BB962C8B-B14F-4D97-AF65-F5344CB8AC3E}">
        <p14:creationId xmlns:p14="http://schemas.microsoft.com/office/powerpoint/2010/main" val="2311894687"/>
      </p:ext>
    </p:extLst>
  </p:cSld>
  <p:clrMapOvr>
    <a:masterClrMapping/>
  </p:clrMapOvr>
</p:sld>
</file>

<file path=ppt/theme/theme1.xml><?xml version="1.0" encoding="utf-8"?>
<a:theme xmlns:a="http://schemas.openxmlformats.org/drawingml/2006/main" name="Blank">
  <a:themeElements>
    <a:clrScheme name="NHS Devon CCG">
      <a:dk1>
        <a:sysClr val="windowText" lastClr="000000"/>
      </a:dk1>
      <a:lt1>
        <a:sysClr val="window" lastClr="FFFFFF"/>
      </a:lt1>
      <a:dk2>
        <a:srgbClr val="003087"/>
      </a:dk2>
      <a:lt2>
        <a:srgbClr val="425563"/>
      </a:lt2>
      <a:accent1>
        <a:srgbClr val="005EB8"/>
      </a:accent1>
      <a:accent2>
        <a:srgbClr val="003087"/>
      </a:accent2>
      <a:accent3>
        <a:srgbClr val="009639"/>
      </a:accent3>
      <a:accent4>
        <a:srgbClr val="41B6E6"/>
      </a:accent4>
      <a:accent5>
        <a:srgbClr val="AE2573"/>
      </a:accent5>
      <a:accent6>
        <a:srgbClr val="ED8B00"/>
      </a:accent6>
      <a:hlink>
        <a:srgbClr val="003087"/>
      </a:hlink>
      <a:folHlink>
        <a:srgbClr val="AE257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14302</TotalTime>
  <Words>1366</Words>
  <Application>Microsoft Office PowerPoint</Application>
  <PresentationFormat>On-screen Show (16:9)</PresentationFormat>
  <Paragraphs>251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vt:lpstr>
      <vt:lpstr>Blank</vt:lpstr>
      <vt:lpstr>Workforce Race Equality Standards (WRES) Report 2020/21    </vt:lpstr>
      <vt:lpstr>WRES 2021 - Key findings</vt:lpstr>
      <vt:lpstr>2021 WRES Indicator 1</vt:lpstr>
      <vt:lpstr>2021 WRES Indicators 2-9</vt:lpstr>
      <vt:lpstr>Action Plan – 2021/2022</vt:lpstr>
      <vt:lpstr>Action Plan – 2021/2022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Revised CCG People Plan</dc:title>
  <dc:creator>Katy Kerley</dc:creator>
  <cp:lastModifiedBy>Sean Langford</cp:lastModifiedBy>
  <cp:revision>238</cp:revision>
  <dcterms:created xsi:type="dcterms:W3CDTF">2020-09-08T11:56:35Z</dcterms:created>
  <dcterms:modified xsi:type="dcterms:W3CDTF">2021-11-09T10:03:23Z</dcterms:modified>
</cp:coreProperties>
</file>