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147473548" r:id="rId2"/>
    <p:sldId id="2147473525" r:id="rId3"/>
    <p:sldId id="2147473508" r:id="rId4"/>
    <p:sldId id="2147473537" r:id="rId5"/>
    <p:sldId id="2147473551" r:id="rId6"/>
    <p:sldId id="2147473535" r:id="rId7"/>
    <p:sldId id="2147473556" r:id="rId8"/>
    <p:sldId id="2147473540" r:id="rId9"/>
    <p:sldId id="2147473501" r:id="rId10"/>
    <p:sldId id="2147473543" r:id="rId11"/>
    <p:sldId id="2147473545" r:id="rId12"/>
    <p:sldId id="2147473546" r:id="rId13"/>
    <p:sldId id="2147473557" r:id="rId14"/>
    <p:sldId id="2147473533" r:id="rId15"/>
    <p:sldId id="2147473247" r:id="rId16"/>
    <p:sldId id="2147473552" r:id="rId17"/>
    <p:sldId id="2147473538" r:id="rId18"/>
    <p:sldId id="2147473553" r:id="rId19"/>
    <p:sldId id="2147473549" r:id="rId20"/>
    <p:sldId id="2147473558" r:id="rId21"/>
    <p:sldId id="2147473559" r:id="rId22"/>
    <p:sldId id="2147473560" r:id="rId23"/>
    <p:sldId id="2147473547" r:id="rId24"/>
    <p:sldId id="2147473255" r:id="rId25"/>
    <p:sldId id="2147473272" r:id="rId26"/>
    <p:sldId id="214747355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236A07-537C-3B45-56EC-A63844DCB350}" name="ALLEN, Charlotte (NHS DEVON ICB - 15N)" initials="CA" userId="S::charlotte.allen7@nhs.net::4f3ff64e-6b06-4b3f-9a58-3a6eb02e930f" providerId="AD"/>
  <p188:author id="{7E613BDC-2DB3-692D-8264-5523BD2BEFC0}" name="SMART, Su (NHS DEVON ICB - 15N)" initials="SS" userId="S::su.smart@nhs.net::b5001dfc-f6ca-4022-bac6-4ac92c345a58" providerId="AD"/>
  <p188:author id="{489A6CED-9580-7BCB-EA3B-B4D14647A5F3}" name="GREEN, Michelle (NHS DEVON ICB - 15N)" initials="MG" userId="S::michellegreen4@nhs.net::af140ca6-2f1c-4a1d-b320-8c2fddeb862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0" autoAdjust="0"/>
    <p:restoredTop sz="94540" autoAdjust="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3.xml.rels><?xml version="1.0" encoding="UTF-8" standalone="yes"?>
<Relationships xmlns="http://schemas.openxmlformats.org/package/2006/relationships"><Relationship Id="rId2" Type="http://schemas.openxmlformats.org/officeDocument/2006/relationships/hyperlink" Target="https://www.childrens.com/health-wellness/how-to-prevent-cyberbullying" TargetMode="External"/><Relationship Id="rId1" Type="http://schemas.openxmlformats.org/officeDocument/2006/relationships/hyperlink" Target="https://www.childrens.com/health-wellness/is-technology-affecting-your-childs-mental-health" TargetMode="External"/></Relationships>
</file>

<file path=ppt/diagrams/_rels/drawing3.xml.rels><?xml version="1.0" encoding="UTF-8" standalone="yes"?>
<Relationships xmlns="http://schemas.openxmlformats.org/package/2006/relationships"><Relationship Id="rId2" Type="http://schemas.openxmlformats.org/officeDocument/2006/relationships/hyperlink" Target="https://www.childrens.com/health-wellness/how-to-prevent-cyberbullying" TargetMode="External"/><Relationship Id="rId1" Type="http://schemas.openxmlformats.org/officeDocument/2006/relationships/hyperlink" Target="https://www.childrens.com/health-wellness/is-technology-affecting-your-childs-mental-health"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607ED6-283B-48BC-B63A-5158F6A68BAA}"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098B5FB8-8CE0-40AA-8D42-95B7521A160F}">
      <dgm:prSet phldrT="[Tex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90000"/>
            </a:lnSpc>
            <a:spcBef>
              <a:spcPct val="0"/>
            </a:spcBef>
            <a:spcAft>
              <a:spcPct val="35000"/>
            </a:spcAft>
          </a:pPr>
          <a:r>
            <a:rPr lang="en-GB" sz="1600" b="1" dirty="0">
              <a:solidFill>
                <a:srgbClr val="009639"/>
              </a:solidFill>
              <a:latin typeface="Arial" panose="020B0604020202020204" pitchFamily="34" charset="0"/>
              <a:ea typeface="Gadugi" panose="020B0502040204020203" pitchFamily="34" charset="0"/>
              <a:cs typeface="Arial" panose="020B0604020202020204" pitchFamily="34" charset="0"/>
            </a:rPr>
            <a:t>Parents and Carers  tell us…</a:t>
          </a:r>
        </a:p>
      </dgm:t>
    </dgm:pt>
    <dgm:pt modelId="{3B154E4A-3A35-424E-BA4A-9A7F456982AD}" type="parTrans" cxnId="{A896A5D0-2997-4033-89E6-5FFA1006A89A}">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05E34FA4-D4CA-433A-8A0C-79D99185CF4A}" type="sibTrans" cxnId="{A896A5D0-2997-4033-89E6-5FFA1006A89A}">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A959D198-BBE6-43DE-ACBF-3EB7C09A3639}">
      <dgm:prSet phldrT="[Tex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90000"/>
            </a:lnSpc>
            <a:spcAft>
              <a:spcPct val="35000"/>
            </a:spcAft>
          </a:pPr>
          <a:r>
            <a:rPr lang="en-GB" sz="1600" b="1" dirty="0">
              <a:solidFill>
                <a:srgbClr val="009639"/>
              </a:solidFill>
              <a:latin typeface="Arial" panose="020B0604020202020204" pitchFamily="34" charset="0"/>
              <a:ea typeface="Gadugi" panose="020B0502040204020203" pitchFamily="34" charset="0"/>
              <a:cs typeface="Arial" panose="020B0604020202020204" pitchFamily="34" charset="0"/>
            </a:rPr>
            <a:t>Staff tell us...</a:t>
          </a:r>
        </a:p>
      </dgm:t>
    </dgm:pt>
    <dgm:pt modelId="{1C197A68-F5E6-456F-8AD4-E8A941B31725}" type="parTrans" cxnId="{0CB8EE41-D5E0-4E5F-AC27-70AEE30FF849}">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2D9F453D-3E63-4BEC-9415-AEBFF0B12D05}" type="sibTrans" cxnId="{0CB8EE41-D5E0-4E5F-AC27-70AEE30FF849}">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DAC5EC0F-0B9B-4D06-940B-57D9C26EF011}">
      <dgm:prSet custT="1">
        <dgm:style>
          <a:lnRef idx="2">
            <a:schemeClr val="accent1"/>
          </a:lnRef>
          <a:fillRef idx="1">
            <a:schemeClr val="lt1"/>
          </a:fillRef>
          <a:effectRef idx="0">
            <a:schemeClr val="accent1"/>
          </a:effectRef>
          <a:fontRef idx="minor">
            <a:schemeClr val="dk1"/>
          </a:fontRef>
        </dgm:style>
      </dgm:prSet>
      <dgm:spPr>
        <a:ln w="38100"/>
      </dgm:spPr>
      <dgm:t>
        <a:bodyPr anchor="t"/>
        <a:lstStyle/>
        <a:p>
          <a:pPr>
            <a:lnSpc>
              <a:spcPct val="90000"/>
            </a:lnSpc>
            <a:spcBef>
              <a:spcPct val="0"/>
            </a:spcBef>
            <a:spcAft>
              <a:spcPct val="35000"/>
            </a:spcAft>
            <a:buNone/>
          </a:pPr>
          <a:r>
            <a:rPr lang="en-GB" sz="1600" b="1" dirty="0">
              <a:solidFill>
                <a:srgbClr val="009639"/>
              </a:solidFill>
              <a:latin typeface="Arial" panose="020B0604020202020204" pitchFamily="34" charset="0"/>
              <a:ea typeface="Gadugi" panose="020B0502040204020203" pitchFamily="34" charset="0"/>
              <a:cs typeface="Arial" panose="020B0604020202020204" pitchFamily="34" charset="0"/>
            </a:rPr>
            <a:t>Children &amp; Young People tell us…</a:t>
          </a:r>
        </a:p>
      </dgm:t>
    </dgm:pt>
    <dgm:pt modelId="{CEC509BE-1A7A-46B0-B18F-7631A335878C}" type="parTrans" cxnId="{F2EC82DB-0292-432B-AC9E-C5BF204F4091}">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BA720DEB-15AB-448B-BBC8-432BCD20F0EF}" type="sibTrans" cxnId="{F2EC82DB-0292-432B-AC9E-C5BF204F4091}">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6AE715B8-0BE5-492D-B389-6AFC373E0983}">
      <dgm:prSet phldrT="[Tex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100000"/>
            </a:lnSpc>
            <a:spcBef>
              <a:spcPts val="0"/>
            </a:spcBef>
            <a:spcAft>
              <a:spcPts val="600"/>
            </a:spcAft>
          </a:pPr>
          <a:r>
            <a:rPr lang="en-GB" sz="1300" b="0" i="0" dirty="0">
              <a:solidFill>
                <a:sysClr val="windowText" lastClr="000000"/>
              </a:solidFill>
              <a:latin typeface="Arial"/>
              <a:ea typeface="Gadugi"/>
              <a:cs typeface="Arial"/>
            </a:rPr>
            <a:t>they want support in ensuring they have the skills to respond to their young people’s concerns and specific mental health training for foster carers </a:t>
          </a:r>
        </a:p>
      </dgm:t>
    </dgm:pt>
    <dgm:pt modelId="{E3471496-8FA8-451C-BA14-730BEE59282B}" type="parTrans" cxnId="{6F44BB92-5C7C-4482-8635-373070AE9DC1}">
      <dgm:prSet/>
      <dgm:spPr/>
      <dgm:t>
        <a:bodyPr/>
        <a:lstStyle/>
        <a:p>
          <a:endParaRPr lang="en-GB"/>
        </a:p>
      </dgm:t>
    </dgm:pt>
    <dgm:pt modelId="{58482CA9-9CDA-47F8-9DF5-58782458D68A}" type="sibTrans" cxnId="{6F44BB92-5C7C-4482-8635-373070AE9DC1}">
      <dgm:prSet/>
      <dgm:spPr/>
      <dgm:t>
        <a:bodyPr/>
        <a:lstStyle/>
        <a:p>
          <a:endParaRPr lang="en-GB"/>
        </a:p>
      </dgm:t>
    </dgm:pt>
    <dgm:pt modelId="{8252C19E-99B8-4806-B419-CD12490CD978}">
      <dgm:prSe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90000"/>
            </a:lnSpc>
            <a:spcBef>
              <a:spcPct val="0"/>
            </a:spcBef>
            <a:spcAft>
              <a:spcPct val="15000"/>
            </a:spcAft>
          </a:pPr>
          <a:r>
            <a:rPr lang="en-GB" sz="1300" dirty="0">
              <a:solidFill>
                <a:sysClr val="windowText" lastClr="000000"/>
              </a:solidFill>
              <a:latin typeface="+mn-lt"/>
              <a:ea typeface="Gadugi" panose="020B0502040204020203" pitchFamily="34" charset="0"/>
              <a:cs typeface="Arial" panose="020B0604020202020204" pitchFamily="34" charset="0"/>
            </a:rPr>
            <a:t>that all young people should be able to </a:t>
          </a:r>
          <a:r>
            <a:rPr lang="en-GB" sz="1300" b="1" dirty="0">
              <a:solidFill>
                <a:srgbClr val="00B050"/>
              </a:solidFill>
              <a:latin typeface="+mn-lt"/>
              <a:ea typeface="Gadugi" panose="020B0502040204020203" pitchFamily="34" charset="0"/>
              <a:cs typeface="Arial" panose="020B0604020202020204" pitchFamily="34" charset="0"/>
            </a:rPr>
            <a:t>get help when they need it</a:t>
          </a:r>
          <a:r>
            <a:rPr lang="en-GB" sz="1300" dirty="0">
              <a:solidFill>
                <a:sysClr val="windowText" lastClr="000000"/>
              </a:solidFill>
              <a:latin typeface="+mn-lt"/>
              <a:ea typeface="Gadugi" panose="020B0502040204020203" pitchFamily="34" charset="0"/>
              <a:cs typeface="Arial" panose="020B0604020202020204" pitchFamily="34" charset="0"/>
            </a:rPr>
            <a:t>, at the time they are ready and not waiting until they are at breaking point</a:t>
          </a:r>
        </a:p>
      </dgm:t>
    </dgm:pt>
    <dgm:pt modelId="{65CE46B4-BF06-44DC-8DF1-BAE09A489197}" type="parTrans" cxnId="{25C1576F-7AB6-4D68-BC0C-7EB71F9425CD}">
      <dgm:prSet/>
      <dgm:spPr/>
      <dgm:t>
        <a:bodyPr/>
        <a:lstStyle/>
        <a:p>
          <a:endParaRPr lang="en-GB"/>
        </a:p>
      </dgm:t>
    </dgm:pt>
    <dgm:pt modelId="{E2A8E758-189F-4C80-BD79-F40CB6BFD7F0}" type="sibTrans" cxnId="{25C1576F-7AB6-4D68-BC0C-7EB71F9425CD}">
      <dgm:prSet/>
      <dgm:spPr/>
      <dgm:t>
        <a:bodyPr/>
        <a:lstStyle/>
        <a:p>
          <a:endParaRPr lang="en-GB"/>
        </a:p>
      </dgm:t>
    </dgm:pt>
    <dgm:pt modelId="{8C6D0F70-0386-4015-BB92-AE44CC9D326F}">
      <dgm:prSe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90000"/>
            </a:lnSpc>
            <a:spcBef>
              <a:spcPct val="0"/>
            </a:spcBef>
            <a:spcAft>
              <a:spcPct val="15000"/>
            </a:spcAft>
          </a:pPr>
          <a:r>
            <a:rPr lang="en-GB" sz="1300" dirty="0">
              <a:solidFill>
                <a:sysClr val="windowText" lastClr="000000"/>
              </a:solidFill>
              <a:latin typeface="+mn-lt"/>
              <a:ea typeface="Gadugi" panose="020B0502040204020203" pitchFamily="34" charset="0"/>
              <a:cs typeface="Arial" panose="020B0604020202020204" pitchFamily="34" charset="0"/>
            </a:rPr>
            <a:t>that places to get help should be in their community and offer </a:t>
          </a:r>
          <a:r>
            <a:rPr lang="en-GB" sz="1300" b="1" dirty="0">
              <a:solidFill>
                <a:srgbClr val="00B050"/>
              </a:solidFill>
              <a:latin typeface="+mn-lt"/>
              <a:ea typeface="Gadugi" panose="020B0502040204020203" pitchFamily="34" charset="0"/>
              <a:cs typeface="Arial" panose="020B0604020202020204" pitchFamily="34" charset="0"/>
            </a:rPr>
            <a:t>flexibility and choice  </a:t>
          </a:r>
        </a:p>
      </dgm:t>
    </dgm:pt>
    <dgm:pt modelId="{9731852B-CEE3-46E8-8013-C48766DA0EAC}" type="parTrans" cxnId="{4DD9CADC-6892-4991-A1BC-74C2D5CDF861}">
      <dgm:prSet/>
      <dgm:spPr/>
      <dgm:t>
        <a:bodyPr/>
        <a:lstStyle/>
        <a:p>
          <a:endParaRPr lang="en-GB"/>
        </a:p>
      </dgm:t>
    </dgm:pt>
    <dgm:pt modelId="{D61D6D43-6196-49C5-9A0A-EDDE7D34A5A6}" type="sibTrans" cxnId="{4DD9CADC-6892-4991-A1BC-74C2D5CDF861}">
      <dgm:prSet/>
      <dgm:spPr/>
      <dgm:t>
        <a:bodyPr/>
        <a:lstStyle/>
        <a:p>
          <a:endParaRPr lang="en-GB"/>
        </a:p>
      </dgm:t>
    </dgm:pt>
    <dgm:pt modelId="{E43DB0EB-7E72-4786-AF7C-DAA8E3329E27}">
      <dgm:prSe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90000"/>
            </a:lnSpc>
            <a:spcBef>
              <a:spcPct val="0"/>
            </a:spcBef>
            <a:spcAft>
              <a:spcPct val="15000"/>
            </a:spcAft>
          </a:pPr>
          <a:r>
            <a:rPr lang="en-GB" sz="1300" dirty="0">
              <a:latin typeface="+mn-lt"/>
            </a:rPr>
            <a:t>they need </a:t>
          </a:r>
          <a:r>
            <a:rPr lang="en-GB" sz="1300" b="1" dirty="0">
              <a:solidFill>
                <a:srgbClr val="00B050"/>
              </a:solidFill>
              <a:latin typeface="+mn-lt"/>
            </a:rPr>
            <a:t>safe, non-judgemental places </a:t>
          </a:r>
          <a:r>
            <a:rPr lang="en-GB" sz="1300" dirty="0">
              <a:latin typeface="+mn-lt"/>
            </a:rPr>
            <a:t>and people who are  </a:t>
          </a:r>
          <a:r>
            <a:rPr lang="en-GB" sz="1300" b="1" dirty="0">
              <a:solidFill>
                <a:srgbClr val="00B050"/>
              </a:solidFill>
              <a:latin typeface="+mn-lt"/>
            </a:rPr>
            <a:t>trauma informed and culturally competent</a:t>
          </a:r>
          <a:endParaRPr lang="en-GB" sz="1300" b="1" dirty="0">
            <a:solidFill>
              <a:srgbClr val="00B050"/>
            </a:solidFill>
            <a:latin typeface="+mn-lt"/>
            <a:ea typeface="Gadugi" panose="020B0502040204020203" pitchFamily="34" charset="0"/>
            <a:cs typeface="Arial" panose="020B0604020202020204" pitchFamily="34" charset="0"/>
          </a:endParaRPr>
        </a:p>
      </dgm:t>
    </dgm:pt>
    <dgm:pt modelId="{70036136-9F8A-43EE-AA0F-54312970A570}" type="parTrans" cxnId="{AEF84255-BCC8-47F0-A82B-574C555C2090}">
      <dgm:prSet/>
      <dgm:spPr/>
      <dgm:t>
        <a:bodyPr/>
        <a:lstStyle/>
        <a:p>
          <a:endParaRPr lang="en-GB"/>
        </a:p>
      </dgm:t>
    </dgm:pt>
    <dgm:pt modelId="{C027A682-13B5-42BF-8AEE-F19A824388AC}" type="sibTrans" cxnId="{AEF84255-BCC8-47F0-A82B-574C555C2090}">
      <dgm:prSet/>
      <dgm:spPr/>
      <dgm:t>
        <a:bodyPr/>
        <a:lstStyle/>
        <a:p>
          <a:endParaRPr lang="en-GB"/>
        </a:p>
      </dgm:t>
    </dgm:pt>
    <dgm:pt modelId="{9D2831D3-7791-40D0-A91D-7B17FD24C7FF}">
      <dgm:prSet phldrT="[Tex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100000"/>
            </a:lnSpc>
            <a:spcBef>
              <a:spcPts val="0"/>
            </a:spcBef>
            <a:spcAft>
              <a:spcPts val="600"/>
            </a:spcAft>
          </a:pPr>
          <a:r>
            <a:rPr lang="en-GB" sz="1300" b="0" i="0" dirty="0">
              <a:solidFill>
                <a:sysClr val="windowText" lastClr="000000"/>
              </a:solidFill>
              <a:latin typeface="Arial"/>
              <a:ea typeface="Gadugi"/>
              <a:cs typeface="Arial"/>
            </a:rPr>
            <a:t>they want teachers to be properly trained in mental health and understand wellbeing </a:t>
          </a:r>
        </a:p>
      </dgm:t>
    </dgm:pt>
    <dgm:pt modelId="{A07BB9A3-C120-4954-A28F-0FD49A41DAEB}" type="parTrans" cxnId="{99272516-52C8-4A91-B315-2CFEAB05F28D}">
      <dgm:prSet/>
      <dgm:spPr/>
      <dgm:t>
        <a:bodyPr/>
        <a:lstStyle/>
        <a:p>
          <a:endParaRPr lang="en-GB"/>
        </a:p>
      </dgm:t>
    </dgm:pt>
    <dgm:pt modelId="{884D8CB6-2A0F-4E50-8366-C0A3093F5AE7}" type="sibTrans" cxnId="{99272516-52C8-4A91-B315-2CFEAB05F28D}">
      <dgm:prSet/>
      <dgm:spPr/>
      <dgm:t>
        <a:bodyPr/>
        <a:lstStyle/>
        <a:p>
          <a:endParaRPr lang="en-GB"/>
        </a:p>
      </dgm:t>
    </dgm:pt>
    <dgm:pt modelId="{5AAABA22-6669-4819-9AB2-25BD488FF3D8}">
      <dgm:prSe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90000"/>
            </a:lnSpc>
            <a:spcBef>
              <a:spcPct val="0"/>
            </a:spcBef>
            <a:spcAft>
              <a:spcPct val="15000"/>
            </a:spcAft>
          </a:pPr>
          <a:r>
            <a:rPr lang="en-GB" sz="1300" dirty="0">
              <a:solidFill>
                <a:sysClr val="windowText" lastClr="000000"/>
              </a:solidFill>
              <a:latin typeface="+mn-lt"/>
              <a:ea typeface="Gadugi" panose="020B0502040204020203" pitchFamily="34" charset="0"/>
              <a:cs typeface="Arial" panose="020B0604020202020204" pitchFamily="34" charset="0"/>
            </a:rPr>
            <a:t>schools need to be more accountable in supporting young people with mental health needs to get help and support</a:t>
          </a:r>
        </a:p>
      </dgm:t>
    </dgm:pt>
    <dgm:pt modelId="{10E3BE4F-8590-47EE-B4F8-6FF99151855E}" type="parTrans" cxnId="{C8E3DA79-6A29-413A-96D5-4387AB86011A}">
      <dgm:prSet/>
      <dgm:spPr/>
      <dgm:t>
        <a:bodyPr/>
        <a:lstStyle/>
        <a:p>
          <a:endParaRPr lang="en-GB"/>
        </a:p>
      </dgm:t>
    </dgm:pt>
    <dgm:pt modelId="{4CD0E1B4-3C63-4EF2-A227-36163DB70900}" type="sibTrans" cxnId="{C8E3DA79-6A29-413A-96D5-4387AB86011A}">
      <dgm:prSet/>
      <dgm:spPr/>
      <dgm:t>
        <a:bodyPr/>
        <a:lstStyle/>
        <a:p>
          <a:endParaRPr lang="en-GB"/>
        </a:p>
      </dgm:t>
    </dgm:pt>
    <dgm:pt modelId="{63A24395-3117-4BC1-A2E0-D01E439CC293}">
      <dgm:prSe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90000"/>
            </a:lnSpc>
            <a:spcBef>
              <a:spcPct val="0"/>
            </a:spcBef>
            <a:spcAft>
              <a:spcPct val="15000"/>
            </a:spcAft>
          </a:pPr>
          <a:r>
            <a:rPr lang="en-GB" sz="1300" dirty="0">
              <a:solidFill>
                <a:sysClr val="windowText" lastClr="000000"/>
              </a:solidFill>
              <a:latin typeface="+mn-lt"/>
              <a:ea typeface="Gadugi" panose="020B0502040204020203" pitchFamily="34" charset="0"/>
              <a:cs typeface="Arial" panose="020B0604020202020204" pitchFamily="34" charset="0"/>
            </a:rPr>
            <a:t>adults should have more education around how to help with difficult topics</a:t>
          </a:r>
        </a:p>
      </dgm:t>
    </dgm:pt>
    <dgm:pt modelId="{AC25C017-5940-4763-8DC6-620F551C3E83}" type="parTrans" cxnId="{F264977C-2A62-4607-AC45-389046645185}">
      <dgm:prSet/>
      <dgm:spPr/>
      <dgm:t>
        <a:bodyPr/>
        <a:lstStyle/>
        <a:p>
          <a:endParaRPr lang="en-GB"/>
        </a:p>
      </dgm:t>
    </dgm:pt>
    <dgm:pt modelId="{54873B5C-C4DA-4691-8D95-9D9883987AB8}" type="sibTrans" cxnId="{F264977C-2A62-4607-AC45-389046645185}">
      <dgm:prSet/>
      <dgm:spPr/>
      <dgm:t>
        <a:bodyPr/>
        <a:lstStyle/>
        <a:p>
          <a:endParaRPr lang="en-GB"/>
        </a:p>
      </dgm:t>
    </dgm:pt>
    <dgm:pt modelId="{5835B459-76BB-490E-87C3-DFF4B643802A}">
      <dgm:prSet phldrT="[Tex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90000"/>
            </a:lnSpc>
            <a:spcAft>
              <a:spcPct val="35000"/>
            </a:spcAft>
          </a:pPr>
          <a:r>
            <a:rPr lang="en-GB" sz="1300" b="0" dirty="0">
              <a:solidFill>
                <a:schemeClr val="tx1"/>
              </a:solidFill>
              <a:latin typeface="Arial" panose="020B0604020202020204" pitchFamily="34" charset="0"/>
              <a:ea typeface="Gadugi" panose="020B0502040204020203" pitchFamily="34" charset="0"/>
              <a:cs typeface="Arial" panose="020B0604020202020204" pitchFamily="34" charset="0"/>
            </a:rPr>
            <a:t>there are services that work well but these offers aren’t always consistent or available across the footprint, such as mental health support teams </a:t>
          </a:r>
        </a:p>
      </dgm:t>
    </dgm:pt>
    <dgm:pt modelId="{B1EC9E68-E60C-49F8-8EF6-351A534DDE95}" type="parTrans" cxnId="{246C6442-8E33-4BF3-8F08-FF08DC9737A6}">
      <dgm:prSet/>
      <dgm:spPr/>
      <dgm:t>
        <a:bodyPr/>
        <a:lstStyle/>
        <a:p>
          <a:endParaRPr lang="en-GB"/>
        </a:p>
      </dgm:t>
    </dgm:pt>
    <dgm:pt modelId="{7F91A3FD-36E3-41EF-AD0B-43CE9FB8AFE2}" type="sibTrans" cxnId="{246C6442-8E33-4BF3-8F08-FF08DC9737A6}">
      <dgm:prSet/>
      <dgm:spPr/>
      <dgm:t>
        <a:bodyPr/>
        <a:lstStyle/>
        <a:p>
          <a:endParaRPr lang="en-GB"/>
        </a:p>
      </dgm:t>
    </dgm:pt>
    <dgm:pt modelId="{740359CB-FC6C-4343-8689-513BDF26E026}">
      <dgm:prSet phldrT="[Tex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90000"/>
            </a:lnSpc>
            <a:spcAft>
              <a:spcPct val="35000"/>
            </a:spcAft>
          </a:pPr>
          <a:r>
            <a:rPr lang="en-GB" sz="1300" b="0" dirty="0">
              <a:solidFill>
                <a:schemeClr val="tx1"/>
              </a:solidFill>
              <a:latin typeface="Arial" panose="020B0604020202020204" pitchFamily="34" charset="0"/>
              <a:ea typeface="Gadugi" panose="020B0502040204020203" pitchFamily="34" charset="0"/>
              <a:cs typeface="Arial" panose="020B0604020202020204" pitchFamily="34" charset="0"/>
            </a:rPr>
            <a:t>young people sometimes have long waits for services that when accessed don’t meet the needs of the young person- suitable support should be available earlier in the young person's journey</a:t>
          </a:r>
        </a:p>
      </dgm:t>
    </dgm:pt>
    <dgm:pt modelId="{1FB4AF1A-4B79-4111-A12C-CE05F9A13C44}" type="parTrans" cxnId="{69A2089E-A48E-4A47-98FB-9BCC15A61CF7}">
      <dgm:prSet/>
      <dgm:spPr/>
      <dgm:t>
        <a:bodyPr/>
        <a:lstStyle/>
        <a:p>
          <a:endParaRPr lang="en-GB"/>
        </a:p>
      </dgm:t>
    </dgm:pt>
    <dgm:pt modelId="{827D5CAD-CAC2-4CA9-9277-48379B5369AD}" type="sibTrans" cxnId="{69A2089E-A48E-4A47-98FB-9BCC15A61CF7}">
      <dgm:prSet/>
      <dgm:spPr/>
      <dgm:t>
        <a:bodyPr/>
        <a:lstStyle/>
        <a:p>
          <a:endParaRPr lang="en-GB"/>
        </a:p>
      </dgm:t>
    </dgm:pt>
    <dgm:pt modelId="{677E3D78-0B93-42CB-8721-A9D8CBB47214}">
      <dgm:prSet phldrT="[Tex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100000"/>
            </a:lnSpc>
            <a:spcBef>
              <a:spcPts val="0"/>
            </a:spcBef>
            <a:spcAft>
              <a:spcPts val="600"/>
            </a:spcAft>
          </a:pPr>
          <a:r>
            <a:rPr lang="en-GB" sz="1300" b="0" i="0" dirty="0">
              <a:solidFill>
                <a:sysClr val="windowText" lastClr="000000"/>
              </a:solidFill>
              <a:latin typeface="Arial"/>
              <a:ea typeface="Gadugi"/>
              <a:cs typeface="Arial"/>
            </a:rPr>
            <a:t>76% of parents believed their child's mental health deteriorated while waiting for support </a:t>
          </a:r>
        </a:p>
      </dgm:t>
    </dgm:pt>
    <dgm:pt modelId="{B09E8A9D-96D6-4AAB-A29A-2D35F44E238A}" type="parTrans" cxnId="{BD7F3D0A-CF65-4001-B21E-6043D63CB596}">
      <dgm:prSet/>
      <dgm:spPr/>
      <dgm:t>
        <a:bodyPr/>
        <a:lstStyle/>
        <a:p>
          <a:endParaRPr lang="en-GB"/>
        </a:p>
      </dgm:t>
    </dgm:pt>
    <dgm:pt modelId="{54E0F557-E164-49CB-9230-D9D5777CBAA1}" type="sibTrans" cxnId="{BD7F3D0A-CF65-4001-B21E-6043D63CB596}">
      <dgm:prSet/>
      <dgm:spPr/>
      <dgm:t>
        <a:bodyPr/>
        <a:lstStyle/>
        <a:p>
          <a:endParaRPr lang="en-GB"/>
        </a:p>
      </dgm:t>
    </dgm:pt>
    <dgm:pt modelId="{EA00DE02-C37D-4A82-BB03-EDCD355582A0}">
      <dgm:prSet phldrT="[Tex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90000"/>
            </a:lnSpc>
            <a:spcAft>
              <a:spcPct val="35000"/>
            </a:spcAft>
          </a:pPr>
          <a:r>
            <a:rPr lang="en-GB" sz="1300" b="0" dirty="0">
              <a:solidFill>
                <a:schemeClr val="tx1"/>
              </a:solidFill>
              <a:latin typeface="Arial" panose="020B0604020202020204" pitchFamily="34" charset="0"/>
              <a:ea typeface="Gadugi" panose="020B0502040204020203" pitchFamily="34" charset="0"/>
              <a:cs typeface="Arial" panose="020B0604020202020204" pitchFamily="34" charset="0"/>
            </a:rPr>
            <a:t>expectations of young people and parents can create reluctance in trying other interventions, education of wider emotional health and wellbeing and how this can impact mental health is important </a:t>
          </a:r>
        </a:p>
      </dgm:t>
    </dgm:pt>
    <dgm:pt modelId="{F90F1F79-73A0-4F1F-B774-7923DB1E7798}" type="parTrans" cxnId="{FD37C14A-06D0-4D88-9E1B-595850D31769}">
      <dgm:prSet/>
      <dgm:spPr/>
      <dgm:t>
        <a:bodyPr/>
        <a:lstStyle/>
        <a:p>
          <a:endParaRPr lang="en-GB"/>
        </a:p>
      </dgm:t>
    </dgm:pt>
    <dgm:pt modelId="{B4EF494A-E3DC-4C9E-87E2-92C2A2E1BC53}" type="sibTrans" cxnId="{FD37C14A-06D0-4D88-9E1B-595850D31769}">
      <dgm:prSet/>
      <dgm:spPr/>
      <dgm:t>
        <a:bodyPr/>
        <a:lstStyle/>
        <a:p>
          <a:endParaRPr lang="en-GB"/>
        </a:p>
      </dgm:t>
    </dgm:pt>
    <dgm:pt modelId="{C2E22E0E-69C9-489D-91CB-B27E1A9C9AA0}">
      <dgm:prSet custT="1">
        <dgm:style>
          <a:lnRef idx="2">
            <a:schemeClr val="accent1"/>
          </a:lnRef>
          <a:fillRef idx="1">
            <a:schemeClr val="lt1"/>
          </a:fillRef>
          <a:effectRef idx="0">
            <a:schemeClr val="accent1"/>
          </a:effectRef>
          <a:fontRef idx="minor">
            <a:schemeClr val="dk1"/>
          </a:fontRef>
        </dgm:style>
      </dgm:prSet>
      <dgm:spPr>
        <a:ln w="38100"/>
      </dgm:spPr>
      <dgm:t>
        <a:bodyPr/>
        <a:lstStyle/>
        <a:p>
          <a:pPr>
            <a:lnSpc>
              <a:spcPct val="90000"/>
            </a:lnSpc>
            <a:spcBef>
              <a:spcPct val="0"/>
            </a:spcBef>
            <a:spcAft>
              <a:spcPct val="15000"/>
            </a:spcAft>
          </a:pPr>
          <a:r>
            <a:rPr lang="en-GB" sz="1300" b="0" dirty="0">
              <a:solidFill>
                <a:sysClr val="windowText" lastClr="000000"/>
              </a:solidFill>
              <a:latin typeface="Arial" panose="020B0604020202020204" pitchFamily="34" charset="0"/>
              <a:ea typeface="Gadugi" panose="020B0502040204020203" pitchFamily="34" charset="0"/>
              <a:cs typeface="Arial" panose="020B0604020202020204" pitchFamily="34" charset="0"/>
            </a:rPr>
            <a:t>around half (53%) are unaware of the support available apart from seeking help from their GP </a:t>
          </a:r>
          <a:endParaRPr lang="en-GB" sz="1300" dirty="0">
            <a:solidFill>
              <a:sysClr val="windowText" lastClr="000000"/>
            </a:solidFill>
            <a:latin typeface="+mn-lt"/>
            <a:ea typeface="Gadugi" panose="020B0502040204020203" pitchFamily="34" charset="0"/>
            <a:cs typeface="Arial" panose="020B0604020202020204" pitchFamily="34" charset="0"/>
          </a:endParaRPr>
        </a:p>
      </dgm:t>
    </dgm:pt>
    <dgm:pt modelId="{396417FF-6395-41EE-882C-E29AB817F82A}" type="parTrans" cxnId="{1A318A26-09DD-42D4-A21A-E881CC47CB72}">
      <dgm:prSet/>
      <dgm:spPr/>
      <dgm:t>
        <a:bodyPr/>
        <a:lstStyle/>
        <a:p>
          <a:endParaRPr lang="en-GB"/>
        </a:p>
      </dgm:t>
    </dgm:pt>
    <dgm:pt modelId="{09168405-5740-432A-92EE-2F043E886ED3}" type="sibTrans" cxnId="{1A318A26-09DD-42D4-A21A-E881CC47CB72}">
      <dgm:prSet/>
      <dgm:spPr/>
      <dgm:t>
        <a:bodyPr/>
        <a:lstStyle/>
        <a:p>
          <a:endParaRPr lang="en-GB"/>
        </a:p>
      </dgm:t>
    </dgm:pt>
    <dgm:pt modelId="{D2DACB45-4003-4E2A-A9F1-2C8346332DB6}" type="pres">
      <dgm:prSet presAssocID="{4D607ED6-283B-48BC-B63A-5158F6A68BAA}" presName="Name0" presStyleCnt="0">
        <dgm:presLayoutVars>
          <dgm:dir/>
          <dgm:resizeHandles val="exact"/>
        </dgm:presLayoutVars>
      </dgm:prSet>
      <dgm:spPr/>
    </dgm:pt>
    <dgm:pt modelId="{34B6AC1C-902F-4EF0-9AD5-1678EDC760FB}" type="pres">
      <dgm:prSet presAssocID="{DAC5EC0F-0B9B-4D06-940B-57D9C26EF011}" presName="node" presStyleLbl="node1" presStyleIdx="0" presStyleCnt="3" custScaleX="106521">
        <dgm:presLayoutVars>
          <dgm:bulletEnabled val="1"/>
        </dgm:presLayoutVars>
      </dgm:prSet>
      <dgm:spPr/>
    </dgm:pt>
    <dgm:pt modelId="{96C80B72-0DD2-4FB9-BDC4-747F0C5A286D}" type="pres">
      <dgm:prSet presAssocID="{BA720DEB-15AB-448B-BBC8-432BCD20F0EF}" presName="sibTrans" presStyleCnt="0"/>
      <dgm:spPr/>
    </dgm:pt>
    <dgm:pt modelId="{F0B60944-4122-4648-A449-93D6693AEB01}" type="pres">
      <dgm:prSet presAssocID="{098B5FB8-8CE0-40AA-8D42-95B7521A160F}" presName="node" presStyleLbl="node1" presStyleIdx="1" presStyleCnt="3">
        <dgm:presLayoutVars>
          <dgm:bulletEnabled val="1"/>
        </dgm:presLayoutVars>
      </dgm:prSet>
      <dgm:spPr/>
    </dgm:pt>
    <dgm:pt modelId="{92EA8E2A-56E4-4FEA-BF3A-27D02E811414}" type="pres">
      <dgm:prSet presAssocID="{05E34FA4-D4CA-433A-8A0C-79D99185CF4A}" presName="sibTrans" presStyleCnt="0"/>
      <dgm:spPr/>
    </dgm:pt>
    <dgm:pt modelId="{3A08F6FA-EE2C-41D2-A0C0-A6A2531097E0}" type="pres">
      <dgm:prSet presAssocID="{A959D198-BBE6-43DE-ACBF-3EB7C09A3639}" presName="node" presStyleLbl="node1" presStyleIdx="2" presStyleCnt="3">
        <dgm:presLayoutVars>
          <dgm:bulletEnabled val="1"/>
        </dgm:presLayoutVars>
      </dgm:prSet>
      <dgm:spPr/>
    </dgm:pt>
  </dgm:ptLst>
  <dgm:cxnLst>
    <dgm:cxn modelId="{F65E4904-7E87-4583-98B0-6E9FB5FC5B21}" type="presOf" srcId="{098B5FB8-8CE0-40AA-8D42-95B7521A160F}" destId="{F0B60944-4122-4648-A449-93D6693AEB01}" srcOrd="0" destOrd="0" presId="urn:microsoft.com/office/officeart/2005/8/layout/hList6"/>
    <dgm:cxn modelId="{BD7F3D0A-CF65-4001-B21E-6043D63CB596}" srcId="{098B5FB8-8CE0-40AA-8D42-95B7521A160F}" destId="{677E3D78-0B93-42CB-8721-A9D8CBB47214}" srcOrd="0" destOrd="0" parTransId="{B09E8A9D-96D6-4AAB-A29A-2D35F44E238A}" sibTransId="{54E0F557-E164-49CB-9230-D9D5777CBAA1}"/>
    <dgm:cxn modelId="{68E4EF0B-4611-440A-9759-DD6B7E9DDCFC}" type="presOf" srcId="{5835B459-76BB-490E-87C3-DFF4B643802A}" destId="{3A08F6FA-EE2C-41D2-A0C0-A6A2531097E0}" srcOrd="0" destOrd="3" presId="urn:microsoft.com/office/officeart/2005/8/layout/hList6"/>
    <dgm:cxn modelId="{EF6E8312-36FA-45A5-B13A-7C6EBD36B2DE}" type="presOf" srcId="{DAC5EC0F-0B9B-4D06-940B-57D9C26EF011}" destId="{34B6AC1C-902F-4EF0-9AD5-1678EDC760FB}" srcOrd="0" destOrd="0" presId="urn:microsoft.com/office/officeart/2005/8/layout/hList6"/>
    <dgm:cxn modelId="{99272516-52C8-4A91-B315-2CFEAB05F28D}" srcId="{098B5FB8-8CE0-40AA-8D42-95B7521A160F}" destId="{9D2831D3-7791-40D0-A91D-7B17FD24C7FF}" srcOrd="2" destOrd="0" parTransId="{A07BB9A3-C120-4954-A28F-0FD49A41DAEB}" sibTransId="{884D8CB6-2A0F-4E50-8366-C0A3093F5AE7}"/>
    <dgm:cxn modelId="{489C4916-6D34-4D5A-9019-9AD56AC69E6D}" type="presOf" srcId="{E43DB0EB-7E72-4786-AF7C-DAA8E3329E27}" destId="{34B6AC1C-902F-4EF0-9AD5-1678EDC760FB}" srcOrd="0" destOrd="2" presId="urn:microsoft.com/office/officeart/2005/8/layout/hList6"/>
    <dgm:cxn modelId="{89E75E1A-8C2F-45B3-AACB-08D47A30B3F7}" type="presOf" srcId="{740359CB-FC6C-4343-8689-513BDF26E026}" destId="{3A08F6FA-EE2C-41D2-A0C0-A6A2531097E0}" srcOrd="0" destOrd="1" presId="urn:microsoft.com/office/officeart/2005/8/layout/hList6"/>
    <dgm:cxn modelId="{DA20C51E-1094-432C-A9EB-C5DF86BC5C28}" type="presOf" srcId="{A959D198-BBE6-43DE-ACBF-3EB7C09A3639}" destId="{3A08F6FA-EE2C-41D2-A0C0-A6A2531097E0}" srcOrd="0" destOrd="0" presId="urn:microsoft.com/office/officeart/2005/8/layout/hList6"/>
    <dgm:cxn modelId="{45495A24-EE81-4A3B-AF84-A4389A3F2C0A}" type="presOf" srcId="{9D2831D3-7791-40D0-A91D-7B17FD24C7FF}" destId="{F0B60944-4122-4648-A449-93D6693AEB01}" srcOrd="0" destOrd="3" presId="urn:microsoft.com/office/officeart/2005/8/layout/hList6"/>
    <dgm:cxn modelId="{1A318A26-09DD-42D4-A21A-E881CC47CB72}" srcId="{DAC5EC0F-0B9B-4D06-940B-57D9C26EF011}" destId="{C2E22E0E-69C9-489D-91CB-B27E1A9C9AA0}" srcOrd="5" destOrd="0" parTransId="{396417FF-6395-41EE-882C-E29AB817F82A}" sibTransId="{09168405-5740-432A-92EE-2F043E886ED3}"/>
    <dgm:cxn modelId="{220B2F2E-F71B-40BE-AF33-598AD663A95A}" type="presOf" srcId="{C2E22E0E-69C9-489D-91CB-B27E1A9C9AA0}" destId="{34B6AC1C-902F-4EF0-9AD5-1678EDC760FB}" srcOrd="0" destOrd="6" presId="urn:microsoft.com/office/officeart/2005/8/layout/hList6"/>
    <dgm:cxn modelId="{A88E3C3C-3ABC-4224-B116-49C0F16BB527}" type="presOf" srcId="{5AAABA22-6669-4819-9AB2-25BD488FF3D8}" destId="{34B6AC1C-902F-4EF0-9AD5-1678EDC760FB}" srcOrd="0" destOrd="4" presId="urn:microsoft.com/office/officeart/2005/8/layout/hList6"/>
    <dgm:cxn modelId="{0CB8EE41-D5E0-4E5F-AC27-70AEE30FF849}" srcId="{4D607ED6-283B-48BC-B63A-5158F6A68BAA}" destId="{A959D198-BBE6-43DE-ACBF-3EB7C09A3639}" srcOrd="2" destOrd="0" parTransId="{1C197A68-F5E6-456F-8AD4-E8A941B31725}" sibTransId="{2D9F453D-3E63-4BEC-9415-AEBFF0B12D05}"/>
    <dgm:cxn modelId="{246C6442-8E33-4BF3-8F08-FF08DC9737A6}" srcId="{A959D198-BBE6-43DE-ACBF-3EB7C09A3639}" destId="{5835B459-76BB-490E-87C3-DFF4B643802A}" srcOrd="2" destOrd="0" parTransId="{B1EC9E68-E60C-49F8-8EF6-351A534DDE95}" sibTransId="{7F91A3FD-36E3-41EF-AD0B-43CE9FB8AFE2}"/>
    <dgm:cxn modelId="{00FD9463-8919-4572-8C9F-5781131EADEE}" type="presOf" srcId="{677E3D78-0B93-42CB-8721-A9D8CBB47214}" destId="{F0B60944-4122-4648-A449-93D6693AEB01}" srcOrd="0" destOrd="1" presId="urn:microsoft.com/office/officeart/2005/8/layout/hList6"/>
    <dgm:cxn modelId="{FD37C14A-06D0-4D88-9E1B-595850D31769}" srcId="{A959D198-BBE6-43DE-ACBF-3EB7C09A3639}" destId="{EA00DE02-C37D-4A82-BB03-EDCD355582A0}" srcOrd="1" destOrd="0" parTransId="{F90F1F79-73A0-4F1F-B774-7923DB1E7798}" sibTransId="{B4EF494A-E3DC-4C9E-87E2-92C2A2E1BC53}"/>
    <dgm:cxn modelId="{25C1576F-7AB6-4D68-BC0C-7EB71F9425CD}" srcId="{DAC5EC0F-0B9B-4D06-940B-57D9C26EF011}" destId="{8252C19E-99B8-4806-B419-CD12490CD978}" srcOrd="0" destOrd="0" parTransId="{65CE46B4-BF06-44DC-8DF1-BAE09A489197}" sibTransId="{E2A8E758-189F-4C80-BD79-F40CB6BFD7F0}"/>
    <dgm:cxn modelId="{AEF84255-BCC8-47F0-A82B-574C555C2090}" srcId="{DAC5EC0F-0B9B-4D06-940B-57D9C26EF011}" destId="{E43DB0EB-7E72-4786-AF7C-DAA8E3329E27}" srcOrd="1" destOrd="0" parTransId="{70036136-9F8A-43EE-AA0F-54312970A570}" sibTransId="{C027A682-13B5-42BF-8AEE-F19A824388AC}"/>
    <dgm:cxn modelId="{C8E3DA79-6A29-413A-96D5-4387AB86011A}" srcId="{DAC5EC0F-0B9B-4D06-940B-57D9C26EF011}" destId="{5AAABA22-6669-4819-9AB2-25BD488FF3D8}" srcOrd="3" destOrd="0" parTransId="{10E3BE4F-8590-47EE-B4F8-6FF99151855E}" sibTransId="{4CD0E1B4-3C63-4EF2-A227-36163DB70900}"/>
    <dgm:cxn modelId="{F264977C-2A62-4607-AC45-389046645185}" srcId="{DAC5EC0F-0B9B-4D06-940B-57D9C26EF011}" destId="{63A24395-3117-4BC1-A2E0-D01E439CC293}" srcOrd="4" destOrd="0" parTransId="{AC25C017-5940-4763-8DC6-620F551C3E83}" sibTransId="{54873B5C-C4DA-4691-8D95-9D9883987AB8}"/>
    <dgm:cxn modelId="{38F9FD81-8D38-4FE1-8249-4C0B19E1E533}" type="presOf" srcId="{EA00DE02-C37D-4A82-BB03-EDCD355582A0}" destId="{3A08F6FA-EE2C-41D2-A0C0-A6A2531097E0}" srcOrd="0" destOrd="2" presId="urn:microsoft.com/office/officeart/2005/8/layout/hList6"/>
    <dgm:cxn modelId="{6F44BB92-5C7C-4482-8635-373070AE9DC1}" srcId="{098B5FB8-8CE0-40AA-8D42-95B7521A160F}" destId="{6AE715B8-0BE5-492D-B389-6AFC373E0983}" srcOrd="1" destOrd="0" parTransId="{E3471496-8FA8-451C-BA14-730BEE59282B}" sibTransId="{58482CA9-9CDA-47F8-9DF5-58782458D68A}"/>
    <dgm:cxn modelId="{D8767395-833A-428D-A945-5F2F49EA75C4}" type="presOf" srcId="{6AE715B8-0BE5-492D-B389-6AFC373E0983}" destId="{F0B60944-4122-4648-A449-93D6693AEB01}" srcOrd="0" destOrd="2" presId="urn:microsoft.com/office/officeart/2005/8/layout/hList6"/>
    <dgm:cxn modelId="{9DB93D96-C213-485C-A246-4ABDE7A9BF57}" type="presOf" srcId="{8C6D0F70-0386-4015-BB92-AE44CC9D326F}" destId="{34B6AC1C-902F-4EF0-9AD5-1678EDC760FB}" srcOrd="0" destOrd="3" presId="urn:microsoft.com/office/officeart/2005/8/layout/hList6"/>
    <dgm:cxn modelId="{E5904797-3B7F-4D1E-9AE7-D333400CF7D6}" type="presOf" srcId="{4D607ED6-283B-48BC-B63A-5158F6A68BAA}" destId="{D2DACB45-4003-4E2A-A9F1-2C8346332DB6}" srcOrd="0" destOrd="0" presId="urn:microsoft.com/office/officeart/2005/8/layout/hList6"/>
    <dgm:cxn modelId="{69A2089E-A48E-4A47-98FB-9BCC15A61CF7}" srcId="{A959D198-BBE6-43DE-ACBF-3EB7C09A3639}" destId="{740359CB-FC6C-4343-8689-513BDF26E026}" srcOrd="0" destOrd="0" parTransId="{1FB4AF1A-4B79-4111-A12C-CE05F9A13C44}" sibTransId="{827D5CAD-CAC2-4CA9-9277-48379B5369AD}"/>
    <dgm:cxn modelId="{38BA98A1-A8A8-42F8-9561-45D3B278A28D}" type="presOf" srcId="{8252C19E-99B8-4806-B419-CD12490CD978}" destId="{34B6AC1C-902F-4EF0-9AD5-1678EDC760FB}" srcOrd="0" destOrd="1" presId="urn:microsoft.com/office/officeart/2005/8/layout/hList6"/>
    <dgm:cxn modelId="{A896A5D0-2997-4033-89E6-5FFA1006A89A}" srcId="{4D607ED6-283B-48BC-B63A-5158F6A68BAA}" destId="{098B5FB8-8CE0-40AA-8D42-95B7521A160F}" srcOrd="1" destOrd="0" parTransId="{3B154E4A-3A35-424E-BA4A-9A7F456982AD}" sibTransId="{05E34FA4-D4CA-433A-8A0C-79D99185CF4A}"/>
    <dgm:cxn modelId="{F2EC82DB-0292-432B-AC9E-C5BF204F4091}" srcId="{4D607ED6-283B-48BC-B63A-5158F6A68BAA}" destId="{DAC5EC0F-0B9B-4D06-940B-57D9C26EF011}" srcOrd="0" destOrd="0" parTransId="{CEC509BE-1A7A-46B0-B18F-7631A335878C}" sibTransId="{BA720DEB-15AB-448B-BBC8-432BCD20F0EF}"/>
    <dgm:cxn modelId="{4DD9CADC-6892-4991-A1BC-74C2D5CDF861}" srcId="{DAC5EC0F-0B9B-4D06-940B-57D9C26EF011}" destId="{8C6D0F70-0386-4015-BB92-AE44CC9D326F}" srcOrd="2" destOrd="0" parTransId="{9731852B-CEE3-46E8-8013-C48766DA0EAC}" sibTransId="{D61D6D43-6196-49C5-9A0A-EDDE7D34A5A6}"/>
    <dgm:cxn modelId="{1668AFFA-094B-4F1E-A2BE-5AE1DD238E06}" type="presOf" srcId="{63A24395-3117-4BC1-A2E0-D01E439CC293}" destId="{34B6AC1C-902F-4EF0-9AD5-1678EDC760FB}" srcOrd="0" destOrd="5" presId="urn:microsoft.com/office/officeart/2005/8/layout/hList6"/>
    <dgm:cxn modelId="{C2322824-4F38-423C-AD91-B7413F6C1341}" type="presParOf" srcId="{D2DACB45-4003-4E2A-A9F1-2C8346332DB6}" destId="{34B6AC1C-902F-4EF0-9AD5-1678EDC760FB}" srcOrd="0" destOrd="0" presId="urn:microsoft.com/office/officeart/2005/8/layout/hList6"/>
    <dgm:cxn modelId="{B3B2D40A-CA6C-4E4C-9CFD-86E8729FB5E8}" type="presParOf" srcId="{D2DACB45-4003-4E2A-A9F1-2C8346332DB6}" destId="{96C80B72-0DD2-4FB9-BDC4-747F0C5A286D}" srcOrd="1" destOrd="0" presId="urn:microsoft.com/office/officeart/2005/8/layout/hList6"/>
    <dgm:cxn modelId="{1DE7626B-1A51-401B-B1E7-A1E90AB99333}" type="presParOf" srcId="{D2DACB45-4003-4E2A-A9F1-2C8346332DB6}" destId="{F0B60944-4122-4648-A449-93D6693AEB01}" srcOrd="2" destOrd="0" presId="urn:microsoft.com/office/officeart/2005/8/layout/hList6"/>
    <dgm:cxn modelId="{FE74A6D0-1D26-46F4-9756-77B14CF7E881}" type="presParOf" srcId="{D2DACB45-4003-4E2A-A9F1-2C8346332DB6}" destId="{92EA8E2A-56E4-4FEA-BF3A-27D02E811414}" srcOrd="3" destOrd="0" presId="urn:microsoft.com/office/officeart/2005/8/layout/hList6"/>
    <dgm:cxn modelId="{5B254A10-4206-454D-8A24-A94F46FF49E1}" type="presParOf" srcId="{D2DACB45-4003-4E2A-A9F1-2C8346332DB6}" destId="{3A08F6FA-EE2C-41D2-A0C0-A6A2531097E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04B60C-F728-42D0-99C0-C79B2E01963E}"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GB"/>
        </a:p>
      </dgm:t>
    </dgm:pt>
    <dgm:pt modelId="{51442E53-D46A-4AAC-822C-C02402D4C49B}">
      <dgm:prSet phldrT="[Text]" custT="1"/>
      <dgm:spPr>
        <a:ln w="38100">
          <a:solidFill>
            <a:srgbClr val="0070C0"/>
          </a:solidFill>
        </a:ln>
      </dgm:spPr>
      <dgm:t>
        <a:bodyPr/>
        <a:lstStyle/>
        <a:p>
          <a:r>
            <a:rPr lang="en-GB" sz="1400" b="1" dirty="0"/>
            <a:t>Changing Family Life:</a:t>
          </a:r>
        </a:p>
      </dgm:t>
    </dgm:pt>
    <dgm:pt modelId="{473CD267-EFC1-48CD-A928-49BD0431182A}" type="parTrans" cxnId="{68C51C8A-A5E0-44EA-BEBA-B28C89F37849}">
      <dgm:prSet/>
      <dgm:spPr/>
      <dgm:t>
        <a:bodyPr/>
        <a:lstStyle/>
        <a:p>
          <a:endParaRPr lang="en-GB"/>
        </a:p>
      </dgm:t>
    </dgm:pt>
    <dgm:pt modelId="{48B75AE2-6809-40F3-B784-F75B83F1E3EE}" type="sibTrans" cxnId="{68C51C8A-A5E0-44EA-BEBA-B28C89F37849}">
      <dgm:prSet/>
      <dgm:spPr/>
      <dgm:t>
        <a:bodyPr/>
        <a:lstStyle/>
        <a:p>
          <a:endParaRPr lang="en-GB"/>
        </a:p>
      </dgm:t>
    </dgm:pt>
    <dgm:pt modelId="{9A05B0BB-3F4B-4E02-9B69-D752AAB0E60B}">
      <dgm:prSet custT="1"/>
      <dgm:spPr>
        <a:ln w="38100">
          <a:solidFill>
            <a:srgbClr val="0070C0"/>
          </a:solidFill>
        </a:ln>
      </dgm:spPr>
      <dgm:t>
        <a:bodyPr/>
        <a:lstStyle/>
        <a:p>
          <a:r>
            <a:rPr lang="en-GB" altLang="en-US" sz="1400" b="1" dirty="0"/>
            <a:t>Economic Status:</a:t>
          </a:r>
        </a:p>
      </dgm:t>
    </dgm:pt>
    <dgm:pt modelId="{162B0D99-E6C4-49F5-A5CE-2B4C23C38C95}" type="parTrans" cxnId="{0E1CD75D-AC7A-4BAA-A4F6-C8676DA62B3C}">
      <dgm:prSet/>
      <dgm:spPr/>
      <dgm:t>
        <a:bodyPr/>
        <a:lstStyle/>
        <a:p>
          <a:endParaRPr lang="en-GB"/>
        </a:p>
      </dgm:t>
    </dgm:pt>
    <dgm:pt modelId="{D1A0730F-AE9F-4343-86D1-7B786E72F521}" type="sibTrans" cxnId="{0E1CD75D-AC7A-4BAA-A4F6-C8676DA62B3C}">
      <dgm:prSet/>
      <dgm:spPr/>
      <dgm:t>
        <a:bodyPr/>
        <a:lstStyle/>
        <a:p>
          <a:endParaRPr lang="en-GB"/>
        </a:p>
      </dgm:t>
    </dgm:pt>
    <dgm:pt modelId="{DF0E2EDF-7DE9-4CDA-B2EA-C2B0BECBA108}">
      <dgm:prSet custT="1"/>
      <dgm:spPr>
        <a:ln w="38100">
          <a:solidFill>
            <a:srgbClr val="0070C0"/>
          </a:solidFill>
        </a:ln>
      </dgm:spPr>
      <dgm:t>
        <a:bodyPr/>
        <a:lstStyle/>
        <a:p>
          <a:r>
            <a:rPr lang="en-GB" altLang="en-US" sz="1400" b="1" dirty="0"/>
            <a:t>Children and Social Care Services:</a:t>
          </a:r>
        </a:p>
      </dgm:t>
    </dgm:pt>
    <dgm:pt modelId="{057A92E5-EC31-4B63-9E46-6C6790A28CF7}" type="parTrans" cxnId="{1DB8C26D-9A6E-492B-8EAE-160D153E4A3D}">
      <dgm:prSet/>
      <dgm:spPr/>
      <dgm:t>
        <a:bodyPr/>
        <a:lstStyle/>
        <a:p>
          <a:endParaRPr lang="en-GB"/>
        </a:p>
      </dgm:t>
    </dgm:pt>
    <dgm:pt modelId="{D28F6DA1-2C36-419B-AE70-1AE88C3ABFAF}" type="sibTrans" cxnId="{1DB8C26D-9A6E-492B-8EAE-160D153E4A3D}">
      <dgm:prSet/>
      <dgm:spPr/>
      <dgm:t>
        <a:bodyPr/>
        <a:lstStyle/>
        <a:p>
          <a:endParaRPr lang="en-GB"/>
        </a:p>
      </dgm:t>
    </dgm:pt>
    <dgm:pt modelId="{E33AE467-742C-4E09-9CC9-D03321F43897}">
      <dgm:prSet custT="1"/>
      <dgm:spPr>
        <a:ln w="38100">
          <a:solidFill>
            <a:srgbClr val="0070C0"/>
          </a:solidFill>
        </a:ln>
      </dgm:spPr>
      <dgm:t>
        <a:bodyPr/>
        <a:lstStyle/>
        <a:p>
          <a:r>
            <a:rPr lang="en-GB" altLang="en-US" sz="1400" b="1" dirty="0"/>
            <a:t>Gender &amp; Sexual Orientation:</a:t>
          </a:r>
        </a:p>
      </dgm:t>
    </dgm:pt>
    <dgm:pt modelId="{CC9F5B42-38E6-4F3B-96F3-3EC8C14421A1}" type="parTrans" cxnId="{DBB70EE3-387A-4D28-BB9C-2FB5BEED91CB}">
      <dgm:prSet/>
      <dgm:spPr/>
      <dgm:t>
        <a:bodyPr/>
        <a:lstStyle/>
        <a:p>
          <a:endParaRPr lang="en-GB"/>
        </a:p>
      </dgm:t>
    </dgm:pt>
    <dgm:pt modelId="{71F37B74-C51E-4472-A586-C3C468589618}" type="sibTrans" cxnId="{DBB70EE3-387A-4D28-BB9C-2FB5BEED91CB}">
      <dgm:prSet/>
      <dgm:spPr/>
      <dgm:t>
        <a:bodyPr/>
        <a:lstStyle/>
        <a:p>
          <a:endParaRPr lang="en-GB"/>
        </a:p>
      </dgm:t>
    </dgm:pt>
    <dgm:pt modelId="{859313E3-1A5D-4DDA-9149-E73CE850547F}">
      <dgm:prSet custT="1"/>
      <dgm:spPr>
        <a:ln w="38100">
          <a:solidFill>
            <a:srgbClr val="0070C0"/>
          </a:solidFill>
        </a:ln>
      </dgm:spPr>
      <dgm:t>
        <a:bodyPr/>
        <a:lstStyle/>
        <a:p>
          <a:r>
            <a:rPr lang="en-GB" altLang="en-US" sz="1400" b="1" dirty="0"/>
            <a:t>Wider Socioeconomics:</a:t>
          </a:r>
        </a:p>
      </dgm:t>
    </dgm:pt>
    <dgm:pt modelId="{C8D2C62A-55D3-4C7D-8464-521C048002A2}" type="parTrans" cxnId="{D4B2025A-844B-4131-9BF3-F35682F6C77A}">
      <dgm:prSet/>
      <dgm:spPr/>
      <dgm:t>
        <a:bodyPr/>
        <a:lstStyle/>
        <a:p>
          <a:endParaRPr lang="en-GB"/>
        </a:p>
      </dgm:t>
    </dgm:pt>
    <dgm:pt modelId="{27CAA751-2489-4DE4-82CE-935EAD53B15E}" type="sibTrans" cxnId="{D4B2025A-844B-4131-9BF3-F35682F6C77A}">
      <dgm:prSet/>
      <dgm:spPr/>
      <dgm:t>
        <a:bodyPr/>
        <a:lstStyle/>
        <a:p>
          <a:endParaRPr lang="en-GB"/>
        </a:p>
      </dgm:t>
    </dgm:pt>
    <dgm:pt modelId="{B4FBC84E-3B05-4900-87F8-FB466B81C999}">
      <dgm:prSet custT="1"/>
      <dgm:spPr>
        <a:ln w="38100">
          <a:solidFill>
            <a:srgbClr val="0070C0"/>
          </a:solidFill>
        </a:ln>
      </dgm:spPr>
      <dgm:t>
        <a:bodyPr/>
        <a:lstStyle/>
        <a:p>
          <a:r>
            <a:rPr lang="en-GB" altLang="en-US" sz="1400" dirty="0"/>
            <a:t>Suicide costs c.£1.67 million. In Devon there were 389 suicides between 2018-2020.</a:t>
          </a:r>
        </a:p>
      </dgm:t>
    </dgm:pt>
    <dgm:pt modelId="{C43B5E2B-965E-45DC-AAB2-784E5471B047}" type="parTrans" cxnId="{65CC1B7D-1383-4D66-952B-A7916E735A66}">
      <dgm:prSet/>
      <dgm:spPr/>
      <dgm:t>
        <a:bodyPr/>
        <a:lstStyle/>
        <a:p>
          <a:endParaRPr lang="en-GB"/>
        </a:p>
      </dgm:t>
    </dgm:pt>
    <dgm:pt modelId="{E83A79A9-4887-40C5-8351-492A47D1DEDA}" type="sibTrans" cxnId="{65CC1B7D-1383-4D66-952B-A7916E735A66}">
      <dgm:prSet/>
      <dgm:spPr/>
      <dgm:t>
        <a:bodyPr/>
        <a:lstStyle/>
        <a:p>
          <a:endParaRPr lang="en-GB"/>
        </a:p>
      </dgm:t>
    </dgm:pt>
    <dgm:pt modelId="{C82F131C-BD99-482D-A084-2CBFF4200AA0}">
      <dgm:prSet custT="1"/>
      <dgm:spPr>
        <a:ln w="38100">
          <a:solidFill>
            <a:srgbClr val="0070C0"/>
          </a:solidFill>
        </a:ln>
      </dgm:spPr>
      <dgm:t>
        <a:bodyPr/>
        <a:lstStyle/>
        <a:p>
          <a:r>
            <a:rPr lang="en-GB" altLang="en-US" sz="1400" b="1" dirty="0"/>
            <a:t>Education:</a:t>
          </a:r>
        </a:p>
      </dgm:t>
    </dgm:pt>
    <dgm:pt modelId="{6CE0434B-B1B1-4C74-A175-F2B1D73300A0}" type="parTrans" cxnId="{BF54A999-C26D-40D3-AB60-B210AFE927F7}">
      <dgm:prSet/>
      <dgm:spPr/>
      <dgm:t>
        <a:bodyPr/>
        <a:lstStyle/>
        <a:p>
          <a:endParaRPr lang="en-GB"/>
        </a:p>
      </dgm:t>
    </dgm:pt>
    <dgm:pt modelId="{B9278FBF-2880-49CB-8E42-35C9B4771E69}" type="sibTrans" cxnId="{BF54A999-C26D-40D3-AB60-B210AFE927F7}">
      <dgm:prSet/>
      <dgm:spPr/>
      <dgm:t>
        <a:bodyPr/>
        <a:lstStyle/>
        <a:p>
          <a:endParaRPr lang="en-GB"/>
        </a:p>
      </dgm:t>
    </dgm:pt>
    <dgm:pt modelId="{D729B68F-293E-4697-A23E-ED27B2ED4436}">
      <dgm:prSet custT="1"/>
      <dgm:spPr>
        <a:ln w="38100">
          <a:solidFill>
            <a:srgbClr val="0070C0"/>
          </a:solidFill>
        </a:ln>
      </dgm:spPr>
      <dgm:t>
        <a:bodyPr/>
        <a:lstStyle/>
        <a:p>
          <a:r>
            <a:rPr lang="en-GB" altLang="en-US" sz="1400" dirty="0"/>
            <a:t>Untreated, mental health disorders create distress, consequences can be long lasting including lower educational achievement and attendance.</a:t>
          </a:r>
        </a:p>
      </dgm:t>
    </dgm:pt>
    <dgm:pt modelId="{90D60BB3-CF7F-4B56-8AB8-636A0AF01B5F}" type="parTrans" cxnId="{B887E271-2121-4A62-A355-A4143909D1B2}">
      <dgm:prSet/>
      <dgm:spPr/>
      <dgm:t>
        <a:bodyPr/>
        <a:lstStyle/>
        <a:p>
          <a:endParaRPr lang="en-GB"/>
        </a:p>
      </dgm:t>
    </dgm:pt>
    <dgm:pt modelId="{8D8772E9-979E-409E-9278-25487E6C84A4}" type="sibTrans" cxnId="{B887E271-2121-4A62-A355-A4143909D1B2}">
      <dgm:prSet/>
      <dgm:spPr/>
      <dgm:t>
        <a:bodyPr/>
        <a:lstStyle/>
        <a:p>
          <a:endParaRPr lang="en-GB"/>
        </a:p>
      </dgm:t>
    </dgm:pt>
    <dgm:pt modelId="{F35CBEAA-456D-4FCF-AB04-1A6BA2B39E52}">
      <dgm:prSet phldrT="[Text]" custT="1"/>
      <dgm:spPr>
        <a:ln w="38100">
          <a:solidFill>
            <a:srgbClr val="0070C0"/>
          </a:solidFill>
        </a:ln>
      </dgm:spPr>
      <dgm:t>
        <a:bodyPr/>
        <a:lstStyle/>
        <a:p>
          <a:r>
            <a:rPr lang="en-GB" altLang="en-US" sz="1400" dirty="0"/>
            <a:t>Society and family life has changed. </a:t>
          </a:r>
          <a:endParaRPr lang="en-GB" sz="1400" dirty="0"/>
        </a:p>
      </dgm:t>
    </dgm:pt>
    <dgm:pt modelId="{EB9A9D69-3017-4BCA-A7D0-FFDC5DE1660B}" type="parTrans" cxnId="{6FEE092C-F10A-4E71-BA58-2A069FD3E348}">
      <dgm:prSet/>
      <dgm:spPr/>
      <dgm:t>
        <a:bodyPr/>
        <a:lstStyle/>
        <a:p>
          <a:endParaRPr lang="en-GB"/>
        </a:p>
      </dgm:t>
    </dgm:pt>
    <dgm:pt modelId="{97F5DFBE-D2BE-4DA5-A49E-8C9B4E9BFA94}" type="sibTrans" cxnId="{6FEE092C-F10A-4E71-BA58-2A069FD3E348}">
      <dgm:prSet/>
      <dgm:spPr/>
      <dgm:t>
        <a:bodyPr/>
        <a:lstStyle/>
        <a:p>
          <a:endParaRPr lang="en-GB"/>
        </a:p>
      </dgm:t>
    </dgm:pt>
    <dgm:pt modelId="{3C7E3246-0871-422C-AA8E-A71292728D5E}">
      <dgm:prSet phldrT="[Text]" custT="1"/>
      <dgm:spPr>
        <a:ln w="38100">
          <a:solidFill>
            <a:srgbClr val="0070C0"/>
          </a:solidFill>
        </a:ln>
      </dgm:spPr>
      <dgm:t>
        <a:bodyPr/>
        <a:lstStyle/>
        <a:p>
          <a:r>
            <a:rPr lang="en-GB" altLang="en-US" sz="1400" dirty="0"/>
            <a:t>In 2022 married or civil partnered couple families made up 66% of families, co-habiting couples 19% and lone-parent families 15%. </a:t>
          </a:r>
          <a:endParaRPr lang="en-GB" sz="1400" dirty="0"/>
        </a:p>
      </dgm:t>
    </dgm:pt>
    <dgm:pt modelId="{09CD827B-7AA0-4A4E-8EA9-084BBBA4BB4C}" type="parTrans" cxnId="{DB758DAC-A332-4FB6-A8C9-CDE2DE5948E4}">
      <dgm:prSet/>
      <dgm:spPr/>
      <dgm:t>
        <a:bodyPr/>
        <a:lstStyle/>
        <a:p>
          <a:endParaRPr lang="en-GB"/>
        </a:p>
      </dgm:t>
    </dgm:pt>
    <dgm:pt modelId="{326C0B67-7583-4B04-8298-DAFE328426A2}" type="sibTrans" cxnId="{DB758DAC-A332-4FB6-A8C9-CDE2DE5948E4}">
      <dgm:prSet/>
      <dgm:spPr/>
      <dgm:t>
        <a:bodyPr/>
        <a:lstStyle/>
        <a:p>
          <a:endParaRPr lang="en-GB"/>
        </a:p>
      </dgm:t>
    </dgm:pt>
    <dgm:pt modelId="{FCE89B57-8621-4A07-BB82-5AC58817980C}">
      <dgm:prSet phldrT="[Text]" custT="1"/>
      <dgm:spPr>
        <a:ln w="38100">
          <a:solidFill>
            <a:srgbClr val="0070C0"/>
          </a:solidFill>
        </a:ln>
      </dgm:spPr>
      <dgm:t>
        <a:bodyPr/>
        <a:lstStyle/>
        <a:p>
          <a:r>
            <a:rPr lang="en-GB" altLang="en-US" sz="1400" dirty="0"/>
            <a:t>The use of formal children care has increased to 47%. of children, aged 0-14 years.</a:t>
          </a:r>
          <a:endParaRPr lang="en-GB" sz="1400" dirty="0"/>
        </a:p>
      </dgm:t>
    </dgm:pt>
    <dgm:pt modelId="{4A6DB58B-3571-4C08-8BE0-1AED93889E96}" type="parTrans" cxnId="{DC5E0C24-CA10-4922-9C85-0F960E09DE62}">
      <dgm:prSet/>
      <dgm:spPr/>
      <dgm:t>
        <a:bodyPr/>
        <a:lstStyle/>
        <a:p>
          <a:endParaRPr lang="en-GB"/>
        </a:p>
      </dgm:t>
    </dgm:pt>
    <dgm:pt modelId="{09B19270-0285-49AE-A853-8F951559D11A}" type="sibTrans" cxnId="{DC5E0C24-CA10-4922-9C85-0F960E09DE62}">
      <dgm:prSet/>
      <dgm:spPr/>
      <dgm:t>
        <a:bodyPr/>
        <a:lstStyle/>
        <a:p>
          <a:endParaRPr lang="en-GB"/>
        </a:p>
      </dgm:t>
    </dgm:pt>
    <dgm:pt modelId="{8F99C8F9-2EB9-4921-AF6E-F0F30CEB595B}">
      <dgm:prSet custT="1"/>
      <dgm:spPr>
        <a:ln w="38100">
          <a:solidFill>
            <a:srgbClr val="0070C0"/>
          </a:solidFill>
        </a:ln>
      </dgm:spPr>
      <dgm:t>
        <a:bodyPr/>
        <a:lstStyle/>
        <a:p>
          <a:r>
            <a:rPr lang="en-GB" altLang="en-US" sz="1400" dirty="0"/>
            <a:t>People from the lowest socioeconomic groups are 2-3 times more likely to develop mental health problems. </a:t>
          </a:r>
        </a:p>
      </dgm:t>
    </dgm:pt>
    <dgm:pt modelId="{BF3C636D-16F8-4AEE-BC72-0E62DDE14744}" type="parTrans" cxnId="{29CC3740-3566-4BB1-AD0D-A9CE8C91A5F1}">
      <dgm:prSet/>
      <dgm:spPr/>
      <dgm:t>
        <a:bodyPr/>
        <a:lstStyle/>
        <a:p>
          <a:endParaRPr lang="en-GB"/>
        </a:p>
      </dgm:t>
    </dgm:pt>
    <dgm:pt modelId="{9016A96E-29A3-4517-A3D4-9BC5A3C35C68}" type="sibTrans" cxnId="{29CC3740-3566-4BB1-AD0D-A9CE8C91A5F1}">
      <dgm:prSet/>
      <dgm:spPr/>
      <dgm:t>
        <a:bodyPr/>
        <a:lstStyle/>
        <a:p>
          <a:endParaRPr lang="en-GB"/>
        </a:p>
      </dgm:t>
    </dgm:pt>
    <dgm:pt modelId="{EE46E0EA-F939-4E92-80E0-0F237EE97BAC}">
      <dgm:prSet custT="1"/>
      <dgm:spPr>
        <a:ln w="38100">
          <a:solidFill>
            <a:srgbClr val="0070C0"/>
          </a:solidFill>
        </a:ln>
      </dgm:spPr>
      <dgm:t>
        <a:bodyPr/>
        <a:lstStyle/>
        <a:p>
          <a:r>
            <a:rPr lang="en-GB" altLang="en-US" sz="1400" dirty="0"/>
            <a:t>The CYP living in debt are 5 times more likely to be unhappy.</a:t>
          </a:r>
        </a:p>
      </dgm:t>
    </dgm:pt>
    <dgm:pt modelId="{88CAAE05-72CB-475C-B4FC-B4726760273F}" type="parTrans" cxnId="{9AAF9C84-E005-48F3-A140-25DE5E74BB8C}">
      <dgm:prSet/>
      <dgm:spPr/>
      <dgm:t>
        <a:bodyPr/>
        <a:lstStyle/>
        <a:p>
          <a:endParaRPr lang="en-GB"/>
        </a:p>
      </dgm:t>
    </dgm:pt>
    <dgm:pt modelId="{B78CE155-6A88-4063-B9AA-1ACA93889348}" type="sibTrans" cxnId="{9AAF9C84-E005-48F3-A140-25DE5E74BB8C}">
      <dgm:prSet/>
      <dgm:spPr/>
      <dgm:t>
        <a:bodyPr/>
        <a:lstStyle/>
        <a:p>
          <a:endParaRPr lang="en-GB"/>
        </a:p>
      </dgm:t>
    </dgm:pt>
    <dgm:pt modelId="{52AE0E52-75FD-47DA-9024-C01114239123}">
      <dgm:prSet custT="1"/>
      <dgm:spPr>
        <a:ln w="38100">
          <a:solidFill>
            <a:srgbClr val="0070C0"/>
          </a:solidFill>
        </a:ln>
      </dgm:spPr>
      <dgm:t>
        <a:bodyPr/>
        <a:lstStyle/>
        <a:p>
          <a:r>
            <a:rPr lang="en-GB" altLang="en-US" sz="1400" dirty="0"/>
            <a:t>More than 25% of children from the poorest families said they had been bullied because they couldn’t afford school costs. </a:t>
          </a:r>
        </a:p>
      </dgm:t>
    </dgm:pt>
    <dgm:pt modelId="{900796F3-D0FD-4B43-B58E-FCBB06C1B228}" type="parTrans" cxnId="{E3ECEEF5-816E-4AB7-88B7-310F0F5DF506}">
      <dgm:prSet/>
      <dgm:spPr/>
      <dgm:t>
        <a:bodyPr/>
        <a:lstStyle/>
        <a:p>
          <a:endParaRPr lang="en-GB"/>
        </a:p>
      </dgm:t>
    </dgm:pt>
    <dgm:pt modelId="{D7AE4045-4630-421F-91A7-F6C9B9691E2D}" type="sibTrans" cxnId="{E3ECEEF5-816E-4AB7-88B7-310F0F5DF506}">
      <dgm:prSet/>
      <dgm:spPr/>
      <dgm:t>
        <a:bodyPr/>
        <a:lstStyle/>
        <a:p>
          <a:endParaRPr lang="en-GB"/>
        </a:p>
      </dgm:t>
    </dgm:pt>
    <dgm:pt modelId="{9E8A81A2-69C0-4629-AEFB-A201C2932693}">
      <dgm:prSet custT="1"/>
      <dgm:spPr>
        <a:ln w="38100">
          <a:solidFill>
            <a:srgbClr val="0070C0"/>
          </a:solidFill>
        </a:ln>
      </dgm:spPr>
      <dgm:t>
        <a:bodyPr/>
        <a:lstStyle/>
        <a:p>
          <a:r>
            <a:rPr lang="en-GB" altLang="en-US" sz="1400" dirty="0"/>
            <a:t>Children in care (CIC) and Children Looked After (CLA) are among the most socially excluded in England and experience profound inequalities. </a:t>
          </a:r>
        </a:p>
      </dgm:t>
    </dgm:pt>
    <dgm:pt modelId="{358DA075-9215-49DE-8C1F-6BE47B6EB50E}" type="parTrans" cxnId="{5F4A239F-6881-416E-A0C9-3238C9293B4C}">
      <dgm:prSet/>
      <dgm:spPr/>
      <dgm:t>
        <a:bodyPr/>
        <a:lstStyle/>
        <a:p>
          <a:endParaRPr lang="en-GB"/>
        </a:p>
      </dgm:t>
    </dgm:pt>
    <dgm:pt modelId="{52922C32-D30E-455F-AC04-A18E98BB3DF9}" type="sibTrans" cxnId="{5F4A239F-6881-416E-A0C9-3238C9293B4C}">
      <dgm:prSet/>
      <dgm:spPr/>
      <dgm:t>
        <a:bodyPr/>
        <a:lstStyle/>
        <a:p>
          <a:endParaRPr lang="en-GB"/>
        </a:p>
      </dgm:t>
    </dgm:pt>
    <dgm:pt modelId="{19AE2C9D-29BA-4BF3-8FF9-813645698FC8}">
      <dgm:prSet custT="1"/>
      <dgm:spPr>
        <a:ln w="38100">
          <a:solidFill>
            <a:srgbClr val="0070C0"/>
          </a:solidFill>
        </a:ln>
      </dgm:spPr>
      <dgm:t>
        <a:bodyPr/>
        <a:lstStyle/>
        <a:p>
          <a:r>
            <a:rPr lang="en-GB" altLang="en-US" sz="1400" dirty="0"/>
            <a:t>CIC are more likely to experience mental health problems than other CYP. </a:t>
          </a:r>
        </a:p>
      </dgm:t>
    </dgm:pt>
    <dgm:pt modelId="{54C7A114-D8F8-4821-9EA0-D8FF31F7EF73}" type="parTrans" cxnId="{C87421B3-B3BF-445B-BA40-A0CA1717F343}">
      <dgm:prSet/>
      <dgm:spPr/>
      <dgm:t>
        <a:bodyPr/>
        <a:lstStyle/>
        <a:p>
          <a:endParaRPr lang="en-GB"/>
        </a:p>
      </dgm:t>
    </dgm:pt>
    <dgm:pt modelId="{C6F45B33-7270-428E-8A72-CC8B837B8732}" type="sibTrans" cxnId="{C87421B3-B3BF-445B-BA40-A0CA1717F343}">
      <dgm:prSet/>
      <dgm:spPr/>
      <dgm:t>
        <a:bodyPr/>
        <a:lstStyle/>
        <a:p>
          <a:endParaRPr lang="en-GB"/>
        </a:p>
      </dgm:t>
    </dgm:pt>
    <dgm:pt modelId="{D128F09E-D1DB-4769-BFD0-7AD075DD9F5F}">
      <dgm:prSet custT="1"/>
      <dgm:spPr>
        <a:ln w="38100">
          <a:solidFill>
            <a:srgbClr val="0070C0"/>
          </a:solidFill>
        </a:ln>
      </dgm:spPr>
      <dgm:t>
        <a:bodyPr/>
        <a:lstStyle/>
        <a:p>
          <a:r>
            <a:rPr lang="en-GB" altLang="en-US" sz="1400" dirty="0"/>
            <a:t>65% of CLA are looked after because they were at risk of abuse or neglect.</a:t>
          </a:r>
        </a:p>
      </dgm:t>
    </dgm:pt>
    <dgm:pt modelId="{F60D9BB1-12A6-4B07-BA50-3D78AD0E9C11}" type="parTrans" cxnId="{11B4F1E5-4EF0-4E71-8F9B-47D2806359E6}">
      <dgm:prSet/>
      <dgm:spPr/>
      <dgm:t>
        <a:bodyPr/>
        <a:lstStyle/>
        <a:p>
          <a:endParaRPr lang="en-GB"/>
        </a:p>
      </dgm:t>
    </dgm:pt>
    <dgm:pt modelId="{5F7FDEA8-0CA6-42E4-BF31-068D861690E5}" type="sibTrans" cxnId="{11B4F1E5-4EF0-4E71-8F9B-47D2806359E6}">
      <dgm:prSet/>
      <dgm:spPr/>
      <dgm:t>
        <a:bodyPr/>
        <a:lstStyle/>
        <a:p>
          <a:endParaRPr lang="en-GB"/>
        </a:p>
      </dgm:t>
    </dgm:pt>
    <dgm:pt modelId="{6252B36B-657A-4B9C-B3C1-3DF96343BD97}">
      <dgm:prSet custT="1"/>
      <dgm:spPr>
        <a:ln w="38100">
          <a:solidFill>
            <a:srgbClr val="0070C0"/>
          </a:solidFill>
        </a:ln>
      </dgm:spPr>
      <dgm:t>
        <a:bodyPr/>
        <a:lstStyle/>
        <a:p>
          <a:r>
            <a:rPr lang="en-GB" altLang="en-US" sz="1400" dirty="0"/>
            <a:t>People who identify as LGBTQI+ are 2–3 times more likely than heterosexual people to report having a mental health problem, more likely to have suicidal thoughts, attempt suicide, and report self-harming. </a:t>
          </a:r>
        </a:p>
      </dgm:t>
    </dgm:pt>
    <dgm:pt modelId="{545834CE-AEBF-4E1F-9441-0D3404900496}" type="parTrans" cxnId="{EA151414-6BE9-4B2A-A56F-78E9AFD1D441}">
      <dgm:prSet/>
      <dgm:spPr/>
      <dgm:t>
        <a:bodyPr/>
        <a:lstStyle/>
        <a:p>
          <a:endParaRPr lang="en-GB"/>
        </a:p>
      </dgm:t>
    </dgm:pt>
    <dgm:pt modelId="{8750BA3B-9C7D-4E32-B985-F022626A02DF}" type="sibTrans" cxnId="{EA151414-6BE9-4B2A-A56F-78E9AFD1D441}">
      <dgm:prSet/>
      <dgm:spPr/>
      <dgm:t>
        <a:bodyPr/>
        <a:lstStyle/>
        <a:p>
          <a:endParaRPr lang="en-GB"/>
        </a:p>
      </dgm:t>
    </dgm:pt>
    <dgm:pt modelId="{96006042-6268-423A-B957-50A133D5074B}">
      <dgm:prSet custT="1"/>
      <dgm:spPr>
        <a:ln w="38100">
          <a:solidFill>
            <a:srgbClr val="0070C0"/>
          </a:solidFill>
        </a:ln>
      </dgm:spPr>
      <dgm:t>
        <a:bodyPr/>
        <a:lstStyle/>
        <a:p>
          <a:r>
            <a:rPr lang="en-GB" altLang="en-US" sz="1400" dirty="0"/>
            <a:t>Marginalised gender and sexual orientation identities have very different prevalence’s in different generations. </a:t>
          </a:r>
        </a:p>
      </dgm:t>
    </dgm:pt>
    <dgm:pt modelId="{BF6DB3BC-B413-4F37-A2C1-45B3084A3958}" type="parTrans" cxnId="{39C2BC38-9AF8-495D-8CD9-80714DECD476}">
      <dgm:prSet/>
      <dgm:spPr/>
      <dgm:t>
        <a:bodyPr/>
        <a:lstStyle/>
        <a:p>
          <a:endParaRPr lang="en-GB"/>
        </a:p>
      </dgm:t>
    </dgm:pt>
    <dgm:pt modelId="{45AD0535-608D-44FF-887B-544734D6F3F4}" type="sibTrans" cxnId="{39C2BC38-9AF8-495D-8CD9-80714DECD476}">
      <dgm:prSet/>
      <dgm:spPr/>
      <dgm:t>
        <a:bodyPr/>
        <a:lstStyle/>
        <a:p>
          <a:endParaRPr lang="en-GB"/>
        </a:p>
      </dgm:t>
    </dgm:pt>
    <dgm:pt modelId="{D72A0F6F-620B-4078-9937-356BBD6471B3}">
      <dgm:prSet custT="1"/>
      <dgm:spPr>
        <a:ln w="38100">
          <a:solidFill>
            <a:srgbClr val="0070C0"/>
          </a:solidFill>
        </a:ln>
      </dgm:spPr>
      <dgm:t>
        <a:bodyPr/>
        <a:lstStyle/>
        <a:p>
          <a:r>
            <a:rPr lang="en-GB" altLang="en-US" sz="1400" dirty="0"/>
            <a:t>Mental ill health is the second-largest cause of burden of disease in England. </a:t>
          </a:r>
        </a:p>
      </dgm:t>
    </dgm:pt>
    <dgm:pt modelId="{CB1DA908-3311-4DD9-86FE-A6D8C01B9E11}" type="parTrans" cxnId="{5975C5F3-F46E-4EC9-ADAF-97C65BED8377}">
      <dgm:prSet/>
      <dgm:spPr/>
      <dgm:t>
        <a:bodyPr/>
        <a:lstStyle/>
        <a:p>
          <a:endParaRPr lang="en-GB"/>
        </a:p>
      </dgm:t>
    </dgm:pt>
    <dgm:pt modelId="{C7446A5D-A5E3-4A6B-A290-F011ABD879E8}" type="sibTrans" cxnId="{5975C5F3-F46E-4EC9-ADAF-97C65BED8377}">
      <dgm:prSet/>
      <dgm:spPr/>
      <dgm:t>
        <a:bodyPr/>
        <a:lstStyle/>
        <a:p>
          <a:endParaRPr lang="en-GB"/>
        </a:p>
      </dgm:t>
    </dgm:pt>
    <dgm:pt modelId="{70378C88-970F-4075-A4CA-532CCB126E11}">
      <dgm:prSet custT="1"/>
      <dgm:spPr>
        <a:ln w="38100">
          <a:solidFill>
            <a:srgbClr val="0070C0"/>
          </a:solidFill>
        </a:ln>
      </dgm:spPr>
      <dgm:t>
        <a:bodyPr/>
        <a:lstStyle/>
        <a:p>
          <a:r>
            <a:rPr lang="en-GB" altLang="en-US" sz="1400" dirty="0"/>
            <a:t>A 2020 updated study undertaken by the Centre for Mental Health estimated the annual cost of mental health problems in England to be £119BN. </a:t>
          </a:r>
        </a:p>
      </dgm:t>
    </dgm:pt>
    <dgm:pt modelId="{D8D19E41-124B-4D37-B6CE-1E62EECB2689}" type="parTrans" cxnId="{E2F8369E-15BB-4C6F-92DD-CEFB87EAFF08}">
      <dgm:prSet/>
      <dgm:spPr/>
      <dgm:t>
        <a:bodyPr/>
        <a:lstStyle/>
        <a:p>
          <a:endParaRPr lang="en-GB"/>
        </a:p>
      </dgm:t>
    </dgm:pt>
    <dgm:pt modelId="{1E62CDC1-1DCA-47FC-8E28-D11BDFC3E780}" type="sibTrans" cxnId="{E2F8369E-15BB-4C6F-92DD-CEFB87EAFF08}">
      <dgm:prSet/>
      <dgm:spPr/>
      <dgm:t>
        <a:bodyPr/>
        <a:lstStyle/>
        <a:p>
          <a:endParaRPr lang="en-GB"/>
        </a:p>
      </dgm:t>
    </dgm:pt>
    <dgm:pt modelId="{B3A8EA62-4B6C-4A87-91A9-FA028238BBEB}">
      <dgm:prSet custT="1"/>
      <dgm:spPr>
        <a:ln w="38100">
          <a:solidFill>
            <a:srgbClr val="0070C0"/>
          </a:solidFill>
        </a:ln>
      </dgm:spPr>
      <dgm:t>
        <a:bodyPr/>
        <a:lstStyle/>
        <a:p>
          <a:r>
            <a:rPr lang="en-GB" altLang="en-US" sz="1400" dirty="0"/>
            <a:t>Poor educational attainment and attendance are associated with adverse life and health outcomes.</a:t>
          </a:r>
        </a:p>
      </dgm:t>
    </dgm:pt>
    <dgm:pt modelId="{3E076224-336A-471F-9F54-069F2831C59D}" type="parTrans" cxnId="{68595F2E-5636-422C-BBC6-43E6E42F4441}">
      <dgm:prSet/>
      <dgm:spPr/>
      <dgm:t>
        <a:bodyPr/>
        <a:lstStyle/>
        <a:p>
          <a:endParaRPr lang="en-GB"/>
        </a:p>
      </dgm:t>
    </dgm:pt>
    <dgm:pt modelId="{1BF9BA66-0FCF-4548-A62A-A1B699D12C32}" type="sibTrans" cxnId="{68595F2E-5636-422C-BBC6-43E6E42F4441}">
      <dgm:prSet/>
      <dgm:spPr/>
      <dgm:t>
        <a:bodyPr/>
        <a:lstStyle/>
        <a:p>
          <a:endParaRPr lang="en-GB"/>
        </a:p>
      </dgm:t>
    </dgm:pt>
    <dgm:pt modelId="{04D7E02F-6962-42C5-A261-B6C0FF09EB12}">
      <dgm:prSet custT="1"/>
      <dgm:spPr>
        <a:ln w="38100">
          <a:solidFill>
            <a:srgbClr val="0070C0"/>
          </a:solidFill>
        </a:ln>
      </dgm:spPr>
      <dgm:t>
        <a:bodyPr/>
        <a:lstStyle/>
        <a:p>
          <a:r>
            <a:rPr lang="en-GB" altLang="en-US" sz="1400" dirty="0"/>
            <a:t>Education helps CYP overcome inequality.</a:t>
          </a:r>
        </a:p>
      </dgm:t>
    </dgm:pt>
    <dgm:pt modelId="{F1E51BA5-DCB9-423F-8DF7-F4DEA6E5C283}" type="parTrans" cxnId="{362FDCD8-76CF-404B-8333-DA22E1FC163B}">
      <dgm:prSet/>
      <dgm:spPr/>
      <dgm:t>
        <a:bodyPr/>
        <a:lstStyle/>
        <a:p>
          <a:endParaRPr lang="en-GB"/>
        </a:p>
      </dgm:t>
    </dgm:pt>
    <dgm:pt modelId="{0A67A069-6E59-464B-B324-24B6E2D71054}" type="sibTrans" cxnId="{362FDCD8-76CF-404B-8333-DA22E1FC163B}">
      <dgm:prSet/>
      <dgm:spPr/>
      <dgm:t>
        <a:bodyPr/>
        <a:lstStyle/>
        <a:p>
          <a:endParaRPr lang="en-GB"/>
        </a:p>
      </dgm:t>
    </dgm:pt>
    <dgm:pt modelId="{EBB44920-85D7-4583-95A9-DC2764B7FFCB}" type="pres">
      <dgm:prSet presAssocID="{F804B60C-F728-42D0-99C0-C79B2E01963E}" presName="diagram" presStyleCnt="0">
        <dgm:presLayoutVars>
          <dgm:dir/>
          <dgm:resizeHandles val="exact"/>
        </dgm:presLayoutVars>
      </dgm:prSet>
      <dgm:spPr/>
    </dgm:pt>
    <dgm:pt modelId="{587DB80D-1D67-4CC1-86E4-0FACC66E06AB}" type="pres">
      <dgm:prSet presAssocID="{51442E53-D46A-4AAC-822C-C02402D4C49B}" presName="node" presStyleLbl="node1" presStyleIdx="0" presStyleCnt="6">
        <dgm:presLayoutVars>
          <dgm:bulletEnabled val="1"/>
        </dgm:presLayoutVars>
      </dgm:prSet>
      <dgm:spPr/>
    </dgm:pt>
    <dgm:pt modelId="{923E7954-DF65-42EC-808D-0427A6E58E9E}" type="pres">
      <dgm:prSet presAssocID="{48B75AE2-6809-40F3-B784-F75B83F1E3EE}" presName="sibTrans" presStyleCnt="0"/>
      <dgm:spPr/>
    </dgm:pt>
    <dgm:pt modelId="{98BFFF7D-C5FE-4B5D-986C-D9B72F27FEFB}" type="pres">
      <dgm:prSet presAssocID="{9A05B0BB-3F4B-4E02-9B69-D752AAB0E60B}" presName="node" presStyleLbl="node1" presStyleIdx="1" presStyleCnt="6">
        <dgm:presLayoutVars>
          <dgm:bulletEnabled val="1"/>
        </dgm:presLayoutVars>
      </dgm:prSet>
      <dgm:spPr/>
    </dgm:pt>
    <dgm:pt modelId="{966789D4-2AF7-4C0F-B965-4B8584A23A23}" type="pres">
      <dgm:prSet presAssocID="{D1A0730F-AE9F-4343-86D1-7B786E72F521}" presName="sibTrans" presStyleCnt="0"/>
      <dgm:spPr/>
    </dgm:pt>
    <dgm:pt modelId="{8724B2FF-4259-4A10-976D-FD1D2184FA87}" type="pres">
      <dgm:prSet presAssocID="{DF0E2EDF-7DE9-4CDA-B2EA-C2B0BECBA108}" presName="node" presStyleLbl="node1" presStyleIdx="2" presStyleCnt="6">
        <dgm:presLayoutVars>
          <dgm:bulletEnabled val="1"/>
        </dgm:presLayoutVars>
      </dgm:prSet>
      <dgm:spPr/>
    </dgm:pt>
    <dgm:pt modelId="{A3B39EA5-FAB4-4604-8349-BD81269B541E}" type="pres">
      <dgm:prSet presAssocID="{D28F6DA1-2C36-419B-AE70-1AE88C3ABFAF}" presName="sibTrans" presStyleCnt="0"/>
      <dgm:spPr/>
    </dgm:pt>
    <dgm:pt modelId="{8465F39D-E5EF-4C64-98C4-DC0C94590C8F}" type="pres">
      <dgm:prSet presAssocID="{E33AE467-742C-4E09-9CC9-D03321F43897}" presName="node" presStyleLbl="node1" presStyleIdx="3" presStyleCnt="6">
        <dgm:presLayoutVars>
          <dgm:bulletEnabled val="1"/>
        </dgm:presLayoutVars>
      </dgm:prSet>
      <dgm:spPr/>
    </dgm:pt>
    <dgm:pt modelId="{C518323B-0B50-44EC-8099-126B8B2B3B9F}" type="pres">
      <dgm:prSet presAssocID="{71F37B74-C51E-4472-A586-C3C468589618}" presName="sibTrans" presStyleCnt="0"/>
      <dgm:spPr/>
    </dgm:pt>
    <dgm:pt modelId="{247540A4-4FBD-4898-A89D-725B3D668569}" type="pres">
      <dgm:prSet presAssocID="{859313E3-1A5D-4DDA-9149-E73CE850547F}" presName="node" presStyleLbl="node1" presStyleIdx="4" presStyleCnt="6">
        <dgm:presLayoutVars>
          <dgm:bulletEnabled val="1"/>
        </dgm:presLayoutVars>
      </dgm:prSet>
      <dgm:spPr/>
    </dgm:pt>
    <dgm:pt modelId="{1D6170CD-6405-4B11-A7F6-319F77104343}" type="pres">
      <dgm:prSet presAssocID="{27CAA751-2489-4DE4-82CE-935EAD53B15E}" presName="sibTrans" presStyleCnt="0"/>
      <dgm:spPr/>
    </dgm:pt>
    <dgm:pt modelId="{19038F64-AB25-4E28-B704-DD7C61A8363B}" type="pres">
      <dgm:prSet presAssocID="{C82F131C-BD99-482D-A084-2CBFF4200AA0}" presName="node" presStyleLbl="node1" presStyleIdx="5" presStyleCnt="6">
        <dgm:presLayoutVars>
          <dgm:bulletEnabled val="1"/>
        </dgm:presLayoutVars>
      </dgm:prSet>
      <dgm:spPr/>
    </dgm:pt>
  </dgm:ptLst>
  <dgm:cxnLst>
    <dgm:cxn modelId="{65EF8804-AC2E-4581-8BDC-D118C1E90CEA}" type="presOf" srcId="{B3A8EA62-4B6C-4A87-91A9-FA028238BBEB}" destId="{19038F64-AB25-4E28-B704-DD7C61A8363B}" srcOrd="0" destOrd="1" presId="urn:microsoft.com/office/officeart/2005/8/layout/default"/>
    <dgm:cxn modelId="{4A1C4006-AC1D-4D2F-A9AB-5B2A544D60C6}" type="presOf" srcId="{E33AE467-742C-4E09-9CC9-D03321F43897}" destId="{8465F39D-E5EF-4C64-98C4-DC0C94590C8F}" srcOrd="0" destOrd="0" presId="urn:microsoft.com/office/officeart/2005/8/layout/default"/>
    <dgm:cxn modelId="{034D7A0F-84F8-4718-97B8-6875AC50682C}" type="presOf" srcId="{8F99C8F9-2EB9-4921-AF6E-F0F30CEB595B}" destId="{98BFFF7D-C5FE-4B5D-986C-D9B72F27FEFB}" srcOrd="0" destOrd="1" presId="urn:microsoft.com/office/officeart/2005/8/layout/default"/>
    <dgm:cxn modelId="{EA151414-6BE9-4B2A-A56F-78E9AFD1D441}" srcId="{E33AE467-742C-4E09-9CC9-D03321F43897}" destId="{6252B36B-657A-4B9C-B3C1-3DF96343BD97}" srcOrd="0" destOrd="0" parTransId="{545834CE-AEBF-4E1F-9441-0D3404900496}" sibTransId="{8750BA3B-9C7D-4E32-B985-F022626A02DF}"/>
    <dgm:cxn modelId="{182F7519-10B6-42B2-BECB-1BABF897E558}" type="presOf" srcId="{04D7E02F-6962-42C5-A261-B6C0FF09EB12}" destId="{19038F64-AB25-4E28-B704-DD7C61A8363B}" srcOrd="0" destOrd="2" presId="urn:microsoft.com/office/officeart/2005/8/layout/default"/>
    <dgm:cxn modelId="{DC5E0C24-CA10-4922-9C85-0F960E09DE62}" srcId="{51442E53-D46A-4AAC-822C-C02402D4C49B}" destId="{FCE89B57-8621-4A07-BB82-5AC58817980C}" srcOrd="2" destOrd="0" parTransId="{4A6DB58B-3571-4C08-8BE0-1AED93889E96}" sibTransId="{09B19270-0285-49AE-A853-8F951559D11A}"/>
    <dgm:cxn modelId="{6FEE092C-F10A-4E71-BA58-2A069FD3E348}" srcId="{51442E53-D46A-4AAC-822C-C02402D4C49B}" destId="{F35CBEAA-456D-4FCF-AB04-1A6BA2B39E52}" srcOrd="0" destOrd="0" parTransId="{EB9A9D69-3017-4BCA-A7D0-FFDC5DE1660B}" sibTransId="{97F5DFBE-D2BE-4DA5-A49E-8C9B4E9BFA94}"/>
    <dgm:cxn modelId="{68595F2E-5636-422C-BBC6-43E6E42F4441}" srcId="{C82F131C-BD99-482D-A084-2CBFF4200AA0}" destId="{B3A8EA62-4B6C-4A87-91A9-FA028238BBEB}" srcOrd="0" destOrd="0" parTransId="{3E076224-336A-471F-9F54-069F2831C59D}" sibTransId="{1BF9BA66-0FCF-4548-A62A-A1B699D12C32}"/>
    <dgm:cxn modelId="{39C2BC38-9AF8-495D-8CD9-80714DECD476}" srcId="{E33AE467-742C-4E09-9CC9-D03321F43897}" destId="{96006042-6268-423A-B957-50A133D5074B}" srcOrd="1" destOrd="0" parTransId="{BF6DB3BC-B413-4F37-A2C1-45B3084A3958}" sibTransId="{45AD0535-608D-44FF-887B-544734D6F3F4}"/>
    <dgm:cxn modelId="{A31DBB3F-E5CD-4F67-A749-FEA579318588}" type="presOf" srcId="{DF0E2EDF-7DE9-4CDA-B2EA-C2B0BECBA108}" destId="{8724B2FF-4259-4A10-976D-FD1D2184FA87}" srcOrd="0" destOrd="0" presId="urn:microsoft.com/office/officeart/2005/8/layout/default"/>
    <dgm:cxn modelId="{29CC3740-3566-4BB1-AD0D-A9CE8C91A5F1}" srcId="{9A05B0BB-3F4B-4E02-9B69-D752AAB0E60B}" destId="{8F99C8F9-2EB9-4921-AF6E-F0F30CEB595B}" srcOrd="0" destOrd="0" parTransId="{BF3C636D-16F8-4AEE-BC72-0E62DDE14744}" sibTransId="{9016A96E-29A3-4517-A3D4-9BC5A3C35C68}"/>
    <dgm:cxn modelId="{0E1CD75D-AC7A-4BAA-A4F6-C8676DA62B3C}" srcId="{F804B60C-F728-42D0-99C0-C79B2E01963E}" destId="{9A05B0BB-3F4B-4E02-9B69-D752AAB0E60B}" srcOrd="1" destOrd="0" parTransId="{162B0D99-E6C4-49F5-A5CE-2B4C23C38C95}" sibTransId="{D1A0730F-AE9F-4343-86D1-7B786E72F521}"/>
    <dgm:cxn modelId="{C6E54269-E8D5-43F3-A424-631458949C2A}" type="presOf" srcId="{19AE2C9D-29BA-4BF3-8FF9-813645698FC8}" destId="{8724B2FF-4259-4A10-976D-FD1D2184FA87}" srcOrd="0" destOrd="2" presId="urn:microsoft.com/office/officeart/2005/8/layout/default"/>
    <dgm:cxn modelId="{8EA78A49-585D-45FB-A38C-612D01C4BD7F}" type="presOf" srcId="{EE46E0EA-F939-4E92-80E0-0F237EE97BAC}" destId="{98BFFF7D-C5FE-4B5D-986C-D9B72F27FEFB}" srcOrd="0" destOrd="2" presId="urn:microsoft.com/office/officeart/2005/8/layout/default"/>
    <dgm:cxn modelId="{F664954A-5CF2-4354-9D8B-938C6C673B3C}" type="presOf" srcId="{3C7E3246-0871-422C-AA8E-A71292728D5E}" destId="{587DB80D-1D67-4CC1-86E4-0FACC66E06AB}" srcOrd="0" destOrd="2" presId="urn:microsoft.com/office/officeart/2005/8/layout/default"/>
    <dgm:cxn modelId="{A361506D-B1D3-48BE-9D1A-28BC9FC4E3C7}" type="presOf" srcId="{70378C88-970F-4075-A4CA-532CCB126E11}" destId="{247540A4-4FBD-4898-A89D-725B3D668569}" srcOrd="0" destOrd="2" presId="urn:microsoft.com/office/officeart/2005/8/layout/default"/>
    <dgm:cxn modelId="{75479D6D-2F83-4026-BF53-E44B4B2AB1E0}" type="presOf" srcId="{D72A0F6F-620B-4078-9937-356BBD6471B3}" destId="{247540A4-4FBD-4898-A89D-725B3D668569}" srcOrd="0" destOrd="1" presId="urn:microsoft.com/office/officeart/2005/8/layout/default"/>
    <dgm:cxn modelId="{1DB8C26D-9A6E-492B-8EAE-160D153E4A3D}" srcId="{F804B60C-F728-42D0-99C0-C79B2E01963E}" destId="{DF0E2EDF-7DE9-4CDA-B2EA-C2B0BECBA108}" srcOrd="2" destOrd="0" parTransId="{057A92E5-EC31-4B63-9E46-6C6790A28CF7}" sibTransId="{D28F6DA1-2C36-419B-AE70-1AE88C3ABFAF}"/>
    <dgm:cxn modelId="{96891250-5510-46C8-B9D9-A3390441122B}" type="presOf" srcId="{B4FBC84E-3B05-4900-87F8-FB466B81C999}" destId="{247540A4-4FBD-4898-A89D-725B3D668569}" srcOrd="0" destOrd="3" presId="urn:microsoft.com/office/officeart/2005/8/layout/default"/>
    <dgm:cxn modelId="{B887E271-2121-4A62-A355-A4143909D1B2}" srcId="{C82F131C-BD99-482D-A084-2CBFF4200AA0}" destId="{D729B68F-293E-4697-A23E-ED27B2ED4436}" srcOrd="2" destOrd="0" parTransId="{90D60BB3-CF7F-4B56-8AB8-636A0AF01B5F}" sibTransId="{8D8772E9-979E-409E-9278-25487E6C84A4}"/>
    <dgm:cxn modelId="{D4B2025A-844B-4131-9BF3-F35682F6C77A}" srcId="{F804B60C-F728-42D0-99C0-C79B2E01963E}" destId="{859313E3-1A5D-4DDA-9149-E73CE850547F}" srcOrd="4" destOrd="0" parTransId="{C8D2C62A-55D3-4C7D-8464-521C048002A2}" sibTransId="{27CAA751-2489-4DE4-82CE-935EAD53B15E}"/>
    <dgm:cxn modelId="{65CC1B7D-1383-4D66-952B-A7916E735A66}" srcId="{859313E3-1A5D-4DDA-9149-E73CE850547F}" destId="{B4FBC84E-3B05-4900-87F8-FB466B81C999}" srcOrd="2" destOrd="0" parTransId="{C43B5E2B-965E-45DC-AAB2-784E5471B047}" sibTransId="{E83A79A9-4887-40C5-8351-492A47D1DEDA}"/>
    <dgm:cxn modelId="{9AAF9C84-E005-48F3-A140-25DE5E74BB8C}" srcId="{9A05B0BB-3F4B-4E02-9B69-D752AAB0E60B}" destId="{EE46E0EA-F939-4E92-80E0-0F237EE97BAC}" srcOrd="1" destOrd="0" parTransId="{88CAAE05-72CB-475C-B4FC-B4726760273F}" sibTransId="{B78CE155-6A88-4063-B9AA-1ACA93889348}"/>
    <dgm:cxn modelId="{0BE06685-B400-4931-986A-C0279229B9FC}" type="presOf" srcId="{9A05B0BB-3F4B-4E02-9B69-D752AAB0E60B}" destId="{98BFFF7D-C5FE-4B5D-986C-D9B72F27FEFB}" srcOrd="0" destOrd="0" presId="urn:microsoft.com/office/officeart/2005/8/layout/default"/>
    <dgm:cxn modelId="{68C51C8A-A5E0-44EA-BEBA-B28C89F37849}" srcId="{F804B60C-F728-42D0-99C0-C79B2E01963E}" destId="{51442E53-D46A-4AAC-822C-C02402D4C49B}" srcOrd="0" destOrd="0" parTransId="{473CD267-EFC1-48CD-A928-49BD0431182A}" sibTransId="{48B75AE2-6809-40F3-B784-F75B83F1E3EE}"/>
    <dgm:cxn modelId="{CCB67096-9012-4E3D-877F-00C23F407121}" type="presOf" srcId="{F35CBEAA-456D-4FCF-AB04-1A6BA2B39E52}" destId="{587DB80D-1D67-4CC1-86E4-0FACC66E06AB}" srcOrd="0" destOrd="1" presId="urn:microsoft.com/office/officeart/2005/8/layout/default"/>
    <dgm:cxn modelId="{BF54A999-C26D-40D3-AB60-B210AFE927F7}" srcId="{F804B60C-F728-42D0-99C0-C79B2E01963E}" destId="{C82F131C-BD99-482D-A084-2CBFF4200AA0}" srcOrd="5" destOrd="0" parTransId="{6CE0434B-B1B1-4C74-A175-F2B1D73300A0}" sibTransId="{B9278FBF-2880-49CB-8E42-35C9B4771E69}"/>
    <dgm:cxn modelId="{E2F8369E-15BB-4C6F-92DD-CEFB87EAFF08}" srcId="{859313E3-1A5D-4DDA-9149-E73CE850547F}" destId="{70378C88-970F-4075-A4CA-532CCB126E11}" srcOrd="1" destOrd="0" parTransId="{D8D19E41-124B-4D37-B6CE-1E62EECB2689}" sibTransId="{1E62CDC1-1DCA-47FC-8E28-D11BDFC3E780}"/>
    <dgm:cxn modelId="{5F4A239F-6881-416E-A0C9-3238C9293B4C}" srcId="{DF0E2EDF-7DE9-4CDA-B2EA-C2B0BECBA108}" destId="{9E8A81A2-69C0-4629-AEFB-A201C2932693}" srcOrd="0" destOrd="0" parTransId="{358DA075-9215-49DE-8C1F-6BE47B6EB50E}" sibTransId="{52922C32-D30E-455F-AC04-A18E98BB3DF9}"/>
    <dgm:cxn modelId="{1E9577AA-87FD-46B7-B9BC-83C97C32291B}" type="presOf" srcId="{D729B68F-293E-4697-A23E-ED27B2ED4436}" destId="{19038F64-AB25-4E28-B704-DD7C61A8363B}" srcOrd="0" destOrd="3" presId="urn:microsoft.com/office/officeart/2005/8/layout/default"/>
    <dgm:cxn modelId="{543709AC-6C9E-44D2-A68E-908006AC2F7D}" type="presOf" srcId="{C82F131C-BD99-482D-A084-2CBFF4200AA0}" destId="{19038F64-AB25-4E28-B704-DD7C61A8363B}" srcOrd="0" destOrd="0" presId="urn:microsoft.com/office/officeart/2005/8/layout/default"/>
    <dgm:cxn modelId="{DB758DAC-A332-4FB6-A8C9-CDE2DE5948E4}" srcId="{51442E53-D46A-4AAC-822C-C02402D4C49B}" destId="{3C7E3246-0871-422C-AA8E-A71292728D5E}" srcOrd="1" destOrd="0" parTransId="{09CD827B-7AA0-4A4E-8EA9-084BBBA4BB4C}" sibTransId="{326C0B67-7583-4B04-8298-DAFE328426A2}"/>
    <dgm:cxn modelId="{C87421B3-B3BF-445B-BA40-A0CA1717F343}" srcId="{DF0E2EDF-7DE9-4CDA-B2EA-C2B0BECBA108}" destId="{19AE2C9D-29BA-4BF3-8FF9-813645698FC8}" srcOrd="1" destOrd="0" parTransId="{54C7A114-D8F8-4821-9EA0-D8FF31F7EF73}" sibTransId="{C6F45B33-7270-428E-8A72-CC8B837B8732}"/>
    <dgm:cxn modelId="{4746E3B6-AA72-4BA4-86F7-B35360DA981B}" type="presOf" srcId="{859313E3-1A5D-4DDA-9149-E73CE850547F}" destId="{247540A4-4FBD-4898-A89D-725B3D668569}" srcOrd="0" destOrd="0" presId="urn:microsoft.com/office/officeart/2005/8/layout/default"/>
    <dgm:cxn modelId="{BB3213B9-FE8A-497D-BBAB-32971D121D0C}" type="presOf" srcId="{9E8A81A2-69C0-4629-AEFB-A201C2932693}" destId="{8724B2FF-4259-4A10-976D-FD1D2184FA87}" srcOrd="0" destOrd="1" presId="urn:microsoft.com/office/officeart/2005/8/layout/default"/>
    <dgm:cxn modelId="{6B805FC2-9CD7-4ECF-AF35-2781B06BF5B6}" type="presOf" srcId="{F804B60C-F728-42D0-99C0-C79B2E01963E}" destId="{EBB44920-85D7-4583-95A9-DC2764B7FFCB}" srcOrd="0" destOrd="0" presId="urn:microsoft.com/office/officeart/2005/8/layout/default"/>
    <dgm:cxn modelId="{D9C276C6-BC0C-45F3-AF3D-168186462FA3}" type="presOf" srcId="{D128F09E-D1DB-4769-BFD0-7AD075DD9F5F}" destId="{8724B2FF-4259-4A10-976D-FD1D2184FA87}" srcOrd="0" destOrd="3" presId="urn:microsoft.com/office/officeart/2005/8/layout/default"/>
    <dgm:cxn modelId="{73E2B4D1-9E84-4E0B-B514-B125D00F9282}" type="presOf" srcId="{6252B36B-657A-4B9C-B3C1-3DF96343BD97}" destId="{8465F39D-E5EF-4C64-98C4-DC0C94590C8F}" srcOrd="0" destOrd="1" presId="urn:microsoft.com/office/officeart/2005/8/layout/default"/>
    <dgm:cxn modelId="{8EAE96D6-AFCB-491D-B110-7155C82726CD}" type="presOf" srcId="{52AE0E52-75FD-47DA-9024-C01114239123}" destId="{98BFFF7D-C5FE-4B5D-986C-D9B72F27FEFB}" srcOrd="0" destOrd="3" presId="urn:microsoft.com/office/officeart/2005/8/layout/default"/>
    <dgm:cxn modelId="{362FDCD8-76CF-404B-8333-DA22E1FC163B}" srcId="{C82F131C-BD99-482D-A084-2CBFF4200AA0}" destId="{04D7E02F-6962-42C5-A261-B6C0FF09EB12}" srcOrd="1" destOrd="0" parTransId="{F1E51BA5-DCB9-423F-8DF7-F4DEA6E5C283}" sibTransId="{0A67A069-6E59-464B-B324-24B6E2D71054}"/>
    <dgm:cxn modelId="{DBB70EE3-387A-4D28-BB9C-2FB5BEED91CB}" srcId="{F804B60C-F728-42D0-99C0-C79B2E01963E}" destId="{E33AE467-742C-4E09-9CC9-D03321F43897}" srcOrd="3" destOrd="0" parTransId="{CC9F5B42-38E6-4F3B-96F3-3EC8C14421A1}" sibTransId="{71F37B74-C51E-4472-A586-C3C468589618}"/>
    <dgm:cxn modelId="{11B4F1E5-4EF0-4E71-8F9B-47D2806359E6}" srcId="{DF0E2EDF-7DE9-4CDA-B2EA-C2B0BECBA108}" destId="{D128F09E-D1DB-4769-BFD0-7AD075DD9F5F}" srcOrd="2" destOrd="0" parTransId="{F60D9BB1-12A6-4B07-BA50-3D78AD0E9C11}" sibTransId="{5F7FDEA8-0CA6-42E4-BF31-068D861690E5}"/>
    <dgm:cxn modelId="{EB6660EA-ED08-4AAA-8C7F-93991F62EB6C}" type="presOf" srcId="{51442E53-D46A-4AAC-822C-C02402D4C49B}" destId="{587DB80D-1D67-4CC1-86E4-0FACC66E06AB}" srcOrd="0" destOrd="0" presId="urn:microsoft.com/office/officeart/2005/8/layout/default"/>
    <dgm:cxn modelId="{01D4E3F2-AED1-4E2E-A6FC-234E3AE6E869}" type="presOf" srcId="{FCE89B57-8621-4A07-BB82-5AC58817980C}" destId="{587DB80D-1D67-4CC1-86E4-0FACC66E06AB}" srcOrd="0" destOrd="3" presId="urn:microsoft.com/office/officeart/2005/8/layout/default"/>
    <dgm:cxn modelId="{5975C5F3-F46E-4EC9-ADAF-97C65BED8377}" srcId="{859313E3-1A5D-4DDA-9149-E73CE850547F}" destId="{D72A0F6F-620B-4078-9937-356BBD6471B3}" srcOrd="0" destOrd="0" parTransId="{CB1DA908-3311-4DD9-86FE-A6D8C01B9E11}" sibTransId="{C7446A5D-A5E3-4A6B-A290-F011ABD879E8}"/>
    <dgm:cxn modelId="{E3ECEEF5-816E-4AB7-88B7-310F0F5DF506}" srcId="{9A05B0BB-3F4B-4E02-9B69-D752AAB0E60B}" destId="{52AE0E52-75FD-47DA-9024-C01114239123}" srcOrd="2" destOrd="0" parTransId="{900796F3-D0FD-4B43-B58E-FCBB06C1B228}" sibTransId="{D7AE4045-4630-421F-91A7-F6C9B9691E2D}"/>
    <dgm:cxn modelId="{2511A2F9-9B91-4178-ADF6-2F764378711D}" type="presOf" srcId="{96006042-6268-423A-B957-50A133D5074B}" destId="{8465F39D-E5EF-4C64-98C4-DC0C94590C8F}" srcOrd="0" destOrd="2" presId="urn:microsoft.com/office/officeart/2005/8/layout/default"/>
    <dgm:cxn modelId="{26929431-7AE9-4F49-8494-F5FDA83195A1}" type="presParOf" srcId="{EBB44920-85D7-4583-95A9-DC2764B7FFCB}" destId="{587DB80D-1D67-4CC1-86E4-0FACC66E06AB}" srcOrd="0" destOrd="0" presId="urn:microsoft.com/office/officeart/2005/8/layout/default"/>
    <dgm:cxn modelId="{015B2C94-4BAB-4D8F-9B64-372508962817}" type="presParOf" srcId="{EBB44920-85D7-4583-95A9-DC2764B7FFCB}" destId="{923E7954-DF65-42EC-808D-0427A6E58E9E}" srcOrd="1" destOrd="0" presId="urn:microsoft.com/office/officeart/2005/8/layout/default"/>
    <dgm:cxn modelId="{9CB374B3-BA7D-4DAB-A039-ADC141FBE9B5}" type="presParOf" srcId="{EBB44920-85D7-4583-95A9-DC2764B7FFCB}" destId="{98BFFF7D-C5FE-4B5D-986C-D9B72F27FEFB}" srcOrd="2" destOrd="0" presId="urn:microsoft.com/office/officeart/2005/8/layout/default"/>
    <dgm:cxn modelId="{2BA60875-78F3-4A39-BCF8-8FDF9A286102}" type="presParOf" srcId="{EBB44920-85D7-4583-95A9-DC2764B7FFCB}" destId="{966789D4-2AF7-4C0F-B965-4B8584A23A23}" srcOrd="3" destOrd="0" presId="urn:microsoft.com/office/officeart/2005/8/layout/default"/>
    <dgm:cxn modelId="{551ECCE1-F611-4361-8686-D0355F01B553}" type="presParOf" srcId="{EBB44920-85D7-4583-95A9-DC2764B7FFCB}" destId="{8724B2FF-4259-4A10-976D-FD1D2184FA87}" srcOrd="4" destOrd="0" presId="urn:microsoft.com/office/officeart/2005/8/layout/default"/>
    <dgm:cxn modelId="{E742B841-9742-4558-B9C5-60F49331943E}" type="presParOf" srcId="{EBB44920-85D7-4583-95A9-DC2764B7FFCB}" destId="{A3B39EA5-FAB4-4604-8349-BD81269B541E}" srcOrd="5" destOrd="0" presId="urn:microsoft.com/office/officeart/2005/8/layout/default"/>
    <dgm:cxn modelId="{377E2995-39CB-4225-A37A-CC8D005A9DF5}" type="presParOf" srcId="{EBB44920-85D7-4583-95A9-DC2764B7FFCB}" destId="{8465F39D-E5EF-4C64-98C4-DC0C94590C8F}" srcOrd="6" destOrd="0" presId="urn:microsoft.com/office/officeart/2005/8/layout/default"/>
    <dgm:cxn modelId="{15E5F7A3-7616-4B15-BDC5-17A2A5966E9F}" type="presParOf" srcId="{EBB44920-85D7-4583-95A9-DC2764B7FFCB}" destId="{C518323B-0B50-44EC-8099-126B8B2B3B9F}" srcOrd="7" destOrd="0" presId="urn:microsoft.com/office/officeart/2005/8/layout/default"/>
    <dgm:cxn modelId="{7D85CFBC-EB21-4673-8F1B-A821A72FDEAF}" type="presParOf" srcId="{EBB44920-85D7-4583-95A9-DC2764B7FFCB}" destId="{247540A4-4FBD-4898-A89D-725B3D668569}" srcOrd="8" destOrd="0" presId="urn:microsoft.com/office/officeart/2005/8/layout/default"/>
    <dgm:cxn modelId="{C0BEE692-81CA-4B80-BA73-6C9DA43797B4}" type="presParOf" srcId="{EBB44920-85D7-4583-95A9-DC2764B7FFCB}" destId="{1D6170CD-6405-4B11-A7F6-319F77104343}" srcOrd="9" destOrd="0" presId="urn:microsoft.com/office/officeart/2005/8/layout/default"/>
    <dgm:cxn modelId="{BC049018-F031-441A-8472-C27C0416F2D6}" type="presParOf" srcId="{EBB44920-85D7-4583-95A9-DC2764B7FFCB}" destId="{19038F64-AB25-4E28-B704-DD7C61A8363B}" srcOrd="10" destOrd="0" presId="urn:microsoft.com/office/officeart/2005/8/layout/default"/>
  </dgm:cxnLst>
  <dgm:bg/>
  <dgm:whole>
    <a:ln w="38100"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6BA802-E471-4B85-B0DE-F62ECAAA47EC}" type="doc">
      <dgm:prSet loTypeId="urn:diagrams.loki3.com/VaryingWidthList" loCatId="list" qsTypeId="urn:microsoft.com/office/officeart/2005/8/quickstyle/simple1" qsCatId="simple" csTypeId="urn:microsoft.com/office/officeart/2005/8/colors/accent1_2" csCatId="accent1" phldr="1"/>
      <dgm:spPr/>
      <dgm:t>
        <a:bodyPr/>
        <a:lstStyle/>
        <a:p>
          <a:endParaRPr lang="en-GB"/>
        </a:p>
      </dgm:t>
    </dgm:pt>
    <dgm:pt modelId="{B947532E-537B-4306-A315-C1F3ADD2547C}">
      <dgm:prSet phldrT="[Text]"/>
      <dgm:spPr/>
      <dgm:t>
        <a:bodyPr/>
        <a:lstStyle/>
        <a:p>
          <a:pPr>
            <a:buFont typeface="Arial" panose="020B0604020202020204" pitchFamily="34" charset="0"/>
            <a:buChar char="•"/>
          </a:pPr>
          <a:r>
            <a:rPr lang="en-GB" b="1" dirty="0"/>
            <a:t>Changes in education:</a:t>
          </a:r>
          <a:r>
            <a:rPr lang="en-GB" dirty="0"/>
            <a:t> Perceived pressure to excel at school and extended school hours.</a:t>
          </a:r>
        </a:p>
      </dgm:t>
    </dgm:pt>
    <dgm:pt modelId="{53CD92D6-3F6F-407F-9259-983A9398056E}" type="parTrans" cxnId="{8919A558-85F2-475F-A4F9-ADCC8553C6F4}">
      <dgm:prSet/>
      <dgm:spPr/>
      <dgm:t>
        <a:bodyPr/>
        <a:lstStyle/>
        <a:p>
          <a:endParaRPr lang="en-GB"/>
        </a:p>
      </dgm:t>
    </dgm:pt>
    <dgm:pt modelId="{67465153-5481-4798-8510-11570BDA44E4}" type="sibTrans" cxnId="{8919A558-85F2-475F-A4F9-ADCC8553C6F4}">
      <dgm:prSet/>
      <dgm:spPr/>
      <dgm:t>
        <a:bodyPr/>
        <a:lstStyle/>
        <a:p>
          <a:endParaRPr lang="en-GB"/>
        </a:p>
      </dgm:t>
    </dgm:pt>
    <dgm:pt modelId="{DB25DAC9-A136-4463-89B4-160FEC26A738}">
      <dgm:prSet/>
      <dgm:spPr/>
      <dgm:t>
        <a:bodyPr/>
        <a:lstStyle/>
        <a:p>
          <a:r>
            <a:rPr lang="en-GB" b="1" dirty="0"/>
            <a:t>Changing role of technology</a:t>
          </a:r>
          <a:r>
            <a:rPr lang="en-GB" b="1" dirty="0">
              <a:solidFill>
                <a:schemeClr val="bg1"/>
              </a:solidFill>
            </a:rPr>
            <a:t>:</a:t>
          </a:r>
          <a:r>
            <a:rPr lang="en-GB" dirty="0">
              <a:solidFill>
                <a:schemeClr val="bg1"/>
              </a:solidFill>
            </a:rPr>
            <a:t> </a:t>
          </a:r>
          <a:r>
            <a:rPr lang="en-GB"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Overuse of social media</a:t>
          </a:r>
          <a:r>
            <a:rPr lang="en-GB" dirty="0">
              <a:solidFill>
                <a:schemeClr val="bg1"/>
              </a:solidFill>
            </a:rPr>
            <a:t> and/or negative impacts of social media apps or certain online </a:t>
          </a:r>
          <a:r>
            <a:rPr lang="en-GB" dirty="0"/>
            <a:t>sites.</a:t>
          </a:r>
        </a:p>
      </dgm:t>
    </dgm:pt>
    <dgm:pt modelId="{470FEA0C-7A56-45F4-8F72-B2704B41DBF6}" type="parTrans" cxnId="{788F9ADF-C82E-4D9F-8BF2-3D7E27E6D468}">
      <dgm:prSet/>
      <dgm:spPr/>
      <dgm:t>
        <a:bodyPr/>
        <a:lstStyle/>
        <a:p>
          <a:endParaRPr lang="en-GB"/>
        </a:p>
      </dgm:t>
    </dgm:pt>
    <dgm:pt modelId="{42A4A619-720E-4287-8FDF-C4FCCA0317C5}" type="sibTrans" cxnId="{788F9ADF-C82E-4D9F-8BF2-3D7E27E6D468}">
      <dgm:prSet/>
      <dgm:spPr/>
      <dgm:t>
        <a:bodyPr/>
        <a:lstStyle/>
        <a:p>
          <a:endParaRPr lang="en-GB"/>
        </a:p>
      </dgm:t>
    </dgm:pt>
    <dgm:pt modelId="{E86A82E3-B8DB-4A8D-B8E5-D5A3CADE1F84}">
      <dgm:prSet/>
      <dgm:spPr/>
      <dgm:t>
        <a:bodyPr/>
        <a:lstStyle/>
        <a:p>
          <a:r>
            <a:rPr lang="en-GB" b="1" dirty="0"/>
            <a:t>Stigma:</a:t>
          </a:r>
          <a:r>
            <a:rPr lang="en-GB" dirty="0"/>
            <a:t> Stigma can prevents people from getting help, and perpetuate inequalities.</a:t>
          </a:r>
        </a:p>
      </dgm:t>
    </dgm:pt>
    <dgm:pt modelId="{44F32DF6-95A5-4FC8-9015-38CD7095EB65}" type="parTrans" cxnId="{C175E8F3-6EB3-4564-8B3C-39441A956A62}">
      <dgm:prSet/>
      <dgm:spPr/>
      <dgm:t>
        <a:bodyPr/>
        <a:lstStyle/>
        <a:p>
          <a:endParaRPr lang="en-GB"/>
        </a:p>
      </dgm:t>
    </dgm:pt>
    <dgm:pt modelId="{660D25C1-A70D-4E38-859B-CDBB3F4C8B34}" type="sibTrans" cxnId="{C175E8F3-6EB3-4564-8B3C-39441A956A62}">
      <dgm:prSet/>
      <dgm:spPr/>
      <dgm:t>
        <a:bodyPr/>
        <a:lstStyle/>
        <a:p>
          <a:endParaRPr lang="en-GB"/>
        </a:p>
      </dgm:t>
    </dgm:pt>
    <dgm:pt modelId="{F05E7ED0-CB1C-4D35-80E1-51CB83EC3AF3}">
      <dgm:prSet/>
      <dgm:spPr/>
      <dgm:t>
        <a:bodyPr/>
        <a:lstStyle/>
        <a:p>
          <a:r>
            <a:rPr lang="en-GB" b="1" dirty="0"/>
            <a:t>Bullying and</a:t>
          </a:r>
          <a:r>
            <a:rPr lang="en-GB" b="1" dirty="0">
              <a:solidFill>
                <a:schemeClr val="bg1"/>
              </a:solidFill>
            </a:rPr>
            <a:t> </a:t>
          </a:r>
          <a:r>
            <a:rPr lang="en-GB" b="1" u="none"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cyberbullying</a:t>
          </a:r>
          <a:r>
            <a:rPr lang="en-GB" b="1" u="none" dirty="0">
              <a:solidFill>
                <a:schemeClr val="bg1"/>
              </a:solidFill>
            </a:rPr>
            <a:t>:</a:t>
          </a:r>
          <a:r>
            <a:rPr lang="en-GB" u="none" dirty="0">
              <a:solidFill>
                <a:schemeClr val="bg1"/>
              </a:solidFill>
            </a:rPr>
            <a:t> </a:t>
          </a:r>
          <a:r>
            <a:rPr lang="en-GB" dirty="0">
              <a:solidFill>
                <a:schemeClr val="bg1"/>
              </a:solidFill>
            </a:rPr>
            <a:t>which </a:t>
          </a:r>
          <a:r>
            <a:rPr lang="en-GB" dirty="0"/>
            <a:t>can be worse for certain groups of youth such as members of marginalised people.</a:t>
          </a:r>
        </a:p>
      </dgm:t>
    </dgm:pt>
    <dgm:pt modelId="{96804E57-CDEB-4F2C-BA86-A3410BADC7C7}" type="parTrans" cxnId="{6816900B-AEAB-44F8-B460-66C955E89C0A}">
      <dgm:prSet/>
      <dgm:spPr/>
      <dgm:t>
        <a:bodyPr/>
        <a:lstStyle/>
        <a:p>
          <a:endParaRPr lang="en-GB"/>
        </a:p>
      </dgm:t>
    </dgm:pt>
    <dgm:pt modelId="{A36FCC59-594E-4FA4-89A3-FA8ACD6A0D9D}" type="sibTrans" cxnId="{6816900B-AEAB-44F8-B460-66C955E89C0A}">
      <dgm:prSet/>
      <dgm:spPr/>
      <dgm:t>
        <a:bodyPr/>
        <a:lstStyle/>
        <a:p>
          <a:endParaRPr lang="en-GB"/>
        </a:p>
      </dgm:t>
    </dgm:pt>
    <dgm:pt modelId="{9D2D256B-B786-402E-A073-FC2547CEEF7C}">
      <dgm:prSet/>
      <dgm:spPr/>
      <dgm:t>
        <a:bodyPr/>
        <a:lstStyle/>
        <a:p>
          <a:r>
            <a:rPr lang="en-GB" b="1" dirty="0"/>
            <a:t>COVID-19:</a:t>
          </a:r>
          <a:r>
            <a:rPr lang="en-GB" dirty="0"/>
            <a:t> Over the past few years, the mental health effects of the COVID-19 pandemic added to these factors.</a:t>
          </a:r>
        </a:p>
      </dgm:t>
    </dgm:pt>
    <dgm:pt modelId="{28196D29-C063-48BC-9B64-023E67F38881}" type="parTrans" cxnId="{24DF6AAD-B3CD-4ADE-BD9F-7FD6DD412A1B}">
      <dgm:prSet/>
      <dgm:spPr/>
      <dgm:t>
        <a:bodyPr/>
        <a:lstStyle/>
        <a:p>
          <a:endParaRPr lang="en-GB"/>
        </a:p>
      </dgm:t>
    </dgm:pt>
    <dgm:pt modelId="{E0D38657-9538-4DA5-8B9D-8A3695792BEE}" type="sibTrans" cxnId="{24DF6AAD-B3CD-4ADE-BD9F-7FD6DD412A1B}">
      <dgm:prSet/>
      <dgm:spPr/>
      <dgm:t>
        <a:bodyPr/>
        <a:lstStyle/>
        <a:p>
          <a:endParaRPr lang="en-GB"/>
        </a:p>
      </dgm:t>
    </dgm:pt>
    <dgm:pt modelId="{74DE9B35-D059-4BF9-9A2E-EFCB503BA060}">
      <dgm:prSet/>
      <dgm:spPr/>
      <dgm:t>
        <a:bodyPr/>
        <a:lstStyle/>
        <a:p>
          <a:r>
            <a:rPr lang="en-GB" b="1"/>
            <a:t>Increased awareness of biological and development: </a:t>
          </a:r>
          <a:r>
            <a:rPr lang="en-GB"/>
            <a:t>more is known about the dramatic changes in brain structure and function that shape young people’s ability to regulate emotions and adapt to stress.</a:t>
          </a:r>
          <a:endParaRPr lang="en-GB" dirty="0"/>
        </a:p>
      </dgm:t>
    </dgm:pt>
    <dgm:pt modelId="{E4B86EE8-67C2-4841-BD35-95A84B7EAED0}" type="parTrans" cxnId="{F9E24644-45A4-4CA2-B3FA-653716E64B51}">
      <dgm:prSet/>
      <dgm:spPr/>
      <dgm:t>
        <a:bodyPr/>
        <a:lstStyle/>
        <a:p>
          <a:endParaRPr lang="en-GB"/>
        </a:p>
      </dgm:t>
    </dgm:pt>
    <dgm:pt modelId="{C118D745-F556-4CA0-A78D-F851179E492D}" type="sibTrans" cxnId="{F9E24644-45A4-4CA2-B3FA-653716E64B51}">
      <dgm:prSet/>
      <dgm:spPr/>
      <dgm:t>
        <a:bodyPr/>
        <a:lstStyle/>
        <a:p>
          <a:endParaRPr lang="en-GB"/>
        </a:p>
      </dgm:t>
    </dgm:pt>
    <dgm:pt modelId="{F39B684D-11B5-46F6-86AC-AC5F2FD9FF63}">
      <dgm:prSet/>
      <dgm:spPr/>
      <dgm:t>
        <a:bodyPr/>
        <a:lstStyle/>
        <a:p>
          <a:r>
            <a:rPr lang="en-GB" b="1" dirty="0"/>
            <a:t>Changes in social/cultural life and expectations:</a:t>
          </a:r>
          <a:r>
            <a:rPr lang="en-GB" dirty="0"/>
            <a:t> The social and cultural landscape experienced by children and young people has altered profoundly. Family life, expectations of CYP, how CYP chose to identify themselves have all changed significantly in recent generations. </a:t>
          </a:r>
        </a:p>
      </dgm:t>
    </dgm:pt>
    <dgm:pt modelId="{802E1128-ED4E-4E60-97C6-0630541A5C10}" type="parTrans" cxnId="{EBBF4E17-60D0-4658-93A4-03976A83A8F4}">
      <dgm:prSet/>
      <dgm:spPr/>
      <dgm:t>
        <a:bodyPr/>
        <a:lstStyle/>
        <a:p>
          <a:endParaRPr lang="en-GB"/>
        </a:p>
      </dgm:t>
    </dgm:pt>
    <dgm:pt modelId="{0ABE0E98-4CA7-4161-8974-EEAE1BBAAF5D}" type="sibTrans" cxnId="{EBBF4E17-60D0-4658-93A4-03976A83A8F4}">
      <dgm:prSet/>
      <dgm:spPr/>
      <dgm:t>
        <a:bodyPr/>
        <a:lstStyle/>
        <a:p>
          <a:endParaRPr lang="en-GB"/>
        </a:p>
      </dgm:t>
    </dgm:pt>
    <dgm:pt modelId="{6C01B03E-12C6-492B-9751-C34509A48EEF}" type="pres">
      <dgm:prSet presAssocID="{B06BA802-E471-4B85-B0DE-F62ECAAA47EC}" presName="Name0" presStyleCnt="0">
        <dgm:presLayoutVars>
          <dgm:resizeHandles/>
        </dgm:presLayoutVars>
      </dgm:prSet>
      <dgm:spPr/>
    </dgm:pt>
    <dgm:pt modelId="{381B5C46-5C3C-451E-8296-36F2918F85B5}" type="pres">
      <dgm:prSet presAssocID="{B947532E-537B-4306-A315-C1F3ADD2547C}" presName="text" presStyleLbl="node1" presStyleIdx="0" presStyleCnt="7">
        <dgm:presLayoutVars>
          <dgm:bulletEnabled val="1"/>
        </dgm:presLayoutVars>
      </dgm:prSet>
      <dgm:spPr/>
    </dgm:pt>
    <dgm:pt modelId="{E63BA4A1-440B-450B-BCA6-6D781664FBFC}" type="pres">
      <dgm:prSet presAssocID="{67465153-5481-4798-8510-11570BDA44E4}" presName="space" presStyleCnt="0"/>
      <dgm:spPr/>
    </dgm:pt>
    <dgm:pt modelId="{3D0C6C31-BF33-4E00-9F9C-A20904BBD5EE}" type="pres">
      <dgm:prSet presAssocID="{DB25DAC9-A136-4463-89B4-160FEC26A738}" presName="text" presStyleLbl="node1" presStyleIdx="1" presStyleCnt="7">
        <dgm:presLayoutVars>
          <dgm:bulletEnabled val="1"/>
        </dgm:presLayoutVars>
      </dgm:prSet>
      <dgm:spPr/>
    </dgm:pt>
    <dgm:pt modelId="{4BCB8CDE-F462-47BA-AF17-898AD5E7EA0A}" type="pres">
      <dgm:prSet presAssocID="{42A4A619-720E-4287-8FDF-C4FCCA0317C5}" presName="space" presStyleCnt="0"/>
      <dgm:spPr/>
    </dgm:pt>
    <dgm:pt modelId="{D0766E0A-302C-41B9-8AF0-09715CEDF72E}" type="pres">
      <dgm:prSet presAssocID="{E86A82E3-B8DB-4A8D-B8E5-D5A3CADE1F84}" presName="text" presStyleLbl="node1" presStyleIdx="2" presStyleCnt="7">
        <dgm:presLayoutVars>
          <dgm:bulletEnabled val="1"/>
        </dgm:presLayoutVars>
      </dgm:prSet>
      <dgm:spPr/>
    </dgm:pt>
    <dgm:pt modelId="{9A9A0799-FC14-4700-9768-E53A23225FB0}" type="pres">
      <dgm:prSet presAssocID="{660D25C1-A70D-4E38-859B-CDBB3F4C8B34}" presName="space" presStyleCnt="0"/>
      <dgm:spPr/>
    </dgm:pt>
    <dgm:pt modelId="{67548E7D-7DB9-4DD0-A5D7-94008450C1BC}" type="pres">
      <dgm:prSet presAssocID="{F05E7ED0-CB1C-4D35-80E1-51CB83EC3AF3}" presName="text" presStyleLbl="node1" presStyleIdx="3" presStyleCnt="7">
        <dgm:presLayoutVars>
          <dgm:bulletEnabled val="1"/>
        </dgm:presLayoutVars>
      </dgm:prSet>
      <dgm:spPr/>
    </dgm:pt>
    <dgm:pt modelId="{911F1918-B743-4C1C-9DA1-8B6BE04C0BFC}" type="pres">
      <dgm:prSet presAssocID="{A36FCC59-594E-4FA4-89A3-FA8ACD6A0D9D}" presName="space" presStyleCnt="0"/>
      <dgm:spPr/>
    </dgm:pt>
    <dgm:pt modelId="{9A68E309-241E-4611-8686-FE034ECAAA17}" type="pres">
      <dgm:prSet presAssocID="{9D2D256B-B786-402E-A073-FC2547CEEF7C}" presName="text" presStyleLbl="node1" presStyleIdx="4" presStyleCnt="7">
        <dgm:presLayoutVars>
          <dgm:bulletEnabled val="1"/>
        </dgm:presLayoutVars>
      </dgm:prSet>
      <dgm:spPr/>
    </dgm:pt>
    <dgm:pt modelId="{B6114B1E-9A83-4297-BFD7-2EA8120AE570}" type="pres">
      <dgm:prSet presAssocID="{E0D38657-9538-4DA5-8B9D-8A3695792BEE}" presName="space" presStyleCnt="0"/>
      <dgm:spPr/>
    </dgm:pt>
    <dgm:pt modelId="{79F71FCB-91C1-4FAB-9E63-D9B324A4A91E}" type="pres">
      <dgm:prSet presAssocID="{74DE9B35-D059-4BF9-9A2E-EFCB503BA060}" presName="text" presStyleLbl="node1" presStyleIdx="5" presStyleCnt="7">
        <dgm:presLayoutVars>
          <dgm:bulletEnabled val="1"/>
        </dgm:presLayoutVars>
      </dgm:prSet>
      <dgm:spPr/>
    </dgm:pt>
    <dgm:pt modelId="{1A08E7DE-E6F8-4FE1-AD9F-D6EABDF29CA7}" type="pres">
      <dgm:prSet presAssocID="{C118D745-F556-4CA0-A78D-F851179E492D}" presName="space" presStyleCnt="0"/>
      <dgm:spPr/>
    </dgm:pt>
    <dgm:pt modelId="{8CF8DFB3-067B-4F49-914D-F0084BEB2F9F}" type="pres">
      <dgm:prSet presAssocID="{F39B684D-11B5-46F6-86AC-AC5F2FD9FF63}" presName="text" presStyleLbl="node1" presStyleIdx="6" presStyleCnt="7">
        <dgm:presLayoutVars>
          <dgm:bulletEnabled val="1"/>
        </dgm:presLayoutVars>
      </dgm:prSet>
      <dgm:spPr/>
    </dgm:pt>
  </dgm:ptLst>
  <dgm:cxnLst>
    <dgm:cxn modelId="{6F06FF02-B9CE-4A19-A5F3-40D6EEBA846D}" type="presOf" srcId="{F05E7ED0-CB1C-4D35-80E1-51CB83EC3AF3}" destId="{67548E7D-7DB9-4DD0-A5D7-94008450C1BC}" srcOrd="0" destOrd="0" presId="urn:diagrams.loki3.com/VaryingWidthList"/>
    <dgm:cxn modelId="{6816900B-AEAB-44F8-B460-66C955E89C0A}" srcId="{B06BA802-E471-4B85-B0DE-F62ECAAA47EC}" destId="{F05E7ED0-CB1C-4D35-80E1-51CB83EC3AF3}" srcOrd="3" destOrd="0" parTransId="{96804E57-CDEB-4F2C-BA86-A3410BADC7C7}" sibTransId="{A36FCC59-594E-4FA4-89A3-FA8ACD6A0D9D}"/>
    <dgm:cxn modelId="{EBBF4E17-60D0-4658-93A4-03976A83A8F4}" srcId="{B06BA802-E471-4B85-B0DE-F62ECAAA47EC}" destId="{F39B684D-11B5-46F6-86AC-AC5F2FD9FF63}" srcOrd="6" destOrd="0" parTransId="{802E1128-ED4E-4E60-97C6-0630541A5C10}" sibTransId="{0ABE0E98-4CA7-4161-8974-EEAE1BBAAF5D}"/>
    <dgm:cxn modelId="{63A2641C-5FCC-4331-AE45-4196C4EF8897}" type="presOf" srcId="{9D2D256B-B786-402E-A073-FC2547CEEF7C}" destId="{9A68E309-241E-4611-8686-FE034ECAAA17}" srcOrd="0" destOrd="0" presId="urn:diagrams.loki3.com/VaryingWidthList"/>
    <dgm:cxn modelId="{4533225E-EB8E-46C0-B8C9-6B34655E3BBE}" type="presOf" srcId="{74DE9B35-D059-4BF9-9A2E-EFCB503BA060}" destId="{79F71FCB-91C1-4FAB-9E63-D9B324A4A91E}" srcOrd="0" destOrd="0" presId="urn:diagrams.loki3.com/VaryingWidthList"/>
    <dgm:cxn modelId="{F9E24644-45A4-4CA2-B3FA-653716E64B51}" srcId="{B06BA802-E471-4B85-B0DE-F62ECAAA47EC}" destId="{74DE9B35-D059-4BF9-9A2E-EFCB503BA060}" srcOrd="5" destOrd="0" parTransId="{E4B86EE8-67C2-4841-BD35-95A84B7EAED0}" sibTransId="{C118D745-F556-4CA0-A78D-F851179E492D}"/>
    <dgm:cxn modelId="{F4FCD850-F6FB-4C0F-AD91-A04C1193EF34}" type="presOf" srcId="{F39B684D-11B5-46F6-86AC-AC5F2FD9FF63}" destId="{8CF8DFB3-067B-4F49-914D-F0084BEB2F9F}" srcOrd="0" destOrd="0" presId="urn:diagrams.loki3.com/VaryingWidthList"/>
    <dgm:cxn modelId="{00E21857-DC4C-4413-934D-42FBA6BD7356}" type="presOf" srcId="{E86A82E3-B8DB-4A8D-B8E5-D5A3CADE1F84}" destId="{D0766E0A-302C-41B9-8AF0-09715CEDF72E}" srcOrd="0" destOrd="0" presId="urn:diagrams.loki3.com/VaryingWidthList"/>
    <dgm:cxn modelId="{8919A558-85F2-475F-A4F9-ADCC8553C6F4}" srcId="{B06BA802-E471-4B85-B0DE-F62ECAAA47EC}" destId="{B947532E-537B-4306-A315-C1F3ADD2547C}" srcOrd="0" destOrd="0" parTransId="{53CD92D6-3F6F-407F-9259-983A9398056E}" sibTransId="{67465153-5481-4798-8510-11570BDA44E4}"/>
    <dgm:cxn modelId="{99828597-3F39-4706-95A0-D00596C1C5D0}" type="presOf" srcId="{DB25DAC9-A136-4463-89B4-160FEC26A738}" destId="{3D0C6C31-BF33-4E00-9F9C-A20904BBD5EE}" srcOrd="0" destOrd="0" presId="urn:diagrams.loki3.com/VaryingWidthList"/>
    <dgm:cxn modelId="{14F4E19F-8245-4E07-BAED-3EFB14E10FF9}" type="presOf" srcId="{B947532E-537B-4306-A315-C1F3ADD2547C}" destId="{381B5C46-5C3C-451E-8296-36F2918F85B5}" srcOrd="0" destOrd="0" presId="urn:diagrams.loki3.com/VaryingWidthList"/>
    <dgm:cxn modelId="{24DF6AAD-B3CD-4ADE-BD9F-7FD6DD412A1B}" srcId="{B06BA802-E471-4B85-B0DE-F62ECAAA47EC}" destId="{9D2D256B-B786-402E-A073-FC2547CEEF7C}" srcOrd="4" destOrd="0" parTransId="{28196D29-C063-48BC-9B64-023E67F38881}" sibTransId="{E0D38657-9538-4DA5-8B9D-8A3695792BEE}"/>
    <dgm:cxn modelId="{715858BC-77B5-416D-839A-62AEB50ADD37}" type="presOf" srcId="{B06BA802-E471-4B85-B0DE-F62ECAAA47EC}" destId="{6C01B03E-12C6-492B-9751-C34509A48EEF}" srcOrd="0" destOrd="0" presId="urn:diagrams.loki3.com/VaryingWidthList"/>
    <dgm:cxn modelId="{788F9ADF-C82E-4D9F-8BF2-3D7E27E6D468}" srcId="{B06BA802-E471-4B85-B0DE-F62ECAAA47EC}" destId="{DB25DAC9-A136-4463-89B4-160FEC26A738}" srcOrd="1" destOrd="0" parTransId="{470FEA0C-7A56-45F4-8F72-B2704B41DBF6}" sibTransId="{42A4A619-720E-4287-8FDF-C4FCCA0317C5}"/>
    <dgm:cxn modelId="{C175E8F3-6EB3-4564-8B3C-39441A956A62}" srcId="{B06BA802-E471-4B85-B0DE-F62ECAAA47EC}" destId="{E86A82E3-B8DB-4A8D-B8E5-D5A3CADE1F84}" srcOrd="2" destOrd="0" parTransId="{44F32DF6-95A5-4FC8-9015-38CD7095EB65}" sibTransId="{660D25C1-A70D-4E38-859B-CDBB3F4C8B34}"/>
    <dgm:cxn modelId="{7156B2E9-F54A-4870-A69B-2E44DCB56D9F}" type="presParOf" srcId="{6C01B03E-12C6-492B-9751-C34509A48EEF}" destId="{381B5C46-5C3C-451E-8296-36F2918F85B5}" srcOrd="0" destOrd="0" presId="urn:diagrams.loki3.com/VaryingWidthList"/>
    <dgm:cxn modelId="{97D7D29E-8A9A-425F-8013-5F76B8E4C745}" type="presParOf" srcId="{6C01B03E-12C6-492B-9751-C34509A48EEF}" destId="{E63BA4A1-440B-450B-BCA6-6D781664FBFC}" srcOrd="1" destOrd="0" presId="urn:diagrams.loki3.com/VaryingWidthList"/>
    <dgm:cxn modelId="{F94C7649-969D-4292-8D2A-F4AF49B75574}" type="presParOf" srcId="{6C01B03E-12C6-492B-9751-C34509A48EEF}" destId="{3D0C6C31-BF33-4E00-9F9C-A20904BBD5EE}" srcOrd="2" destOrd="0" presId="urn:diagrams.loki3.com/VaryingWidthList"/>
    <dgm:cxn modelId="{15FAAA78-9FE1-4993-87FE-BF26FA3F91F5}" type="presParOf" srcId="{6C01B03E-12C6-492B-9751-C34509A48EEF}" destId="{4BCB8CDE-F462-47BA-AF17-898AD5E7EA0A}" srcOrd="3" destOrd="0" presId="urn:diagrams.loki3.com/VaryingWidthList"/>
    <dgm:cxn modelId="{5B058E64-0C9A-4535-BDAA-A13A08A24B23}" type="presParOf" srcId="{6C01B03E-12C6-492B-9751-C34509A48EEF}" destId="{D0766E0A-302C-41B9-8AF0-09715CEDF72E}" srcOrd="4" destOrd="0" presId="urn:diagrams.loki3.com/VaryingWidthList"/>
    <dgm:cxn modelId="{F7931016-0340-4001-9E2B-228C71C29419}" type="presParOf" srcId="{6C01B03E-12C6-492B-9751-C34509A48EEF}" destId="{9A9A0799-FC14-4700-9768-E53A23225FB0}" srcOrd="5" destOrd="0" presId="urn:diagrams.loki3.com/VaryingWidthList"/>
    <dgm:cxn modelId="{E40B9DA1-D9F5-4BC4-B1D8-C4FC563855D2}" type="presParOf" srcId="{6C01B03E-12C6-492B-9751-C34509A48EEF}" destId="{67548E7D-7DB9-4DD0-A5D7-94008450C1BC}" srcOrd="6" destOrd="0" presId="urn:diagrams.loki3.com/VaryingWidthList"/>
    <dgm:cxn modelId="{1F5EF92A-43F2-4787-924E-D6B74660CF4D}" type="presParOf" srcId="{6C01B03E-12C6-492B-9751-C34509A48EEF}" destId="{911F1918-B743-4C1C-9DA1-8B6BE04C0BFC}" srcOrd="7" destOrd="0" presId="urn:diagrams.loki3.com/VaryingWidthList"/>
    <dgm:cxn modelId="{6C549157-246E-4F79-A21D-F7C1606B40DD}" type="presParOf" srcId="{6C01B03E-12C6-492B-9751-C34509A48EEF}" destId="{9A68E309-241E-4611-8686-FE034ECAAA17}" srcOrd="8" destOrd="0" presId="urn:diagrams.loki3.com/VaryingWidthList"/>
    <dgm:cxn modelId="{9E7DC5C4-7D0D-4500-8A33-BAC2127C941C}" type="presParOf" srcId="{6C01B03E-12C6-492B-9751-C34509A48EEF}" destId="{B6114B1E-9A83-4297-BFD7-2EA8120AE570}" srcOrd="9" destOrd="0" presId="urn:diagrams.loki3.com/VaryingWidthList"/>
    <dgm:cxn modelId="{5341B0E0-50D8-4C21-8C21-FDE7F5852A0A}" type="presParOf" srcId="{6C01B03E-12C6-492B-9751-C34509A48EEF}" destId="{79F71FCB-91C1-4FAB-9E63-D9B324A4A91E}" srcOrd="10" destOrd="0" presId="urn:diagrams.loki3.com/VaryingWidthList"/>
    <dgm:cxn modelId="{1DB67D75-65EB-4A4C-82D9-42AC8495B43B}" type="presParOf" srcId="{6C01B03E-12C6-492B-9751-C34509A48EEF}" destId="{1A08E7DE-E6F8-4FE1-AD9F-D6EABDF29CA7}" srcOrd="11" destOrd="0" presId="urn:diagrams.loki3.com/VaryingWidthList"/>
    <dgm:cxn modelId="{795F4E8A-EB38-4480-9242-C7ABE7952F56}" type="presParOf" srcId="{6C01B03E-12C6-492B-9751-C34509A48EEF}" destId="{8CF8DFB3-067B-4F49-914D-F0084BEB2F9F}" srcOrd="12"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EB1035-6E89-4199-B1D0-9DE293A81D3F}" type="doc">
      <dgm:prSet loTypeId="urn:microsoft.com/office/officeart/2005/8/layout/vList2" loCatId="list" qsTypeId="urn:microsoft.com/office/officeart/2005/8/quickstyle/simple1" qsCatId="simple" csTypeId="urn:microsoft.com/office/officeart/2005/8/colors/accent1_2" csCatId="accent1" phldr="1"/>
      <dgm:spPr/>
    </dgm:pt>
    <dgm:pt modelId="{E354D933-2D2F-4E54-8992-086364DB840D}">
      <dgm:prSet phldrT="[Text]"/>
      <dgm:spPr/>
      <dgm:t>
        <a:bodyPr/>
        <a:lstStyle/>
        <a:p>
          <a:r>
            <a:rPr lang="en-GB" dirty="0"/>
            <a:t>Building Capacity Aligned to i-THRIVE:</a:t>
          </a:r>
        </a:p>
      </dgm:t>
    </dgm:pt>
    <dgm:pt modelId="{BEFD888B-1F78-44A6-B693-9CE1900A6637}" type="parTrans" cxnId="{F7E8CFBA-3D35-4197-8B2F-EFBF8128FF01}">
      <dgm:prSet/>
      <dgm:spPr/>
      <dgm:t>
        <a:bodyPr/>
        <a:lstStyle/>
        <a:p>
          <a:endParaRPr lang="en-GB"/>
        </a:p>
      </dgm:t>
    </dgm:pt>
    <dgm:pt modelId="{2AC81B0A-5A58-4154-8ECC-56B97ACF6593}" type="sibTrans" cxnId="{F7E8CFBA-3D35-4197-8B2F-EFBF8128FF01}">
      <dgm:prSet/>
      <dgm:spPr/>
      <dgm:t>
        <a:bodyPr/>
        <a:lstStyle/>
        <a:p>
          <a:endParaRPr lang="en-GB"/>
        </a:p>
      </dgm:t>
    </dgm:pt>
    <dgm:pt modelId="{4E64ED9C-D143-437E-968E-ECABD3479308}">
      <dgm:prSet phldrT="[Text]"/>
      <dgm:spPr/>
      <dgm:t>
        <a:bodyPr/>
        <a:lstStyle/>
        <a:p>
          <a:r>
            <a:rPr lang="en-GB" dirty="0"/>
            <a:t>Growth &amp; Change in Nature of Eating Disorders:</a:t>
          </a:r>
        </a:p>
      </dgm:t>
    </dgm:pt>
    <dgm:pt modelId="{EBB0AD1A-79E3-4A37-B3CA-F0E5ABDC1477}" type="parTrans" cxnId="{C236CA92-E59C-41E5-9D3A-C18C171EE1F3}">
      <dgm:prSet/>
      <dgm:spPr/>
      <dgm:t>
        <a:bodyPr/>
        <a:lstStyle/>
        <a:p>
          <a:endParaRPr lang="en-GB"/>
        </a:p>
      </dgm:t>
    </dgm:pt>
    <dgm:pt modelId="{D5A56B0F-DA89-4A38-981B-FD55DA1BA081}" type="sibTrans" cxnId="{C236CA92-E59C-41E5-9D3A-C18C171EE1F3}">
      <dgm:prSet/>
      <dgm:spPr/>
      <dgm:t>
        <a:bodyPr/>
        <a:lstStyle/>
        <a:p>
          <a:endParaRPr lang="en-GB"/>
        </a:p>
      </dgm:t>
    </dgm:pt>
    <dgm:pt modelId="{4F35A4C5-24B3-4638-BB98-4A387B369594}">
      <dgm:prSet phldrT="[Text]"/>
      <dgm:spPr/>
      <dgm:t>
        <a:bodyPr/>
        <a:lstStyle/>
        <a:p>
          <a:r>
            <a:rPr lang="en-GB" dirty="0"/>
            <a:t>Developing Crisis Response Offer:</a:t>
          </a:r>
        </a:p>
      </dgm:t>
    </dgm:pt>
    <dgm:pt modelId="{045CBB78-4BBB-4505-B875-DF6446C3C9D7}" type="parTrans" cxnId="{8088A7B7-C7FC-4F52-ACEC-7B0C080A946A}">
      <dgm:prSet/>
      <dgm:spPr/>
      <dgm:t>
        <a:bodyPr/>
        <a:lstStyle/>
        <a:p>
          <a:endParaRPr lang="en-GB"/>
        </a:p>
      </dgm:t>
    </dgm:pt>
    <dgm:pt modelId="{57C8EFD9-A1B5-4632-9DC4-C195447177C9}" type="sibTrans" cxnId="{8088A7B7-C7FC-4F52-ACEC-7B0C080A946A}">
      <dgm:prSet/>
      <dgm:spPr/>
      <dgm:t>
        <a:bodyPr/>
        <a:lstStyle/>
        <a:p>
          <a:endParaRPr lang="en-GB"/>
        </a:p>
      </dgm:t>
    </dgm:pt>
    <dgm:pt modelId="{25C8ED07-48ED-4E87-BC0D-E13F69DDC8A3}">
      <dgm:prSet phldrT="[Text]"/>
      <dgm:spPr/>
      <dgm:t>
        <a:bodyPr/>
        <a:lstStyle/>
        <a:p>
          <a:r>
            <a:rPr lang="en-GB" dirty="0"/>
            <a:t>Capacity, Access &amp; Wait Times:</a:t>
          </a:r>
        </a:p>
      </dgm:t>
    </dgm:pt>
    <dgm:pt modelId="{37963832-9C72-4F9B-992F-673249102018}" type="parTrans" cxnId="{F3089ED7-F871-426E-A972-9298779B294D}">
      <dgm:prSet/>
      <dgm:spPr/>
      <dgm:t>
        <a:bodyPr/>
        <a:lstStyle/>
        <a:p>
          <a:endParaRPr lang="en-GB"/>
        </a:p>
      </dgm:t>
    </dgm:pt>
    <dgm:pt modelId="{AEFFFEC5-5F9F-4106-81BD-C102A788EB8F}" type="sibTrans" cxnId="{F3089ED7-F871-426E-A972-9298779B294D}">
      <dgm:prSet/>
      <dgm:spPr/>
      <dgm:t>
        <a:bodyPr/>
        <a:lstStyle/>
        <a:p>
          <a:endParaRPr lang="en-GB"/>
        </a:p>
      </dgm:t>
    </dgm:pt>
    <dgm:pt modelId="{2E0FAB80-052E-4912-8F92-02B87C7B1863}">
      <dgm:prSet phldrT="[Text]"/>
      <dgm:spPr/>
      <dgm:t>
        <a:bodyPr/>
        <a:lstStyle/>
        <a:p>
          <a:r>
            <a:rPr lang="en-GB" dirty="0"/>
            <a:t>At present in Devon crisis assessment and brief intervention for CYP is not available 24/7 as expected by national guidance. </a:t>
          </a:r>
        </a:p>
      </dgm:t>
    </dgm:pt>
    <dgm:pt modelId="{064A8EC3-86A0-4815-BE31-F92D77CB98AA}" type="parTrans" cxnId="{39CB7548-B5B7-4B01-A054-036DD6271E96}">
      <dgm:prSet/>
      <dgm:spPr/>
      <dgm:t>
        <a:bodyPr/>
        <a:lstStyle/>
        <a:p>
          <a:endParaRPr lang="en-GB"/>
        </a:p>
      </dgm:t>
    </dgm:pt>
    <dgm:pt modelId="{1BCFEDE1-CC01-4DDF-B1D6-E18A8BBED840}" type="sibTrans" cxnId="{39CB7548-B5B7-4B01-A054-036DD6271E96}">
      <dgm:prSet/>
      <dgm:spPr/>
      <dgm:t>
        <a:bodyPr/>
        <a:lstStyle/>
        <a:p>
          <a:endParaRPr lang="en-GB"/>
        </a:p>
      </dgm:t>
    </dgm:pt>
    <dgm:pt modelId="{EE8051A9-FC2F-4638-A3C0-E04A9C756666}">
      <dgm:prSet/>
      <dgm:spPr/>
      <dgm:t>
        <a:bodyPr/>
        <a:lstStyle/>
        <a:p>
          <a:r>
            <a:rPr lang="en-GB" dirty="0"/>
            <a:t>Capacity is not sufficient to meet demand or predicted need, particularly in ‘getting advice &amp; guidance’ and ‘getting help’, this leads to longer wait times and increased thresholds to access help.</a:t>
          </a:r>
        </a:p>
      </dgm:t>
    </dgm:pt>
    <dgm:pt modelId="{AC7B0D79-4827-4710-904A-2136A85CA37E}" type="parTrans" cxnId="{E4C6F41A-C251-4E74-803F-0FE79381DFB0}">
      <dgm:prSet/>
      <dgm:spPr/>
      <dgm:t>
        <a:bodyPr/>
        <a:lstStyle/>
        <a:p>
          <a:endParaRPr lang="en-GB"/>
        </a:p>
      </dgm:t>
    </dgm:pt>
    <dgm:pt modelId="{39406522-CE15-40A0-A6DF-D64D09D959EB}" type="sibTrans" cxnId="{E4C6F41A-C251-4E74-803F-0FE79381DFB0}">
      <dgm:prSet/>
      <dgm:spPr/>
      <dgm:t>
        <a:bodyPr/>
        <a:lstStyle/>
        <a:p>
          <a:endParaRPr lang="en-GB"/>
        </a:p>
      </dgm:t>
    </dgm:pt>
    <dgm:pt modelId="{5E4EBA40-10FD-4B65-8B89-908DCC163616}">
      <dgm:prSet/>
      <dgm:spPr/>
      <dgm:t>
        <a:bodyPr/>
        <a:lstStyle/>
        <a:p>
          <a:r>
            <a:rPr lang="en-GB" dirty="0"/>
            <a:t>There are three types of eating disorder identified in NHS England’s data, anorexia, bulimia or other.  Eating disorders are most common in 17-19 year old women. </a:t>
          </a:r>
        </a:p>
      </dgm:t>
    </dgm:pt>
    <dgm:pt modelId="{0BDF06A2-5994-48F8-B1FF-11A2A801A6D5}" type="parTrans" cxnId="{98107359-E94D-4971-9E01-592E61A4084C}">
      <dgm:prSet/>
      <dgm:spPr/>
      <dgm:t>
        <a:bodyPr/>
        <a:lstStyle/>
        <a:p>
          <a:endParaRPr lang="en-GB"/>
        </a:p>
      </dgm:t>
    </dgm:pt>
    <dgm:pt modelId="{FA1182C4-4DBF-4D28-A27E-C0BCB35B5670}" type="sibTrans" cxnId="{98107359-E94D-4971-9E01-592E61A4084C}">
      <dgm:prSet/>
      <dgm:spPr/>
      <dgm:t>
        <a:bodyPr/>
        <a:lstStyle/>
        <a:p>
          <a:endParaRPr lang="en-GB"/>
        </a:p>
      </dgm:t>
    </dgm:pt>
    <dgm:pt modelId="{0024EDD2-70F8-4137-B6A4-E28A2398F587}">
      <dgm:prSet phldrT="[Text]"/>
      <dgm:spPr/>
      <dgm:t>
        <a:bodyPr/>
        <a:lstStyle/>
        <a:p>
          <a:r>
            <a:rPr lang="en-GB" dirty="0"/>
            <a:t>There is a shared national and local ambition to rollout Mental Health Support Teams in Schools to 100% of Devon’s CYP which support ‘thriving’ ‘getting advice &amp; guidance’ and ‘getting help’. </a:t>
          </a:r>
        </a:p>
      </dgm:t>
    </dgm:pt>
    <dgm:pt modelId="{4F258456-0538-4D22-90FE-A829D04AEF8E}" type="parTrans" cxnId="{C2C07BDD-E45B-40D4-85CD-1CC32EB70FAB}">
      <dgm:prSet/>
      <dgm:spPr/>
      <dgm:t>
        <a:bodyPr/>
        <a:lstStyle/>
        <a:p>
          <a:endParaRPr lang="en-GB"/>
        </a:p>
      </dgm:t>
    </dgm:pt>
    <dgm:pt modelId="{08E8E72B-E537-4749-A64A-5A9857D8BA1C}" type="sibTrans" cxnId="{C2C07BDD-E45B-40D4-85CD-1CC32EB70FAB}">
      <dgm:prSet/>
      <dgm:spPr/>
      <dgm:t>
        <a:bodyPr/>
        <a:lstStyle/>
        <a:p>
          <a:endParaRPr lang="en-GB"/>
        </a:p>
      </dgm:t>
    </dgm:pt>
    <dgm:pt modelId="{7F2E70AB-F68B-4B63-9D2B-2C788E9F241A}">
      <dgm:prSet phldrT="[Text]"/>
      <dgm:spPr/>
      <dgm:t>
        <a:bodyPr/>
        <a:lstStyle/>
        <a:p>
          <a:r>
            <a:rPr lang="en-GB" dirty="0"/>
            <a:t>National guidance pertaining to specialist provision identifies a need to adjust response to support CYP in crisis and in inpatient care.</a:t>
          </a:r>
        </a:p>
      </dgm:t>
    </dgm:pt>
    <dgm:pt modelId="{DFA1C3F0-22BB-4689-96AE-DEFD7E79F0D0}" type="parTrans" cxnId="{6402B12A-1AB5-494F-BB8E-1D15BDBADFAC}">
      <dgm:prSet/>
      <dgm:spPr/>
      <dgm:t>
        <a:bodyPr/>
        <a:lstStyle/>
        <a:p>
          <a:endParaRPr lang="en-GB"/>
        </a:p>
      </dgm:t>
    </dgm:pt>
    <dgm:pt modelId="{75634A4D-FC9D-4EC5-8487-6EFAFC3433B6}" type="sibTrans" cxnId="{6402B12A-1AB5-494F-BB8E-1D15BDBADFAC}">
      <dgm:prSet/>
      <dgm:spPr/>
      <dgm:t>
        <a:bodyPr/>
        <a:lstStyle/>
        <a:p>
          <a:endParaRPr lang="en-GB"/>
        </a:p>
      </dgm:t>
    </dgm:pt>
    <dgm:pt modelId="{4F2C1675-E80A-4B70-9471-A262EEE3C7D4}">
      <dgm:prSet phldrT="[Text]"/>
      <dgm:spPr/>
      <dgm:t>
        <a:bodyPr/>
        <a:lstStyle/>
        <a:p>
          <a:r>
            <a:rPr lang="en-GB" dirty="0"/>
            <a:t>National investment is no longer ringfenced to support this ambition.</a:t>
          </a:r>
        </a:p>
      </dgm:t>
    </dgm:pt>
    <dgm:pt modelId="{2A5B73CA-3639-4BB3-B13C-92217A60569C}" type="parTrans" cxnId="{206FBE50-5E2E-4DC6-B149-13A30737639C}">
      <dgm:prSet/>
      <dgm:spPr/>
      <dgm:t>
        <a:bodyPr/>
        <a:lstStyle/>
        <a:p>
          <a:endParaRPr lang="en-GB"/>
        </a:p>
      </dgm:t>
    </dgm:pt>
    <dgm:pt modelId="{218FB147-FFCC-49D3-AF28-A36DC1B95D0B}" type="sibTrans" cxnId="{206FBE50-5E2E-4DC6-B149-13A30737639C}">
      <dgm:prSet/>
      <dgm:spPr/>
      <dgm:t>
        <a:bodyPr/>
        <a:lstStyle/>
        <a:p>
          <a:endParaRPr lang="en-GB"/>
        </a:p>
      </dgm:t>
    </dgm:pt>
    <dgm:pt modelId="{BECEF149-E97B-483B-9CAE-0D1DED24ECA2}">
      <dgm:prSet phldrT="[Text]"/>
      <dgm:spPr/>
      <dgm:t>
        <a:bodyPr/>
        <a:lstStyle/>
        <a:p>
          <a:r>
            <a:rPr lang="en-GB" dirty="0"/>
            <a:t>Devon is preparing to mobilise new provision aligned to ‘getting advice &amp; guidance’ and ‘getting help’.</a:t>
          </a:r>
        </a:p>
      </dgm:t>
    </dgm:pt>
    <dgm:pt modelId="{74F8EA6D-3822-4628-BB4C-72BFEF85569B}" type="parTrans" cxnId="{7AFCF3E5-501F-403F-B844-D4832ACC43BE}">
      <dgm:prSet/>
      <dgm:spPr/>
      <dgm:t>
        <a:bodyPr/>
        <a:lstStyle/>
        <a:p>
          <a:endParaRPr lang="en-GB"/>
        </a:p>
      </dgm:t>
    </dgm:pt>
    <dgm:pt modelId="{814CF7B6-9866-4AFE-9E83-674C8E1E9A76}" type="sibTrans" cxnId="{7AFCF3E5-501F-403F-B844-D4832ACC43BE}">
      <dgm:prSet/>
      <dgm:spPr/>
      <dgm:t>
        <a:bodyPr/>
        <a:lstStyle/>
        <a:p>
          <a:endParaRPr lang="en-GB"/>
        </a:p>
      </dgm:t>
    </dgm:pt>
    <dgm:pt modelId="{C43577F5-F05A-481D-A5C7-7F81AF6AD5A7}">
      <dgm:prSet/>
      <dgm:spPr/>
      <dgm:t>
        <a:bodyPr/>
        <a:lstStyle/>
        <a:p>
          <a:r>
            <a:rPr lang="en-GB" dirty="0"/>
            <a:t>“Childhood is precious because it is brief; too many children are spending too much of it waiting for care. It is apparent that the NHS must do better.” Darzi 2024.</a:t>
          </a:r>
        </a:p>
      </dgm:t>
    </dgm:pt>
    <dgm:pt modelId="{D30FB191-61E5-43C3-BCE7-7C9FEA7BFE9E}" type="parTrans" cxnId="{69FB4D92-A136-4CD7-8C10-97767A505813}">
      <dgm:prSet/>
      <dgm:spPr/>
      <dgm:t>
        <a:bodyPr/>
        <a:lstStyle/>
        <a:p>
          <a:endParaRPr lang="en-GB"/>
        </a:p>
      </dgm:t>
    </dgm:pt>
    <dgm:pt modelId="{06E6E404-7E7F-4756-ADC4-0CD66F9C5FFE}" type="sibTrans" cxnId="{69FB4D92-A136-4CD7-8C10-97767A505813}">
      <dgm:prSet/>
      <dgm:spPr/>
      <dgm:t>
        <a:bodyPr/>
        <a:lstStyle/>
        <a:p>
          <a:endParaRPr lang="en-GB"/>
        </a:p>
      </dgm:t>
    </dgm:pt>
    <dgm:pt modelId="{F40051CC-5D0D-4387-962E-5FDD4A955311}">
      <dgm:prSet phldrT="[Text]"/>
      <dgm:spPr/>
      <dgm:t>
        <a:bodyPr/>
        <a:lstStyle/>
        <a:p>
          <a:r>
            <a:rPr lang="en-GB" dirty="0"/>
            <a:t>Nationally, suicide rates are now at their highest levels this century. Some areas in Devon are outliers in terms of the suicide rates and admissions for self-harm.</a:t>
          </a:r>
        </a:p>
      </dgm:t>
    </dgm:pt>
    <dgm:pt modelId="{6E186F85-5776-4B87-A22F-1DDB15442197}" type="parTrans" cxnId="{D23DEA47-F760-443F-BDD6-13F69C5D2DEC}">
      <dgm:prSet/>
      <dgm:spPr/>
      <dgm:t>
        <a:bodyPr/>
        <a:lstStyle/>
        <a:p>
          <a:endParaRPr lang="en-GB"/>
        </a:p>
      </dgm:t>
    </dgm:pt>
    <dgm:pt modelId="{F160903F-F96F-41ED-ABFF-8F97AE7C12FB}" type="sibTrans" cxnId="{D23DEA47-F760-443F-BDD6-13F69C5D2DEC}">
      <dgm:prSet/>
      <dgm:spPr/>
      <dgm:t>
        <a:bodyPr/>
        <a:lstStyle/>
        <a:p>
          <a:endParaRPr lang="en-GB"/>
        </a:p>
      </dgm:t>
    </dgm:pt>
    <dgm:pt modelId="{0DD93520-A290-4534-A57A-B9F46C047047}">
      <dgm:prSet/>
      <dgm:spPr/>
      <dgm:t>
        <a:bodyPr/>
        <a:lstStyle/>
        <a:p>
          <a:r>
            <a:rPr lang="en-GB" dirty="0"/>
            <a:t>In parallel, national guidance pertaining to specialist provision identifies a need to adjust delivery approach across the pathway.</a:t>
          </a:r>
        </a:p>
      </dgm:t>
    </dgm:pt>
    <dgm:pt modelId="{746F88E9-BA8B-4EED-BBFF-AD67ABF1AEED}" type="sibTrans" cxnId="{122226F8-3A82-4702-A488-3DAFE6FCFC33}">
      <dgm:prSet/>
      <dgm:spPr/>
      <dgm:t>
        <a:bodyPr/>
        <a:lstStyle/>
        <a:p>
          <a:endParaRPr lang="en-GB"/>
        </a:p>
      </dgm:t>
    </dgm:pt>
    <dgm:pt modelId="{6E4EEE18-327C-4B53-BDA4-D00A7FB22485}" type="parTrans" cxnId="{122226F8-3A82-4702-A488-3DAFE6FCFC33}">
      <dgm:prSet/>
      <dgm:spPr/>
      <dgm:t>
        <a:bodyPr/>
        <a:lstStyle/>
        <a:p>
          <a:endParaRPr lang="en-GB"/>
        </a:p>
      </dgm:t>
    </dgm:pt>
    <dgm:pt modelId="{326229DD-FF0E-4F9B-A47D-F25ED4837863}">
      <dgm:prSet/>
      <dgm:spPr/>
      <dgm:t>
        <a:bodyPr/>
        <a:lstStyle/>
        <a:p>
          <a:endParaRPr lang="en-GB" dirty="0"/>
        </a:p>
      </dgm:t>
    </dgm:pt>
    <dgm:pt modelId="{D0358739-4B13-4E6B-A6B0-830158D09589}" type="parTrans" cxnId="{BE146CD1-2896-4860-9633-A34C4A959106}">
      <dgm:prSet/>
      <dgm:spPr/>
      <dgm:t>
        <a:bodyPr/>
        <a:lstStyle/>
        <a:p>
          <a:endParaRPr lang="en-GB"/>
        </a:p>
      </dgm:t>
    </dgm:pt>
    <dgm:pt modelId="{21A1C09E-BD29-44AB-BA58-084188C48115}" type="sibTrans" cxnId="{BE146CD1-2896-4860-9633-A34C4A959106}">
      <dgm:prSet/>
      <dgm:spPr/>
      <dgm:t>
        <a:bodyPr/>
        <a:lstStyle/>
        <a:p>
          <a:endParaRPr lang="en-GB"/>
        </a:p>
      </dgm:t>
    </dgm:pt>
    <dgm:pt modelId="{6BCB6D13-1519-45BD-B028-397D14AAF9D1}">
      <dgm:prSet/>
      <dgm:spPr/>
      <dgm:t>
        <a:bodyPr/>
        <a:lstStyle/>
        <a:p>
          <a:endParaRPr lang="en-GB" dirty="0"/>
        </a:p>
      </dgm:t>
    </dgm:pt>
    <dgm:pt modelId="{0EB8B283-7056-4354-BCD5-72E424497CA9}" type="parTrans" cxnId="{FC30FE44-2F6F-4DB5-BFD9-A541CC25A1AC}">
      <dgm:prSet/>
      <dgm:spPr/>
      <dgm:t>
        <a:bodyPr/>
        <a:lstStyle/>
        <a:p>
          <a:endParaRPr lang="en-GB"/>
        </a:p>
      </dgm:t>
    </dgm:pt>
    <dgm:pt modelId="{C33F22E8-916B-4222-A52F-15919F769A7B}" type="sibTrans" cxnId="{FC30FE44-2F6F-4DB5-BFD9-A541CC25A1AC}">
      <dgm:prSet/>
      <dgm:spPr/>
      <dgm:t>
        <a:bodyPr/>
        <a:lstStyle/>
        <a:p>
          <a:endParaRPr lang="en-GB"/>
        </a:p>
      </dgm:t>
    </dgm:pt>
    <dgm:pt modelId="{B0F4B982-8569-40F0-AEA9-6F2AA7880674}">
      <dgm:prSet phldrT="[Text]"/>
      <dgm:spPr/>
      <dgm:t>
        <a:bodyPr/>
        <a:lstStyle/>
        <a:p>
          <a:endParaRPr lang="en-GB" dirty="0"/>
        </a:p>
      </dgm:t>
    </dgm:pt>
    <dgm:pt modelId="{A7AE63BA-8718-44C6-84BF-BF39D885DE34}" type="parTrans" cxnId="{6886A697-55BA-4592-9094-98784A5B3595}">
      <dgm:prSet/>
      <dgm:spPr/>
      <dgm:t>
        <a:bodyPr/>
        <a:lstStyle/>
        <a:p>
          <a:endParaRPr lang="en-GB"/>
        </a:p>
      </dgm:t>
    </dgm:pt>
    <dgm:pt modelId="{03B0B780-AF23-428B-8DD8-0FF5ABC6D89F}" type="sibTrans" cxnId="{6886A697-55BA-4592-9094-98784A5B3595}">
      <dgm:prSet/>
      <dgm:spPr/>
      <dgm:t>
        <a:bodyPr/>
        <a:lstStyle/>
        <a:p>
          <a:endParaRPr lang="en-GB"/>
        </a:p>
      </dgm:t>
    </dgm:pt>
    <dgm:pt modelId="{6EF930BD-56A5-452D-BF26-E3A2627B7A41}">
      <dgm:prSet phldrT="[Text]"/>
      <dgm:spPr/>
      <dgm:t>
        <a:bodyPr/>
        <a:lstStyle/>
        <a:p>
          <a:endParaRPr lang="en-GB" dirty="0"/>
        </a:p>
      </dgm:t>
    </dgm:pt>
    <dgm:pt modelId="{2594A096-9B61-46E3-AF64-663C373997DB}" type="parTrans" cxnId="{9CDCB2B9-5F59-44F7-A3B4-CD51D377CD07}">
      <dgm:prSet/>
      <dgm:spPr/>
      <dgm:t>
        <a:bodyPr/>
        <a:lstStyle/>
        <a:p>
          <a:endParaRPr lang="en-GB"/>
        </a:p>
      </dgm:t>
    </dgm:pt>
    <dgm:pt modelId="{02ACB4C7-B97E-4171-AFFB-8F4A12332F65}" type="sibTrans" cxnId="{9CDCB2B9-5F59-44F7-A3B4-CD51D377CD07}">
      <dgm:prSet/>
      <dgm:spPr/>
      <dgm:t>
        <a:bodyPr/>
        <a:lstStyle/>
        <a:p>
          <a:endParaRPr lang="en-GB"/>
        </a:p>
      </dgm:t>
    </dgm:pt>
    <dgm:pt modelId="{E71942F3-06C7-4791-8780-F6BAA6A238EA}">
      <dgm:prSet/>
      <dgm:spPr/>
      <dgm:t>
        <a:bodyPr/>
        <a:lstStyle/>
        <a:p>
          <a:r>
            <a:rPr lang="en-GB" dirty="0"/>
            <a:t>in 11 to 16 year olds prevalence increased from 0.5% in 2017 to 2.6% in 2023</a:t>
          </a:r>
        </a:p>
      </dgm:t>
    </dgm:pt>
    <dgm:pt modelId="{695B8F9D-1081-4944-9EAC-346FF2929388}" type="parTrans" cxnId="{3B7B96F3-67D4-43AB-9488-C295208ED5EA}">
      <dgm:prSet/>
      <dgm:spPr/>
      <dgm:t>
        <a:bodyPr/>
        <a:lstStyle/>
        <a:p>
          <a:endParaRPr lang="en-GB"/>
        </a:p>
      </dgm:t>
    </dgm:pt>
    <dgm:pt modelId="{6165A465-ACBD-4472-BDF7-E75C555B4811}" type="sibTrans" cxnId="{3B7B96F3-67D4-43AB-9488-C295208ED5EA}">
      <dgm:prSet/>
      <dgm:spPr/>
      <dgm:t>
        <a:bodyPr/>
        <a:lstStyle/>
        <a:p>
          <a:endParaRPr lang="en-GB"/>
        </a:p>
      </dgm:t>
    </dgm:pt>
    <dgm:pt modelId="{B94E21DE-8461-43FB-8C6B-1B1FA53EA130}">
      <dgm:prSet/>
      <dgm:spPr/>
      <dgm:t>
        <a:bodyPr/>
        <a:lstStyle/>
        <a:p>
          <a:r>
            <a:rPr lang="en-GB" dirty="0"/>
            <a:t>in 17-19 year olds prevalence increased from 0.8% in 2017 to 12.5% in 2023 </a:t>
          </a:r>
        </a:p>
      </dgm:t>
    </dgm:pt>
    <dgm:pt modelId="{33D3DF48-6CAD-4530-871D-E9D06C40E871}" type="parTrans" cxnId="{36F36D65-81C6-4B10-88E6-F1701185C9C2}">
      <dgm:prSet/>
      <dgm:spPr/>
      <dgm:t>
        <a:bodyPr/>
        <a:lstStyle/>
        <a:p>
          <a:endParaRPr lang="en-GB"/>
        </a:p>
      </dgm:t>
    </dgm:pt>
    <dgm:pt modelId="{3D2064D3-05E5-4C9B-B41D-83E9FE68D9DB}" type="sibTrans" cxnId="{36F36D65-81C6-4B10-88E6-F1701185C9C2}">
      <dgm:prSet/>
      <dgm:spPr/>
      <dgm:t>
        <a:bodyPr/>
        <a:lstStyle/>
        <a:p>
          <a:endParaRPr lang="en-GB"/>
        </a:p>
      </dgm:t>
    </dgm:pt>
    <dgm:pt modelId="{C81E02AE-8109-4200-B6E4-514E3173CF1D}">
      <dgm:prSet/>
      <dgm:spPr/>
      <dgm:t>
        <a:bodyPr/>
        <a:lstStyle/>
        <a:p>
          <a:r>
            <a:rPr lang="en-GB" dirty="0"/>
            <a:t>Nationally the use of restrictive interventions such as NG feeding under restraint has increased. Since 2019/20, there has been an 82% increase in admissions for eating disorders and, between 2020 and 2023 the number of restrictive interventions on CYP in hospital rose from c100/1,000 bed days to c400/1,000, for 18-24 year olds there was a modest increase to around c50/1,000. In all other age groups the rate remained below c25/1,000.  </a:t>
          </a:r>
        </a:p>
      </dgm:t>
    </dgm:pt>
    <dgm:pt modelId="{B05B4CBE-5CB4-4102-B5E7-40B4E56C929D}" type="parTrans" cxnId="{3162F97D-641B-4A90-B0A2-B7B1133E9853}">
      <dgm:prSet/>
      <dgm:spPr/>
      <dgm:t>
        <a:bodyPr/>
        <a:lstStyle/>
        <a:p>
          <a:endParaRPr lang="en-GB"/>
        </a:p>
      </dgm:t>
    </dgm:pt>
    <dgm:pt modelId="{34333369-7E3C-42B5-9D90-5A073D3BFC11}" type="sibTrans" cxnId="{3162F97D-641B-4A90-B0A2-B7B1133E9853}">
      <dgm:prSet/>
      <dgm:spPr/>
      <dgm:t>
        <a:bodyPr/>
        <a:lstStyle/>
        <a:p>
          <a:endParaRPr lang="en-GB"/>
        </a:p>
      </dgm:t>
    </dgm:pt>
    <dgm:pt modelId="{0700E51A-CB2F-486C-BDE3-30BE91877C28}">
      <dgm:prSet/>
      <dgm:spPr/>
      <dgm:t>
        <a:bodyPr/>
        <a:lstStyle/>
        <a:p>
          <a:r>
            <a:rPr lang="en-GB" dirty="0"/>
            <a:t>The prevalence of eating disorders has risen significantly over time:</a:t>
          </a:r>
        </a:p>
      </dgm:t>
    </dgm:pt>
    <dgm:pt modelId="{5B7DFBAE-F47D-4F6F-95A2-9EAA969DB473}" type="parTrans" cxnId="{DF517EF0-776B-420F-9C6D-9ECD507BEDB5}">
      <dgm:prSet/>
      <dgm:spPr/>
    </dgm:pt>
    <dgm:pt modelId="{B0D1E302-237E-4A4A-9AEC-A8BEFD89D98E}" type="sibTrans" cxnId="{DF517EF0-776B-420F-9C6D-9ECD507BEDB5}">
      <dgm:prSet/>
      <dgm:spPr/>
    </dgm:pt>
    <dgm:pt modelId="{074EDCCA-D3EF-4513-8416-1B53CB1336D3}" type="pres">
      <dgm:prSet presAssocID="{E1EB1035-6E89-4199-B1D0-9DE293A81D3F}" presName="linear" presStyleCnt="0">
        <dgm:presLayoutVars>
          <dgm:animLvl val="lvl"/>
          <dgm:resizeHandles val="exact"/>
        </dgm:presLayoutVars>
      </dgm:prSet>
      <dgm:spPr/>
    </dgm:pt>
    <dgm:pt modelId="{C6CD58E9-FB5B-4689-A0A6-837A449ACFE8}" type="pres">
      <dgm:prSet presAssocID="{25C8ED07-48ED-4E87-BC0D-E13F69DDC8A3}" presName="parentText" presStyleLbl="node1" presStyleIdx="0" presStyleCnt="4">
        <dgm:presLayoutVars>
          <dgm:chMax val="0"/>
          <dgm:bulletEnabled val="1"/>
        </dgm:presLayoutVars>
      </dgm:prSet>
      <dgm:spPr/>
    </dgm:pt>
    <dgm:pt modelId="{F661AA69-2773-40A5-AF25-061FB31C9BFD}" type="pres">
      <dgm:prSet presAssocID="{25C8ED07-48ED-4E87-BC0D-E13F69DDC8A3}" presName="childText" presStyleLbl="revTx" presStyleIdx="0" presStyleCnt="4">
        <dgm:presLayoutVars>
          <dgm:bulletEnabled val="1"/>
        </dgm:presLayoutVars>
      </dgm:prSet>
      <dgm:spPr/>
    </dgm:pt>
    <dgm:pt modelId="{FC3E2BCA-9483-4EF9-9DB3-53C1D3372D72}" type="pres">
      <dgm:prSet presAssocID="{4E64ED9C-D143-437E-968E-ECABD3479308}" presName="parentText" presStyleLbl="node1" presStyleIdx="1" presStyleCnt="4">
        <dgm:presLayoutVars>
          <dgm:chMax val="0"/>
          <dgm:bulletEnabled val="1"/>
        </dgm:presLayoutVars>
      </dgm:prSet>
      <dgm:spPr/>
    </dgm:pt>
    <dgm:pt modelId="{AAAE56EC-211A-4A3B-B538-D755086909FC}" type="pres">
      <dgm:prSet presAssocID="{4E64ED9C-D143-437E-968E-ECABD3479308}" presName="childText" presStyleLbl="revTx" presStyleIdx="1" presStyleCnt="4">
        <dgm:presLayoutVars>
          <dgm:bulletEnabled val="1"/>
        </dgm:presLayoutVars>
      </dgm:prSet>
      <dgm:spPr/>
    </dgm:pt>
    <dgm:pt modelId="{E1A34746-1642-4E4E-A7D3-4ACB1762C333}" type="pres">
      <dgm:prSet presAssocID="{4F35A4C5-24B3-4638-BB98-4A387B369594}" presName="parentText" presStyleLbl="node1" presStyleIdx="2" presStyleCnt="4">
        <dgm:presLayoutVars>
          <dgm:chMax val="0"/>
          <dgm:bulletEnabled val="1"/>
        </dgm:presLayoutVars>
      </dgm:prSet>
      <dgm:spPr/>
    </dgm:pt>
    <dgm:pt modelId="{ECD3B71D-1E17-42DF-A98B-9785F84045FC}" type="pres">
      <dgm:prSet presAssocID="{4F35A4C5-24B3-4638-BB98-4A387B369594}" presName="childText" presStyleLbl="revTx" presStyleIdx="2" presStyleCnt="4">
        <dgm:presLayoutVars>
          <dgm:bulletEnabled val="1"/>
        </dgm:presLayoutVars>
      </dgm:prSet>
      <dgm:spPr/>
    </dgm:pt>
    <dgm:pt modelId="{B4D40E6D-A2C0-475A-A5A7-648C4FCFB589}" type="pres">
      <dgm:prSet presAssocID="{E354D933-2D2F-4E54-8992-086364DB840D}" presName="parentText" presStyleLbl="node1" presStyleIdx="3" presStyleCnt="4">
        <dgm:presLayoutVars>
          <dgm:chMax val="0"/>
          <dgm:bulletEnabled val="1"/>
        </dgm:presLayoutVars>
      </dgm:prSet>
      <dgm:spPr/>
    </dgm:pt>
    <dgm:pt modelId="{13B0D079-1F62-46E9-B7B3-3C834600F288}" type="pres">
      <dgm:prSet presAssocID="{E354D933-2D2F-4E54-8992-086364DB840D}" presName="childText" presStyleLbl="revTx" presStyleIdx="3" presStyleCnt="4">
        <dgm:presLayoutVars>
          <dgm:bulletEnabled val="1"/>
        </dgm:presLayoutVars>
      </dgm:prSet>
      <dgm:spPr/>
    </dgm:pt>
  </dgm:ptLst>
  <dgm:cxnLst>
    <dgm:cxn modelId="{AC6F3704-B4FE-43D1-8379-B0D54E12FD3A}" type="presOf" srcId="{6BCB6D13-1519-45BD-B028-397D14AAF9D1}" destId="{AAAE56EC-211A-4A3B-B538-D755086909FC}" srcOrd="0" destOrd="6" presId="urn:microsoft.com/office/officeart/2005/8/layout/vList2"/>
    <dgm:cxn modelId="{AFB49210-E1A3-497B-8AF1-06ABC5A76BA9}" type="presOf" srcId="{5E4EBA40-10FD-4B65-8B89-908DCC163616}" destId="{AAAE56EC-211A-4A3B-B538-D755086909FC}" srcOrd="0" destOrd="0" presId="urn:microsoft.com/office/officeart/2005/8/layout/vList2"/>
    <dgm:cxn modelId="{146EAD10-44E5-4BAD-B319-217A1331892F}" type="presOf" srcId="{0024EDD2-70F8-4137-B6A4-E28A2398F587}" destId="{13B0D079-1F62-46E9-B7B3-3C834600F288}" srcOrd="0" destOrd="0" presId="urn:microsoft.com/office/officeart/2005/8/layout/vList2"/>
    <dgm:cxn modelId="{E4C6F41A-C251-4E74-803F-0FE79381DFB0}" srcId="{25C8ED07-48ED-4E87-BC0D-E13F69DDC8A3}" destId="{EE8051A9-FC2F-4638-A3C0-E04A9C756666}" srcOrd="0" destOrd="0" parTransId="{AC7B0D79-4827-4710-904A-2136A85CA37E}" sibTransId="{39406522-CE15-40A0-A6DF-D64D09D959EB}"/>
    <dgm:cxn modelId="{3C11A31C-7BB3-4277-98FC-8ABD1AC411FE}" type="presOf" srcId="{E71942F3-06C7-4791-8780-F6BAA6A238EA}" destId="{AAAE56EC-211A-4A3B-B538-D755086909FC}" srcOrd="0" destOrd="2" presId="urn:microsoft.com/office/officeart/2005/8/layout/vList2"/>
    <dgm:cxn modelId="{9D9B7728-9647-4B01-9716-F597F95F765C}" type="presOf" srcId="{B0F4B982-8569-40F0-AEA9-6F2AA7880674}" destId="{13B0D079-1F62-46E9-B7B3-3C834600F288}" srcOrd="0" destOrd="3" presId="urn:microsoft.com/office/officeart/2005/8/layout/vList2"/>
    <dgm:cxn modelId="{6402B12A-1AB5-494F-BB8E-1D15BDBADFAC}" srcId="{4F35A4C5-24B3-4638-BB98-4A387B369594}" destId="{7F2E70AB-F68B-4B63-9D2B-2C788E9F241A}" srcOrd="2" destOrd="0" parTransId="{DFA1C3F0-22BB-4689-96AE-DEFD7E79F0D0}" sibTransId="{75634A4D-FC9D-4EC5-8487-6EFAFC3433B6}"/>
    <dgm:cxn modelId="{23C5635B-4BE1-4EE3-8C94-D51BF9705516}" type="presOf" srcId="{BECEF149-E97B-483B-9CAE-0D1DED24ECA2}" destId="{13B0D079-1F62-46E9-B7B3-3C834600F288}" srcOrd="0" destOrd="2" presId="urn:microsoft.com/office/officeart/2005/8/layout/vList2"/>
    <dgm:cxn modelId="{629E9E64-9615-45DC-B4A7-66BE6DB03866}" type="presOf" srcId="{C81E02AE-8109-4200-B6E4-514E3173CF1D}" destId="{AAAE56EC-211A-4A3B-B538-D755086909FC}" srcOrd="0" destOrd="4" presId="urn:microsoft.com/office/officeart/2005/8/layout/vList2"/>
    <dgm:cxn modelId="{FC30FE44-2F6F-4DB5-BFD9-A541CC25A1AC}" srcId="{4E64ED9C-D143-437E-968E-ECABD3479308}" destId="{6BCB6D13-1519-45BD-B028-397D14AAF9D1}" srcOrd="4" destOrd="0" parTransId="{0EB8B283-7056-4354-BCD5-72E424497CA9}" sibTransId="{C33F22E8-916B-4222-A52F-15919F769A7B}"/>
    <dgm:cxn modelId="{36F36D65-81C6-4B10-88E6-F1701185C9C2}" srcId="{0700E51A-CB2F-486C-BDE3-30BE91877C28}" destId="{B94E21DE-8461-43FB-8C6B-1B1FA53EA130}" srcOrd="1" destOrd="0" parTransId="{33D3DF48-6CAD-4530-871D-E9D06C40E871}" sibTransId="{3D2064D3-05E5-4C9B-B41D-83E9FE68D9DB}"/>
    <dgm:cxn modelId="{E2ECC546-7E07-44F9-859B-7BC6C3A050AB}" type="presOf" srcId="{7F2E70AB-F68B-4B63-9D2B-2C788E9F241A}" destId="{ECD3B71D-1E17-42DF-A98B-9785F84045FC}" srcOrd="0" destOrd="2" presId="urn:microsoft.com/office/officeart/2005/8/layout/vList2"/>
    <dgm:cxn modelId="{D23DEA47-F760-443F-BDD6-13F69C5D2DEC}" srcId="{4F35A4C5-24B3-4638-BB98-4A387B369594}" destId="{F40051CC-5D0D-4387-962E-5FDD4A955311}" srcOrd="1" destOrd="0" parTransId="{6E186F85-5776-4B87-A22F-1DDB15442197}" sibTransId="{F160903F-F96F-41ED-ABFF-8F97AE7C12FB}"/>
    <dgm:cxn modelId="{39CB7548-B5B7-4B01-A054-036DD6271E96}" srcId="{4F35A4C5-24B3-4638-BB98-4A387B369594}" destId="{2E0FAB80-052E-4912-8F92-02B87C7B1863}" srcOrd="0" destOrd="0" parTransId="{064A8EC3-86A0-4815-BE31-F92D77CB98AA}" sibTransId="{1BCFEDE1-CC01-4DDF-B1D6-E18A8BBED840}"/>
    <dgm:cxn modelId="{FC61C549-56CE-40DD-97DA-075C9599550F}" type="presOf" srcId="{4E64ED9C-D143-437E-968E-ECABD3479308}" destId="{FC3E2BCA-9483-4EF9-9DB3-53C1D3372D72}" srcOrd="0" destOrd="0" presId="urn:microsoft.com/office/officeart/2005/8/layout/vList2"/>
    <dgm:cxn modelId="{8C57FB6F-2EE3-4672-BC6A-81D62CF6AACD}" type="presOf" srcId="{0700E51A-CB2F-486C-BDE3-30BE91877C28}" destId="{AAAE56EC-211A-4A3B-B538-D755086909FC}" srcOrd="0" destOrd="1" presId="urn:microsoft.com/office/officeart/2005/8/layout/vList2"/>
    <dgm:cxn modelId="{E53C0650-9A4A-490F-AD8B-802E24286E84}" type="presOf" srcId="{0DD93520-A290-4534-A57A-B9F46C047047}" destId="{AAAE56EC-211A-4A3B-B538-D755086909FC}" srcOrd="0" destOrd="5" presId="urn:microsoft.com/office/officeart/2005/8/layout/vList2"/>
    <dgm:cxn modelId="{206FBE50-5E2E-4DC6-B149-13A30737639C}" srcId="{E354D933-2D2F-4E54-8992-086364DB840D}" destId="{4F2C1675-E80A-4B70-9471-A262EEE3C7D4}" srcOrd="1" destOrd="0" parTransId="{2A5B73CA-3639-4BB3-B13C-92217A60569C}" sibTransId="{218FB147-FFCC-49D3-AF28-A36DC1B95D0B}"/>
    <dgm:cxn modelId="{98107359-E94D-4971-9E01-592E61A4084C}" srcId="{4E64ED9C-D143-437E-968E-ECABD3479308}" destId="{5E4EBA40-10FD-4B65-8B89-908DCC163616}" srcOrd="0" destOrd="0" parTransId="{0BDF06A2-5994-48F8-B1FF-11A2A801A6D5}" sibTransId="{FA1182C4-4DBF-4D28-A27E-C0BCB35B5670}"/>
    <dgm:cxn modelId="{3162F97D-641B-4A90-B0A2-B7B1133E9853}" srcId="{4E64ED9C-D143-437E-968E-ECABD3479308}" destId="{C81E02AE-8109-4200-B6E4-514E3173CF1D}" srcOrd="2" destOrd="0" parTransId="{B05B4CBE-5CB4-4102-B5E7-40B4E56C929D}" sibTransId="{34333369-7E3C-42B5-9D90-5A073D3BFC11}"/>
    <dgm:cxn modelId="{37577688-F7B2-4455-85D0-3E436A01D009}" type="presOf" srcId="{F40051CC-5D0D-4387-962E-5FDD4A955311}" destId="{ECD3B71D-1E17-42DF-A98B-9785F84045FC}" srcOrd="0" destOrd="1" presId="urn:microsoft.com/office/officeart/2005/8/layout/vList2"/>
    <dgm:cxn modelId="{69FB4D92-A136-4CD7-8C10-97767A505813}" srcId="{25C8ED07-48ED-4E87-BC0D-E13F69DDC8A3}" destId="{C43577F5-F05A-481D-A5C7-7F81AF6AD5A7}" srcOrd="1" destOrd="0" parTransId="{D30FB191-61E5-43C3-BCE7-7C9FEA7BFE9E}" sibTransId="{06E6E404-7E7F-4756-ADC4-0CD66F9C5FFE}"/>
    <dgm:cxn modelId="{C236CA92-E59C-41E5-9D3A-C18C171EE1F3}" srcId="{E1EB1035-6E89-4199-B1D0-9DE293A81D3F}" destId="{4E64ED9C-D143-437E-968E-ECABD3479308}" srcOrd="1" destOrd="0" parTransId="{EBB0AD1A-79E3-4A37-B3CA-F0E5ABDC1477}" sibTransId="{D5A56B0F-DA89-4A38-981B-FD55DA1BA081}"/>
    <dgm:cxn modelId="{6886A697-55BA-4592-9094-98784A5B3595}" srcId="{E354D933-2D2F-4E54-8992-086364DB840D}" destId="{B0F4B982-8569-40F0-AEA9-6F2AA7880674}" srcOrd="3" destOrd="0" parTransId="{A7AE63BA-8718-44C6-84BF-BF39D885DE34}" sibTransId="{03B0B780-AF23-428B-8DD8-0FF5ABC6D89F}"/>
    <dgm:cxn modelId="{ADEC339B-076B-4711-9C40-3CDBAAFF2F8C}" type="presOf" srcId="{E354D933-2D2F-4E54-8992-086364DB840D}" destId="{B4D40E6D-A2C0-475A-A5A7-648C4FCFB589}" srcOrd="0" destOrd="0" presId="urn:microsoft.com/office/officeart/2005/8/layout/vList2"/>
    <dgm:cxn modelId="{703712AE-8C0E-47C5-92FF-6B4F2D618CE0}" type="presOf" srcId="{B94E21DE-8461-43FB-8C6B-1B1FA53EA130}" destId="{AAAE56EC-211A-4A3B-B538-D755086909FC}" srcOrd="0" destOrd="3" presId="urn:microsoft.com/office/officeart/2005/8/layout/vList2"/>
    <dgm:cxn modelId="{C0B10EB3-6F4F-4F3B-ACF6-55848889CB68}" type="presOf" srcId="{326229DD-FF0E-4F9B-A47D-F25ED4837863}" destId="{F661AA69-2773-40A5-AF25-061FB31C9BFD}" srcOrd="0" destOrd="2" presId="urn:microsoft.com/office/officeart/2005/8/layout/vList2"/>
    <dgm:cxn modelId="{8088A7B7-C7FC-4F52-ACEC-7B0C080A946A}" srcId="{E1EB1035-6E89-4199-B1D0-9DE293A81D3F}" destId="{4F35A4C5-24B3-4638-BB98-4A387B369594}" srcOrd="2" destOrd="0" parTransId="{045CBB78-4BBB-4505-B875-DF6446C3C9D7}" sibTransId="{57C8EFD9-A1B5-4632-9DC4-C195447177C9}"/>
    <dgm:cxn modelId="{5FE378B8-6501-48AC-8E42-D58DC84B2EB9}" type="presOf" srcId="{4F2C1675-E80A-4B70-9471-A262EEE3C7D4}" destId="{13B0D079-1F62-46E9-B7B3-3C834600F288}" srcOrd="0" destOrd="1" presId="urn:microsoft.com/office/officeart/2005/8/layout/vList2"/>
    <dgm:cxn modelId="{9CDCB2B9-5F59-44F7-A3B4-CD51D377CD07}" srcId="{4F35A4C5-24B3-4638-BB98-4A387B369594}" destId="{6EF930BD-56A5-452D-BF26-E3A2627B7A41}" srcOrd="3" destOrd="0" parTransId="{2594A096-9B61-46E3-AF64-663C373997DB}" sibTransId="{02ACB4C7-B97E-4171-AFFB-8F4A12332F65}"/>
    <dgm:cxn modelId="{F7E8CFBA-3D35-4197-8B2F-EFBF8128FF01}" srcId="{E1EB1035-6E89-4199-B1D0-9DE293A81D3F}" destId="{E354D933-2D2F-4E54-8992-086364DB840D}" srcOrd="3" destOrd="0" parTransId="{BEFD888B-1F78-44A6-B693-9CE1900A6637}" sibTransId="{2AC81B0A-5A58-4154-8ECC-56B97ACF6593}"/>
    <dgm:cxn modelId="{589E5DC4-F50A-437C-831D-B509E997DC3B}" type="presOf" srcId="{4F35A4C5-24B3-4638-BB98-4A387B369594}" destId="{E1A34746-1642-4E4E-A7D3-4ACB1762C333}" srcOrd="0" destOrd="0" presId="urn:microsoft.com/office/officeart/2005/8/layout/vList2"/>
    <dgm:cxn modelId="{BE146CD1-2896-4860-9633-A34C4A959106}" srcId="{25C8ED07-48ED-4E87-BC0D-E13F69DDC8A3}" destId="{326229DD-FF0E-4F9B-A47D-F25ED4837863}" srcOrd="2" destOrd="0" parTransId="{D0358739-4B13-4E6B-A6B0-830158D09589}" sibTransId="{21A1C09E-BD29-44AB-BA58-084188C48115}"/>
    <dgm:cxn modelId="{0887B3D6-C8C4-4B9C-85E7-51F0040C8A5D}" type="presOf" srcId="{6EF930BD-56A5-452D-BF26-E3A2627B7A41}" destId="{ECD3B71D-1E17-42DF-A98B-9785F84045FC}" srcOrd="0" destOrd="3" presId="urn:microsoft.com/office/officeart/2005/8/layout/vList2"/>
    <dgm:cxn modelId="{F3089ED7-F871-426E-A972-9298779B294D}" srcId="{E1EB1035-6E89-4199-B1D0-9DE293A81D3F}" destId="{25C8ED07-48ED-4E87-BC0D-E13F69DDC8A3}" srcOrd="0" destOrd="0" parTransId="{37963832-9C72-4F9B-992F-673249102018}" sibTransId="{AEFFFEC5-5F9F-4106-81BD-C102A788EB8F}"/>
    <dgm:cxn modelId="{E85834D8-63E8-42EE-A1AE-C9162858A623}" type="presOf" srcId="{EE8051A9-FC2F-4638-A3C0-E04A9C756666}" destId="{F661AA69-2773-40A5-AF25-061FB31C9BFD}" srcOrd="0" destOrd="0" presId="urn:microsoft.com/office/officeart/2005/8/layout/vList2"/>
    <dgm:cxn modelId="{58220EDB-47DE-4E08-BD7C-B2D07CA641EC}" type="presOf" srcId="{25C8ED07-48ED-4E87-BC0D-E13F69DDC8A3}" destId="{C6CD58E9-FB5B-4689-A0A6-837A449ACFE8}" srcOrd="0" destOrd="0" presId="urn:microsoft.com/office/officeart/2005/8/layout/vList2"/>
    <dgm:cxn modelId="{C2C07BDD-E45B-40D4-85CD-1CC32EB70FAB}" srcId="{E354D933-2D2F-4E54-8992-086364DB840D}" destId="{0024EDD2-70F8-4137-B6A4-E28A2398F587}" srcOrd="0" destOrd="0" parTransId="{4F258456-0538-4D22-90FE-A829D04AEF8E}" sibTransId="{08E8E72B-E537-4749-A64A-5A9857D8BA1C}"/>
    <dgm:cxn modelId="{7AFCF3E5-501F-403F-B844-D4832ACC43BE}" srcId="{E354D933-2D2F-4E54-8992-086364DB840D}" destId="{BECEF149-E97B-483B-9CAE-0D1DED24ECA2}" srcOrd="2" destOrd="0" parTransId="{74F8EA6D-3822-4628-BB4C-72BFEF85569B}" sibTransId="{814CF7B6-9866-4AFE-9E83-674C8E1E9A76}"/>
    <dgm:cxn modelId="{D345C1E9-3575-4474-930C-6A8F9E10FDF0}" type="presOf" srcId="{C43577F5-F05A-481D-A5C7-7F81AF6AD5A7}" destId="{F661AA69-2773-40A5-AF25-061FB31C9BFD}" srcOrd="0" destOrd="1" presId="urn:microsoft.com/office/officeart/2005/8/layout/vList2"/>
    <dgm:cxn modelId="{36335FEF-763F-4F62-AB5D-D10E064547DA}" type="presOf" srcId="{2E0FAB80-052E-4912-8F92-02B87C7B1863}" destId="{ECD3B71D-1E17-42DF-A98B-9785F84045FC}" srcOrd="0" destOrd="0" presId="urn:microsoft.com/office/officeart/2005/8/layout/vList2"/>
    <dgm:cxn modelId="{DF517EF0-776B-420F-9C6D-9ECD507BEDB5}" srcId="{4E64ED9C-D143-437E-968E-ECABD3479308}" destId="{0700E51A-CB2F-486C-BDE3-30BE91877C28}" srcOrd="1" destOrd="0" parTransId="{5B7DFBAE-F47D-4F6F-95A2-9EAA969DB473}" sibTransId="{B0D1E302-237E-4A4A-9AEC-A8BEFD89D98E}"/>
    <dgm:cxn modelId="{3B7B96F3-67D4-43AB-9488-C295208ED5EA}" srcId="{0700E51A-CB2F-486C-BDE3-30BE91877C28}" destId="{E71942F3-06C7-4791-8780-F6BAA6A238EA}" srcOrd="0" destOrd="0" parTransId="{695B8F9D-1081-4944-9EAC-346FF2929388}" sibTransId="{6165A465-ACBD-4472-BDF7-E75C555B4811}"/>
    <dgm:cxn modelId="{122226F8-3A82-4702-A488-3DAFE6FCFC33}" srcId="{4E64ED9C-D143-437E-968E-ECABD3479308}" destId="{0DD93520-A290-4534-A57A-B9F46C047047}" srcOrd="3" destOrd="0" parTransId="{6E4EEE18-327C-4B53-BDA4-D00A7FB22485}" sibTransId="{746F88E9-BA8B-4EED-BBFF-AD67ABF1AEED}"/>
    <dgm:cxn modelId="{A22278FC-1847-4F8D-B044-110B3B947D41}" type="presOf" srcId="{E1EB1035-6E89-4199-B1D0-9DE293A81D3F}" destId="{074EDCCA-D3EF-4513-8416-1B53CB1336D3}" srcOrd="0" destOrd="0" presId="urn:microsoft.com/office/officeart/2005/8/layout/vList2"/>
    <dgm:cxn modelId="{3A8CCD1F-9B63-4F7F-897A-15592F751FAE}" type="presParOf" srcId="{074EDCCA-D3EF-4513-8416-1B53CB1336D3}" destId="{C6CD58E9-FB5B-4689-A0A6-837A449ACFE8}" srcOrd="0" destOrd="0" presId="urn:microsoft.com/office/officeart/2005/8/layout/vList2"/>
    <dgm:cxn modelId="{4B20D14A-2580-48B6-8AA8-19D85A6332C2}" type="presParOf" srcId="{074EDCCA-D3EF-4513-8416-1B53CB1336D3}" destId="{F661AA69-2773-40A5-AF25-061FB31C9BFD}" srcOrd="1" destOrd="0" presId="urn:microsoft.com/office/officeart/2005/8/layout/vList2"/>
    <dgm:cxn modelId="{2D680C9B-899B-413E-8675-BFFD60FF8B4D}" type="presParOf" srcId="{074EDCCA-D3EF-4513-8416-1B53CB1336D3}" destId="{FC3E2BCA-9483-4EF9-9DB3-53C1D3372D72}" srcOrd="2" destOrd="0" presId="urn:microsoft.com/office/officeart/2005/8/layout/vList2"/>
    <dgm:cxn modelId="{EC67F557-B483-4C3E-BFBC-85C1F2FF5F48}" type="presParOf" srcId="{074EDCCA-D3EF-4513-8416-1B53CB1336D3}" destId="{AAAE56EC-211A-4A3B-B538-D755086909FC}" srcOrd="3" destOrd="0" presId="urn:microsoft.com/office/officeart/2005/8/layout/vList2"/>
    <dgm:cxn modelId="{70CD70E1-3857-43EE-BF55-0C2AC1C7DF2D}" type="presParOf" srcId="{074EDCCA-D3EF-4513-8416-1B53CB1336D3}" destId="{E1A34746-1642-4E4E-A7D3-4ACB1762C333}" srcOrd="4" destOrd="0" presId="urn:microsoft.com/office/officeart/2005/8/layout/vList2"/>
    <dgm:cxn modelId="{72A4C36D-32E0-47B3-BF04-D742DB95CABA}" type="presParOf" srcId="{074EDCCA-D3EF-4513-8416-1B53CB1336D3}" destId="{ECD3B71D-1E17-42DF-A98B-9785F84045FC}" srcOrd="5" destOrd="0" presId="urn:microsoft.com/office/officeart/2005/8/layout/vList2"/>
    <dgm:cxn modelId="{ED94E4DE-F649-4E9A-BB69-598BC2BB6C91}" type="presParOf" srcId="{074EDCCA-D3EF-4513-8416-1B53CB1336D3}" destId="{B4D40E6D-A2C0-475A-A5A7-648C4FCFB589}" srcOrd="6" destOrd="0" presId="urn:microsoft.com/office/officeart/2005/8/layout/vList2"/>
    <dgm:cxn modelId="{133E9AC7-27D5-4C94-A94B-618C67B621A6}" type="presParOf" srcId="{074EDCCA-D3EF-4513-8416-1B53CB1336D3}" destId="{13B0D079-1F62-46E9-B7B3-3C834600F288}"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4C9095-025E-48B9-AC4C-7BBFB041389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128C56B9-6C10-42AB-9183-59501E26AD88}" type="pres">
      <dgm:prSet presAssocID="{7B4C9095-025E-48B9-AC4C-7BBFB0413896}" presName="linear" presStyleCnt="0">
        <dgm:presLayoutVars>
          <dgm:animLvl val="lvl"/>
          <dgm:resizeHandles val="exact"/>
        </dgm:presLayoutVars>
      </dgm:prSet>
      <dgm:spPr/>
    </dgm:pt>
  </dgm:ptLst>
  <dgm:cxnLst>
    <dgm:cxn modelId="{A837458A-263F-4430-8A2C-5D3319AC6B82}" type="presOf" srcId="{7B4C9095-025E-48B9-AC4C-7BBFB0413896}" destId="{128C56B9-6C10-42AB-9183-59501E26AD8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9143C7A-6644-47BE-B500-B407B3270EC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03AC4F52-5589-4523-B7BE-BC82A2024AFD}">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Actively responding to CYP in the context of their family.</a:t>
          </a:r>
        </a:p>
      </dgm:t>
    </dgm:pt>
    <dgm:pt modelId="{E19FE0AC-86B2-4453-9728-EBBB41A1B20A}" type="parTrans" cxnId="{89D0DCF4-A890-4ECB-947C-FD5DB176BC5B}">
      <dgm:prSet/>
      <dgm:spPr/>
      <dgm:t>
        <a:bodyPr/>
        <a:lstStyle/>
        <a:p>
          <a:endParaRPr lang="en-GB"/>
        </a:p>
      </dgm:t>
    </dgm:pt>
    <dgm:pt modelId="{2BE48167-2BBC-40B3-BEB3-81A27AEC1A14}" type="sibTrans" cxnId="{89D0DCF4-A890-4ECB-947C-FD5DB176BC5B}">
      <dgm:prSet/>
      <dgm:spPr/>
      <dgm:t>
        <a:bodyPr/>
        <a:lstStyle/>
        <a:p>
          <a:endParaRPr lang="en-GB"/>
        </a:p>
      </dgm:t>
    </dgm:pt>
    <dgm:pt modelId="{D49E1DB3-6BFF-468F-9431-B7B55FE7C316}">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b="1" u="sng" dirty="0"/>
            <a:t>Integrated &amp; Collaborative</a:t>
          </a:r>
        </a:p>
      </dgm:t>
    </dgm:pt>
    <dgm:pt modelId="{4A8E71CE-269E-4E97-B141-C133BBBF8297}" type="parTrans" cxnId="{8DB028B6-57D3-4819-89C8-63F9286A69AC}">
      <dgm:prSet/>
      <dgm:spPr/>
      <dgm:t>
        <a:bodyPr/>
        <a:lstStyle/>
        <a:p>
          <a:endParaRPr lang="en-GB"/>
        </a:p>
      </dgm:t>
    </dgm:pt>
    <dgm:pt modelId="{0731771E-842A-4E1A-B562-2AD55FE4E0D2}" type="sibTrans" cxnId="{8DB028B6-57D3-4819-89C8-63F9286A69AC}">
      <dgm:prSet/>
      <dgm:spPr/>
      <dgm:t>
        <a:bodyPr/>
        <a:lstStyle/>
        <a:p>
          <a:endParaRPr lang="en-GB"/>
        </a:p>
      </dgm:t>
    </dgm:pt>
    <dgm:pt modelId="{8FA702DC-AC69-4F50-87A7-64F40EC48F65}">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Ensuing clear communications and co-ordination.</a:t>
          </a:r>
        </a:p>
      </dgm:t>
    </dgm:pt>
    <dgm:pt modelId="{810A71FF-7BEE-4C6D-AF5E-2B87879388B9}" type="parTrans" cxnId="{47D78B95-D4CC-4CAE-88DB-E973AA0091D8}">
      <dgm:prSet/>
      <dgm:spPr/>
      <dgm:t>
        <a:bodyPr/>
        <a:lstStyle/>
        <a:p>
          <a:endParaRPr lang="en-GB"/>
        </a:p>
      </dgm:t>
    </dgm:pt>
    <dgm:pt modelId="{AFD97ADF-2B17-4DA0-B74E-CE5B60DAE773}" type="sibTrans" cxnId="{47D78B95-D4CC-4CAE-88DB-E973AA0091D8}">
      <dgm:prSet/>
      <dgm:spPr/>
      <dgm:t>
        <a:bodyPr/>
        <a:lstStyle/>
        <a:p>
          <a:endParaRPr lang="en-GB"/>
        </a:p>
      </dgm:t>
    </dgm:pt>
    <dgm:pt modelId="{E3522FF9-0C5D-4FBD-AF53-7940D9C46FD7}">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Working together for CYP and their families.</a:t>
          </a:r>
        </a:p>
      </dgm:t>
    </dgm:pt>
    <dgm:pt modelId="{2649616A-3BF0-4745-9A90-5AB3B1D8EDC9}" type="parTrans" cxnId="{F5FDDBD6-9E34-4454-A4FC-A5915C49B6B4}">
      <dgm:prSet/>
      <dgm:spPr/>
      <dgm:t>
        <a:bodyPr/>
        <a:lstStyle/>
        <a:p>
          <a:endParaRPr lang="en-GB"/>
        </a:p>
      </dgm:t>
    </dgm:pt>
    <dgm:pt modelId="{C3BC0592-6891-4727-B083-597A7BEE859D}" type="sibTrans" cxnId="{F5FDDBD6-9E34-4454-A4FC-A5915C49B6B4}">
      <dgm:prSet/>
      <dgm:spPr/>
      <dgm:t>
        <a:bodyPr/>
        <a:lstStyle/>
        <a:p>
          <a:endParaRPr lang="en-GB"/>
        </a:p>
      </dgm:t>
    </dgm:pt>
    <dgm:pt modelId="{74C50707-873B-40B0-84F9-AC0080526381}">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Shared understanding, solving problems together.</a:t>
          </a:r>
        </a:p>
      </dgm:t>
    </dgm:pt>
    <dgm:pt modelId="{9870BF22-4BB9-406A-AC75-ACF76BB99C0E}" type="parTrans" cxnId="{D46BE765-98B2-4C80-AC22-48C303A2293F}">
      <dgm:prSet/>
      <dgm:spPr/>
      <dgm:t>
        <a:bodyPr/>
        <a:lstStyle/>
        <a:p>
          <a:endParaRPr lang="en-GB"/>
        </a:p>
      </dgm:t>
    </dgm:pt>
    <dgm:pt modelId="{A5413509-6C32-4564-BA9C-2C269B966371}" type="sibTrans" cxnId="{D46BE765-98B2-4C80-AC22-48C303A2293F}">
      <dgm:prSet/>
      <dgm:spPr/>
      <dgm:t>
        <a:bodyPr/>
        <a:lstStyle/>
        <a:p>
          <a:endParaRPr lang="en-GB"/>
        </a:p>
      </dgm:t>
    </dgm:pt>
    <dgm:pt modelId="{E08440C1-62AF-430C-AD74-736B18710432}">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b="1" u="sng" dirty="0"/>
            <a:t>With CYP &amp; Their Families</a:t>
          </a:r>
        </a:p>
      </dgm:t>
    </dgm:pt>
    <dgm:pt modelId="{1E1B2805-E28C-460D-9EDD-EF7EFB0810FF}" type="parTrans" cxnId="{CFD86C89-EC6A-44C3-A20F-E6646CA3B286}">
      <dgm:prSet/>
      <dgm:spPr/>
      <dgm:t>
        <a:bodyPr/>
        <a:lstStyle/>
        <a:p>
          <a:endParaRPr lang="en-GB"/>
        </a:p>
      </dgm:t>
    </dgm:pt>
    <dgm:pt modelId="{590864B9-4A53-404C-9E2E-8BB05310B9DC}" type="sibTrans" cxnId="{CFD86C89-EC6A-44C3-A20F-E6646CA3B286}">
      <dgm:prSet/>
      <dgm:spPr/>
      <dgm:t>
        <a:bodyPr/>
        <a:lstStyle/>
        <a:p>
          <a:endParaRPr lang="en-GB"/>
        </a:p>
      </dgm:t>
    </dgm:pt>
    <dgm:pt modelId="{C1281004-95C3-4AC9-8CB8-4475D97460D9}">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Working with CYP &amp; their families as partners in improving mental health.</a:t>
          </a:r>
        </a:p>
      </dgm:t>
    </dgm:pt>
    <dgm:pt modelId="{E6D63CA5-3F1F-4DE5-868D-A0FF74341E71}" type="parTrans" cxnId="{8E57181A-B416-4436-B5FF-FF42666225FF}">
      <dgm:prSet/>
      <dgm:spPr/>
      <dgm:t>
        <a:bodyPr/>
        <a:lstStyle/>
        <a:p>
          <a:endParaRPr lang="en-GB"/>
        </a:p>
      </dgm:t>
    </dgm:pt>
    <dgm:pt modelId="{6D28FEE7-8B4B-44F3-92F6-D0D74C659174}" type="sibTrans" cxnId="{8E57181A-B416-4436-B5FF-FF42666225FF}">
      <dgm:prSet/>
      <dgm:spPr/>
      <dgm:t>
        <a:bodyPr/>
        <a:lstStyle/>
        <a:p>
          <a:endParaRPr lang="en-GB"/>
        </a:p>
      </dgm:t>
    </dgm:pt>
    <dgm:pt modelId="{6C29871A-932D-4A4D-A97E-9C33F618A07F}">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b="1" u="sng" dirty="0"/>
            <a:t>Learning, Evolving &amp; Innovating</a:t>
          </a:r>
        </a:p>
      </dgm:t>
    </dgm:pt>
    <dgm:pt modelId="{85039180-6920-484E-B36D-1139E21C4CDD}" type="parTrans" cxnId="{2E9B6A1B-F317-4853-A1EC-B6C42F721577}">
      <dgm:prSet/>
      <dgm:spPr/>
      <dgm:t>
        <a:bodyPr/>
        <a:lstStyle/>
        <a:p>
          <a:endParaRPr lang="en-GB"/>
        </a:p>
      </dgm:t>
    </dgm:pt>
    <dgm:pt modelId="{F40D1546-3C24-4457-9D73-36637EE8104A}" type="sibTrans" cxnId="{2E9B6A1B-F317-4853-A1EC-B6C42F721577}">
      <dgm:prSet/>
      <dgm:spPr/>
      <dgm:t>
        <a:bodyPr/>
        <a:lstStyle/>
        <a:p>
          <a:endParaRPr lang="en-GB"/>
        </a:p>
      </dgm:t>
    </dgm:pt>
    <dgm:pt modelId="{83F3C3E8-762D-408B-83BB-CB418891D3EC}">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Responsive to emergent evidence and information.</a:t>
          </a:r>
        </a:p>
      </dgm:t>
    </dgm:pt>
    <dgm:pt modelId="{BCE08644-0887-4652-B17F-E2FB15BD7FE2}" type="parTrans" cxnId="{CDB413FC-700C-4E96-A01F-517B3140AC6D}">
      <dgm:prSet/>
      <dgm:spPr/>
      <dgm:t>
        <a:bodyPr/>
        <a:lstStyle/>
        <a:p>
          <a:endParaRPr lang="en-GB"/>
        </a:p>
      </dgm:t>
    </dgm:pt>
    <dgm:pt modelId="{1ADBA5C8-D21C-4B96-9651-F7AA8AFF87D8}" type="sibTrans" cxnId="{CDB413FC-700C-4E96-A01F-517B3140AC6D}">
      <dgm:prSet/>
      <dgm:spPr/>
      <dgm:t>
        <a:bodyPr/>
        <a:lstStyle/>
        <a:p>
          <a:endParaRPr lang="en-GB"/>
        </a:p>
      </dgm:t>
    </dgm:pt>
    <dgm:pt modelId="{0267E9E9-C255-4091-9C42-144D41A78697}">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Open to exploring opportunities in new modalities (media, technology).</a:t>
          </a:r>
        </a:p>
      </dgm:t>
    </dgm:pt>
    <dgm:pt modelId="{9BE48CB4-66E1-4DC5-9160-564B91188C1B}" type="parTrans" cxnId="{9B7F9A7B-01D0-4C96-AAE7-E096A58B14F8}">
      <dgm:prSet/>
      <dgm:spPr/>
      <dgm:t>
        <a:bodyPr/>
        <a:lstStyle/>
        <a:p>
          <a:endParaRPr lang="en-GB"/>
        </a:p>
      </dgm:t>
    </dgm:pt>
    <dgm:pt modelId="{2CD082D3-9EF8-4CAD-A14D-6052339FB971}" type="sibTrans" cxnId="{9B7F9A7B-01D0-4C96-AAE7-E096A58B14F8}">
      <dgm:prSet/>
      <dgm:spPr/>
      <dgm:t>
        <a:bodyPr/>
        <a:lstStyle/>
        <a:p>
          <a:endParaRPr lang="en-GB"/>
        </a:p>
      </dgm:t>
    </dgm:pt>
    <dgm:pt modelId="{85892B50-BE10-4FD2-8110-E19DF1EBEE92}">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b="1" u="sng" dirty="0"/>
            <a:t>Prevention &amp; Promotion</a:t>
          </a:r>
        </a:p>
      </dgm:t>
    </dgm:pt>
    <dgm:pt modelId="{8816C5A7-A8BD-4B0E-8F28-1674DB5A4DE3}" type="parTrans" cxnId="{7D469335-5E11-4B29-9D23-A2BFFB889D85}">
      <dgm:prSet/>
      <dgm:spPr/>
      <dgm:t>
        <a:bodyPr/>
        <a:lstStyle/>
        <a:p>
          <a:endParaRPr lang="en-GB"/>
        </a:p>
      </dgm:t>
    </dgm:pt>
    <dgm:pt modelId="{BBD990D6-1641-439B-A5BC-E09C73BD0FA5}" type="sibTrans" cxnId="{7D469335-5E11-4B29-9D23-A2BFFB889D85}">
      <dgm:prSet/>
      <dgm:spPr/>
      <dgm:t>
        <a:bodyPr/>
        <a:lstStyle/>
        <a:p>
          <a:endParaRPr lang="en-GB"/>
        </a:p>
      </dgm:t>
    </dgm:pt>
    <dgm:pt modelId="{D68D3253-10C8-4030-B6B6-7A9ACCE3A7D3}">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Building capacity to help CYP thrive, preventing avoidable need and responding sooner in the development of need.</a:t>
          </a:r>
        </a:p>
      </dgm:t>
    </dgm:pt>
    <dgm:pt modelId="{1C5F31B9-64D6-44BF-804B-E5A833D978F6}" type="parTrans" cxnId="{70A9DDE3-5DA7-4D51-92A6-BC7F230078A6}">
      <dgm:prSet/>
      <dgm:spPr/>
      <dgm:t>
        <a:bodyPr/>
        <a:lstStyle/>
        <a:p>
          <a:endParaRPr lang="en-GB"/>
        </a:p>
      </dgm:t>
    </dgm:pt>
    <dgm:pt modelId="{AD10DA65-8C4C-4F34-BB36-B43746EAC9BF}" type="sibTrans" cxnId="{70A9DDE3-5DA7-4D51-92A6-BC7F230078A6}">
      <dgm:prSet/>
      <dgm:spPr/>
      <dgm:t>
        <a:bodyPr/>
        <a:lstStyle/>
        <a:p>
          <a:endParaRPr lang="en-GB"/>
        </a:p>
      </dgm:t>
    </dgm:pt>
    <dgm:pt modelId="{709ABD68-03F7-412F-BBAD-630AD8A41498}">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Exploring alternatives to traditional models of provision.</a:t>
          </a:r>
        </a:p>
      </dgm:t>
    </dgm:pt>
    <dgm:pt modelId="{7C2A5FCD-59A1-44C2-A738-BF6101609947}" type="parTrans" cxnId="{97972D1B-4DBD-4503-9C81-AEE18FE928EF}">
      <dgm:prSet/>
      <dgm:spPr/>
      <dgm:t>
        <a:bodyPr/>
        <a:lstStyle/>
        <a:p>
          <a:endParaRPr lang="en-GB"/>
        </a:p>
      </dgm:t>
    </dgm:pt>
    <dgm:pt modelId="{90F58066-0E5D-45FA-B7C7-BA730AFF6248}" type="sibTrans" cxnId="{97972D1B-4DBD-4503-9C81-AEE18FE928EF}">
      <dgm:prSet/>
      <dgm:spPr/>
      <dgm:t>
        <a:bodyPr/>
        <a:lstStyle/>
        <a:p>
          <a:endParaRPr lang="en-GB"/>
        </a:p>
      </dgm:t>
    </dgm:pt>
    <dgm:pt modelId="{1E2B5FB8-A794-4744-9FA9-26934E1F52A8}">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b="1" u="sng" dirty="0"/>
            <a:t>Positive &amp; Progressive Enabling</a:t>
          </a:r>
        </a:p>
      </dgm:t>
    </dgm:pt>
    <dgm:pt modelId="{FF81D38B-0DA1-4961-8AC0-1C24984E5958}" type="parTrans" cxnId="{4B93C409-F626-4434-B85C-61CBC158D12F}">
      <dgm:prSet/>
      <dgm:spPr/>
      <dgm:t>
        <a:bodyPr/>
        <a:lstStyle/>
        <a:p>
          <a:endParaRPr lang="en-GB"/>
        </a:p>
      </dgm:t>
    </dgm:pt>
    <dgm:pt modelId="{A43B9E83-3E53-42BB-B8D3-AFC6EA442028}" type="sibTrans" cxnId="{4B93C409-F626-4434-B85C-61CBC158D12F}">
      <dgm:prSet/>
      <dgm:spPr/>
      <dgm:t>
        <a:bodyPr/>
        <a:lstStyle/>
        <a:p>
          <a:endParaRPr lang="en-GB"/>
        </a:p>
      </dgm:t>
    </dgm:pt>
    <dgm:pt modelId="{55EC01EC-3AE7-4ED7-8F33-BD9F84AD5F01}">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Trauma &amp; Shame Informed.</a:t>
          </a:r>
        </a:p>
      </dgm:t>
    </dgm:pt>
    <dgm:pt modelId="{9B4BC009-D137-4ECE-A841-05C9C6B6B678}" type="parTrans" cxnId="{3EEF0183-6A72-4A4F-8E4D-973D76E8E19E}">
      <dgm:prSet/>
      <dgm:spPr/>
      <dgm:t>
        <a:bodyPr/>
        <a:lstStyle/>
        <a:p>
          <a:endParaRPr lang="en-GB"/>
        </a:p>
      </dgm:t>
    </dgm:pt>
    <dgm:pt modelId="{47BA0417-14E7-4276-812F-068225F63B07}" type="sibTrans" cxnId="{3EEF0183-6A72-4A4F-8E4D-973D76E8E19E}">
      <dgm:prSet/>
      <dgm:spPr/>
      <dgm:t>
        <a:bodyPr/>
        <a:lstStyle/>
        <a:p>
          <a:endParaRPr lang="en-GB"/>
        </a:p>
      </dgm:t>
    </dgm:pt>
    <dgm:pt modelId="{B97F2DF1-C464-43C8-9E22-3BB15308AC0F}">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Relatedness &amp; Connectedness.</a:t>
          </a:r>
        </a:p>
      </dgm:t>
    </dgm:pt>
    <dgm:pt modelId="{0ADD86AF-7809-4B8D-860E-416218A973A5}" type="parTrans" cxnId="{B7D22710-92C5-426D-87FD-45873DF7C7FD}">
      <dgm:prSet/>
      <dgm:spPr/>
      <dgm:t>
        <a:bodyPr/>
        <a:lstStyle/>
        <a:p>
          <a:endParaRPr lang="en-GB"/>
        </a:p>
      </dgm:t>
    </dgm:pt>
    <dgm:pt modelId="{8A9F2C38-A9DD-45A2-A20F-1A2415356E7D}" type="sibTrans" cxnId="{B7D22710-92C5-426D-87FD-45873DF7C7FD}">
      <dgm:prSet/>
      <dgm:spPr/>
      <dgm:t>
        <a:bodyPr/>
        <a:lstStyle/>
        <a:p>
          <a:endParaRPr lang="en-GB"/>
        </a:p>
      </dgm:t>
    </dgm:pt>
    <dgm:pt modelId="{5EBA1A9B-6080-4E03-BBB8-41729A1D11C9}">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Collective Social Capital.</a:t>
          </a:r>
        </a:p>
      </dgm:t>
    </dgm:pt>
    <dgm:pt modelId="{DEF7ABB5-007B-4B25-8F16-9D4FBED31565}" type="parTrans" cxnId="{2D840620-B8BD-4223-BA1B-5B110A1479DA}">
      <dgm:prSet/>
      <dgm:spPr/>
      <dgm:t>
        <a:bodyPr/>
        <a:lstStyle/>
        <a:p>
          <a:endParaRPr lang="en-GB"/>
        </a:p>
      </dgm:t>
    </dgm:pt>
    <dgm:pt modelId="{53BE51F2-3943-48A1-A813-3A4C67C89851}" type="sibTrans" cxnId="{2D840620-B8BD-4223-BA1B-5B110A1479DA}">
      <dgm:prSet/>
      <dgm:spPr/>
      <dgm:t>
        <a:bodyPr/>
        <a:lstStyle/>
        <a:p>
          <a:endParaRPr lang="en-GB"/>
        </a:p>
      </dgm:t>
    </dgm:pt>
    <dgm:pt modelId="{28FE9A28-3E44-4E68-872D-00728D07458F}">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Building Capability, Competence &amp; Autonomy.</a:t>
          </a:r>
        </a:p>
      </dgm:t>
    </dgm:pt>
    <dgm:pt modelId="{D708B991-009B-4AAE-A22F-271C06104CEE}" type="parTrans" cxnId="{7525196F-6600-4F80-9E3B-02D7074BDDC2}">
      <dgm:prSet/>
      <dgm:spPr/>
      <dgm:t>
        <a:bodyPr/>
        <a:lstStyle/>
        <a:p>
          <a:endParaRPr lang="en-GB"/>
        </a:p>
      </dgm:t>
    </dgm:pt>
    <dgm:pt modelId="{C0DDEDD5-5067-4D7F-869E-44213EA09D55}" type="sibTrans" cxnId="{7525196F-6600-4F80-9E3B-02D7074BDDC2}">
      <dgm:prSet/>
      <dgm:spPr/>
      <dgm:t>
        <a:bodyPr/>
        <a:lstStyle/>
        <a:p>
          <a:endParaRPr lang="en-GB"/>
        </a:p>
      </dgm:t>
    </dgm:pt>
    <dgm:pt modelId="{E9359FD8-FAE7-4E2A-B281-B7CFD949414A}">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b="1" u="sng" dirty="0"/>
            <a:t>Inclusive &amp; Equitable</a:t>
          </a:r>
        </a:p>
      </dgm:t>
    </dgm:pt>
    <dgm:pt modelId="{DC595DE0-7628-4320-BD7B-48CD70131854}" type="parTrans" cxnId="{9BB80548-CBCD-4DD2-82B0-D4C5F990B163}">
      <dgm:prSet/>
      <dgm:spPr/>
      <dgm:t>
        <a:bodyPr/>
        <a:lstStyle/>
        <a:p>
          <a:endParaRPr lang="en-GB"/>
        </a:p>
      </dgm:t>
    </dgm:pt>
    <dgm:pt modelId="{F5BA4EA2-BEC3-4D57-8948-4C545D7CB9BD}" type="sibTrans" cxnId="{9BB80548-CBCD-4DD2-82B0-D4C5F990B163}">
      <dgm:prSet/>
      <dgm:spPr/>
      <dgm:t>
        <a:bodyPr/>
        <a:lstStyle/>
        <a:p>
          <a:endParaRPr lang="en-GB"/>
        </a:p>
      </dgm:t>
    </dgm:pt>
    <dgm:pt modelId="{8C2A8DA2-817C-4B80-9C66-2E419CF23B84}">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Reducing stigma.</a:t>
          </a:r>
        </a:p>
      </dgm:t>
    </dgm:pt>
    <dgm:pt modelId="{786D1F2D-846D-45F4-8702-2FA65EDEE4CF}" type="parTrans" cxnId="{F510B3C5-ED45-4BCE-8060-902DA40F702C}">
      <dgm:prSet/>
      <dgm:spPr/>
      <dgm:t>
        <a:bodyPr/>
        <a:lstStyle/>
        <a:p>
          <a:endParaRPr lang="en-GB"/>
        </a:p>
      </dgm:t>
    </dgm:pt>
    <dgm:pt modelId="{F58FE927-F672-41A0-B268-E98476238023}" type="sibTrans" cxnId="{F510B3C5-ED45-4BCE-8060-902DA40F702C}">
      <dgm:prSet/>
      <dgm:spPr/>
      <dgm:t>
        <a:bodyPr/>
        <a:lstStyle/>
        <a:p>
          <a:endParaRPr lang="en-GB"/>
        </a:p>
      </dgm:t>
    </dgm:pt>
    <dgm:pt modelId="{C1C60C74-9051-420B-ADED-B43EE2CFD4FE}">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Ensuring equity of access, outcome and experience.</a:t>
          </a:r>
        </a:p>
      </dgm:t>
    </dgm:pt>
    <dgm:pt modelId="{B46B3EF3-2D2D-4B99-9879-DF206A0A5916}" type="parTrans" cxnId="{CF36DCEC-7EA7-4B7F-B02B-FDD551825B2B}">
      <dgm:prSet/>
      <dgm:spPr/>
      <dgm:t>
        <a:bodyPr/>
        <a:lstStyle/>
        <a:p>
          <a:endParaRPr lang="en-GB"/>
        </a:p>
      </dgm:t>
    </dgm:pt>
    <dgm:pt modelId="{D1BD09E3-981F-43D4-895E-0D21A141E128}" type="sibTrans" cxnId="{CF36DCEC-7EA7-4B7F-B02B-FDD551825B2B}">
      <dgm:prSet/>
      <dgm:spPr/>
      <dgm:t>
        <a:bodyPr/>
        <a:lstStyle/>
        <a:p>
          <a:endParaRPr lang="en-GB"/>
        </a:p>
      </dgm:t>
    </dgm:pt>
    <dgm:pt modelId="{C95D8091-64E1-4E5A-B258-AEC87E093B03}">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Reaching out to the most vulnerable, inc those who may find it hard to engage.</a:t>
          </a:r>
        </a:p>
      </dgm:t>
    </dgm:pt>
    <dgm:pt modelId="{FFB9BD97-AD3F-45F5-B2B7-BCC365AF3928}" type="parTrans" cxnId="{7D6CD242-7378-4EBC-9636-A8B2DB963327}">
      <dgm:prSet/>
      <dgm:spPr/>
      <dgm:t>
        <a:bodyPr/>
        <a:lstStyle/>
        <a:p>
          <a:endParaRPr lang="en-GB"/>
        </a:p>
      </dgm:t>
    </dgm:pt>
    <dgm:pt modelId="{48726F41-741F-4249-A18E-5BD07A6ADF94}" type="sibTrans" cxnId="{7D6CD242-7378-4EBC-9636-A8B2DB963327}">
      <dgm:prSet/>
      <dgm:spPr/>
      <dgm:t>
        <a:bodyPr/>
        <a:lstStyle/>
        <a:p>
          <a:endParaRPr lang="en-GB"/>
        </a:p>
      </dgm:t>
    </dgm:pt>
    <dgm:pt modelId="{83407004-E053-4BC4-B174-F1170CD33DA0}">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b="1" u="sng" dirty="0"/>
            <a:t>Accessible &amp; Responsive</a:t>
          </a:r>
        </a:p>
      </dgm:t>
    </dgm:pt>
    <dgm:pt modelId="{23F4A73B-EE8D-41C5-8F41-58FFD30B9420}" type="parTrans" cxnId="{D4B553E4-8E24-4169-B6F3-41AD0714C0F2}">
      <dgm:prSet/>
      <dgm:spPr/>
      <dgm:t>
        <a:bodyPr/>
        <a:lstStyle/>
        <a:p>
          <a:endParaRPr lang="en-GB"/>
        </a:p>
      </dgm:t>
    </dgm:pt>
    <dgm:pt modelId="{01A5F957-A827-42B2-94DE-9B1B1BB5E7FA}" type="sibTrans" cxnId="{D4B553E4-8E24-4169-B6F3-41AD0714C0F2}">
      <dgm:prSet/>
      <dgm:spPr/>
      <dgm:t>
        <a:bodyPr/>
        <a:lstStyle/>
        <a:p>
          <a:endParaRPr lang="en-GB"/>
        </a:p>
      </dgm:t>
    </dgm:pt>
    <dgm:pt modelId="{EC9898CB-0DF9-42E3-9B79-CF86A02B3365}">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Building capacity to meet need.</a:t>
          </a:r>
        </a:p>
      </dgm:t>
    </dgm:pt>
    <dgm:pt modelId="{CE1AFB49-B526-4444-858D-8FF41904E0FD}" type="parTrans" cxnId="{8AE92444-9587-485B-B165-E0A00FECF850}">
      <dgm:prSet/>
      <dgm:spPr/>
      <dgm:t>
        <a:bodyPr/>
        <a:lstStyle/>
        <a:p>
          <a:endParaRPr lang="en-GB"/>
        </a:p>
      </dgm:t>
    </dgm:pt>
    <dgm:pt modelId="{FADCF78E-B7E9-47D4-B606-1D9BE0C16BE4}" type="sibTrans" cxnId="{8AE92444-9587-485B-B165-E0A00FECF850}">
      <dgm:prSet/>
      <dgm:spPr/>
      <dgm:t>
        <a:bodyPr/>
        <a:lstStyle/>
        <a:p>
          <a:endParaRPr lang="en-GB"/>
        </a:p>
      </dgm:t>
    </dgm:pt>
    <dgm:pt modelId="{04EF08E5-7045-4A12-A419-4762E78E862F}">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Reducing wait times.</a:t>
          </a:r>
        </a:p>
      </dgm:t>
    </dgm:pt>
    <dgm:pt modelId="{0E551FBE-6344-4B79-B3BA-49040F3E6BAD}" type="parTrans" cxnId="{683483DE-6B52-4EA2-B0B5-2528A50BCC09}">
      <dgm:prSet/>
      <dgm:spPr/>
      <dgm:t>
        <a:bodyPr/>
        <a:lstStyle/>
        <a:p>
          <a:endParaRPr lang="en-GB"/>
        </a:p>
      </dgm:t>
    </dgm:pt>
    <dgm:pt modelId="{EB4367EB-BA1A-404F-9E0E-47274A3A6A3E}" type="sibTrans" cxnId="{683483DE-6B52-4EA2-B0B5-2528A50BCC09}">
      <dgm:prSet/>
      <dgm:spPr/>
      <dgm:t>
        <a:bodyPr/>
        <a:lstStyle/>
        <a:p>
          <a:endParaRPr lang="en-GB"/>
        </a:p>
      </dgm:t>
    </dgm:pt>
    <dgm:pt modelId="{4683EF21-5373-4192-B145-7F9BCC4E1445}">
      <dgm:prSet custT="1">
        <dgm:style>
          <a:lnRef idx="2">
            <a:schemeClr val="accent2"/>
          </a:lnRef>
          <a:fillRef idx="1">
            <a:schemeClr val="lt1"/>
          </a:fillRef>
          <a:effectRef idx="0">
            <a:schemeClr val="accent2"/>
          </a:effectRef>
          <a:fontRef idx="minor">
            <a:schemeClr val="dk1"/>
          </a:fontRef>
        </dgm:style>
      </dgm:prSet>
      <dgm:spPr>
        <a:ln w="38100">
          <a:solidFill>
            <a:srgbClr val="0070C0"/>
          </a:solidFill>
        </a:ln>
      </dgm:spPr>
      <dgm:t>
        <a:bodyPr/>
        <a:lstStyle/>
        <a:p>
          <a:r>
            <a:rPr lang="en-GB" sz="1300" dirty="0"/>
            <a:t>Adapting to the needs and wants of CYP and their families and communities.</a:t>
          </a:r>
        </a:p>
      </dgm:t>
    </dgm:pt>
    <dgm:pt modelId="{0EBA804C-32F7-467C-9010-AAC0BAA6C54C}" type="parTrans" cxnId="{486E7458-6754-4F92-816A-4E5E5E33BEBF}">
      <dgm:prSet/>
      <dgm:spPr/>
      <dgm:t>
        <a:bodyPr/>
        <a:lstStyle/>
        <a:p>
          <a:endParaRPr lang="en-GB"/>
        </a:p>
      </dgm:t>
    </dgm:pt>
    <dgm:pt modelId="{C01EB2AE-99DC-4EC1-9909-D3E2705950DF}" type="sibTrans" cxnId="{486E7458-6754-4F92-816A-4E5E5E33BEBF}">
      <dgm:prSet/>
      <dgm:spPr/>
      <dgm:t>
        <a:bodyPr/>
        <a:lstStyle/>
        <a:p>
          <a:endParaRPr lang="en-GB"/>
        </a:p>
      </dgm:t>
    </dgm:pt>
    <dgm:pt modelId="{D21456E3-E4C8-457E-B2EF-1A6F08683582}" type="pres">
      <dgm:prSet presAssocID="{D9143C7A-6644-47BE-B500-B407B3270EC3}" presName="diagram" presStyleCnt="0">
        <dgm:presLayoutVars>
          <dgm:dir/>
          <dgm:resizeHandles val="exact"/>
        </dgm:presLayoutVars>
      </dgm:prSet>
      <dgm:spPr/>
    </dgm:pt>
    <dgm:pt modelId="{21732F5F-45E8-47DE-9AE6-73720809F928}" type="pres">
      <dgm:prSet presAssocID="{85892B50-BE10-4FD2-8110-E19DF1EBEE92}" presName="node" presStyleLbl="node1" presStyleIdx="0" presStyleCnt="7" custLinFactNeighborX="126" custLinFactNeighborY="-5112">
        <dgm:presLayoutVars>
          <dgm:bulletEnabled val="1"/>
        </dgm:presLayoutVars>
      </dgm:prSet>
      <dgm:spPr/>
    </dgm:pt>
    <dgm:pt modelId="{02ED0B12-3B2B-4C1B-B17A-4A30943CEA62}" type="pres">
      <dgm:prSet presAssocID="{BBD990D6-1641-439B-A5BC-E09C73BD0FA5}" presName="sibTrans" presStyleCnt="0"/>
      <dgm:spPr/>
    </dgm:pt>
    <dgm:pt modelId="{11F94851-9644-4AA1-8800-7FBA12773FE7}" type="pres">
      <dgm:prSet presAssocID="{1E2B5FB8-A794-4744-9FA9-26934E1F52A8}" presName="node" presStyleLbl="node1" presStyleIdx="1" presStyleCnt="7" custLinFactNeighborX="647" custLinFactNeighborY="-6550">
        <dgm:presLayoutVars>
          <dgm:bulletEnabled val="1"/>
        </dgm:presLayoutVars>
      </dgm:prSet>
      <dgm:spPr/>
    </dgm:pt>
    <dgm:pt modelId="{EA459461-F559-400C-AA04-160C1A57B6E9}" type="pres">
      <dgm:prSet presAssocID="{A43B9E83-3E53-42BB-B8D3-AFC6EA442028}" presName="sibTrans" presStyleCnt="0"/>
      <dgm:spPr/>
    </dgm:pt>
    <dgm:pt modelId="{CF539381-9709-4519-818A-D26F4B24364A}" type="pres">
      <dgm:prSet presAssocID="{E9359FD8-FAE7-4E2A-B281-B7CFD949414A}" presName="node" presStyleLbl="node1" presStyleIdx="2" presStyleCnt="7" custLinFactNeighborX="647" custLinFactNeighborY="-6550">
        <dgm:presLayoutVars>
          <dgm:bulletEnabled val="1"/>
        </dgm:presLayoutVars>
      </dgm:prSet>
      <dgm:spPr/>
    </dgm:pt>
    <dgm:pt modelId="{5706FEE2-3EE1-4B71-9CF7-59521D41C972}" type="pres">
      <dgm:prSet presAssocID="{F5BA4EA2-BEC3-4D57-8948-4C545D7CB9BD}" presName="sibTrans" presStyleCnt="0"/>
      <dgm:spPr/>
    </dgm:pt>
    <dgm:pt modelId="{234EA45E-96F0-4356-B058-AAAF41759F23}" type="pres">
      <dgm:prSet presAssocID="{83407004-E053-4BC4-B174-F1170CD33DA0}" presName="node" presStyleLbl="node1" presStyleIdx="3" presStyleCnt="7" custLinFactNeighborX="126" custLinFactNeighborY="-6550">
        <dgm:presLayoutVars>
          <dgm:bulletEnabled val="1"/>
        </dgm:presLayoutVars>
      </dgm:prSet>
      <dgm:spPr/>
    </dgm:pt>
    <dgm:pt modelId="{66198C27-1F6C-4AE0-8CF2-BF415BD8DEAB}" type="pres">
      <dgm:prSet presAssocID="{01A5F957-A827-42B2-94DE-9B1B1BB5E7FA}" presName="sibTrans" presStyleCnt="0"/>
      <dgm:spPr/>
    </dgm:pt>
    <dgm:pt modelId="{D651D942-7A24-4259-AE37-EFD314F72EE0}" type="pres">
      <dgm:prSet presAssocID="{D49E1DB3-6BFF-468F-9431-B7B55FE7C316}" presName="node" presStyleLbl="node1" presStyleIdx="4" presStyleCnt="7" custLinFactNeighborX="1345" custLinFactNeighborY="11344">
        <dgm:presLayoutVars>
          <dgm:bulletEnabled val="1"/>
        </dgm:presLayoutVars>
      </dgm:prSet>
      <dgm:spPr/>
    </dgm:pt>
    <dgm:pt modelId="{CF9C2B9B-713A-4493-B9EE-BE012E23A811}" type="pres">
      <dgm:prSet presAssocID="{0731771E-842A-4E1A-B562-2AD55FE4E0D2}" presName="sibTrans" presStyleCnt="0"/>
      <dgm:spPr/>
    </dgm:pt>
    <dgm:pt modelId="{532EA7C4-1AB0-4253-A1F0-C51448592F19}" type="pres">
      <dgm:prSet presAssocID="{E08440C1-62AF-430C-AD74-736B18710432}" presName="node" presStyleLbl="node1" presStyleIdx="5" presStyleCnt="7" custLinFactNeighborX="674" custLinFactNeighborY="11344">
        <dgm:presLayoutVars>
          <dgm:bulletEnabled val="1"/>
        </dgm:presLayoutVars>
      </dgm:prSet>
      <dgm:spPr/>
    </dgm:pt>
    <dgm:pt modelId="{755ADA6F-BDD8-4033-836A-7E65B58C826D}" type="pres">
      <dgm:prSet presAssocID="{590864B9-4A53-404C-9E2E-8BB05310B9DC}" presName="sibTrans" presStyleCnt="0"/>
      <dgm:spPr/>
    </dgm:pt>
    <dgm:pt modelId="{BB7C8BEC-1A12-4F0A-87A7-FF1A42C61890}" type="pres">
      <dgm:prSet presAssocID="{6C29871A-932D-4A4D-A97E-9C33F618A07F}" presName="node" presStyleLbl="node1" presStyleIdx="6" presStyleCnt="7" custLinFactNeighborX="674" custLinFactNeighborY="11344">
        <dgm:presLayoutVars>
          <dgm:bulletEnabled val="1"/>
        </dgm:presLayoutVars>
      </dgm:prSet>
      <dgm:spPr/>
    </dgm:pt>
  </dgm:ptLst>
  <dgm:cxnLst>
    <dgm:cxn modelId="{7C92AB05-E8EC-418C-8144-42DB2D58390B}" type="presOf" srcId="{04EF08E5-7045-4A12-A419-4762E78E862F}" destId="{234EA45E-96F0-4356-B058-AAAF41759F23}" srcOrd="0" destOrd="2" presId="urn:microsoft.com/office/officeart/2005/8/layout/default"/>
    <dgm:cxn modelId="{4B93C409-F626-4434-B85C-61CBC158D12F}" srcId="{D9143C7A-6644-47BE-B500-B407B3270EC3}" destId="{1E2B5FB8-A794-4744-9FA9-26934E1F52A8}" srcOrd="1" destOrd="0" parTransId="{FF81D38B-0DA1-4961-8AC0-1C24984E5958}" sibTransId="{A43B9E83-3E53-42BB-B8D3-AFC6EA442028}"/>
    <dgm:cxn modelId="{B7D22710-92C5-426D-87FD-45873DF7C7FD}" srcId="{1E2B5FB8-A794-4744-9FA9-26934E1F52A8}" destId="{B97F2DF1-C464-43C8-9E22-3BB15308AC0F}" srcOrd="1" destOrd="0" parTransId="{0ADD86AF-7809-4B8D-860E-416218A973A5}" sibTransId="{8A9F2C38-A9DD-45A2-A20F-1A2415356E7D}"/>
    <dgm:cxn modelId="{DA20FD16-ADB2-4F78-A920-0FD7540D7C40}" type="presOf" srcId="{55EC01EC-3AE7-4ED7-8F33-BD9F84AD5F01}" destId="{11F94851-9644-4AA1-8800-7FBA12773FE7}" srcOrd="0" destOrd="1" presId="urn:microsoft.com/office/officeart/2005/8/layout/default"/>
    <dgm:cxn modelId="{8E57181A-B416-4436-B5FF-FF42666225FF}" srcId="{E08440C1-62AF-430C-AD74-736B18710432}" destId="{C1281004-95C3-4AC9-8CB8-4475D97460D9}" srcOrd="1" destOrd="0" parTransId="{E6D63CA5-3F1F-4DE5-868D-A0FF74341E71}" sibTransId="{6D28FEE7-8B4B-44F3-92F6-D0D74C659174}"/>
    <dgm:cxn modelId="{97972D1B-4DBD-4503-9C81-AEE18FE928EF}" srcId="{85892B50-BE10-4FD2-8110-E19DF1EBEE92}" destId="{709ABD68-03F7-412F-BBAD-630AD8A41498}" srcOrd="1" destOrd="0" parTransId="{7C2A5FCD-59A1-44C2-A738-BF6101609947}" sibTransId="{90F58066-0E5D-45FA-B7C7-BA730AFF6248}"/>
    <dgm:cxn modelId="{2E9B6A1B-F317-4853-A1EC-B6C42F721577}" srcId="{D9143C7A-6644-47BE-B500-B407B3270EC3}" destId="{6C29871A-932D-4A4D-A97E-9C33F618A07F}" srcOrd="6" destOrd="0" parTransId="{85039180-6920-484E-B36D-1139E21C4CDD}" sibTransId="{F40D1546-3C24-4457-9D73-36637EE8104A}"/>
    <dgm:cxn modelId="{2D840620-B8BD-4223-BA1B-5B110A1479DA}" srcId="{1E2B5FB8-A794-4744-9FA9-26934E1F52A8}" destId="{5EBA1A9B-6080-4E03-BBB8-41729A1D11C9}" srcOrd="2" destOrd="0" parTransId="{DEF7ABB5-007B-4B25-8F16-9D4FBED31565}" sibTransId="{53BE51F2-3943-48A1-A813-3A4C67C89851}"/>
    <dgm:cxn modelId="{2A22D821-C29A-434F-9EE8-A16717B3D523}" type="presOf" srcId="{E9359FD8-FAE7-4E2A-B281-B7CFD949414A}" destId="{CF539381-9709-4519-818A-D26F4B24364A}" srcOrd="0" destOrd="0" presId="urn:microsoft.com/office/officeart/2005/8/layout/default"/>
    <dgm:cxn modelId="{E99EFB27-8A5C-4E8C-8670-6A58BD8FF596}" type="presOf" srcId="{709ABD68-03F7-412F-BBAD-630AD8A41498}" destId="{21732F5F-45E8-47DE-9AE6-73720809F928}" srcOrd="0" destOrd="2" presId="urn:microsoft.com/office/officeart/2005/8/layout/default"/>
    <dgm:cxn modelId="{8DFC452D-2AEE-4DC9-892D-EE72D4307189}" type="presOf" srcId="{E08440C1-62AF-430C-AD74-736B18710432}" destId="{532EA7C4-1AB0-4253-A1F0-C51448592F19}" srcOrd="0" destOrd="0" presId="urn:microsoft.com/office/officeart/2005/8/layout/default"/>
    <dgm:cxn modelId="{7D469335-5E11-4B29-9D23-A2BFFB889D85}" srcId="{D9143C7A-6644-47BE-B500-B407B3270EC3}" destId="{85892B50-BE10-4FD2-8110-E19DF1EBEE92}" srcOrd="0" destOrd="0" parTransId="{8816C5A7-A8BD-4B0E-8F28-1674DB5A4DE3}" sibTransId="{BBD990D6-1641-439B-A5BC-E09C73BD0FA5}"/>
    <dgm:cxn modelId="{B80B4B3C-8508-42B5-9CF0-D39D4428B20D}" type="presOf" srcId="{B97F2DF1-C464-43C8-9E22-3BB15308AC0F}" destId="{11F94851-9644-4AA1-8800-7FBA12773FE7}" srcOrd="0" destOrd="2" presId="urn:microsoft.com/office/officeart/2005/8/layout/default"/>
    <dgm:cxn modelId="{7D6CD242-7378-4EBC-9636-A8B2DB963327}" srcId="{E9359FD8-FAE7-4E2A-B281-B7CFD949414A}" destId="{C95D8091-64E1-4E5A-B258-AEC87E093B03}" srcOrd="2" destOrd="0" parTransId="{FFB9BD97-AD3F-45F5-B2B7-BCC365AF3928}" sibTransId="{48726F41-741F-4249-A18E-5BD07A6ADF94}"/>
    <dgm:cxn modelId="{27F5C843-3B3A-44A5-B210-15CC15186267}" type="presOf" srcId="{03AC4F52-5589-4523-B7BE-BC82A2024AFD}" destId="{532EA7C4-1AB0-4253-A1F0-C51448592F19}" srcOrd="0" destOrd="1" presId="urn:microsoft.com/office/officeart/2005/8/layout/default"/>
    <dgm:cxn modelId="{8AE92444-9587-485B-B165-E0A00FECF850}" srcId="{83407004-E053-4BC4-B174-F1170CD33DA0}" destId="{EC9898CB-0DF9-42E3-9B79-CF86A02B3365}" srcOrd="0" destOrd="0" parTransId="{CE1AFB49-B526-4444-858D-8FF41904E0FD}" sibTransId="{FADCF78E-B7E9-47D4-B606-1D9BE0C16BE4}"/>
    <dgm:cxn modelId="{D46BE765-98B2-4C80-AC22-48C303A2293F}" srcId="{D49E1DB3-6BFF-468F-9431-B7B55FE7C316}" destId="{74C50707-873B-40B0-84F9-AC0080526381}" srcOrd="2" destOrd="0" parTransId="{9870BF22-4BB9-406A-AC75-ACF76BB99C0E}" sibTransId="{A5413509-6C32-4564-BA9C-2C269B966371}"/>
    <dgm:cxn modelId="{9BB80548-CBCD-4DD2-82B0-D4C5F990B163}" srcId="{D9143C7A-6644-47BE-B500-B407B3270EC3}" destId="{E9359FD8-FAE7-4E2A-B281-B7CFD949414A}" srcOrd="2" destOrd="0" parTransId="{DC595DE0-7628-4320-BD7B-48CD70131854}" sibTransId="{F5BA4EA2-BEC3-4D57-8948-4C545D7CB9BD}"/>
    <dgm:cxn modelId="{514D7C49-EDCA-468A-BCBC-7E79BF4D1189}" type="presOf" srcId="{85892B50-BE10-4FD2-8110-E19DF1EBEE92}" destId="{21732F5F-45E8-47DE-9AE6-73720809F928}" srcOrd="0" destOrd="0" presId="urn:microsoft.com/office/officeart/2005/8/layout/default"/>
    <dgm:cxn modelId="{368EBD4A-0BC8-4D94-BE70-1732EC924839}" type="presOf" srcId="{D9143C7A-6644-47BE-B500-B407B3270EC3}" destId="{D21456E3-E4C8-457E-B2EF-1A6F08683582}" srcOrd="0" destOrd="0" presId="urn:microsoft.com/office/officeart/2005/8/layout/default"/>
    <dgm:cxn modelId="{7525196F-6600-4F80-9E3B-02D7074BDDC2}" srcId="{1E2B5FB8-A794-4744-9FA9-26934E1F52A8}" destId="{28FE9A28-3E44-4E68-872D-00728D07458F}" srcOrd="3" destOrd="0" parTransId="{D708B991-009B-4AAE-A22F-271C06104CEE}" sibTransId="{C0DDEDD5-5067-4D7F-869E-44213EA09D55}"/>
    <dgm:cxn modelId="{8BF65152-B7FC-45A5-BC48-C9B01D5047B3}" type="presOf" srcId="{D49E1DB3-6BFF-468F-9431-B7B55FE7C316}" destId="{D651D942-7A24-4259-AE37-EFD314F72EE0}" srcOrd="0" destOrd="0" presId="urn:microsoft.com/office/officeart/2005/8/layout/default"/>
    <dgm:cxn modelId="{1257DD53-8038-4E7C-860E-C16324FCB801}" type="presOf" srcId="{83F3C3E8-762D-408B-83BB-CB418891D3EC}" destId="{BB7C8BEC-1A12-4F0A-87A7-FF1A42C61890}" srcOrd="0" destOrd="1" presId="urn:microsoft.com/office/officeart/2005/8/layout/default"/>
    <dgm:cxn modelId="{486E7458-6754-4F92-816A-4E5E5E33BEBF}" srcId="{83407004-E053-4BC4-B174-F1170CD33DA0}" destId="{4683EF21-5373-4192-B145-7F9BCC4E1445}" srcOrd="2" destOrd="0" parTransId="{0EBA804C-32F7-467C-9010-AAC0BAA6C54C}" sibTransId="{C01EB2AE-99DC-4EC1-9909-D3E2705950DF}"/>
    <dgm:cxn modelId="{39DB1B59-C40D-42A8-87B0-2EB8B8FA172B}" type="presOf" srcId="{EC9898CB-0DF9-42E3-9B79-CF86A02B3365}" destId="{234EA45E-96F0-4356-B058-AAAF41759F23}" srcOrd="0" destOrd="1" presId="urn:microsoft.com/office/officeart/2005/8/layout/default"/>
    <dgm:cxn modelId="{ACFC005A-852B-4C2E-B557-4B71BC6A79C4}" type="presOf" srcId="{C1281004-95C3-4AC9-8CB8-4475D97460D9}" destId="{532EA7C4-1AB0-4253-A1F0-C51448592F19}" srcOrd="0" destOrd="2" presId="urn:microsoft.com/office/officeart/2005/8/layout/default"/>
    <dgm:cxn modelId="{9B7F9A7B-01D0-4C96-AAE7-E096A58B14F8}" srcId="{6C29871A-932D-4A4D-A97E-9C33F618A07F}" destId="{0267E9E9-C255-4091-9C42-144D41A78697}" srcOrd="1" destOrd="0" parTransId="{9BE48CB4-66E1-4DC5-9160-564B91188C1B}" sibTransId="{2CD082D3-9EF8-4CAD-A14D-6052339FB971}"/>
    <dgm:cxn modelId="{3EEF0183-6A72-4A4F-8E4D-973D76E8E19E}" srcId="{1E2B5FB8-A794-4744-9FA9-26934E1F52A8}" destId="{55EC01EC-3AE7-4ED7-8F33-BD9F84AD5F01}" srcOrd="0" destOrd="0" parTransId="{9B4BC009-D137-4ECE-A841-05C9C6B6B678}" sibTransId="{47BA0417-14E7-4276-812F-068225F63B07}"/>
    <dgm:cxn modelId="{CFD86C89-EC6A-44C3-A20F-E6646CA3B286}" srcId="{D9143C7A-6644-47BE-B500-B407B3270EC3}" destId="{E08440C1-62AF-430C-AD74-736B18710432}" srcOrd="5" destOrd="0" parTransId="{1E1B2805-E28C-460D-9EDD-EF7EFB0810FF}" sibTransId="{590864B9-4A53-404C-9E2E-8BB05310B9DC}"/>
    <dgm:cxn modelId="{F83F9590-9E51-408B-971F-A6714E0FBBC5}" type="presOf" srcId="{28FE9A28-3E44-4E68-872D-00728D07458F}" destId="{11F94851-9644-4AA1-8800-7FBA12773FE7}" srcOrd="0" destOrd="4" presId="urn:microsoft.com/office/officeart/2005/8/layout/default"/>
    <dgm:cxn modelId="{CEFAC890-AC5C-475C-B9BE-88E66651F2AC}" type="presOf" srcId="{5EBA1A9B-6080-4E03-BBB8-41729A1D11C9}" destId="{11F94851-9644-4AA1-8800-7FBA12773FE7}" srcOrd="0" destOrd="3" presId="urn:microsoft.com/office/officeart/2005/8/layout/default"/>
    <dgm:cxn modelId="{47D78B95-D4CC-4CAE-88DB-E973AA0091D8}" srcId="{D49E1DB3-6BFF-468F-9431-B7B55FE7C316}" destId="{8FA702DC-AC69-4F50-87A7-64F40EC48F65}" srcOrd="1" destOrd="0" parTransId="{810A71FF-7BEE-4C6D-AF5E-2B87879388B9}" sibTransId="{AFD97ADF-2B17-4DA0-B74E-CE5B60DAE773}"/>
    <dgm:cxn modelId="{B04DD798-D4D4-42A7-B194-79033F4E73B3}" type="presOf" srcId="{D68D3253-10C8-4030-B6B6-7A9ACCE3A7D3}" destId="{21732F5F-45E8-47DE-9AE6-73720809F928}" srcOrd="0" destOrd="1" presId="urn:microsoft.com/office/officeart/2005/8/layout/default"/>
    <dgm:cxn modelId="{F1311FA2-CD6F-41DA-B10C-EB0D3F92A6B5}" type="presOf" srcId="{C1C60C74-9051-420B-ADED-B43EE2CFD4FE}" destId="{CF539381-9709-4519-818A-D26F4B24364A}" srcOrd="0" destOrd="2" presId="urn:microsoft.com/office/officeart/2005/8/layout/default"/>
    <dgm:cxn modelId="{786F5EA2-F17E-463C-9134-495EC53CFFBF}" type="presOf" srcId="{0267E9E9-C255-4091-9C42-144D41A78697}" destId="{BB7C8BEC-1A12-4F0A-87A7-FF1A42C61890}" srcOrd="0" destOrd="2" presId="urn:microsoft.com/office/officeart/2005/8/layout/default"/>
    <dgm:cxn modelId="{5314DDA3-922E-4862-8EF2-7756C536149C}" type="presOf" srcId="{83407004-E053-4BC4-B174-F1170CD33DA0}" destId="{234EA45E-96F0-4356-B058-AAAF41759F23}" srcOrd="0" destOrd="0" presId="urn:microsoft.com/office/officeart/2005/8/layout/default"/>
    <dgm:cxn modelId="{197B3EB5-ABCB-4CA7-9F18-F1889657B9DF}" type="presOf" srcId="{4683EF21-5373-4192-B145-7F9BCC4E1445}" destId="{234EA45E-96F0-4356-B058-AAAF41759F23}" srcOrd="0" destOrd="3" presId="urn:microsoft.com/office/officeart/2005/8/layout/default"/>
    <dgm:cxn modelId="{8DB028B6-57D3-4819-89C8-63F9286A69AC}" srcId="{D9143C7A-6644-47BE-B500-B407B3270EC3}" destId="{D49E1DB3-6BFF-468F-9431-B7B55FE7C316}" srcOrd="4" destOrd="0" parTransId="{4A8E71CE-269E-4E97-B141-C133BBBF8297}" sibTransId="{0731771E-842A-4E1A-B562-2AD55FE4E0D2}"/>
    <dgm:cxn modelId="{073846B6-BB23-43D2-B0C8-9F81030D57FB}" type="presOf" srcId="{8FA702DC-AC69-4F50-87A7-64F40EC48F65}" destId="{D651D942-7A24-4259-AE37-EFD314F72EE0}" srcOrd="0" destOrd="2" presId="urn:microsoft.com/office/officeart/2005/8/layout/default"/>
    <dgm:cxn modelId="{D1C399B7-8688-4051-B8B1-5C525C15EEA6}" type="presOf" srcId="{74C50707-873B-40B0-84F9-AC0080526381}" destId="{D651D942-7A24-4259-AE37-EFD314F72EE0}" srcOrd="0" destOrd="3" presId="urn:microsoft.com/office/officeart/2005/8/layout/default"/>
    <dgm:cxn modelId="{9751D4BA-4165-4F68-9EE4-2920C93538AB}" type="presOf" srcId="{6C29871A-932D-4A4D-A97E-9C33F618A07F}" destId="{BB7C8BEC-1A12-4F0A-87A7-FF1A42C61890}" srcOrd="0" destOrd="0" presId="urn:microsoft.com/office/officeart/2005/8/layout/default"/>
    <dgm:cxn modelId="{1D3B10BF-004E-4CA9-A87C-039AA0094DC7}" type="presOf" srcId="{C95D8091-64E1-4E5A-B258-AEC87E093B03}" destId="{CF539381-9709-4519-818A-D26F4B24364A}" srcOrd="0" destOrd="3" presId="urn:microsoft.com/office/officeart/2005/8/layout/default"/>
    <dgm:cxn modelId="{F510B3C5-ED45-4BCE-8060-902DA40F702C}" srcId="{E9359FD8-FAE7-4E2A-B281-B7CFD949414A}" destId="{8C2A8DA2-817C-4B80-9C66-2E419CF23B84}" srcOrd="0" destOrd="0" parTransId="{786D1F2D-846D-45F4-8702-2FA65EDEE4CF}" sibTransId="{F58FE927-F672-41A0-B268-E98476238023}"/>
    <dgm:cxn modelId="{F5FDDBD6-9E34-4454-A4FC-A5915C49B6B4}" srcId="{D49E1DB3-6BFF-468F-9431-B7B55FE7C316}" destId="{E3522FF9-0C5D-4FBD-AF53-7940D9C46FD7}" srcOrd="0" destOrd="0" parTransId="{2649616A-3BF0-4745-9A90-5AB3B1D8EDC9}" sibTransId="{C3BC0592-6891-4727-B083-597A7BEE859D}"/>
    <dgm:cxn modelId="{683483DE-6B52-4EA2-B0B5-2528A50BCC09}" srcId="{83407004-E053-4BC4-B174-F1170CD33DA0}" destId="{04EF08E5-7045-4A12-A419-4762E78E862F}" srcOrd="1" destOrd="0" parTransId="{0E551FBE-6344-4B79-B3BA-49040F3E6BAD}" sibTransId="{EB4367EB-BA1A-404F-9E0E-47274A3A6A3E}"/>
    <dgm:cxn modelId="{70A9DDE3-5DA7-4D51-92A6-BC7F230078A6}" srcId="{85892B50-BE10-4FD2-8110-E19DF1EBEE92}" destId="{D68D3253-10C8-4030-B6B6-7A9ACCE3A7D3}" srcOrd="0" destOrd="0" parTransId="{1C5F31B9-64D6-44BF-804B-E5A833D978F6}" sibTransId="{AD10DA65-8C4C-4F34-BB36-B43746EAC9BF}"/>
    <dgm:cxn modelId="{D4B553E4-8E24-4169-B6F3-41AD0714C0F2}" srcId="{D9143C7A-6644-47BE-B500-B407B3270EC3}" destId="{83407004-E053-4BC4-B174-F1170CD33DA0}" srcOrd="3" destOrd="0" parTransId="{23F4A73B-EE8D-41C5-8F41-58FFD30B9420}" sibTransId="{01A5F957-A827-42B2-94DE-9B1B1BB5E7FA}"/>
    <dgm:cxn modelId="{F5CD3DE5-6217-4C95-B2F3-9A0857607B5E}" type="presOf" srcId="{8C2A8DA2-817C-4B80-9C66-2E419CF23B84}" destId="{CF539381-9709-4519-818A-D26F4B24364A}" srcOrd="0" destOrd="1" presId="urn:microsoft.com/office/officeart/2005/8/layout/default"/>
    <dgm:cxn modelId="{CF36DCEC-7EA7-4B7F-B02B-FDD551825B2B}" srcId="{E9359FD8-FAE7-4E2A-B281-B7CFD949414A}" destId="{C1C60C74-9051-420B-ADED-B43EE2CFD4FE}" srcOrd="1" destOrd="0" parTransId="{B46B3EF3-2D2D-4B99-9879-DF206A0A5916}" sibTransId="{D1BD09E3-981F-43D4-895E-0D21A141E128}"/>
    <dgm:cxn modelId="{37D884EE-957E-4E1E-8A94-E9E5104B708B}" type="presOf" srcId="{E3522FF9-0C5D-4FBD-AF53-7940D9C46FD7}" destId="{D651D942-7A24-4259-AE37-EFD314F72EE0}" srcOrd="0" destOrd="1" presId="urn:microsoft.com/office/officeart/2005/8/layout/default"/>
    <dgm:cxn modelId="{89D0DCF4-A890-4ECB-947C-FD5DB176BC5B}" srcId="{E08440C1-62AF-430C-AD74-736B18710432}" destId="{03AC4F52-5589-4523-B7BE-BC82A2024AFD}" srcOrd="0" destOrd="0" parTransId="{E19FE0AC-86B2-4453-9728-EBBB41A1B20A}" sibTransId="{2BE48167-2BBC-40B3-BEB3-81A27AEC1A14}"/>
    <dgm:cxn modelId="{CDB413FC-700C-4E96-A01F-517B3140AC6D}" srcId="{6C29871A-932D-4A4D-A97E-9C33F618A07F}" destId="{83F3C3E8-762D-408B-83BB-CB418891D3EC}" srcOrd="0" destOrd="0" parTransId="{BCE08644-0887-4652-B17F-E2FB15BD7FE2}" sibTransId="{1ADBA5C8-D21C-4B96-9651-F7AA8AFF87D8}"/>
    <dgm:cxn modelId="{96AC68FE-8C6A-4B8B-85EA-2CB9B74BA1B2}" type="presOf" srcId="{1E2B5FB8-A794-4744-9FA9-26934E1F52A8}" destId="{11F94851-9644-4AA1-8800-7FBA12773FE7}" srcOrd="0" destOrd="0" presId="urn:microsoft.com/office/officeart/2005/8/layout/default"/>
    <dgm:cxn modelId="{A55BB1E3-7315-4A9C-AE82-B481F92A0F43}" type="presParOf" srcId="{D21456E3-E4C8-457E-B2EF-1A6F08683582}" destId="{21732F5F-45E8-47DE-9AE6-73720809F928}" srcOrd="0" destOrd="0" presId="urn:microsoft.com/office/officeart/2005/8/layout/default"/>
    <dgm:cxn modelId="{07FF43F2-0570-47EC-8DC7-16143306BB44}" type="presParOf" srcId="{D21456E3-E4C8-457E-B2EF-1A6F08683582}" destId="{02ED0B12-3B2B-4C1B-B17A-4A30943CEA62}" srcOrd="1" destOrd="0" presId="urn:microsoft.com/office/officeart/2005/8/layout/default"/>
    <dgm:cxn modelId="{9C5ED385-3F5C-431A-BFEF-98A5847AA5D0}" type="presParOf" srcId="{D21456E3-E4C8-457E-B2EF-1A6F08683582}" destId="{11F94851-9644-4AA1-8800-7FBA12773FE7}" srcOrd="2" destOrd="0" presId="urn:microsoft.com/office/officeart/2005/8/layout/default"/>
    <dgm:cxn modelId="{6589BA7D-58E2-44F4-A194-31E6917D7B99}" type="presParOf" srcId="{D21456E3-E4C8-457E-B2EF-1A6F08683582}" destId="{EA459461-F559-400C-AA04-160C1A57B6E9}" srcOrd="3" destOrd="0" presId="urn:microsoft.com/office/officeart/2005/8/layout/default"/>
    <dgm:cxn modelId="{32C9E6F9-8EF2-4495-B1E9-699AA4A1D5C8}" type="presParOf" srcId="{D21456E3-E4C8-457E-B2EF-1A6F08683582}" destId="{CF539381-9709-4519-818A-D26F4B24364A}" srcOrd="4" destOrd="0" presId="urn:microsoft.com/office/officeart/2005/8/layout/default"/>
    <dgm:cxn modelId="{2336A38E-D3EB-4190-BCA3-27BADD1BD1BC}" type="presParOf" srcId="{D21456E3-E4C8-457E-B2EF-1A6F08683582}" destId="{5706FEE2-3EE1-4B71-9CF7-59521D41C972}" srcOrd="5" destOrd="0" presId="urn:microsoft.com/office/officeart/2005/8/layout/default"/>
    <dgm:cxn modelId="{2B841952-A2D6-4FFE-A6B7-26334B34E4AF}" type="presParOf" srcId="{D21456E3-E4C8-457E-B2EF-1A6F08683582}" destId="{234EA45E-96F0-4356-B058-AAAF41759F23}" srcOrd="6" destOrd="0" presId="urn:microsoft.com/office/officeart/2005/8/layout/default"/>
    <dgm:cxn modelId="{4C3C4AB7-B2D8-404C-913D-96794522C7BB}" type="presParOf" srcId="{D21456E3-E4C8-457E-B2EF-1A6F08683582}" destId="{66198C27-1F6C-4AE0-8CF2-BF415BD8DEAB}" srcOrd="7" destOrd="0" presId="urn:microsoft.com/office/officeart/2005/8/layout/default"/>
    <dgm:cxn modelId="{E8DCC1DA-210B-4DA3-A4E5-DCA49DF4E950}" type="presParOf" srcId="{D21456E3-E4C8-457E-B2EF-1A6F08683582}" destId="{D651D942-7A24-4259-AE37-EFD314F72EE0}" srcOrd="8" destOrd="0" presId="urn:microsoft.com/office/officeart/2005/8/layout/default"/>
    <dgm:cxn modelId="{D63DC0C7-3A01-46DA-935F-4A262B491349}" type="presParOf" srcId="{D21456E3-E4C8-457E-B2EF-1A6F08683582}" destId="{CF9C2B9B-713A-4493-B9EE-BE012E23A811}" srcOrd="9" destOrd="0" presId="urn:microsoft.com/office/officeart/2005/8/layout/default"/>
    <dgm:cxn modelId="{2DF0F450-20F4-4E1D-B3D2-B04986C7EFEC}" type="presParOf" srcId="{D21456E3-E4C8-457E-B2EF-1A6F08683582}" destId="{532EA7C4-1AB0-4253-A1F0-C51448592F19}" srcOrd="10" destOrd="0" presId="urn:microsoft.com/office/officeart/2005/8/layout/default"/>
    <dgm:cxn modelId="{C3666A19-85AE-4B6F-9028-5CF3C6B12EB5}" type="presParOf" srcId="{D21456E3-E4C8-457E-B2EF-1A6F08683582}" destId="{755ADA6F-BDD8-4033-836A-7E65B58C826D}" srcOrd="11" destOrd="0" presId="urn:microsoft.com/office/officeart/2005/8/layout/default"/>
    <dgm:cxn modelId="{2F0FFAA9-A105-46B8-B434-F72979D71C16}" type="presParOf" srcId="{D21456E3-E4C8-457E-B2EF-1A6F08683582}" destId="{BB7C8BEC-1A12-4F0A-87A7-FF1A42C61890}" srcOrd="12"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005A5A4-8FF6-4702-A4FB-D864A9B551C8}" type="doc">
      <dgm:prSet loTypeId="urn:diagrams.loki3.com/BracketList" loCatId="list" qsTypeId="urn:microsoft.com/office/officeart/2005/8/quickstyle/simple1" qsCatId="simple" csTypeId="urn:microsoft.com/office/officeart/2005/8/colors/accent1_2" csCatId="accent1" phldr="1"/>
      <dgm:spPr/>
      <dgm:t>
        <a:bodyPr/>
        <a:lstStyle/>
        <a:p>
          <a:endParaRPr lang="en-GB"/>
        </a:p>
      </dgm:t>
    </dgm:pt>
    <dgm:pt modelId="{57E56895-9845-4720-9FA0-2703FBE91E09}">
      <dgm:prSet custT="1"/>
      <dgm:spPr>
        <a:solidFill>
          <a:schemeClr val="bg1"/>
        </a:solidFill>
        <a:ln w="38100">
          <a:solidFill>
            <a:srgbClr val="660066"/>
          </a:solidFill>
        </a:ln>
      </dgm:spPr>
      <dgm:t>
        <a:bodyPr/>
        <a:lstStyle/>
        <a:p>
          <a:pPr algn="ctr">
            <a:buNone/>
          </a:pPr>
          <a:r>
            <a:rPr lang="en-GB" sz="1600" b="1" dirty="0">
              <a:solidFill>
                <a:schemeClr val="tx1"/>
              </a:solidFill>
              <a:latin typeface="Arial"/>
            </a:rPr>
            <a:t>Improve Access, Responsiveness and Equity:</a:t>
          </a:r>
        </a:p>
      </dgm:t>
    </dgm:pt>
    <dgm:pt modelId="{C41D41DD-919B-466F-B691-78AD4EAC8F5B}" type="parTrans" cxnId="{C6AAFB77-1DB7-4FA6-B10D-C22C38C4DDF6}">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B9A9FEE7-9C46-4FC1-926E-AEE2830EE34B}" type="sibTrans" cxnId="{C6AAFB77-1DB7-4FA6-B10D-C22C38C4DDF6}">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45DD4F3A-A945-4B18-8871-EC6CAB21C460}">
      <dgm:prSet phldrT="[Text]" custT="1"/>
      <dgm:spPr>
        <a:solidFill>
          <a:schemeClr val="bg1"/>
        </a:solidFill>
        <a:ln w="38100">
          <a:solidFill>
            <a:srgbClr val="FABA00"/>
          </a:solidFill>
        </a:ln>
      </dgm:spPr>
      <dgm:t>
        <a:bodyPr/>
        <a:lstStyle/>
        <a:p>
          <a:pPr algn="ctr">
            <a:buNone/>
          </a:pPr>
          <a:r>
            <a:rPr lang="en-GB" sz="1600" b="1" u="none" dirty="0">
              <a:solidFill>
                <a:schemeClr val="tx1"/>
              </a:solidFill>
              <a:latin typeface="Arial" panose="020B0604020202020204" pitchFamily="34" charset="0"/>
              <a:ea typeface="+mn-ea"/>
              <a:cs typeface="Arial" panose="020B0604020202020204" pitchFamily="34" charset="0"/>
            </a:rPr>
            <a:t>Enshrine the Voice of CYP, Families and Communities:</a:t>
          </a:r>
        </a:p>
      </dgm:t>
    </dgm:pt>
    <dgm:pt modelId="{5E8C3693-E6FA-409C-A370-4DD342884421}" type="sibTrans" cxnId="{18351D11-FDC5-49FF-BBF5-4E40D8571DE1}">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D2FC82F1-90EF-4DAC-8459-F4CF6FBDC1CF}" type="parTrans" cxnId="{18351D11-FDC5-49FF-BBF5-4E40D8571DE1}">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6FC06132-FE6B-4C7F-96F5-35408315D1A1}">
      <dgm:prSet custT="1"/>
      <dgm:spPr>
        <a:solidFill>
          <a:schemeClr val="bg1"/>
        </a:solidFill>
        <a:ln w="38100">
          <a:solidFill>
            <a:srgbClr val="660066"/>
          </a:solidFill>
        </a:ln>
      </dgm:spPr>
      <dgm:t>
        <a:bodyPr/>
        <a:lstStyle/>
        <a:p>
          <a:pPr algn="l">
            <a:buNone/>
          </a:pPr>
          <a:r>
            <a:rPr lang="en-GB" sz="1300" b="1" dirty="0">
              <a:solidFill>
                <a:schemeClr val="tx1"/>
              </a:solidFill>
              <a:latin typeface="Arial"/>
            </a:rPr>
            <a:t>  Health Inequalities Improvement Plan: </a:t>
          </a:r>
          <a:r>
            <a:rPr lang="en-GB" sz="1300" b="0" dirty="0">
              <a:solidFill>
                <a:schemeClr val="tx1"/>
              </a:solidFill>
              <a:latin typeface="Arial"/>
            </a:rPr>
            <a:t>Following the commencement of the CYP Emotional Wellbeing &amp; Mental Health service a Health Inequalities Improvement Plan will be agreed which will set out key actions for the provider to progress in relation to tackling health inequalities. </a:t>
          </a:r>
        </a:p>
      </dgm:t>
    </dgm:pt>
    <dgm:pt modelId="{142E362B-464A-424E-AD2D-6602C2921E20}" type="parTrans" cxnId="{F14B9357-0F6E-49CE-9405-95EAD5BCFE5E}">
      <dgm:prSet/>
      <dgm:spPr/>
      <dgm:t>
        <a:bodyPr/>
        <a:lstStyle/>
        <a:p>
          <a:endParaRPr lang="en-GB"/>
        </a:p>
      </dgm:t>
    </dgm:pt>
    <dgm:pt modelId="{3C473399-E14F-46C3-9473-6567F5760969}" type="sibTrans" cxnId="{F14B9357-0F6E-49CE-9405-95EAD5BCFE5E}">
      <dgm:prSet/>
      <dgm:spPr/>
      <dgm:t>
        <a:bodyPr/>
        <a:lstStyle/>
        <a:p>
          <a:endParaRPr lang="en-GB"/>
        </a:p>
      </dgm:t>
    </dgm:pt>
    <dgm:pt modelId="{DA41B57A-7B03-4B6F-9581-38A43BE69A05}">
      <dgm:prSet phldrT="[Text]" custT="1"/>
      <dgm:spPr>
        <a:solidFill>
          <a:schemeClr val="bg1"/>
        </a:solidFill>
        <a:ln w="38100">
          <a:solidFill>
            <a:srgbClr val="FABA00"/>
          </a:solidFill>
        </a:ln>
      </dgm:spPr>
      <dgm:t>
        <a:bodyPr/>
        <a:lstStyle/>
        <a:p>
          <a:pPr algn="l">
            <a:buNone/>
          </a:pPr>
          <a:r>
            <a:rPr lang="en-GB" sz="1300" b="1" u="none" dirty="0">
              <a:solidFill>
                <a:schemeClr val="tx1"/>
              </a:solidFill>
              <a:latin typeface="Arial" panose="020B0604020202020204" pitchFamily="34" charset="0"/>
              <a:ea typeface="+mn-ea"/>
              <a:cs typeface="Arial" panose="020B0604020202020204" pitchFamily="34" charset="0"/>
            </a:rPr>
            <a:t>  Voice Network: </a:t>
          </a:r>
          <a:r>
            <a:rPr lang="en-GB" sz="1300" b="0" u="none" dirty="0">
              <a:solidFill>
                <a:schemeClr val="tx1"/>
              </a:solidFill>
              <a:latin typeface="Arial" panose="020B0604020202020204" pitchFamily="34" charset="0"/>
              <a:ea typeface="+mn-ea"/>
              <a:cs typeface="Arial" panose="020B0604020202020204" pitchFamily="34" charset="0"/>
            </a:rPr>
            <a:t>As we progress with the development of a CYP and families voice network we will work to ensure that partners include representation of groups who experience health inequalities including SEND and Care Experienced CYP.</a:t>
          </a:r>
        </a:p>
      </dgm:t>
    </dgm:pt>
    <dgm:pt modelId="{C1F2D1F0-0FC3-48FD-A516-51379DC9FFFB}" type="parTrans" cxnId="{1E0051E9-1F42-492E-9EE7-448911D7AB47}">
      <dgm:prSet/>
      <dgm:spPr/>
      <dgm:t>
        <a:bodyPr/>
        <a:lstStyle/>
        <a:p>
          <a:endParaRPr lang="en-GB"/>
        </a:p>
      </dgm:t>
    </dgm:pt>
    <dgm:pt modelId="{81B694EB-F8DE-402E-9563-07A8BB4AC08B}" type="sibTrans" cxnId="{1E0051E9-1F42-492E-9EE7-448911D7AB47}">
      <dgm:prSet/>
      <dgm:spPr/>
      <dgm:t>
        <a:bodyPr/>
        <a:lstStyle/>
        <a:p>
          <a:endParaRPr lang="en-GB"/>
        </a:p>
      </dgm:t>
    </dgm:pt>
    <dgm:pt modelId="{0670E80E-C46C-4E21-8DFD-42E208DDFC3A}">
      <dgm:prSet phldrT="[Text]" custT="1"/>
      <dgm:spPr>
        <a:solidFill>
          <a:schemeClr val="bg1"/>
        </a:solidFill>
        <a:ln w="38100">
          <a:solidFill>
            <a:srgbClr val="00B050"/>
          </a:solidFill>
        </a:ln>
      </dgm:spPr>
      <dgm:t>
        <a:bodyPr/>
        <a:lstStyle/>
        <a:p>
          <a:pPr algn="ctr">
            <a:buNone/>
          </a:pPr>
          <a:r>
            <a:rPr lang="en-GB" sz="1600" b="1" u="none" dirty="0">
              <a:solidFill>
                <a:schemeClr val="tx1"/>
              </a:solidFill>
              <a:latin typeface="Arial" panose="020B0604020202020204" pitchFamily="34" charset="0"/>
              <a:ea typeface="+mn-ea"/>
              <a:cs typeface="Arial" panose="020B0604020202020204" pitchFamily="34" charset="0"/>
            </a:rPr>
            <a:t>Strengthen Partnership Working </a:t>
          </a:r>
          <a:r>
            <a:rPr lang="en-GB" sz="1600" b="1" u="none">
              <a:solidFill>
                <a:schemeClr val="tx1"/>
              </a:solidFill>
              <a:latin typeface="Arial" panose="020B0604020202020204" pitchFamily="34" charset="0"/>
              <a:ea typeface="+mn-ea"/>
              <a:cs typeface="Arial" panose="020B0604020202020204" pitchFamily="34" charset="0"/>
            </a:rPr>
            <a:t>Across Communities:</a:t>
          </a:r>
          <a:endParaRPr lang="en-GB" sz="1600" b="1" u="none" dirty="0">
            <a:solidFill>
              <a:schemeClr val="tx1"/>
            </a:solidFill>
            <a:latin typeface="Arial" panose="020B0604020202020204" pitchFamily="34" charset="0"/>
            <a:ea typeface="+mn-ea"/>
            <a:cs typeface="Arial" panose="020B0604020202020204" pitchFamily="34" charset="0"/>
          </a:endParaRPr>
        </a:p>
      </dgm:t>
    </dgm:pt>
    <dgm:pt modelId="{42933A5C-C34A-40FE-8D38-7E602998D942}" type="parTrans" cxnId="{5C220681-350D-43DA-A643-AA88A573F68A}">
      <dgm:prSet/>
      <dgm:spPr/>
      <dgm:t>
        <a:bodyPr/>
        <a:lstStyle/>
        <a:p>
          <a:endParaRPr lang="en-GB"/>
        </a:p>
      </dgm:t>
    </dgm:pt>
    <dgm:pt modelId="{01CDAB6A-E3C4-4894-8FF9-F3CBACDA0531}" type="sibTrans" cxnId="{5C220681-350D-43DA-A643-AA88A573F68A}">
      <dgm:prSet/>
      <dgm:spPr/>
      <dgm:t>
        <a:bodyPr/>
        <a:lstStyle/>
        <a:p>
          <a:endParaRPr lang="en-GB"/>
        </a:p>
      </dgm:t>
    </dgm:pt>
    <dgm:pt modelId="{B311F00A-9E72-4CEE-B049-5EE7ADF40AE3}">
      <dgm:prSet phldrT="[Text]" custT="1"/>
      <dgm:spPr>
        <a:solidFill>
          <a:schemeClr val="bg1"/>
        </a:solidFill>
        <a:ln w="38100">
          <a:solidFill>
            <a:srgbClr val="00B050"/>
          </a:solidFill>
        </a:ln>
      </dgm:spPr>
      <dgm:t>
        <a:bodyPr/>
        <a:lstStyle/>
        <a:p>
          <a:pPr algn="l">
            <a:buNone/>
          </a:pPr>
          <a:r>
            <a:rPr lang="en-GB" sz="1300" b="1" u="none" dirty="0">
              <a:solidFill>
                <a:schemeClr val="tx1"/>
              </a:solidFill>
              <a:latin typeface="Arial" panose="020B0604020202020204" pitchFamily="34" charset="0"/>
              <a:ea typeface="+mn-ea"/>
              <a:cs typeface="Arial" panose="020B0604020202020204" pitchFamily="34" charset="0"/>
            </a:rPr>
            <a:t>   Age Related Transition:</a:t>
          </a:r>
          <a:r>
            <a:rPr lang="en-GB" sz="1300" b="0" u="none" dirty="0">
              <a:solidFill>
                <a:schemeClr val="tx1"/>
              </a:solidFill>
              <a:latin typeface="Arial" panose="020B0604020202020204" pitchFamily="34" charset="0"/>
              <a:ea typeface="+mn-ea"/>
              <a:cs typeface="Arial" panose="020B0604020202020204" pitchFamily="34" charset="0"/>
            </a:rPr>
            <a:t> Through work that has commenced in partnership with Devon County Council under the SEND programme, Devon ICB will work in partnership with system partners to develop improved approaches to supporting CYP with complex needs and/or vulnerabilities approaching age related transition points. </a:t>
          </a:r>
        </a:p>
      </dgm:t>
    </dgm:pt>
    <dgm:pt modelId="{321A983D-B96D-4693-997F-E275A2F555BE}" type="sibTrans" cxnId="{43600E9D-31AE-4C5C-90E2-60A8DDC385DB}">
      <dgm:prSet/>
      <dgm:spPr/>
      <dgm:t>
        <a:bodyPr/>
        <a:lstStyle/>
        <a:p>
          <a:endParaRPr lang="en-GB"/>
        </a:p>
      </dgm:t>
    </dgm:pt>
    <dgm:pt modelId="{01951D38-700F-4EC5-9527-97A923AE8EB1}" type="parTrans" cxnId="{43600E9D-31AE-4C5C-90E2-60A8DDC385DB}">
      <dgm:prSet/>
      <dgm:spPr/>
      <dgm:t>
        <a:bodyPr/>
        <a:lstStyle/>
        <a:p>
          <a:endParaRPr lang="en-GB"/>
        </a:p>
      </dgm:t>
    </dgm:pt>
    <dgm:pt modelId="{D73CEEA4-7EEB-4EB5-A494-02A1820D34D6}">
      <dgm:prSet custT="1"/>
      <dgm:spPr>
        <a:solidFill>
          <a:schemeClr val="bg1"/>
        </a:solidFill>
        <a:ln w="38100">
          <a:solidFill>
            <a:srgbClr val="660066"/>
          </a:solidFill>
        </a:ln>
      </dgm:spPr>
      <dgm:t>
        <a:bodyPr/>
        <a:lstStyle/>
        <a:p>
          <a:pPr algn="l">
            <a:buNone/>
          </a:pPr>
          <a:r>
            <a:rPr lang="en-GB" sz="1300" b="1" dirty="0">
              <a:solidFill>
                <a:schemeClr val="tx1"/>
              </a:solidFill>
              <a:latin typeface="Arial"/>
            </a:rPr>
            <a:t>  MHSTS:</a:t>
          </a:r>
          <a:r>
            <a:rPr lang="en-GB" sz="1300" b="0" dirty="0">
              <a:solidFill>
                <a:schemeClr val="tx1"/>
              </a:solidFill>
              <a:latin typeface="Arial"/>
            </a:rPr>
            <a:t> As Devon has rolled out mental health support teams in schools (MHSTS) we have and will continue to prioritise Prioritised Continue rolling out MHSTS across Devon. </a:t>
          </a:r>
        </a:p>
      </dgm:t>
    </dgm:pt>
    <dgm:pt modelId="{120DFBC7-55A1-49F0-BC12-A736328AB05C}" type="parTrans" cxnId="{6EBD7813-CC7A-4E61-B07C-991C628B3048}">
      <dgm:prSet/>
      <dgm:spPr/>
      <dgm:t>
        <a:bodyPr/>
        <a:lstStyle/>
        <a:p>
          <a:endParaRPr lang="en-GB"/>
        </a:p>
      </dgm:t>
    </dgm:pt>
    <dgm:pt modelId="{EBF68D25-56D9-4EE3-AA48-0C7B487259B4}" type="sibTrans" cxnId="{6EBD7813-CC7A-4E61-B07C-991C628B3048}">
      <dgm:prSet/>
      <dgm:spPr/>
      <dgm:t>
        <a:bodyPr/>
        <a:lstStyle/>
        <a:p>
          <a:endParaRPr lang="en-GB"/>
        </a:p>
      </dgm:t>
    </dgm:pt>
    <dgm:pt modelId="{4A1D2EAF-3DA7-4839-913B-5B31479976BD}">
      <dgm:prSet custT="1"/>
      <dgm:spPr>
        <a:solidFill>
          <a:schemeClr val="bg1"/>
        </a:solidFill>
        <a:ln w="38100">
          <a:solidFill>
            <a:srgbClr val="660066"/>
          </a:solidFill>
        </a:ln>
      </dgm:spPr>
      <dgm:t>
        <a:bodyPr/>
        <a:lstStyle/>
        <a:p>
          <a:pPr algn="l">
            <a:buNone/>
          </a:pPr>
          <a:endParaRPr lang="en-GB" sz="1300" b="0" dirty="0">
            <a:solidFill>
              <a:schemeClr val="tx1"/>
            </a:solidFill>
            <a:latin typeface="Arial"/>
          </a:endParaRPr>
        </a:p>
      </dgm:t>
    </dgm:pt>
    <dgm:pt modelId="{24ADF7CD-105D-4F6D-8444-A02B918373B1}" type="sibTrans" cxnId="{425D1A77-1901-4D83-8AC1-4C261C850EAD}">
      <dgm:prSet/>
      <dgm:spPr/>
      <dgm:t>
        <a:bodyPr/>
        <a:lstStyle/>
        <a:p>
          <a:endParaRPr lang="en-GB"/>
        </a:p>
      </dgm:t>
    </dgm:pt>
    <dgm:pt modelId="{083D8D43-2600-4E5D-861E-D66E3C850FA6}" type="parTrans" cxnId="{425D1A77-1901-4D83-8AC1-4C261C850EAD}">
      <dgm:prSet/>
      <dgm:spPr/>
      <dgm:t>
        <a:bodyPr/>
        <a:lstStyle/>
        <a:p>
          <a:endParaRPr lang="en-GB"/>
        </a:p>
      </dgm:t>
    </dgm:pt>
    <dgm:pt modelId="{3F701FE4-623F-4791-AE78-B6E95584F9F5}" type="pres">
      <dgm:prSet presAssocID="{4005A5A4-8FF6-4702-A4FB-D864A9B551C8}" presName="Name0" presStyleCnt="0">
        <dgm:presLayoutVars>
          <dgm:dir/>
          <dgm:animLvl val="lvl"/>
          <dgm:resizeHandles val="exact"/>
        </dgm:presLayoutVars>
      </dgm:prSet>
      <dgm:spPr/>
    </dgm:pt>
    <dgm:pt modelId="{ABE3574D-0263-42C8-95F0-77A960D819A5}" type="pres">
      <dgm:prSet presAssocID="{57E56895-9845-4720-9FA0-2703FBE91E09}" presName="linNode" presStyleCnt="0"/>
      <dgm:spPr/>
    </dgm:pt>
    <dgm:pt modelId="{8416950D-2F54-4DFE-A85C-1FF7B7678A15}" type="pres">
      <dgm:prSet presAssocID="{57E56895-9845-4720-9FA0-2703FBE91E09}" presName="parTx" presStyleLbl="revTx" presStyleIdx="0" presStyleCnt="3">
        <dgm:presLayoutVars>
          <dgm:chMax val="1"/>
          <dgm:bulletEnabled val="1"/>
        </dgm:presLayoutVars>
      </dgm:prSet>
      <dgm:spPr/>
    </dgm:pt>
    <dgm:pt modelId="{4113B346-1BBC-43C4-80BD-431ED42073F2}" type="pres">
      <dgm:prSet presAssocID="{57E56895-9845-4720-9FA0-2703FBE91E09}" presName="bracket" presStyleLbl="parChTrans1D1" presStyleIdx="0" presStyleCnt="3"/>
      <dgm:spPr>
        <a:ln>
          <a:solidFill>
            <a:srgbClr val="660066"/>
          </a:solidFill>
        </a:ln>
      </dgm:spPr>
    </dgm:pt>
    <dgm:pt modelId="{CC202999-3391-4D9F-A3B8-EDBC67ED6124}" type="pres">
      <dgm:prSet presAssocID="{57E56895-9845-4720-9FA0-2703FBE91E09}" presName="spH" presStyleCnt="0"/>
      <dgm:spPr/>
    </dgm:pt>
    <dgm:pt modelId="{FE44A75D-D9E2-4B9F-9A17-008FB9869A0A}" type="pres">
      <dgm:prSet presAssocID="{57E56895-9845-4720-9FA0-2703FBE91E09}" presName="desTx" presStyleLbl="node1" presStyleIdx="0" presStyleCnt="3">
        <dgm:presLayoutVars>
          <dgm:bulletEnabled val="1"/>
        </dgm:presLayoutVars>
      </dgm:prSet>
      <dgm:spPr/>
    </dgm:pt>
    <dgm:pt modelId="{39C3CF15-1AB9-4907-97D7-9015D7E61F23}" type="pres">
      <dgm:prSet presAssocID="{B9A9FEE7-9C46-4FC1-926E-AEE2830EE34B}" presName="spV" presStyleCnt="0"/>
      <dgm:spPr/>
    </dgm:pt>
    <dgm:pt modelId="{5C44408E-EB8D-41D8-A31C-E2EA8C18715F}" type="pres">
      <dgm:prSet presAssocID="{45DD4F3A-A945-4B18-8871-EC6CAB21C460}" presName="linNode" presStyleCnt="0"/>
      <dgm:spPr/>
    </dgm:pt>
    <dgm:pt modelId="{71E67967-02FC-4EFB-BF10-1B14AF02B66B}" type="pres">
      <dgm:prSet presAssocID="{45DD4F3A-A945-4B18-8871-EC6CAB21C460}" presName="parTx" presStyleLbl="revTx" presStyleIdx="1" presStyleCnt="3">
        <dgm:presLayoutVars>
          <dgm:chMax val="1"/>
          <dgm:bulletEnabled val="1"/>
        </dgm:presLayoutVars>
      </dgm:prSet>
      <dgm:spPr/>
    </dgm:pt>
    <dgm:pt modelId="{B0B8E6DD-B7B4-43E2-8E5E-287A4C807D36}" type="pres">
      <dgm:prSet presAssocID="{45DD4F3A-A945-4B18-8871-EC6CAB21C460}" presName="bracket" presStyleLbl="parChTrans1D1" presStyleIdx="1" presStyleCnt="3"/>
      <dgm:spPr>
        <a:ln>
          <a:solidFill>
            <a:srgbClr val="FABA00"/>
          </a:solidFill>
        </a:ln>
      </dgm:spPr>
    </dgm:pt>
    <dgm:pt modelId="{F4E5DAB5-5823-4249-8002-CFFE38E2211E}" type="pres">
      <dgm:prSet presAssocID="{45DD4F3A-A945-4B18-8871-EC6CAB21C460}" presName="spH" presStyleCnt="0"/>
      <dgm:spPr/>
    </dgm:pt>
    <dgm:pt modelId="{F9D794BD-29EF-478E-B5F3-C2B08782BC0A}" type="pres">
      <dgm:prSet presAssocID="{45DD4F3A-A945-4B18-8871-EC6CAB21C460}" presName="desTx" presStyleLbl="node1" presStyleIdx="1" presStyleCnt="3">
        <dgm:presLayoutVars>
          <dgm:bulletEnabled val="1"/>
        </dgm:presLayoutVars>
      </dgm:prSet>
      <dgm:spPr/>
    </dgm:pt>
    <dgm:pt modelId="{069BE022-EFE4-4181-95E8-C5CD6E8CA3A0}" type="pres">
      <dgm:prSet presAssocID="{5E8C3693-E6FA-409C-A370-4DD342884421}" presName="spV" presStyleCnt="0"/>
      <dgm:spPr/>
    </dgm:pt>
    <dgm:pt modelId="{F9A7893F-9458-4845-9428-66E65096CFAA}" type="pres">
      <dgm:prSet presAssocID="{0670E80E-C46C-4E21-8DFD-42E208DDFC3A}" presName="linNode" presStyleCnt="0"/>
      <dgm:spPr/>
    </dgm:pt>
    <dgm:pt modelId="{355D0966-D27B-4A9B-8F31-71430C3DAD25}" type="pres">
      <dgm:prSet presAssocID="{0670E80E-C46C-4E21-8DFD-42E208DDFC3A}" presName="parTx" presStyleLbl="revTx" presStyleIdx="2" presStyleCnt="3">
        <dgm:presLayoutVars>
          <dgm:chMax val="1"/>
          <dgm:bulletEnabled val="1"/>
        </dgm:presLayoutVars>
      </dgm:prSet>
      <dgm:spPr/>
    </dgm:pt>
    <dgm:pt modelId="{473B034D-15E5-4752-9C52-0FA2CE1A96C6}" type="pres">
      <dgm:prSet presAssocID="{0670E80E-C46C-4E21-8DFD-42E208DDFC3A}" presName="bracket" presStyleLbl="parChTrans1D1" presStyleIdx="2" presStyleCnt="3"/>
      <dgm:spPr>
        <a:ln>
          <a:solidFill>
            <a:srgbClr val="00B050"/>
          </a:solidFill>
        </a:ln>
      </dgm:spPr>
    </dgm:pt>
    <dgm:pt modelId="{0F36740E-361E-4147-8C6B-C15E3A448F34}" type="pres">
      <dgm:prSet presAssocID="{0670E80E-C46C-4E21-8DFD-42E208DDFC3A}" presName="spH" presStyleCnt="0"/>
      <dgm:spPr/>
    </dgm:pt>
    <dgm:pt modelId="{864DDAC3-441C-4BE7-90B0-72E91A794487}" type="pres">
      <dgm:prSet presAssocID="{0670E80E-C46C-4E21-8DFD-42E208DDFC3A}" presName="desTx" presStyleLbl="node1" presStyleIdx="2" presStyleCnt="3">
        <dgm:presLayoutVars>
          <dgm:bulletEnabled val="1"/>
        </dgm:presLayoutVars>
      </dgm:prSet>
      <dgm:spPr/>
    </dgm:pt>
  </dgm:ptLst>
  <dgm:cxnLst>
    <dgm:cxn modelId="{705F9B03-B430-412B-B832-BA5E03261651}" type="presOf" srcId="{45DD4F3A-A945-4B18-8871-EC6CAB21C460}" destId="{71E67967-02FC-4EFB-BF10-1B14AF02B66B}" srcOrd="0" destOrd="0" presId="urn:diagrams.loki3.com/BracketList"/>
    <dgm:cxn modelId="{18351D11-FDC5-49FF-BBF5-4E40D8571DE1}" srcId="{4005A5A4-8FF6-4702-A4FB-D864A9B551C8}" destId="{45DD4F3A-A945-4B18-8871-EC6CAB21C460}" srcOrd="1" destOrd="0" parTransId="{D2FC82F1-90EF-4DAC-8459-F4CF6FBDC1CF}" sibTransId="{5E8C3693-E6FA-409C-A370-4DD342884421}"/>
    <dgm:cxn modelId="{6EBD7813-CC7A-4E61-B07C-991C628B3048}" srcId="{57E56895-9845-4720-9FA0-2703FBE91E09}" destId="{D73CEEA4-7EEB-4EB5-A494-02A1820D34D6}" srcOrd="2" destOrd="0" parTransId="{120DFBC7-55A1-49F0-BC12-A736328AB05C}" sibTransId="{EBF68D25-56D9-4EE3-AA48-0C7B487259B4}"/>
    <dgm:cxn modelId="{AD5F6F27-8EC3-4B5A-8927-4A0EF0AC8A0C}" type="presOf" srcId="{0670E80E-C46C-4E21-8DFD-42E208DDFC3A}" destId="{355D0966-D27B-4A9B-8F31-71430C3DAD25}" srcOrd="0" destOrd="0" presId="urn:diagrams.loki3.com/BracketList"/>
    <dgm:cxn modelId="{D3900F49-0A7B-4204-B341-9AE75DD5DFE6}" type="presOf" srcId="{4005A5A4-8FF6-4702-A4FB-D864A9B551C8}" destId="{3F701FE4-623F-4791-AE78-B6E95584F9F5}" srcOrd="0" destOrd="0" presId="urn:diagrams.loki3.com/BracketList"/>
    <dgm:cxn modelId="{08A75855-26A5-4A08-83AE-4CBAADFE41E4}" type="presOf" srcId="{4A1D2EAF-3DA7-4839-913B-5B31479976BD}" destId="{FE44A75D-D9E2-4B9F-9A17-008FB9869A0A}" srcOrd="0" destOrd="1" presId="urn:diagrams.loki3.com/BracketList"/>
    <dgm:cxn modelId="{425D1A77-1901-4D83-8AC1-4C261C850EAD}" srcId="{57E56895-9845-4720-9FA0-2703FBE91E09}" destId="{4A1D2EAF-3DA7-4839-913B-5B31479976BD}" srcOrd="1" destOrd="0" parTransId="{083D8D43-2600-4E5D-861E-D66E3C850FA6}" sibTransId="{24ADF7CD-105D-4F6D-8444-A02B918373B1}"/>
    <dgm:cxn modelId="{F14B9357-0F6E-49CE-9405-95EAD5BCFE5E}" srcId="{57E56895-9845-4720-9FA0-2703FBE91E09}" destId="{6FC06132-FE6B-4C7F-96F5-35408315D1A1}" srcOrd="0" destOrd="0" parTransId="{142E362B-464A-424E-AD2D-6602C2921E20}" sibTransId="{3C473399-E14F-46C3-9473-6567F5760969}"/>
    <dgm:cxn modelId="{C6AAFB77-1DB7-4FA6-B10D-C22C38C4DDF6}" srcId="{4005A5A4-8FF6-4702-A4FB-D864A9B551C8}" destId="{57E56895-9845-4720-9FA0-2703FBE91E09}" srcOrd="0" destOrd="0" parTransId="{C41D41DD-919B-466F-B691-78AD4EAC8F5B}" sibTransId="{B9A9FEE7-9C46-4FC1-926E-AEE2830EE34B}"/>
    <dgm:cxn modelId="{5C220681-350D-43DA-A643-AA88A573F68A}" srcId="{4005A5A4-8FF6-4702-A4FB-D864A9B551C8}" destId="{0670E80E-C46C-4E21-8DFD-42E208DDFC3A}" srcOrd="2" destOrd="0" parTransId="{42933A5C-C34A-40FE-8D38-7E602998D942}" sibTransId="{01CDAB6A-E3C4-4894-8FF9-F3CBACDA0531}"/>
    <dgm:cxn modelId="{DE4FAE86-4371-43AE-9147-3363F4B1EC47}" type="presOf" srcId="{DA41B57A-7B03-4B6F-9581-38A43BE69A05}" destId="{F9D794BD-29EF-478E-B5F3-C2B08782BC0A}" srcOrd="0" destOrd="0" presId="urn:diagrams.loki3.com/BracketList"/>
    <dgm:cxn modelId="{43600E9D-31AE-4C5C-90E2-60A8DDC385DB}" srcId="{0670E80E-C46C-4E21-8DFD-42E208DDFC3A}" destId="{B311F00A-9E72-4CEE-B049-5EE7ADF40AE3}" srcOrd="0" destOrd="0" parTransId="{01951D38-700F-4EC5-9527-97A923AE8EB1}" sibTransId="{321A983D-B96D-4693-997F-E275A2F555BE}"/>
    <dgm:cxn modelId="{2722EEA0-1CC7-4AEF-919B-EBA6ED0A4420}" type="presOf" srcId="{B311F00A-9E72-4CEE-B049-5EE7ADF40AE3}" destId="{864DDAC3-441C-4BE7-90B0-72E91A794487}" srcOrd="0" destOrd="0" presId="urn:diagrams.loki3.com/BracketList"/>
    <dgm:cxn modelId="{EF76DDBA-B8E0-4610-824A-4F1FAA23397D}" type="presOf" srcId="{D73CEEA4-7EEB-4EB5-A494-02A1820D34D6}" destId="{FE44A75D-D9E2-4B9F-9A17-008FB9869A0A}" srcOrd="0" destOrd="2" presId="urn:diagrams.loki3.com/BracketList"/>
    <dgm:cxn modelId="{B26A36C1-F218-42FC-8A8D-081DA09A8AD3}" type="presOf" srcId="{57E56895-9845-4720-9FA0-2703FBE91E09}" destId="{8416950D-2F54-4DFE-A85C-1FF7B7678A15}" srcOrd="0" destOrd="0" presId="urn:diagrams.loki3.com/BracketList"/>
    <dgm:cxn modelId="{1E0051E9-1F42-492E-9EE7-448911D7AB47}" srcId="{45DD4F3A-A945-4B18-8871-EC6CAB21C460}" destId="{DA41B57A-7B03-4B6F-9581-38A43BE69A05}" srcOrd="0" destOrd="0" parTransId="{C1F2D1F0-0FC3-48FD-A516-51379DC9FFFB}" sibTransId="{81B694EB-F8DE-402E-9563-07A8BB4AC08B}"/>
    <dgm:cxn modelId="{6C6B30F3-5BE1-4D3F-8910-6BEF17775364}" type="presOf" srcId="{6FC06132-FE6B-4C7F-96F5-35408315D1A1}" destId="{FE44A75D-D9E2-4B9F-9A17-008FB9869A0A}" srcOrd="0" destOrd="0" presId="urn:diagrams.loki3.com/BracketList"/>
    <dgm:cxn modelId="{AAB8522A-4FAA-4DAB-8A7A-17B4CE9BD3F7}" type="presParOf" srcId="{3F701FE4-623F-4791-AE78-B6E95584F9F5}" destId="{ABE3574D-0263-42C8-95F0-77A960D819A5}" srcOrd="0" destOrd="0" presId="urn:diagrams.loki3.com/BracketList"/>
    <dgm:cxn modelId="{304FFE3A-B6C3-4B62-820E-BD6110A564C2}" type="presParOf" srcId="{ABE3574D-0263-42C8-95F0-77A960D819A5}" destId="{8416950D-2F54-4DFE-A85C-1FF7B7678A15}" srcOrd="0" destOrd="0" presId="urn:diagrams.loki3.com/BracketList"/>
    <dgm:cxn modelId="{FAEE70F1-58F3-4880-A66C-DD523D6E0597}" type="presParOf" srcId="{ABE3574D-0263-42C8-95F0-77A960D819A5}" destId="{4113B346-1BBC-43C4-80BD-431ED42073F2}" srcOrd="1" destOrd="0" presId="urn:diagrams.loki3.com/BracketList"/>
    <dgm:cxn modelId="{78935550-A80F-4488-94C1-A96B5249B246}" type="presParOf" srcId="{ABE3574D-0263-42C8-95F0-77A960D819A5}" destId="{CC202999-3391-4D9F-A3B8-EDBC67ED6124}" srcOrd="2" destOrd="0" presId="urn:diagrams.loki3.com/BracketList"/>
    <dgm:cxn modelId="{4EC0E557-96F2-42D9-9C47-2B43FC087B31}" type="presParOf" srcId="{ABE3574D-0263-42C8-95F0-77A960D819A5}" destId="{FE44A75D-D9E2-4B9F-9A17-008FB9869A0A}" srcOrd="3" destOrd="0" presId="urn:diagrams.loki3.com/BracketList"/>
    <dgm:cxn modelId="{B5F4C5C7-B442-4ED1-BCD4-909DB88B3B6A}" type="presParOf" srcId="{3F701FE4-623F-4791-AE78-B6E95584F9F5}" destId="{39C3CF15-1AB9-4907-97D7-9015D7E61F23}" srcOrd="1" destOrd="0" presId="urn:diagrams.loki3.com/BracketList"/>
    <dgm:cxn modelId="{312409B2-3029-49CC-B08F-B591F94DEC0F}" type="presParOf" srcId="{3F701FE4-623F-4791-AE78-B6E95584F9F5}" destId="{5C44408E-EB8D-41D8-A31C-E2EA8C18715F}" srcOrd="2" destOrd="0" presId="urn:diagrams.loki3.com/BracketList"/>
    <dgm:cxn modelId="{BCFA6620-7F3B-4360-A6E4-D0B809464655}" type="presParOf" srcId="{5C44408E-EB8D-41D8-A31C-E2EA8C18715F}" destId="{71E67967-02FC-4EFB-BF10-1B14AF02B66B}" srcOrd="0" destOrd="0" presId="urn:diagrams.loki3.com/BracketList"/>
    <dgm:cxn modelId="{679A9ACD-95D5-4A8B-B640-4024EA0116C6}" type="presParOf" srcId="{5C44408E-EB8D-41D8-A31C-E2EA8C18715F}" destId="{B0B8E6DD-B7B4-43E2-8E5E-287A4C807D36}" srcOrd="1" destOrd="0" presId="urn:diagrams.loki3.com/BracketList"/>
    <dgm:cxn modelId="{CE7DFBA2-9B37-435F-84DB-93839084D903}" type="presParOf" srcId="{5C44408E-EB8D-41D8-A31C-E2EA8C18715F}" destId="{F4E5DAB5-5823-4249-8002-CFFE38E2211E}" srcOrd="2" destOrd="0" presId="urn:diagrams.loki3.com/BracketList"/>
    <dgm:cxn modelId="{9BB1CAB5-F523-4260-B8A7-423AA80DF557}" type="presParOf" srcId="{5C44408E-EB8D-41D8-A31C-E2EA8C18715F}" destId="{F9D794BD-29EF-478E-B5F3-C2B08782BC0A}" srcOrd="3" destOrd="0" presId="urn:diagrams.loki3.com/BracketList"/>
    <dgm:cxn modelId="{1CAF032A-C68C-463D-B5FA-7B518C6C9633}" type="presParOf" srcId="{3F701FE4-623F-4791-AE78-B6E95584F9F5}" destId="{069BE022-EFE4-4181-95E8-C5CD6E8CA3A0}" srcOrd="3" destOrd="0" presId="urn:diagrams.loki3.com/BracketList"/>
    <dgm:cxn modelId="{E4DEF0EF-5CA5-4CF1-9C39-AB3B20C630AF}" type="presParOf" srcId="{3F701FE4-623F-4791-AE78-B6E95584F9F5}" destId="{F9A7893F-9458-4845-9428-66E65096CFAA}" srcOrd="4" destOrd="0" presId="urn:diagrams.loki3.com/BracketList"/>
    <dgm:cxn modelId="{332B7C04-6BD2-40E7-9829-160DBFA46C68}" type="presParOf" srcId="{F9A7893F-9458-4845-9428-66E65096CFAA}" destId="{355D0966-D27B-4A9B-8F31-71430C3DAD25}" srcOrd="0" destOrd="0" presId="urn:diagrams.loki3.com/BracketList"/>
    <dgm:cxn modelId="{E932B3F6-07D3-44A2-A85D-47227A48D03D}" type="presParOf" srcId="{F9A7893F-9458-4845-9428-66E65096CFAA}" destId="{473B034D-15E5-4752-9C52-0FA2CE1A96C6}" srcOrd="1" destOrd="0" presId="urn:diagrams.loki3.com/BracketList"/>
    <dgm:cxn modelId="{3F87312F-F2D5-4D5E-A7D7-D1881C3EAADB}" type="presParOf" srcId="{F9A7893F-9458-4845-9428-66E65096CFAA}" destId="{0F36740E-361E-4147-8C6B-C15E3A448F34}" srcOrd="2" destOrd="0" presId="urn:diagrams.loki3.com/BracketList"/>
    <dgm:cxn modelId="{F9182219-12F6-4A87-8DA2-CA2797111762}" type="presParOf" srcId="{F9A7893F-9458-4845-9428-66E65096CFAA}" destId="{864DDAC3-441C-4BE7-90B0-72E91A794487}" srcOrd="3" destOrd="0" presId="urn:diagrams.loki3.com/BracketList"/>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CA674E7-84E2-49D1-9FC2-799903AA544F}" type="doc">
      <dgm:prSet loTypeId="urn:microsoft.com/office/officeart/2005/8/layout/default" loCatId="list" qsTypeId="urn:microsoft.com/office/officeart/2005/8/quickstyle/simple2" qsCatId="simple" csTypeId="urn:microsoft.com/office/officeart/2005/8/colors/accent2_1" csCatId="accent2" phldr="1"/>
      <dgm:spPr/>
      <dgm:t>
        <a:bodyPr/>
        <a:lstStyle/>
        <a:p>
          <a:endParaRPr lang="en-US"/>
        </a:p>
      </dgm:t>
    </dgm:pt>
    <dgm:pt modelId="{353056D0-89B3-4074-8C46-21A7FFDD002D}">
      <dgm:prSet/>
      <dgm:spPr>
        <a:ln>
          <a:solidFill>
            <a:srgbClr val="0070C0"/>
          </a:solidFill>
        </a:ln>
      </dgm:spPr>
      <dgm:t>
        <a:bodyPr/>
        <a:lstStyle/>
        <a:p>
          <a:r>
            <a:rPr lang="en-GB" dirty="0"/>
            <a:t>CYP experience improved access to mental health services across Devon with shorter waits and increasing capacity in ‘Thriving’, ‘Getting Advice’ and ‘Getting Help’ by March 2026. </a:t>
          </a:r>
        </a:p>
      </dgm:t>
    </dgm:pt>
    <dgm:pt modelId="{697E60F1-06AD-4190-968D-4B0523F1A3B5}" type="parTrans" cxnId="{15335495-4B68-4593-B670-68BC4DE9C7FB}">
      <dgm:prSet/>
      <dgm:spPr/>
      <dgm:t>
        <a:bodyPr/>
        <a:lstStyle/>
        <a:p>
          <a:endParaRPr lang="en-GB"/>
        </a:p>
      </dgm:t>
    </dgm:pt>
    <dgm:pt modelId="{E3017E8E-3E2D-421A-89CD-EB5D56EE05C4}" type="sibTrans" cxnId="{15335495-4B68-4593-B670-68BC4DE9C7FB}">
      <dgm:prSet/>
      <dgm:spPr/>
      <dgm:t>
        <a:bodyPr/>
        <a:lstStyle/>
        <a:p>
          <a:endParaRPr lang="en-GB"/>
        </a:p>
      </dgm:t>
    </dgm:pt>
    <dgm:pt modelId="{7C85B2AF-44DB-4B81-9620-ABD0A503F3A8}">
      <dgm:prSet/>
      <dgm:spPr>
        <a:ln>
          <a:solidFill>
            <a:srgbClr val="0070C0"/>
          </a:solidFill>
        </a:ln>
      </dgm:spPr>
      <dgm:t>
        <a:bodyPr/>
        <a:lstStyle/>
        <a:p>
          <a:r>
            <a:rPr lang="en-GB" dirty="0"/>
            <a:t>The needs of CYP with disordered eating will be described and there will be a consistent clinical pathway, including those who are admitted to acute settings by March 2027.</a:t>
          </a:r>
        </a:p>
      </dgm:t>
    </dgm:pt>
    <dgm:pt modelId="{C59C4F15-42B4-46E5-B844-6455D761FFF0}" type="parTrans" cxnId="{DC25CDEA-45B4-4919-9ABF-8734BD7CF7FC}">
      <dgm:prSet/>
      <dgm:spPr/>
      <dgm:t>
        <a:bodyPr/>
        <a:lstStyle/>
        <a:p>
          <a:endParaRPr lang="en-GB"/>
        </a:p>
      </dgm:t>
    </dgm:pt>
    <dgm:pt modelId="{03D10BCF-282F-4B8E-BE40-39E4AA9EA027}" type="sibTrans" cxnId="{DC25CDEA-45B4-4919-9ABF-8734BD7CF7FC}">
      <dgm:prSet/>
      <dgm:spPr/>
      <dgm:t>
        <a:bodyPr/>
        <a:lstStyle/>
        <a:p>
          <a:endParaRPr lang="en-GB"/>
        </a:p>
      </dgm:t>
    </dgm:pt>
    <dgm:pt modelId="{A6E92BAB-B97D-46E7-B596-8516FF838963}">
      <dgm:prSet/>
      <dgm:spPr>
        <a:ln>
          <a:solidFill>
            <a:srgbClr val="0070C0"/>
          </a:solidFill>
        </a:ln>
      </dgm:spPr>
      <dgm:t>
        <a:bodyPr/>
        <a:lstStyle/>
        <a:p>
          <a:r>
            <a:rPr lang="en-GB" dirty="0"/>
            <a:t>There will be joint approaches to responding to shared needs and priorities related to SEMH (Safeguarding &amp; SEND) across Devon, Torbay and Plymouth. </a:t>
          </a:r>
        </a:p>
      </dgm:t>
    </dgm:pt>
    <dgm:pt modelId="{32F31BBF-5493-4F23-AFE6-0A0D9621C030}" type="parTrans" cxnId="{3E2E224D-7511-405F-B336-B7594B809A3D}">
      <dgm:prSet/>
      <dgm:spPr/>
      <dgm:t>
        <a:bodyPr/>
        <a:lstStyle/>
        <a:p>
          <a:endParaRPr lang="en-GB"/>
        </a:p>
      </dgm:t>
    </dgm:pt>
    <dgm:pt modelId="{118F0CDC-2690-4DC9-8495-A47E3B135771}" type="sibTrans" cxnId="{3E2E224D-7511-405F-B336-B7594B809A3D}">
      <dgm:prSet/>
      <dgm:spPr/>
      <dgm:t>
        <a:bodyPr/>
        <a:lstStyle/>
        <a:p>
          <a:endParaRPr lang="en-GB"/>
        </a:p>
      </dgm:t>
    </dgm:pt>
    <dgm:pt modelId="{4E22FB58-0E74-49C3-B0DD-CAAA2A42CCFA}">
      <dgm:prSet/>
      <dgm:spPr>
        <a:ln>
          <a:solidFill>
            <a:srgbClr val="0070C0"/>
          </a:solidFill>
        </a:ln>
      </dgm:spPr>
      <dgm:t>
        <a:bodyPr/>
        <a:lstStyle/>
        <a:p>
          <a:r>
            <a:rPr lang="en-GB" dirty="0"/>
            <a:t>There will be 24/7 community-based mental health crisis assessment and brief intervention for CYP across Devon by March 2027.</a:t>
          </a:r>
        </a:p>
      </dgm:t>
    </dgm:pt>
    <dgm:pt modelId="{91EEEFF0-66DC-4759-82AA-B2976FE78385}" type="parTrans" cxnId="{0342B285-E8D1-4E77-A952-3718AD1DD36D}">
      <dgm:prSet/>
      <dgm:spPr/>
      <dgm:t>
        <a:bodyPr/>
        <a:lstStyle/>
        <a:p>
          <a:endParaRPr lang="en-GB"/>
        </a:p>
      </dgm:t>
    </dgm:pt>
    <dgm:pt modelId="{A1D13177-D4DF-43E3-AF3C-7443C1348774}" type="sibTrans" cxnId="{0342B285-E8D1-4E77-A952-3718AD1DD36D}">
      <dgm:prSet/>
      <dgm:spPr/>
      <dgm:t>
        <a:bodyPr/>
        <a:lstStyle/>
        <a:p>
          <a:endParaRPr lang="en-GB"/>
        </a:p>
      </dgm:t>
    </dgm:pt>
    <dgm:pt modelId="{22CEF8CE-6000-4E8F-8436-29B47F6A3192}">
      <dgm:prSet/>
      <dgm:spPr>
        <a:ln>
          <a:solidFill>
            <a:srgbClr val="0070C0"/>
          </a:solidFill>
        </a:ln>
      </dgm:spPr>
      <dgm:t>
        <a:bodyPr/>
        <a:lstStyle/>
        <a:p>
          <a:r>
            <a:rPr lang="en-GB" dirty="0"/>
            <a:t>There will be a systematic approach to capturing the voice of CYP in across Devon which is maintained and reflected in how plans are developed and prioritised so that improvements are meaningful for CYP and their families across Devon.</a:t>
          </a:r>
        </a:p>
      </dgm:t>
    </dgm:pt>
    <dgm:pt modelId="{D0598F5C-F665-4DAF-A886-9F4543BFD17D}" type="parTrans" cxnId="{56CA8D69-84DC-42AF-9B2C-F168F75EF359}">
      <dgm:prSet/>
      <dgm:spPr/>
      <dgm:t>
        <a:bodyPr/>
        <a:lstStyle/>
        <a:p>
          <a:endParaRPr lang="en-GB"/>
        </a:p>
      </dgm:t>
    </dgm:pt>
    <dgm:pt modelId="{FFE1BD3F-76AC-40DA-B44E-AC506AB7331A}" type="sibTrans" cxnId="{56CA8D69-84DC-42AF-9B2C-F168F75EF359}">
      <dgm:prSet/>
      <dgm:spPr/>
      <dgm:t>
        <a:bodyPr/>
        <a:lstStyle/>
        <a:p>
          <a:endParaRPr lang="en-GB"/>
        </a:p>
      </dgm:t>
    </dgm:pt>
    <dgm:pt modelId="{EA937F39-B09E-45B2-A009-C71235A6B446}" type="pres">
      <dgm:prSet presAssocID="{0CA674E7-84E2-49D1-9FC2-799903AA544F}" presName="diagram" presStyleCnt="0">
        <dgm:presLayoutVars>
          <dgm:dir/>
          <dgm:resizeHandles val="exact"/>
        </dgm:presLayoutVars>
      </dgm:prSet>
      <dgm:spPr/>
    </dgm:pt>
    <dgm:pt modelId="{E622CB7D-B3C6-4237-91D5-8D2549D24E0A}" type="pres">
      <dgm:prSet presAssocID="{353056D0-89B3-4074-8C46-21A7FFDD002D}" presName="node" presStyleLbl="node1" presStyleIdx="0" presStyleCnt="5">
        <dgm:presLayoutVars>
          <dgm:bulletEnabled val="1"/>
        </dgm:presLayoutVars>
      </dgm:prSet>
      <dgm:spPr/>
    </dgm:pt>
    <dgm:pt modelId="{B36DE7BA-3A62-4DCF-B1DB-EC3F259DF46A}" type="pres">
      <dgm:prSet presAssocID="{E3017E8E-3E2D-421A-89CD-EB5D56EE05C4}" presName="sibTrans" presStyleCnt="0"/>
      <dgm:spPr/>
    </dgm:pt>
    <dgm:pt modelId="{8C379BFB-A17F-40B6-8154-10F9A16CDB52}" type="pres">
      <dgm:prSet presAssocID="{4E22FB58-0E74-49C3-B0DD-CAAA2A42CCFA}" presName="node" presStyleLbl="node1" presStyleIdx="1" presStyleCnt="5">
        <dgm:presLayoutVars>
          <dgm:bulletEnabled val="1"/>
        </dgm:presLayoutVars>
      </dgm:prSet>
      <dgm:spPr/>
    </dgm:pt>
    <dgm:pt modelId="{BD0980EA-8838-4D04-B46A-EC8216013F99}" type="pres">
      <dgm:prSet presAssocID="{A1D13177-D4DF-43E3-AF3C-7443C1348774}" presName="sibTrans" presStyleCnt="0"/>
      <dgm:spPr/>
    </dgm:pt>
    <dgm:pt modelId="{DBFAB058-BF5E-4CC5-B073-907567F640E5}" type="pres">
      <dgm:prSet presAssocID="{7C85B2AF-44DB-4B81-9620-ABD0A503F3A8}" presName="node" presStyleLbl="node1" presStyleIdx="2" presStyleCnt="5">
        <dgm:presLayoutVars>
          <dgm:bulletEnabled val="1"/>
        </dgm:presLayoutVars>
      </dgm:prSet>
      <dgm:spPr/>
    </dgm:pt>
    <dgm:pt modelId="{8EF71E39-B0DB-490B-9086-E5235CA2C093}" type="pres">
      <dgm:prSet presAssocID="{03D10BCF-282F-4B8E-BE40-39E4AA9EA027}" presName="sibTrans" presStyleCnt="0"/>
      <dgm:spPr/>
    </dgm:pt>
    <dgm:pt modelId="{C46B3F54-B64C-4D4F-A035-3A43D83388A9}" type="pres">
      <dgm:prSet presAssocID="{A6E92BAB-B97D-46E7-B596-8516FF838963}" presName="node" presStyleLbl="node1" presStyleIdx="3" presStyleCnt="5">
        <dgm:presLayoutVars>
          <dgm:bulletEnabled val="1"/>
        </dgm:presLayoutVars>
      </dgm:prSet>
      <dgm:spPr/>
    </dgm:pt>
    <dgm:pt modelId="{4C1F278F-3CD0-4C1F-AA3B-8C711AE81C70}" type="pres">
      <dgm:prSet presAssocID="{118F0CDC-2690-4DC9-8495-A47E3B135771}" presName="sibTrans" presStyleCnt="0"/>
      <dgm:spPr/>
    </dgm:pt>
    <dgm:pt modelId="{EE07E6EE-2FB3-4E32-BA82-9F2AD9BDEB5F}" type="pres">
      <dgm:prSet presAssocID="{22CEF8CE-6000-4E8F-8436-29B47F6A3192}" presName="node" presStyleLbl="node1" presStyleIdx="4" presStyleCnt="5">
        <dgm:presLayoutVars>
          <dgm:bulletEnabled val="1"/>
        </dgm:presLayoutVars>
      </dgm:prSet>
      <dgm:spPr/>
    </dgm:pt>
  </dgm:ptLst>
  <dgm:cxnLst>
    <dgm:cxn modelId="{3AAD6600-1356-4EF3-A093-10E634DA9ECC}" type="presOf" srcId="{7C85B2AF-44DB-4B81-9620-ABD0A503F3A8}" destId="{DBFAB058-BF5E-4CC5-B073-907567F640E5}" srcOrd="0" destOrd="0" presId="urn:microsoft.com/office/officeart/2005/8/layout/default"/>
    <dgm:cxn modelId="{21CA9300-236C-4CA3-B208-57EBE1C02187}" type="presOf" srcId="{22CEF8CE-6000-4E8F-8436-29B47F6A3192}" destId="{EE07E6EE-2FB3-4E32-BA82-9F2AD9BDEB5F}" srcOrd="0" destOrd="0" presId="urn:microsoft.com/office/officeart/2005/8/layout/default"/>
    <dgm:cxn modelId="{56CA8D69-84DC-42AF-9B2C-F168F75EF359}" srcId="{0CA674E7-84E2-49D1-9FC2-799903AA544F}" destId="{22CEF8CE-6000-4E8F-8436-29B47F6A3192}" srcOrd="4" destOrd="0" parTransId="{D0598F5C-F665-4DAF-A886-9F4543BFD17D}" sibTransId="{FFE1BD3F-76AC-40DA-B44E-AC506AB7331A}"/>
    <dgm:cxn modelId="{5BEA314C-F0BD-4C62-B10F-1D2B95D9163D}" type="presOf" srcId="{A6E92BAB-B97D-46E7-B596-8516FF838963}" destId="{C46B3F54-B64C-4D4F-A035-3A43D83388A9}" srcOrd="0" destOrd="0" presId="urn:microsoft.com/office/officeart/2005/8/layout/default"/>
    <dgm:cxn modelId="{3E2E224D-7511-405F-B336-B7594B809A3D}" srcId="{0CA674E7-84E2-49D1-9FC2-799903AA544F}" destId="{A6E92BAB-B97D-46E7-B596-8516FF838963}" srcOrd="3" destOrd="0" parTransId="{32F31BBF-5493-4F23-AFE6-0A0D9621C030}" sibTransId="{118F0CDC-2690-4DC9-8495-A47E3B135771}"/>
    <dgm:cxn modelId="{7F497684-BAC4-4D38-95F6-8DAD0AA9C266}" type="presOf" srcId="{4E22FB58-0E74-49C3-B0DD-CAAA2A42CCFA}" destId="{8C379BFB-A17F-40B6-8154-10F9A16CDB52}" srcOrd="0" destOrd="0" presId="urn:microsoft.com/office/officeart/2005/8/layout/default"/>
    <dgm:cxn modelId="{0342B285-E8D1-4E77-A952-3718AD1DD36D}" srcId="{0CA674E7-84E2-49D1-9FC2-799903AA544F}" destId="{4E22FB58-0E74-49C3-B0DD-CAAA2A42CCFA}" srcOrd="1" destOrd="0" parTransId="{91EEEFF0-66DC-4759-82AA-B2976FE78385}" sibTransId="{A1D13177-D4DF-43E3-AF3C-7443C1348774}"/>
    <dgm:cxn modelId="{15335495-4B68-4593-B670-68BC4DE9C7FB}" srcId="{0CA674E7-84E2-49D1-9FC2-799903AA544F}" destId="{353056D0-89B3-4074-8C46-21A7FFDD002D}" srcOrd="0" destOrd="0" parTransId="{697E60F1-06AD-4190-968D-4B0523F1A3B5}" sibTransId="{E3017E8E-3E2D-421A-89CD-EB5D56EE05C4}"/>
    <dgm:cxn modelId="{417483BB-9976-4318-824A-3149C50DBA1A}" type="presOf" srcId="{353056D0-89B3-4074-8C46-21A7FFDD002D}" destId="{E622CB7D-B3C6-4237-91D5-8D2549D24E0A}" srcOrd="0" destOrd="0" presId="urn:microsoft.com/office/officeart/2005/8/layout/default"/>
    <dgm:cxn modelId="{C89F36BF-B289-4D59-BAF7-2A2F7BA04C2F}" type="presOf" srcId="{0CA674E7-84E2-49D1-9FC2-799903AA544F}" destId="{EA937F39-B09E-45B2-A009-C71235A6B446}" srcOrd="0" destOrd="0" presId="urn:microsoft.com/office/officeart/2005/8/layout/default"/>
    <dgm:cxn modelId="{DC25CDEA-45B4-4919-9ABF-8734BD7CF7FC}" srcId="{0CA674E7-84E2-49D1-9FC2-799903AA544F}" destId="{7C85B2AF-44DB-4B81-9620-ABD0A503F3A8}" srcOrd="2" destOrd="0" parTransId="{C59C4F15-42B4-46E5-B844-6455D761FFF0}" sibTransId="{03D10BCF-282F-4B8E-BE40-39E4AA9EA027}"/>
    <dgm:cxn modelId="{636AF6C2-720D-4E75-B3E5-9AABAD4F3A55}" type="presParOf" srcId="{EA937F39-B09E-45B2-A009-C71235A6B446}" destId="{E622CB7D-B3C6-4237-91D5-8D2549D24E0A}" srcOrd="0" destOrd="0" presId="urn:microsoft.com/office/officeart/2005/8/layout/default"/>
    <dgm:cxn modelId="{5F905A18-B53B-403B-A440-76EEDE4886D5}" type="presParOf" srcId="{EA937F39-B09E-45B2-A009-C71235A6B446}" destId="{B36DE7BA-3A62-4DCF-B1DB-EC3F259DF46A}" srcOrd="1" destOrd="0" presId="urn:microsoft.com/office/officeart/2005/8/layout/default"/>
    <dgm:cxn modelId="{97F35E09-37AA-4A06-8F89-A44B44A18BBB}" type="presParOf" srcId="{EA937F39-B09E-45B2-A009-C71235A6B446}" destId="{8C379BFB-A17F-40B6-8154-10F9A16CDB52}" srcOrd="2" destOrd="0" presId="urn:microsoft.com/office/officeart/2005/8/layout/default"/>
    <dgm:cxn modelId="{A9F972AA-7D58-4F29-BC15-7F4774E77BEB}" type="presParOf" srcId="{EA937F39-B09E-45B2-A009-C71235A6B446}" destId="{BD0980EA-8838-4D04-B46A-EC8216013F99}" srcOrd="3" destOrd="0" presId="urn:microsoft.com/office/officeart/2005/8/layout/default"/>
    <dgm:cxn modelId="{41C21BCE-F750-4207-94D9-9272EA0F4CE8}" type="presParOf" srcId="{EA937F39-B09E-45B2-A009-C71235A6B446}" destId="{DBFAB058-BF5E-4CC5-B073-907567F640E5}" srcOrd="4" destOrd="0" presId="urn:microsoft.com/office/officeart/2005/8/layout/default"/>
    <dgm:cxn modelId="{ABBCAF5B-2DDE-40FD-9130-8D76541A480C}" type="presParOf" srcId="{EA937F39-B09E-45B2-A009-C71235A6B446}" destId="{8EF71E39-B0DB-490B-9086-E5235CA2C093}" srcOrd="5" destOrd="0" presId="urn:microsoft.com/office/officeart/2005/8/layout/default"/>
    <dgm:cxn modelId="{F48D2F7C-1139-4192-9602-8F7EC6AC91D7}" type="presParOf" srcId="{EA937F39-B09E-45B2-A009-C71235A6B446}" destId="{C46B3F54-B64C-4D4F-A035-3A43D83388A9}" srcOrd="6" destOrd="0" presId="urn:microsoft.com/office/officeart/2005/8/layout/default"/>
    <dgm:cxn modelId="{C27A7244-9E90-497B-8E8D-C1C1E9FF2733}" type="presParOf" srcId="{EA937F39-B09E-45B2-A009-C71235A6B446}" destId="{4C1F278F-3CD0-4C1F-AA3B-8C711AE81C70}" srcOrd="7" destOrd="0" presId="urn:microsoft.com/office/officeart/2005/8/layout/default"/>
    <dgm:cxn modelId="{9362A51B-6F71-4F85-9290-A2B9A9C6FF9F}" type="presParOf" srcId="{EA937F39-B09E-45B2-A009-C71235A6B446}" destId="{EE07E6EE-2FB3-4E32-BA82-9F2AD9BDEB5F}"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6AC1C-902F-4EF0-9AD5-1678EDC760FB}">
      <dsp:nvSpPr>
        <dsp:cNvPr id="0" name=""/>
        <dsp:cNvSpPr/>
      </dsp:nvSpPr>
      <dsp:spPr>
        <a:xfrm rot="16200000">
          <a:off x="-1077939" y="1086053"/>
          <a:ext cx="5688632" cy="3516525"/>
        </a:xfrm>
        <a:prstGeom prst="flowChartManualOperation">
          <a:avLst/>
        </a:prstGeom>
        <a:solidFill>
          <a:schemeClr val="lt1"/>
        </a:solidFill>
        <a:ln w="381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0" tIns="0" rIns="101600" bIns="0" numCol="1" spcCol="1270" anchor="t" anchorCtr="0">
          <a:noAutofit/>
        </a:bodyPr>
        <a:lstStyle/>
        <a:p>
          <a:pPr marL="0" lvl="0" indent="0" algn="l" defTabSz="711200">
            <a:lnSpc>
              <a:spcPct val="90000"/>
            </a:lnSpc>
            <a:spcBef>
              <a:spcPct val="0"/>
            </a:spcBef>
            <a:spcAft>
              <a:spcPct val="35000"/>
            </a:spcAft>
            <a:buNone/>
          </a:pPr>
          <a:r>
            <a:rPr lang="en-GB" sz="1600" b="1" kern="1200" dirty="0">
              <a:solidFill>
                <a:srgbClr val="009639"/>
              </a:solidFill>
              <a:latin typeface="Arial" panose="020B0604020202020204" pitchFamily="34" charset="0"/>
              <a:ea typeface="Gadugi" panose="020B0502040204020203" pitchFamily="34" charset="0"/>
              <a:cs typeface="Arial" panose="020B0604020202020204" pitchFamily="34" charset="0"/>
            </a:rPr>
            <a:t>Children &amp; Young People tell us…</a:t>
          </a:r>
        </a:p>
        <a:p>
          <a:pPr marL="114300" lvl="1" indent="-114300" algn="l" defTabSz="577850">
            <a:lnSpc>
              <a:spcPct val="90000"/>
            </a:lnSpc>
            <a:spcBef>
              <a:spcPct val="0"/>
            </a:spcBef>
            <a:spcAft>
              <a:spcPct val="15000"/>
            </a:spcAft>
            <a:buChar char="•"/>
          </a:pPr>
          <a:r>
            <a:rPr lang="en-GB" sz="1300" kern="1200" dirty="0">
              <a:solidFill>
                <a:sysClr val="windowText" lastClr="000000"/>
              </a:solidFill>
              <a:latin typeface="+mn-lt"/>
              <a:ea typeface="Gadugi" panose="020B0502040204020203" pitchFamily="34" charset="0"/>
              <a:cs typeface="Arial" panose="020B0604020202020204" pitchFamily="34" charset="0"/>
            </a:rPr>
            <a:t>that all young people should be able to </a:t>
          </a:r>
          <a:r>
            <a:rPr lang="en-GB" sz="1300" b="1" kern="1200" dirty="0">
              <a:solidFill>
                <a:srgbClr val="00B050"/>
              </a:solidFill>
              <a:latin typeface="+mn-lt"/>
              <a:ea typeface="Gadugi" panose="020B0502040204020203" pitchFamily="34" charset="0"/>
              <a:cs typeface="Arial" panose="020B0604020202020204" pitchFamily="34" charset="0"/>
            </a:rPr>
            <a:t>get help when they need it</a:t>
          </a:r>
          <a:r>
            <a:rPr lang="en-GB" sz="1300" kern="1200" dirty="0">
              <a:solidFill>
                <a:sysClr val="windowText" lastClr="000000"/>
              </a:solidFill>
              <a:latin typeface="+mn-lt"/>
              <a:ea typeface="Gadugi" panose="020B0502040204020203" pitchFamily="34" charset="0"/>
              <a:cs typeface="Arial" panose="020B0604020202020204" pitchFamily="34" charset="0"/>
            </a:rPr>
            <a:t>, at the time they are ready and not waiting until they are at breaking point</a:t>
          </a:r>
        </a:p>
        <a:p>
          <a:pPr marL="114300" lvl="1" indent="-114300" algn="l" defTabSz="577850">
            <a:lnSpc>
              <a:spcPct val="90000"/>
            </a:lnSpc>
            <a:spcBef>
              <a:spcPct val="0"/>
            </a:spcBef>
            <a:spcAft>
              <a:spcPct val="15000"/>
            </a:spcAft>
            <a:buChar char="•"/>
          </a:pPr>
          <a:r>
            <a:rPr lang="en-GB" sz="1300" kern="1200" dirty="0">
              <a:latin typeface="+mn-lt"/>
            </a:rPr>
            <a:t>they need </a:t>
          </a:r>
          <a:r>
            <a:rPr lang="en-GB" sz="1300" b="1" kern="1200" dirty="0">
              <a:solidFill>
                <a:srgbClr val="00B050"/>
              </a:solidFill>
              <a:latin typeface="+mn-lt"/>
            </a:rPr>
            <a:t>safe, non-judgemental places </a:t>
          </a:r>
          <a:r>
            <a:rPr lang="en-GB" sz="1300" kern="1200" dirty="0">
              <a:latin typeface="+mn-lt"/>
            </a:rPr>
            <a:t>and people who are  </a:t>
          </a:r>
          <a:r>
            <a:rPr lang="en-GB" sz="1300" b="1" kern="1200" dirty="0">
              <a:solidFill>
                <a:srgbClr val="00B050"/>
              </a:solidFill>
              <a:latin typeface="+mn-lt"/>
            </a:rPr>
            <a:t>trauma informed and culturally competent</a:t>
          </a:r>
          <a:endParaRPr lang="en-GB" sz="1300" b="1" kern="1200" dirty="0">
            <a:solidFill>
              <a:srgbClr val="00B050"/>
            </a:solidFill>
            <a:latin typeface="+mn-lt"/>
            <a:ea typeface="Gadugi" panose="020B0502040204020203" pitchFamily="34" charset="0"/>
            <a:cs typeface="Arial" panose="020B0604020202020204" pitchFamily="34" charset="0"/>
          </a:endParaRPr>
        </a:p>
        <a:p>
          <a:pPr marL="114300" lvl="1" indent="-114300" algn="l" defTabSz="577850">
            <a:lnSpc>
              <a:spcPct val="90000"/>
            </a:lnSpc>
            <a:spcBef>
              <a:spcPct val="0"/>
            </a:spcBef>
            <a:spcAft>
              <a:spcPct val="15000"/>
            </a:spcAft>
            <a:buChar char="•"/>
          </a:pPr>
          <a:r>
            <a:rPr lang="en-GB" sz="1300" kern="1200" dirty="0">
              <a:solidFill>
                <a:sysClr val="windowText" lastClr="000000"/>
              </a:solidFill>
              <a:latin typeface="+mn-lt"/>
              <a:ea typeface="Gadugi" panose="020B0502040204020203" pitchFamily="34" charset="0"/>
              <a:cs typeface="Arial" panose="020B0604020202020204" pitchFamily="34" charset="0"/>
            </a:rPr>
            <a:t>that places to get help should be in their community and offer </a:t>
          </a:r>
          <a:r>
            <a:rPr lang="en-GB" sz="1300" b="1" kern="1200" dirty="0">
              <a:solidFill>
                <a:srgbClr val="00B050"/>
              </a:solidFill>
              <a:latin typeface="+mn-lt"/>
              <a:ea typeface="Gadugi" panose="020B0502040204020203" pitchFamily="34" charset="0"/>
              <a:cs typeface="Arial" panose="020B0604020202020204" pitchFamily="34" charset="0"/>
            </a:rPr>
            <a:t>flexibility and choice  </a:t>
          </a:r>
        </a:p>
        <a:p>
          <a:pPr marL="114300" lvl="1" indent="-114300" algn="l" defTabSz="577850">
            <a:lnSpc>
              <a:spcPct val="90000"/>
            </a:lnSpc>
            <a:spcBef>
              <a:spcPct val="0"/>
            </a:spcBef>
            <a:spcAft>
              <a:spcPct val="15000"/>
            </a:spcAft>
            <a:buChar char="•"/>
          </a:pPr>
          <a:r>
            <a:rPr lang="en-GB" sz="1300" kern="1200" dirty="0">
              <a:solidFill>
                <a:sysClr val="windowText" lastClr="000000"/>
              </a:solidFill>
              <a:latin typeface="+mn-lt"/>
              <a:ea typeface="Gadugi" panose="020B0502040204020203" pitchFamily="34" charset="0"/>
              <a:cs typeface="Arial" panose="020B0604020202020204" pitchFamily="34" charset="0"/>
            </a:rPr>
            <a:t>schools need to be more accountable in supporting young people with mental health needs to get help and support</a:t>
          </a:r>
        </a:p>
        <a:p>
          <a:pPr marL="114300" lvl="1" indent="-114300" algn="l" defTabSz="577850">
            <a:lnSpc>
              <a:spcPct val="90000"/>
            </a:lnSpc>
            <a:spcBef>
              <a:spcPct val="0"/>
            </a:spcBef>
            <a:spcAft>
              <a:spcPct val="15000"/>
            </a:spcAft>
            <a:buChar char="•"/>
          </a:pPr>
          <a:r>
            <a:rPr lang="en-GB" sz="1300" kern="1200" dirty="0">
              <a:solidFill>
                <a:sysClr val="windowText" lastClr="000000"/>
              </a:solidFill>
              <a:latin typeface="+mn-lt"/>
              <a:ea typeface="Gadugi" panose="020B0502040204020203" pitchFamily="34" charset="0"/>
              <a:cs typeface="Arial" panose="020B0604020202020204" pitchFamily="34" charset="0"/>
            </a:rPr>
            <a:t>adults should have more education around how to help with difficult topics</a:t>
          </a:r>
        </a:p>
        <a:p>
          <a:pPr marL="114300" lvl="1" indent="-114300" algn="l" defTabSz="577850">
            <a:lnSpc>
              <a:spcPct val="90000"/>
            </a:lnSpc>
            <a:spcBef>
              <a:spcPct val="0"/>
            </a:spcBef>
            <a:spcAft>
              <a:spcPct val="15000"/>
            </a:spcAft>
            <a:buChar char="•"/>
          </a:pPr>
          <a:r>
            <a:rPr lang="en-GB" sz="1300" b="0" kern="1200" dirty="0">
              <a:solidFill>
                <a:sysClr val="windowText" lastClr="000000"/>
              </a:solidFill>
              <a:latin typeface="Arial" panose="020B0604020202020204" pitchFamily="34" charset="0"/>
              <a:ea typeface="Gadugi" panose="020B0502040204020203" pitchFamily="34" charset="0"/>
              <a:cs typeface="Arial" panose="020B0604020202020204" pitchFamily="34" charset="0"/>
            </a:rPr>
            <a:t>around half (53%) are unaware of the support available apart from seeking help from their GP </a:t>
          </a:r>
          <a:endParaRPr lang="en-GB" sz="1300" kern="1200" dirty="0">
            <a:solidFill>
              <a:sysClr val="windowText" lastClr="000000"/>
            </a:solidFill>
            <a:latin typeface="+mn-lt"/>
            <a:ea typeface="Gadugi" panose="020B0502040204020203" pitchFamily="34" charset="0"/>
            <a:cs typeface="Arial" panose="020B0604020202020204" pitchFamily="34" charset="0"/>
          </a:endParaRPr>
        </a:p>
      </dsp:txBody>
      <dsp:txXfrm rot="5400000">
        <a:off x="8115" y="1137725"/>
        <a:ext cx="3516525" cy="3413180"/>
      </dsp:txXfrm>
    </dsp:sp>
    <dsp:sp modelId="{F0B60944-4122-4648-A449-93D6693AEB01}">
      <dsp:nvSpPr>
        <dsp:cNvPr id="0" name=""/>
        <dsp:cNvSpPr/>
      </dsp:nvSpPr>
      <dsp:spPr>
        <a:xfrm rot="16200000">
          <a:off x="2578542" y="1193690"/>
          <a:ext cx="5688632" cy="3301250"/>
        </a:xfrm>
        <a:prstGeom prst="flowChartManualOperation">
          <a:avLst/>
        </a:prstGeom>
        <a:solidFill>
          <a:schemeClr val="lt1"/>
        </a:solidFill>
        <a:ln w="381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0" tIns="0" rIns="101600" bIns="0" numCol="1" spcCol="1270" anchor="t" anchorCtr="0">
          <a:noAutofit/>
        </a:bodyPr>
        <a:lstStyle/>
        <a:p>
          <a:pPr marL="0" lvl="0" indent="0" algn="l" defTabSz="711200">
            <a:lnSpc>
              <a:spcPct val="90000"/>
            </a:lnSpc>
            <a:spcBef>
              <a:spcPct val="0"/>
            </a:spcBef>
            <a:spcAft>
              <a:spcPct val="35000"/>
            </a:spcAft>
            <a:buNone/>
          </a:pPr>
          <a:r>
            <a:rPr lang="en-GB" sz="1600" b="1" kern="1200" dirty="0">
              <a:solidFill>
                <a:srgbClr val="009639"/>
              </a:solidFill>
              <a:latin typeface="Arial" panose="020B0604020202020204" pitchFamily="34" charset="0"/>
              <a:ea typeface="Gadugi" panose="020B0502040204020203" pitchFamily="34" charset="0"/>
              <a:cs typeface="Arial" panose="020B0604020202020204" pitchFamily="34" charset="0"/>
            </a:rPr>
            <a:t>Parents and Carers  tell us…</a:t>
          </a:r>
        </a:p>
        <a:p>
          <a:pPr marL="114300" lvl="1" indent="-114300" algn="l" defTabSz="577850">
            <a:lnSpc>
              <a:spcPct val="100000"/>
            </a:lnSpc>
            <a:spcBef>
              <a:spcPts val="0"/>
            </a:spcBef>
            <a:spcAft>
              <a:spcPts val="600"/>
            </a:spcAft>
            <a:buChar char="•"/>
          </a:pPr>
          <a:r>
            <a:rPr lang="en-GB" sz="1300" b="0" i="0" kern="1200" dirty="0">
              <a:solidFill>
                <a:sysClr val="windowText" lastClr="000000"/>
              </a:solidFill>
              <a:latin typeface="Arial"/>
              <a:ea typeface="Gadugi"/>
              <a:cs typeface="Arial"/>
            </a:rPr>
            <a:t>76% of parents believed their child's mental health deteriorated while waiting for support </a:t>
          </a:r>
        </a:p>
        <a:p>
          <a:pPr marL="114300" lvl="1" indent="-114300" algn="l" defTabSz="577850">
            <a:lnSpc>
              <a:spcPct val="100000"/>
            </a:lnSpc>
            <a:spcBef>
              <a:spcPts val="0"/>
            </a:spcBef>
            <a:spcAft>
              <a:spcPts val="600"/>
            </a:spcAft>
            <a:buChar char="•"/>
          </a:pPr>
          <a:r>
            <a:rPr lang="en-GB" sz="1300" b="0" i="0" kern="1200" dirty="0">
              <a:solidFill>
                <a:sysClr val="windowText" lastClr="000000"/>
              </a:solidFill>
              <a:latin typeface="Arial"/>
              <a:ea typeface="Gadugi"/>
              <a:cs typeface="Arial"/>
            </a:rPr>
            <a:t>they want support in ensuring they have the skills to respond to their young people’s concerns and specific mental health training for foster carers </a:t>
          </a:r>
        </a:p>
        <a:p>
          <a:pPr marL="114300" lvl="1" indent="-114300" algn="l" defTabSz="577850">
            <a:lnSpc>
              <a:spcPct val="100000"/>
            </a:lnSpc>
            <a:spcBef>
              <a:spcPts val="0"/>
            </a:spcBef>
            <a:spcAft>
              <a:spcPts val="600"/>
            </a:spcAft>
            <a:buChar char="•"/>
          </a:pPr>
          <a:r>
            <a:rPr lang="en-GB" sz="1300" b="0" i="0" kern="1200" dirty="0">
              <a:solidFill>
                <a:sysClr val="windowText" lastClr="000000"/>
              </a:solidFill>
              <a:latin typeface="Arial"/>
              <a:ea typeface="Gadugi"/>
              <a:cs typeface="Arial"/>
            </a:rPr>
            <a:t>they want teachers to be properly trained in mental health and understand wellbeing </a:t>
          </a:r>
        </a:p>
      </dsp:txBody>
      <dsp:txXfrm rot="5400000">
        <a:off x="3772233" y="1137725"/>
        <a:ext cx="3301250" cy="3413180"/>
      </dsp:txXfrm>
    </dsp:sp>
    <dsp:sp modelId="{3A08F6FA-EE2C-41D2-A0C0-A6A2531097E0}">
      <dsp:nvSpPr>
        <dsp:cNvPr id="0" name=""/>
        <dsp:cNvSpPr/>
      </dsp:nvSpPr>
      <dsp:spPr>
        <a:xfrm rot="16200000">
          <a:off x="6127386" y="1193690"/>
          <a:ext cx="5688632" cy="3301250"/>
        </a:xfrm>
        <a:prstGeom prst="flowChartManualOperation">
          <a:avLst/>
        </a:prstGeom>
        <a:solidFill>
          <a:schemeClr val="lt1"/>
        </a:solidFill>
        <a:ln w="381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0" tIns="0" rIns="101600" bIns="0" numCol="1" spcCol="1270" anchor="t" anchorCtr="0">
          <a:noAutofit/>
        </a:bodyPr>
        <a:lstStyle/>
        <a:p>
          <a:pPr marL="0" lvl="0" indent="0" algn="l" defTabSz="711200">
            <a:lnSpc>
              <a:spcPct val="90000"/>
            </a:lnSpc>
            <a:spcBef>
              <a:spcPct val="0"/>
            </a:spcBef>
            <a:spcAft>
              <a:spcPct val="35000"/>
            </a:spcAft>
            <a:buNone/>
          </a:pPr>
          <a:r>
            <a:rPr lang="en-GB" sz="1600" b="1" kern="1200" dirty="0">
              <a:solidFill>
                <a:srgbClr val="009639"/>
              </a:solidFill>
              <a:latin typeface="Arial" panose="020B0604020202020204" pitchFamily="34" charset="0"/>
              <a:ea typeface="Gadugi" panose="020B0502040204020203" pitchFamily="34" charset="0"/>
              <a:cs typeface="Arial" panose="020B0604020202020204" pitchFamily="34" charset="0"/>
            </a:rPr>
            <a:t>Staff tell us...</a:t>
          </a:r>
        </a:p>
        <a:p>
          <a:pPr marL="114300" lvl="1" indent="-114300" algn="l" defTabSz="577850">
            <a:lnSpc>
              <a:spcPct val="90000"/>
            </a:lnSpc>
            <a:spcBef>
              <a:spcPct val="0"/>
            </a:spcBef>
            <a:spcAft>
              <a:spcPct val="35000"/>
            </a:spcAft>
            <a:buChar char="•"/>
          </a:pPr>
          <a:r>
            <a:rPr lang="en-GB" sz="1300" b="0" kern="1200" dirty="0">
              <a:solidFill>
                <a:schemeClr val="tx1"/>
              </a:solidFill>
              <a:latin typeface="Arial" panose="020B0604020202020204" pitchFamily="34" charset="0"/>
              <a:ea typeface="Gadugi" panose="020B0502040204020203" pitchFamily="34" charset="0"/>
              <a:cs typeface="Arial" panose="020B0604020202020204" pitchFamily="34" charset="0"/>
            </a:rPr>
            <a:t>young people sometimes have long waits for services that when accessed don’t meet the needs of the young person- suitable support should be available earlier in the young person's journey</a:t>
          </a:r>
        </a:p>
        <a:p>
          <a:pPr marL="114300" lvl="1" indent="-114300" algn="l" defTabSz="577850">
            <a:lnSpc>
              <a:spcPct val="90000"/>
            </a:lnSpc>
            <a:spcBef>
              <a:spcPct val="0"/>
            </a:spcBef>
            <a:spcAft>
              <a:spcPct val="35000"/>
            </a:spcAft>
            <a:buChar char="•"/>
          </a:pPr>
          <a:r>
            <a:rPr lang="en-GB" sz="1300" b="0" kern="1200" dirty="0">
              <a:solidFill>
                <a:schemeClr val="tx1"/>
              </a:solidFill>
              <a:latin typeface="Arial" panose="020B0604020202020204" pitchFamily="34" charset="0"/>
              <a:ea typeface="Gadugi" panose="020B0502040204020203" pitchFamily="34" charset="0"/>
              <a:cs typeface="Arial" panose="020B0604020202020204" pitchFamily="34" charset="0"/>
            </a:rPr>
            <a:t>expectations of young people and parents can create reluctance in trying other interventions, education of wider emotional health and wellbeing and how this can impact mental health is important </a:t>
          </a:r>
        </a:p>
        <a:p>
          <a:pPr marL="114300" lvl="1" indent="-114300" algn="l" defTabSz="577850">
            <a:lnSpc>
              <a:spcPct val="90000"/>
            </a:lnSpc>
            <a:spcBef>
              <a:spcPct val="0"/>
            </a:spcBef>
            <a:spcAft>
              <a:spcPct val="35000"/>
            </a:spcAft>
            <a:buChar char="•"/>
          </a:pPr>
          <a:r>
            <a:rPr lang="en-GB" sz="1300" b="0" kern="1200" dirty="0">
              <a:solidFill>
                <a:schemeClr val="tx1"/>
              </a:solidFill>
              <a:latin typeface="Arial" panose="020B0604020202020204" pitchFamily="34" charset="0"/>
              <a:ea typeface="Gadugi" panose="020B0502040204020203" pitchFamily="34" charset="0"/>
              <a:cs typeface="Arial" panose="020B0604020202020204" pitchFamily="34" charset="0"/>
            </a:rPr>
            <a:t>there are services that work well but these offers aren’t always consistent or available across the footprint, such as mental health support teams </a:t>
          </a:r>
        </a:p>
      </dsp:txBody>
      <dsp:txXfrm rot="5400000">
        <a:off x="7321077" y="1137725"/>
        <a:ext cx="3301250" cy="34131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DB80D-1D67-4CC1-86E4-0FACC66E06AB}">
      <dsp:nvSpPr>
        <dsp:cNvPr id="0" name=""/>
        <dsp:cNvSpPr/>
      </dsp:nvSpPr>
      <dsp:spPr>
        <a:xfrm>
          <a:off x="0" y="194646"/>
          <a:ext cx="3577897" cy="2146738"/>
        </a:xfrm>
        <a:prstGeom prst="rect">
          <a:avLst/>
        </a:prstGeom>
        <a:solidFill>
          <a:schemeClr val="lt1">
            <a:hueOff val="0"/>
            <a:satOff val="0"/>
            <a:lumOff val="0"/>
            <a:alphaOff val="0"/>
          </a:schemeClr>
        </a:solidFill>
        <a:ln w="381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kern="1200" dirty="0"/>
            <a:t>Changing Family Life:</a:t>
          </a:r>
        </a:p>
        <a:p>
          <a:pPr marL="114300" lvl="1" indent="-114300" algn="l" defTabSz="622300">
            <a:lnSpc>
              <a:spcPct val="90000"/>
            </a:lnSpc>
            <a:spcBef>
              <a:spcPct val="0"/>
            </a:spcBef>
            <a:spcAft>
              <a:spcPct val="15000"/>
            </a:spcAft>
            <a:buChar char="•"/>
          </a:pPr>
          <a:r>
            <a:rPr lang="en-GB" altLang="en-US" sz="1400" kern="1200" dirty="0"/>
            <a:t>Society and family life has changed. </a:t>
          </a:r>
          <a:endParaRPr lang="en-GB" sz="1400" kern="1200" dirty="0"/>
        </a:p>
        <a:p>
          <a:pPr marL="114300" lvl="1" indent="-114300" algn="l" defTabSz="622300">
            <a:lnSpc>
              <a:spcPct val="90000"/>
            </a:lnSpc>
            <a:spcBef>
              <a:spcPct val="0"/>
            </a:spcBef>
            <a:spcAft>
              <a:spcPct val="15000"/>
            </a:spcAft>
            <a:buChar char="•"/>
          </a:pPr>
          <a:r>
            <a:rPr lang="en-GB" altLang="en-US" sz="1400" kern="1200" dirty="0"/>
            <a:t>In 2022 married or civil partnered couple families made up 66% of families, co-habiting couples 19% and lone-parent families 15%. </a:t>
          </a:r>
          <a:endParaRPr lang="en-GB" sz="1400" kern="1200" dirty="0"/>
        </a:p>
        <a:p>
          <a:pPr marL="114300" lvl="1" indent="-114300" algn="l" defTabSz="622300">
            <a:lnSpc>
              <a:spcPct val="90000"/>
            </a:lnSpc>
            <a:spcBef>
              <a:spcPct val="0"/>
            </a:spcBef>
            <a:spcAft>
              <a:spcPct val="15000"/>
            </a:spcAft>
            <a:buChar char="•"/>
          </a:pPr>
          <a:r>
            <a:rPr lang="en-GB" altLang="en-US" sz="1400" kern="1200" dirty="0"/>
            <a:t>The use of formal children care has increased to 47%. of children, aged 0-14 years.</a:t>
          </a:r>
          <a:endParaRPr lang="en-GB" sz="1400" kern="1200" dirty="0"/>
        </a:p>
      </dsp:txBody>
      <dsp:txXfrm>
        <a:off x="0" y="194646"/>
        <a:ext cx="3577897" cy="2146738"/>
      </dsp:txXfrm>
    </dsp:sp>
    <dsp:sp modelId="{98BFFF7D-C5FE-4B5D-986C-D9B72F27FEFB}">
      <dsp:nvSpPr>
        <dsp:cNvPr id="0" name=""/>
        <dsp:cNvSpPr/>
      </dsp:nvSpPr>
      <dsp:spPr>
        <a:xfrm>
          <a:off x="3935687" y="194646"/>
          <a:ext cx="3577897" cy="2146738"/>
        </a:xfrm>
        <a:prstGeom prst="rect">
          <a:avLst/>
        </a:prstGeom>
        <a:solidFill>
          <a:schemeClr val="lt1">
            <a:hueOff val="0"/>
            <a:satOff val="0"/>
            <a:lumOff val="0"/>
            <a:alphaOff val="0"/>
          </a:schemeClr>
        </a:solidFill>
        <a:ln w="381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altLang="en-US" sz="1400" b="1" kern="1200" dirty="0"/>
            <a:t>Economic Status:</a:t>
          </a:r>
        </a:p>
        <a:p>
          <a:pPr marL="114300" lvl="1" indent="-114300" algn="l" defTabSz="622300">
            <a:lnSpc>
              <a:spcPct val="90000"/>
            </a:lnSpc>
            <a:spcBef>
              <a:spcPct val="0"/>
            </a:spcBef>
            <a:spcAft>
              <a:spcPct val="15000"/>
            </a:spcAft>
            <a:buChar char="•"/>
          </a:pPr>
          <a:r>
            <a:rPr lang="en-GB" altLang="en-US" sz="1400" kern="1200" dirty="0"/>
            <a:t>People from the lowest socioeconomic groups are 2-3 times more likely to develop mental health problems. </a:t>
          </a:r>
        </a:p>
        <a:p>
          <a:pPr marL="114300" lvl="1" indent="-114300" algn="l" defTabSz="622300">
            <a:lnSpc>
              <a:spcPct val="90000"/>
            </a:lnSpc>
            <a:spcBef>
              <a:spcPct val="0"/>
            </a:spcBef>
            <a:spcAft>
              <a:spcPct val="15000"/>
            </a:spcAft>
            <a:buChar char="•"/>
          </a:pPr>
          <a:r>
            <a:rPr lang="en-GB" altLang="en-US" sz="1400" kern="1200" dirty="0"/>
            <a:t>The CYP living in debt are 5 times more likely to be unhappy.</a:t>
          </a:r>
        </a:p>
        <a:p>
          <a:pPr marL="114300" lvl="1" indent="-114300" algn="l" defTabSz="622300">
            <a:lnSpc>
              <a:spcPct val="90000"/>
            </a:lnSpc>
            <a:spcBef>
              <a:spcPct val="0"/>
            </a:spcBef>
            <a:spcAft>
              <a:spcPct val="15000"/>
            </a:spcAft>
            <a:buChar char="•"/>
          </a:pPr>
          <a:r>
            <a:rPr lang="en-GB" altLang="en-US" sz="1400" kern="1200" dirty="0"/>
            <a:t>More than 25% of children from the poorest families said they had been bullied because they couldn’t afford school costs. </a:t>
          </a:r>
        </a:p>
      </dsp:txBody>
      <dsp:txXfrm>
        <a:off x="3935687" y="194646"/>
        <a:ext cx="3577897" cy="2146738"/>
      </dsp:txXfrm>
    </dsp:sp>
    <dsp:sp modelId="{8724B2FF-4259-4A10-976D-FD1D2184FA87}">
      <dsp:nvSpPr>
        <dsp:cNvPr id="0" name=""/>
        <dsp:cNvSpPr/>
      </dsp:nvSpPr>
      <dsp:spPr>
        <a:xfrm>
          <a:off x="7871374" y="194646"/>
          <a:ext cx="3577897" cy="2146738"/>
        </a:xfrm>
        <a:prstGeom prst="rect">
          <a:avLst/>
        </a:prstGeom>
        <a:solidFill>
          <a:schemeClr val="lt1">
            <a:hueOff val="0"/>
            <a:satOff val="0"/>
            <a:lumOff val="0"/>
            <a:alphaOff val="0"/>
          </a:schemeClr>
        </a:solidFill>
        <a:ln w="381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altLang="en-US" sz="1400" b="1" kern="1200" dirty="0"/>
            <a:t>Children and Social Care Services:</a:t>
          </a:r>
        </a:p>
        <a:p>
          <a:pPr marL="114300" lvl="1" indent="-114300" algn="l" defTabSz="622300">
            <a:lnSpc>
              <a:spcPct val="90000"/>
            </a:lnSpc>
            <a:spcBef>
              <a:spcPct val="0"/>
            </a:spcBef>
            <a:spcAft>
              <a:spcPct val="15000"/>
            </a:spcAft>
            <a:buChar char="•"/>
          </a:pPr>
          <a:r>
            <a:rPr lang="en-GB" altLang="en-US" sz="1400" kern="1200" dirty="0"/>
            <a:t>Children in care (CIC) and Children Looked After (CLA) are among the most socially excluded in England and experience profound inequalities. </a:t>
          </a:r>
        </a:p>
        <a:p>
          <a:pPr marL="114300" lvl="1" indent="-114300" algn="l" defTabSz="622300">
            <a:lnSpc>
              <a:spcPct val="90000"/>
            </a:lnSpc>
            <a:spcBef>
              <a:spcPct val="0"/>
            </a:spcBef>
            <a:spcAft>
              <a:spcPct val="15000"/>
            </a:spcAft>
            <a:buChar char="•"/>
          </a:pPr>
          <a:r>
            <a:rPr lang="en-GB" altLang="en-US" sz="1400" kern="1200" dirty="0"/>
            <a:t>CIC are more likely to experience mental health problems than other CYP. </a:t>
          </a:r>
        </a:p>
        <a:p>
          <a:pPr marL="114300" lvl="1" indent="-114300" algn="l" defTabSz="622300">
            <a:lnSpc>
              <a:spcPct val="90000"/>
            </a:lnSpc>
            <a:spcBef>
              <a:spcPct val="0"/>
            </a:spcBef>
            <a:spcAft>
              <a:spcPct val="15000"/>
            </a:spcAft>
            <a:buChar char="•"/>
          </a:pPr>
          <a:r>
            <a:rPr lang="en-GB" altLang="en-US" sz="1400" kern="1200" dirty="0"/>
            <a:t>65% of CLA are looked after because they were at risk of abuse or neglect.</a:t>
          </a:r>
        </a:p>
      </dsp:txBody>
      <dsp:txXfrm>
        <a:off x="7871374" y="194646"/>
        <a:ext cx="3577897" cy="2146738"/>
      </dsp:txXfrm>
    </dsp:sp>
    <dsp:sp modelId="{8465F39D-E5EF-4C64-98C4-DC0C94590C8F}">
      <dsp:nvSpPr>
        <dsp:cNvPr id="0" name=""/>
        <dsp:cNvSpPr/>
      </dsp:nvSpPr>
      <dsp:spPr>
        <a:xfrm>
          <a:off x="0" y="2699174"/>
          <a:ext cx="3577897" cy="2146738"/>
        </a:xfrm>
        <a:prstGeom prst="rect">
          <a:avLst/>
        </a:prstGeom>
        <a:solidFill>
          <a:schemeClr val="lt1">
            <a:hueOff val="0"/>
            <a:satOff val="0"/>
            <a:lumOff val="0"/>
            <a:alphaOff val="0"/>
          </a:schemeClr>
        </a:solidFill>
        <a:ln w="381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altLang="en-US" sz="1400" b="1" kern="1200" dirty="0"/>
            <a:t>Gender &amp; Sexual Orientation:</a:t>
          </a:r>
        </a:p>
        <a:p>
          <a:pPr marL="114300" lvl="1" indent="-114300" algn="l" defTabSz="622300">
            <a:lnSpc>
              <a:spcPct val="90000"/>
            </a:lnSpc>
            <a:spcBef>
              <a:spcPct val="0"/>
            </a:spcBef>
            <a:spcAft>
              <a:spcPct val="15000"/>
            </a:spcAft>
            <a:buChar char="•"/>
          </a:pPr>
          <a:r>
            <a:rPr lang="en-GB" altLang="en-US" sz="1400" kern="1200" dirty="0"/>
            <a:t>People who identify as LGBTQI+ are 2–3 times more likely than heterosexual people to report having a mental health problem, more likely to have suicidal thoughts, attempt suicide, and report self-harming. </a:t>
          </a:r>
        </a:p>
        <a:p>
          <a:pPr marL="114300" lvl="1" indent="-114300" algn="l" defTabSz="622300">
            <a:lnSpc>
              <a:spcPct val="90000"/>
            </a:lnSpc>
            <a:spcBef>
              <a:spcPct val="0"/>
            </a:spcBef>
            <a:spcAft>
              <a:spcPct val="15000"/>
            </a:spcAft>
            <a:buChar char="•"/>
          </a:pPr>
          <a:r>
            <a:rPr lang="en-GB" altLang="en-US" sz="1400" kern="1200" dirty="0"/>
            <a:t>Marginalised gender and sexual orientation identities have very different prevalence’s in different generations. </a:t>
          </a:r>
        </a:p>
      </dsp:txBody>
      <dsp:txXfrm>
        <a:off x="0" y="2699174"/>
        <a:ext cx="3577897" cy="2146738"/>
      </dsp:txXfrm>
    </dsp:sp>
    <dsp:sp modelId="{247540A4-4FBD-4898-A89D-725B3D668569}">
      <dsp:nvSpPr>
        <dsp:cNvPr id="0" name=""/>
        <dsp:cNvSpPr/>
      </dsp:nvSpPr>
      <dsp:spPr>
        <a:xfrm>
          <a:off x="3935687" y="2699174"/>
          <a:ext cx="3577897" cy="2146738"/>
        </a:xfrm>
        <a:prstGeom prst="rect">
          <a:avLst/>
        </a:prstGeom>
        <a:solidFill>
          <a:schemeClr val="lt1">
            <a:hueOff val="0"/>
            <a:satOff val="0"/>
            <a:lumOff val="0"/>
            <a:alphaOff val="0"/>
          </a:schemeClr>
        </a:solidFill>
        <a:ln w="381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altLang="en-US" sz="1400" b="1" kern="1200" dirty="0"/>
            <a:t>Wider Socioeconomics:</a:t>
          </a:r>
        </a:p>
        <a:p>
          <a:pPr marL="114300" lvl="1" indent="-114300" algn="l" defTabSz="622300">
            <a:lnSpc>
              <a:spcPct val="90000"/>
            </a:lnSpc>
            <a:spcBef>
              <a:spcPct val="0"/>
            </a:spcBef>
            <a:spcAft>
              <a:spcPct val="15000"/>
            </a:spcAft>
            <a:buChar char="•"/>
          </a:pPr>
          <a:r>
            <a:rPr lang="en-GB" altLang="en-US" sz="1400" kern="1200" dirty="0"/>
            <a:t>Mental ill health is the second-largest cause of burden of disease in England. </a:t>
          </a:r>
        </a:p>
        <a:p>
          <a:pPr marL="114300" lvl="1" indent="-114300" algn="l" defTabSz="622300">
            <a:lnSpc>
              <a:spcPct val="90000"/>
            </a:lnSpc>
            <a:spcBef>
              <a:spcPct val="0"/>
            </a:spcBef>
            <a:spcAft>
              <a:spcPct val="15000"/>
            </a:spcAft>
            <a:buChar char="•"/>
          </a:pPr>
          <a:r>
            <a:rPr lang="en-GB" altLang="en-US" sz="1400" kern="1200" dirty="0"/>
            <a:t>A 2020 updated study undertaken by the Centre for Mental Health estimated the annual cost of mental health problems in England to be £119BN. </a:t>
          </a:r>
        </a:p>
        <a:p>
          <a:pPr marL="114300" lvl="1" indent="-114300" algn="l" defTabSz="622300">
            <a:lnSpc>
              <a:spcPct val="90000"/>
            </a:lnSpc>
            <a:spcBef>
              <a:spcPct val="0"/>
            </a:spcBef>
            <a:spcAft>
              <a:spcPct val="15000"/>
            </a:spcAft>
            <a:buChar char="•"/>
          </a:pPr>
          <a:r>
            <a:rPr lang="en-GB" altLang="en-US" sz="1400" kern="1200" dirty="0"/>
            <a:t>Suicide costs c.£1.67 million. In Devon there were 389 suicides between 2018-2020.</a:t>
          </a:r>
        </a:p>
      </dsp:txBody>
      <dsp:txXfrm>
        <a:off x="3935687" y="2699174"/>
        <a:ext cx="3577897" cy="2146738"/>
      </dsp:txXfrm>
    </dsp:sp>
    <dsp:sp modelId="{19038F64-AB25-4E28-B704-DD7C61A8363B}">
      <dsp:nvSpPr>
        <dsp:cNvPr id="0" name=""/>
        <dsp:cNvSpPr/>
      </dsp:nvSpPr>
      <dsp:spPr>
        <a:xfrm>
          <a:off x="7871374" y="2699174"/>
          <a:ext cx="3577897" cy="2146738"/>
        </a:xfrm>
        <a:prstGeom prst="rect">
          <a:avLst/>
        </a:prstGeom>
        <a:solidFill>
          <a:schemeClr val="lt1">
            <a:hueOff val="0"/>
            <a:satOff val="0"/>
            <a:lumOff val="0"/>
            <a:alphaOff val="0"/>
          </a:schemeClr>
        </a:solidFill>
        <a:ln w="381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altLang="en-US" sz="1400" b="1" kern="1200" dirty="0"/>
            <a:t>Education:</a:t>
          </a:r>
        </a:p>
        <a:p>
          <a:pPr marL="114300" lvl="1" indent="-114300" algn="l" defTabSz="622300">
            <a:lnSpc>
              <a:spcPct val="90000"/>
            </a:lnSpc>
            <a:spcBef>
              <a:spcPct val="0"/>
            </a:spcBef>
            <a:spcAft>
              <a:spcPct val="15000"/>
            </a:spcAft>
            <a:buChar char="•"/>
          </a:pPr>
          <a:r>
            <a:rPr lang="en-GB" altLang="en-US" sz="1400" kern="1200" dirty="0"/>
            <a:t>Poor educational attainment and attendance are associated with adverse life and health outcomes.</a:t>
          </a:r>
        </a:p>
        <a:p>
          <a:pPr marL="114300" lvl="1" indent="-114300" algn="l" defTabSz="622300">
            <a:lnSpc>
              <a:spcPct val="90000"/>
            </a:lnSpc>
            <a:spcBef>
              <a:spcPct val="0"/>
            </a:spcBef>
            <a:spcAft>
              <a:spcPct val="15000"/>
            </a:spcAft>
            <a:buChar char="•"/>
          </a:pPr>
          <a:r>
            <a:rPr lang="en-GB" altLang="en-US" sz="1400" kern="1200" dirty="0"/>
            <a:t>Education helps CYP overcome inequality.</a:t>
          </a:r>
        </a:p>
        <a:p>
          <a:pPr marL="114300" lvl="1" indent="-114300" algn="l" defTabSz="622300">
            <a:lnSpc>
              <a:spcPct val="90000"/>
            </a:lnSpc>
            <a:spcBef>
              <a:spcPct val="0"/>
            </a:spcBef>
            <a:spcAft>
              <a:spcPct val="15000"/>
            </a:spcAft>
            <a:buChar char="•"/>
          </a:pPr>
          <a:r>
            <a:rPr lang="en-GB" altLang="en-US" sz="1400" kern="1200" dirty="0"/>
            <a:t>Untreated, mental health disorders create distress, consequences can be long lasting including lower educational achievement and attendance.</a:t>
          </a:r>
        </a:p>
      </dsp:txBody>
      <dsp:txXfrm>
        <a:off x="7871374" y="2699174"/>
        <a:ext cx="3577897" cy="21467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1B5C46-5C3C-451E-8296-36F2918F85B5}">
      <dsp:nvSpPr>
        <dsp:cNvPr id="0" name=""/>
        <dsp:cNvSpPr/>
      </dsp:nvSpPr>
      <dsp:spPr>
        <a:xfrm>
          <a:off x="3915640" y="338"/>
          <a:ext cx="3690000" cy="542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GB" sz="1400" b="1" kern="1200" dirty="0"/>
            <a:t>Changes in education:</a:t>
          </a:r>
          <a:r>
            <a:rPr lang="en-GB" sz="1400" kern="1200" dirty="0"/>
            <a:t> Perceived pressure to excel at school and extended school hours.</a:t>
          </a:r>
        </a:p>
      </dsp:txBody>
      <dsp:txXfrm>
        <a:off x="3915640" y="338"/>
        <a:ext cx="3690000" cy="542433"/>
      </dsp:txXfrm>
    </dsp:sp>
    <dsp:sp modelId="{3D0C6C31-BF33-4E00-9F9C-A20904BBD5EE}">
      <dsp:nvSpPr>
        <dsp:cNvPr id="0" name=""/>
        <dsp:cNvSpPr/>
      </dsp:nvSpPr>
      <dsp:spPr>
        <a:xfrm>
          <a:off x="3195640" y="569893"/>
          <a:ext cx="5130000" cy="542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GB" sz="1400" b="1" kern="1200" dirty="0"/>
            <a:t>Changing role of technology</a:t>
          </a:r>
          <a:r>
            <a:rPr lang="en-GB" sz="1400" b="1" kern="1200" dirty="0">
              <a:solidFill>
                <a:schemeClr val="bg1"/>
              </a:solidFill>
            </a:rPr>
            <a:t>:</a:t>
          </a:r>
          <a:r>
            <a:rPr lang="en-GB" sz="1400" kern="1200" dirty="0">
              <a:solidFill>
                <a:schemeClr val="bg1"/>
              </a:solidFill>
            </a:rPr>
            <a:t> </a:t>
          </a:r>
          <a:r>
            <a:rPr lang="en-GB" sz="14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Overuse of social media</a:t>
          </a:r>
          <a:r>
            <a:rPr lang="en-GB" sz="1400" kern="1200" dirty="0">
              <a:solidFill>
                <a:schemeClr val="bg1"/>
              </a:solidFill>
            </a:rPr>
            <a:t> and/or negative impacts of social media apps or certain online </a:t>
          </a:r>
          <a:r>
            <a:rPr lang="en-GB" sz="1400" kern="1200" dirty="0"/>
            <a:t>sites.</a:t>
          </a:r>
        </a:p>
      </dsp:txBody>
      <dsp:txXfrm>
        <a:off x="3195640" y="569893"/>
        <a:ext cx="5130000" cy="542433"/>
      </dsp:txXfrm>
    </dsp:sp>
    <dsp:sp modelId="{D0766E0A-302C-41B9-8AF0-09715CEDF72E}">
      <dsp:nvSpPr>
        <dsp:cNvPr id="0" name=""/>
        <dsp:cNvSpPr/>
      </dsp:nvSpPr>
      <dsp:spPr>
        <a:xfrm>
          <a:off x="4050640" y="1139448"/>
          <a:ext cx="3420000" cy="542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GB" sz="1400" b="1" kern="1200" dirty="0"/>
            <a:t>Stigma:</a:t>
          </a:r>
          <a:r>
            <a:rPr lang="en-GB" sz="1400" kern="1200" dirty="0"/>
            <a:t> Stigma can prevents people from getting help, and perpetuate inequalities.</a:t>
          </a:r>
        </a:p>
      </dsp:txBody>
      <dsp:txXfrm>
        <a:off x="4050640" y="1139448"/>
        <a:ext cx="3420000" cy="542433"/>
      </dsp:txXfrm>
    </dsp:sp>
    <dsp:sp modelId="{67548E7D-7DB9-4DD0-A5D7-94008450C1BC}">
      <dsp:nvSpPr>
        <dsp:cNvPr id="0" name=""/>
        <dsp:cNvSpPr/>
      </dsp:nvSpPr>
      <dsp:spPr>
        <a:xfrm>
          <a:off x="3330640" y="1709003"/>
          <a:ext cx="4860000" cy="542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GB" sz="1400" b="1" kern="1200" dirty="0"/>
            <a:t>Bullying and</a:t>
          </a:r>
          <a:r>
            <a:rPr lang="en-GB" sz="1400" b="1" kern="1200" dirty="0">
              <a:solidFill>
                <a:schemeClr val="bg1"/>
              </a:solidFill>
            </a:rPr>
            <a:t> </a:t>
          </a:r>
          <a:r>
            <a:rPr lang="en-GB" sz="1400" b="1" u="none" kern="12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cyberbullying</a:t>
          </a:r>
          <a:r>
            <a:rPr lang="en-GB" sz="1400" b="1" u="none" kern="1200" dirty="0">
              <a:solidFill>
                <a:schemeClr val="bg1"/>
              </a:solidFill>
            </a:rPr>
            <a:t>:</a:t>
          </a:r>
          <a:r>
            <a:rPr lang="en-GB" sz="1400" u="none" kern="1200" dirty="0">
              <a:solidFill>
                <a:schemeClr val="bg1"/>
              </a:solidFill>
            </a:rPr>
            <a:t> </a:t>
          </a:r>
          <a:r>
            <a:rPr lang="en-GB" sz="1400" kern="1200" dirty="0">
              <a:solidFill>
                <a:schemeClr val="bg1"/>
              </a:solidFill>
            </a:rPr>
            <a:t>which </a:t>
          </a:r>
          <a:r>
            <a:rPr lang="en-GB" sz="1400" kern="1200" dirty="0"/>
            <a:t>can be worse for certain groups of youth such as members of marginalised people.</a:t>
          </a:r>
        </a:p>
      </dsp:txBody>
      <dsp:txXfrm>
        <a:off x="3330640" y="1709003"/>
        <a:ext cx="4860000" cy="542433"/>
      </dsp:txXfrm>
    </dsp:sp>
    <dsp:sp modelId="{9A68E309-241E-4611-8686-FE034ECAAA17}">
      <dsp:nvSpPr>
        <dsp:cNvPr id="0" name=""/>
        <dsp:cNvSpPr/>
      </dsp:nvSpPr>
      <dsp:spPr>
        <a:xfrm>
          <a:off x="3420640" y="2278558"/>
          <a:ext cx="4680000" cy="542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GB" sz="1400" b="1" kern="1200" dirty="0"/>
            <a:t>COVID-19:</a:t>
          </a:r>
          <a:r>
            <a:rPr lang="en-GB" sz="1400" kern="1200" dirty="0"/>
            <a:t> Over the past few years, the mental health effects of the COVID-19 pandemic added to these factors.</a:t>
          </a:r>
        </a:p>
      </dsp:txBody>
      <dsp:txXfrm>
        <a:off x="3420640" y="2278558"/>
        <a:ext cx="4680000" cy="542433"/>
      </dsp:txXfrm>
    </dsp:sp>
    <dsp:sp modelId="{79F71FCB-91C1-4FAB-9E63-D9B324A4A91E}">
      <dsp:nvSpPr>
        <dsp:cNvPr id="0" name=""/>
        <dsp:cNvSpPr/>
      </dsp:nvSpPr>
      <dsp:spPr>
        <a:xfrm>
          <a:off x="1620640" y="2848113"/>
          <a:ext cx="8280000" cy="542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GB" sz="1400" b="1" kern="1200"/>
            <a:t>Increased awareness of biological and development: </a:t>
          </a:r>
          <a:r>
            <a:rPr lang="en-GB" sz="1400" kern="1200"/>
            <a:t>more is known about the dramatic changes in brain structure and function that shape young people’s ability to regulate emotions and adapt to stress.</a:t>
          </a:r>
          <a:endParaRPr lang="en-GB" sz="1400" kern="1200" dirty="0"/>
        </a:p>
      </dsp:txBody>
      <dsp:txXfrm>
        <a:off x="1620640" y="2848113"/>
        <a:ext cx="8280000" cy="542433"/>
      </dsp:txXfrm>
    </dsp:sp>
    <dsp:sp modelId="{8CF8DFB3-067B-4F49-914D-F0084BEB2F9F}">
      <dsp:nvSpPr>
        <dsp:cNvPr id="0" name=""/>
        <dsp:cNvSpPr/>
      </dsp:nvSpPr>
      <dsp:spPr>
        <a:xfrm>
          <a:off x="180640" y="3417668"/>
          <a:ext cx="11160000" cy="542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GB" sz="1400" b="1" kern="1200" dirty="0"/>
            <a:t>Changes in social/cultural life and expectations:</a:t>
          </a:r>
          <a:r>
            <a:rPr lang="en-GB" sz="1400" kern="1200" dirty="0"/>
            <a:t> The social and cultural landscape experienced by children and young people has altered profoundly. Family life, expectations of CYP, how CYP chose to identify themselves have all changed significantly in recent generations. </a:t>
          </a:r>
        </a:p>
      </dsp:txBody>
      <dsp:txXfrm>
        <a:off x="180640" y="3417668"/>
        <a:ext cx="11160000" cy="5424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D58E9-FB5B-4689-A0A6-837A449ACFE8}">
      <dsp:nvSpPr>
        <dsp:cNvPr id="0" name=""/>
        <dsp:cNvSpPr/>
      </dsp:nvSpPr>
      <dsp:spPr>
        <a:xfrm>
          <a:off x="0" y="46245"/>
          <a:ext cx="11809312" cy="374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Capacity, Access &amp; Wait Times:</a:t>
          </a:r>
        </a:p>
      </dsp:txBody>
      <dsp:txXfrm>
        <a:off x="18277" y="64522"/>
        <a:ext cx="11772758" cy="337846"/>
      </dsp:txXfrm>
    </dsp:sp>
    <dsp:sp modelId="{F661AA69-2773-40A5-AF25-061FB31C9BFD}">
      <dsp:nvSpPr>
        <dsp:cNvPr id="0" name=""/>
        <dsp:cNvSpPr/>
      </dsp:nvSpPr>
      <dsp:spPr>
        <a:xfrm>
          <a:off x="0" y="420645"/>
          <a:ext cx="11809312" cy="74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4946"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GB" sz="1200" kern="1200" dirty="0"/>
            <a:t>Capacity is not sufficient to meet demand or predicted need, particularly in ‘getting advice &amp; guidance’ and ‘getting help’, this leads to longer wait times and increased thresholds to access help.</a:t>
          </a:r>
        </a:p>
        <a:p>
          <a:pPr marL="114300" lvl="1" indent="-114300" algn="l" defTabSz="533400">
            <a:lnSpc>
              <a:spcPct val="90000"/>
            </a:lnSpc>
            <a:spcBef>
              <a:spcPct val="0"/>
            </a:spcBef>
            <a:spcAft>
              <a:spcPct val="20000"/>
            </a:spcAft>
            <a:buChar char="•"/>
          </a:pPr>
          <a:r>
            <a:rPr lang="en-GB" sz="1200" kern="1200" dirty="0"/>
            <a:t>“Childhood is precious because it is brief; too many children are spending too much of it waiting for care. It is apparent that the NHS must do better.” Darzi 2024.</a:t>
          </a:r>
        </a:p>
        <a:p>
          <a:pPr marL="114300" lvl="1" indent="-114300" algn="l" defTabSz="533400">
            <a:lnSpc>
              <a:spcPct val="90000"/>
            </a:lnSpc>
            <a:spcBef>
              <a:spcPct val="0"/>
            </a:spcBef>
            <a:spcAft>
              <a:spcPct val="20000"/>
            </a:spcAft>
            <a:buChar char="•"/>
          </a:pPr>
          <a:endParaRPr lang="en-GB" sz="1200" kern="1200" dirty="0"/>
        </a:p>
      </dsp:txBody>
      <dsp:txXfrm>
        <a:off x="0" y="420645"/>
        <a:ext cx="11809312" cy="745200"/>
      </dsp:txXfrm>
    </dsp:sp>
    <dsp:sp modelId="{FC3E2BCA-9483-4EF9-9DB3-53C1D3372D72}">
      <dsp:nvSpPr>
        <dsp:cNvPr id="0" name=""/>
        <dsp:cNvSpPr/>
      </dsp:nvSpPr>
      <dsp:spPr>
        <a:xfrm>
          <a:off x="0" y="1165845"/>
          <a:ext cx="11809312" cy="374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Growth &amp; Change in Nature of Eating Disorders:</a:t>
          </a:r>
        </a:p>
      </dsp:txBody>
      <dsp:txXfrm>
        <a:off x="18277" y="1184122"/>
        <a:ext cx="11772758" cy="337846"/>
      </dsp:txXfrm>
    </dsp:sp>
    <dsp:sp modelId="{AAAE56EC-211A-4A3B-B538-D755086909FC}">
      <dsp:nvSpPr>
        <dsp:cNvPr id="0" name=""/>
        <dsp:cNvSpPr/>
      </dsp:nvSpPr>
      <dsp:spPr>
        <a:xfrm>
          <a:off x="0" y="1540245"/>
          <a:ext cx="11809312" cy="1689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4946"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GB" sz="1200" kern="1200" dirty="0"/>
            <a:t>There are three types of eating disorder identified in NHS England’s data, anorexia, bulimia or other.  Eating disorders are most common in 17-19 year old women. </a:t>
          </a:r>
        </a:p>
        <a:p>
          <a:pPr marL="114300" lvl="1" indent="-114300" algn="l" defTabSz="533400">
            <a:lnSpc>
              <a:spcPct val="90000"/>
            </a:lnSpc>
            <a:spcBef>
              <a:spcPct val="0"/>
            </a:spcBef>
            <a:spcAft>
              <a:spcPct val="20000"/>
            </a:spcAft>
            <a:buChar char="•"/>
          </a:pPr>
          <a:r>
            <a:rPr lang="en-GB" sz="1200" kern="1200" dirty="0"/>
            <a:t>The prevalence of eating disorders has risen significantly over time:</a:t>
          </a:r>
        </a:p>
        <a:p>
          <a:pPr marL="228600" lvl="2" indent="-114300" algn="l" defTabSz="533400">
            <a:lnSpc>
              <a:spcPct val="90000"/>
            </a:lnSpc>
            <a:spcBef>
              <a:spcPct val="0"/>
            </a:spcBef>
            <a:spcAft>
              <a:spcPct val="20000"/>
            </a:spcAft>
            <a:buChar char="•"/>
          </a:pPr>
          <a:r>
            <a:rPr lang="en-GB" sz="1200" kern="1200" dirty="0"/>
            <a:t>in 11 to 16 year olds prevalence increased from 0.5% in 2017 to 2.6% in 2023</a:t>
          </a:r>
        </a:p>
        <a:p>
          <a:pPr marL="228600" lvl="2" indent="-114300" algn="l" defTabSz="533400">
            <a:lnSpc>
              <a:spcPct val="90000"/>
            </a:lnSpc>
            <a:spcBef>
              <a:spcPct val="0"/>
            </a:spcBef>
            <a:spcAft>
              <a:spcPct val="20000"/>
            </a:spcAft>
            <a:buChar char="•"/>
          </a:pPr>
          <a:r>
            <a:rPr lang="en-GB" sz="1200" kern="1200" dirty="0"/>
            <a:t>in 17-19 year olds prevalence increased from 0.8% in 2017 to 12.5% in 2023 </a:t>
          </a:r>
        </a:p>
        <a:p>
          <a:pPr marL="114300" lvl="1" indent="-114300" algn="l" defTabSz="533400">
            <a:lnSpc>
              <a:spcPct val="90000"/>
            </a:lnSpc>
            <a:spcBef>
              <a:spcPct val="0"/>
            </a:spcBef>
            <a:spcAft>
              <a:spcPct val="20000"/>
            </a:spcAft>
            <a:buChar char="•"/>
          </a:pPr>
          <a:r>
            <a:rPr lang="en-GB" sz="1200" kern="1200" dirty="0"/>
            <a:t>Nationally the use of restrictive interventions such as NG feeding under restraint has increased. Since 2019/20, there has been an 82% increase in admissions for eating disorders and, between 2020 and 2023 the number of restrictive interventions on CYP in hospital rose from c100/1,000 bed days to c400/1,000, for 18-24 year olds there was a modest increase to around c50/1,000. In all other age groups the rate remained below c25/1,000.  </a:t>
          </a:r>
        </a:p>
        <a:p>
          <a:pPr marL="114300" lvl="1" indent="-114300" algn="l" defTabSz="533400">
            <a:lnSpc>
              <a:spcPct val="90000"/>
            </a:lnSpc>
            <a:spcBef>
              <a:spcPct val="0"/>
            </a:spcBef>
            <a:spcAft>
              <a:spcPct val="20000"/>
            </a:spcAft>
            <a:buChar char="•"/>
          </a:pPr>
          <a:r>
            <a:rPr lang="en-GB" sz="1200" kern="1200" dirty="0"/>
            <a:t>In parallel, national guidance pertaining to specialist provision identifies a need to adjust delivery approach across the pathway.</a:t>
          </a:r>
        </a:p>
        <a:p>
          <a:pPr marL="114300" lvl="1" indent="-114300" algn="l" defTabSz="533400">
            <a:lnSpc>
              <a:spcPct val="90000"/>
            </a:lnSpc>
            <a:spcBef>
              <a:spcPct val="0"/>
            </a:spcBef>
            <a:spcAft>
              <a:spcPct val="20000"/>
            </a:spcAft>
            <a:buChar char="•"/>
          </a:pPr>
          <a:endParaRPr lang="en-GB" sz="1200" kern="1200" dirty="0"/>
        </a:p>
      </dsp:txBody>
      <dsp:txXfrm>
        <a:off x="0" y="1540245"/>
        <a:ext cx="11809312" cy="1689120"/>
      </dsp:txXfrm>
    </dsp:sp>
    <dsp:sp modelId="{E1A34746-1642-4E4E-A7D3-4ACB1762C333}">
      <dsp:nvSpPr>
        <dsp:cNvPr id="0" name=""/>
        <dsp:cNvSpPr/>
      </dsp:nvSpPr>
      <dsp:spPr>
        <a:xfrm>
          <a:off x="0" y="3229365"/>
          <a:ext cx="11809312" cy="374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Developing Crisis Response Offer:</a:t>
          </a:r>
        </a:p>
      </dsp:txBody>
      <dsp:txXfrm>
        <a:off x="18277" y="3247642"/>
        <a:ext cx="11772758" cy="337846"/>
      </dsp:txXfrm>
    </dsp:sp>
    <dsp:sp modelId="{ECD3B71D-1E17-42DF-A98B-9785F84045FC}">
      <dsp:nvSpPr>
        <dsp:cNvPr id="0" name=""/>
        <dsp:cNvSpPr/>
      </dsp:nvSpPr>
      <dsp:spPr>
        <a:xfrm>
          <a:off x="0" y="3603765"/>
          <a:ext cx="11809312" cy="77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4946"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GB" sz="1200" kern="1200" dirty="0"/>
            <a:t>At present in Devon crisis assessment and brief intervention for CYP is not available 24/7 as expected by national guidance. </a:t>
          </a:r>
        </a:p>
        <a:p>
          <a:pPr marL="114300" lvl="1" indent="-114300" algn="l" defTabSz="533400">
            <a:lnSpc>
              <a:spcPct val="90000"/>
            </a:lnSpc>
            <a:spcBef>
              <a:spcPct val="0"/>
            </a:spcBef>
            <a:spcAft>
              <a:spcPct val="20000"/>
            </a:spcAft>
            <a:buChar char="•"/>
          </a:pPr>
          <a:r>
            <a:rPr lang="en-GB" sz="1200" kern="1200" dirty="0"/>
            <a:t>Nationally, suicide rates are now at their highest levels this century. Some areas in Devon are outliers in terms of the suicide rates and admissions for self-harm.</a:t>
          </a:r>
        </a:p>
        <a:p>
          <a:pPr marL="114300" lvl="1" indent="-114300" algn="l" defTabSz="533400">
            <a:lnSpc>
              <a:spcPct val="90000"/>
            </a:lnSpc>
            <a:spcBef>
              <a:spcPct val="0"/>
            </a:spcBef>
            <a:spcAft>
              <a:spcPct val="20000"/>
            </a:spcAft>
            <a:buChar char="•"/>
          </a:pPr>
          <a:r>
            <a:rPr lang="en-GB" sz="1200" kern="1200" dirty="0"/>
            <a:t>National guidance pertaining to specialist provision identifies a need to adjust response to support CYP in crisis and in inpatient care.</a:t>
          </a:r>
        </a:p>
        <a:p>
          <a:pPr marL="114300" lvl="1" indent="-114300" algn="l" defTabSz="533400">
            <a:lnSpc>
              <a:spcPct val="90000"/>
            </a:lnSpc>
            <a:spcBef>
              <a:spcPct val="0"/>
            </a:spcBef>
            <a:spcAft>
              <a:spcPct val="20000"/>
            </a:spcAft>
            <a:buChar char="•"/>
          </a:pPr>
          <a:endParaRPr lang="en-GB" sz="1200" kern="1200" dirty="0"/>
        </a:p>
      </dsp:txBody>
      <dsp:txXfrm>
        <a:off x="0" y="3603765"/>
        <a:ext cx="11809312" cy="778320"/>
      </dsp:txXfrm>
    </dsp:sp>
    <dsp:sp modelId="{B4D40E6D-A2C0-475A-A5A7-648C4FCFB589}">
      <dsp:nvSpPr>
        <dsp:cNvPr id="0" name=""/>
        <dsp:cNvSpPr/>
      </dsp:nvSpPr>
      <dsp:spPr>
        <a:xfrm>
          <a:off x="0" y="4382085"/>
          <a:ext cx="11809312" cy="374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Building Capacity Aligned to i-THRIVE:</a:t>
          </a:r>
        </a:p>
      </dsp:txBody>
      <dsp:txXfrm>
        <a:off x="18277" y="4400362"/>
        <a:ext cx="11772758" cy="337846"/>
      </dsp:txXfrm>
    </dsp:sp>
    <dsp:sp modelId="{13B0D079-1F62-46E9-B7B3-3C834600F288}">
      <dsp:nvSpPr>
        <dsp:cNvPr id="0" name=""/>
        <dsp:cNvSpPr/>
      </dsp:nvSpPr>
      <dsp:spPr>
        <a:xfrm>
          <a:off x="0" y="4756485"/>
          <a:ext cx="11809312" cy="94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4946"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GB" sz="1200" kern="1200" dirty="0"/>
            <a:t>There is a shared national and local ambition to rollout Mental Health Support Teams in Schools to 100% of Devon’s CYP which support ‘thriving’ ‘getting advice &amp; guidance’ and ‘getting help’. </a:t>
          </a:r>
        </a:p>
        <a:p>
          <a:pPr marL="114300" lvl="1" indent="-114300" algn="l" defTabSz="533400">
            <a:lnSpc>
              <a:spcPct val="90000"/>
            </a:lnSpc>
            <a:spcBef>
              <a:spcPct val="0"/>
            </a:spcBef>
            <a:spcAft>
              <a:spcPct val="20000"/>
            </a:spcAft>
            <a:buChar char="•"/>
          </a:pPr>
          <a:r>
            <a:rPr lang="en-GB" sz="1200" kern="1200" dirty="0"/>
            <a:t>National investment is no longer ringfenced to support this ambition.</a:t>
          </a:r>
        </a:p>
        <a:p>
          <a:pPr marL="114300" lvl="1" indent="-114300" algn="l" defTabSz="533400">
            <a:lnSpc>
              <a:spcPct val="90000"/>
            </a:lnSpc>
            <a:spcBef>
              <a:spcPct val="0"/>
            </a:spcBef>
            <a:spcAft>
              <a:spcPct val="20000"/>
            </a:spcAft>
            <a:buChar char="•"/>
          </a:pPr>
          <a:r>
            <a:rPr lang="en-GB" sz="1200" kern="1200" dirty="0"/>
            <a:t>Devon is preparing to mobilise new provision aligned to ‘getting advice &amp; guidance’ and ‘getting help’.</a:t>
          </a:r>
        </a:p>
        <a:p>
          <a:pPr marL="114300" lvl="1" indent="-114300" algn="l" defTabSz="533400">
            <a:lnSpc>
              <a:spcPct val="90000"/>
            </a:lnSpc>
            <a:spcBef>
              <a:spcPct val="0"/>
            </a:spcBef>
            <a:spcAft>
              <a:spcPct val="20000"/>
            </a:spcAft>
            <a:buChar char="•"/>
          </a:pPr>
          <a:endParaRPr lang="en-GB" sz="1200" kern="1200" dirty="0"/>
        </a:p>
      </dsp:txBody>
      <dsp:txXfrm>
        <a:off x="0" y="4756485"/>
        <a:ext cx="11809312" cy="9439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32F5F-45E8-47DE-9AE6-73720809F928}">
      <dsp:nvSpPr>
        <dsp:cNvPr id="0" name=""/>
        <dsp:cNvSpPr/>
      </dsp:nvSpPr>
      <dsp:spPr>
        <a:xfrm>
          <a:off x="6749" y="553562"/>
          <a:ext cx="2677797" cy="1606678"/>
        </a:xfrm>
        <a:prstGeom prst="rect">
          <a:avLst/>
        </a:prstGeom>
        <a:solidFill>
          <a:schemeClr val="lt1"/>
        </a:solidFill>
        <a:ln w="38100" cap="flat" cmpd="sng" algn="ctr">
          <a:solidFill>
            <a:srgbClr val="0070C0"/>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b="1" u="sng" kern="1200" dirty="0"/>
            <a:t>Prevention &amp; Promotion</a:t>
          </a:r>
        </a:p>
        <a:p>
          <a:pPr marL="114300" lvl="1" indent="-114300" algn="l" defTabSz="577850">
            <a:lnSpc>
              <a:spcPct val="90000"/>
            </a:lnSpc>
            <a:spcBef>
              <a:spcPct val="0"/>
            </a:spcBef>
            <a:spcAft>
              <a:spcPct val="15000"/>
            </a:spcAft>
            <a:buChar char="•"/>
          </a:pPr>
          <a:r>
            <a:rPr lang="en-GB" sz="1300" kern="1200" dirty="0"/>
            <a:t>Building capacity to help CYP thrive, preventing avoidable need and responding sooner in the development of need.</a:t>
          </a:r>
        </a:p>
        <a:p>
          <a:pPr marL="114300" lvl="1" indent="-114300" algn="l" defTabSz="577850">
            <a:lnSpc>
              <a:spcPct val="90000"/>
            </a:lnSpc>
            <a:spcBef>
              <a:spcPct val="0"/>
            </a:spcBef>
            <a:spcAft>
              <a:spcPct val="15000"/>
            </a:spcAft>
            <a:buChar char="•"/>
          </a:pPr>
          <a:r>
            <a:rPr lang="en-GB" sz="1300" kern="1200" dirty="0"/>
            <a:t>Exploring alternatives to traditional models of provision.</a:t>
          </a:r>
        </a:p>
      </dsp:txBody>
      <dsp:txXfrm>
        <a:off x="6749" y="553562"/>
        <a:ext cx="2677797" cy="1606678"/>
      </dsp:txXfrm>
    </dsp:sp>
    <dsp:sp modelId="{11F94851-9644-4AA1-8800-7FBA12773FE7}">
      <dsp:nvSpPr>
        <dsp:cNvPr id="0" name=""/>
        <dsp:cNvSpPr/>
      </dsp:nvSpPr>
      <dsp:spPr>
        <a:xfrm>
          <a:off x="2966277" y="530458"/>
          <a:ext cx="2677797" cy="1606678"/>
        </a:xfrm>
        <a:prstGeom prst="rect">
          <a:avLst/>
        </a:prstGeom>
        <a:solidFill>
          <a:schemeClr val="lt1"/>
        </a:solidFill>
        <a:ln w="38100" cap="flat" cmpd="sng" algn="ctr">
          <a:solidFill>
            <a:srgbClr val="0070C0"/>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b="1" u="sng" kern="1200" dirty="0"/>
            <a:t>Positive &amp; Progressive Enabling</a:t>
          </a:r>
        </a:p>
        <a:p>
          <a:pPr marL="114300" lvl="1" indent="-114300" algn="l" defTabSz="577850">
            <a:lnSpc>
              <a:spcPct val="90000"/>
            </a:lnSpc>
            <a:spcBef>
              <a:spcPct val="0"/>
            </a:spcBef>
            <a:spcAft>
              <a:spcPct val="15000"/>
            </a:spcAft>
            <a:buChar char="•"/>
          </a:pPr>
          <a:r>
            <a:rPr lang="en-GB" sz="1300" kern="1200" dirty="0"/>
            <a:t>Trauma &amp; Shame Informed.</a:t>
          </a:r>
        </a:p>
        <a:p>
          <a:pPr marL="114300" lvl="1" indent="-114300" algn="l" defTabSz="577850">
            <a:lnSpc>
              <a:spcPct val="90000"/>
            </a:lnSpc>
            <a:spcBef>
              <a:spcPct val="0"/>
            </a:spcBef>
            <a:spcAft>
              <a:spcPct val="15000"/>
            </a:spcAft>
            <a:buChar char="•"/>
          </a:pPr>
          <a:r>
            <a:rPr lang="en-GB" sz="1300" kern="1200" dirty="0"/>
            <a:t>Relatedness &amp; Connectedness.</a:t>
          </a:r>
        </a:p>
        <a:p>
          <a:pPr marL="114300" lvl="1" indent="-114300" algn="l" defTabSz="577850">
            <a:lnSpc>
              <a:spcPct val="90000"/>
            </a:lnSpc>
            <a:spcBef>
              <a:spcPct val="0"/>
            </a:spcBef>
            <a:spcAft>
              <a:spcPct val="15000"/>
            </a:spcAft>
            <a:buChar char="•"/>
          </a:pPr>
          <a:r>
            <a:rPr lang="en-GB" sz="1300" kern="1200" dirty="0"/>
            <a:t>Collective Social Capital.</a:t>
          </a:r>
        </a:p>
        <a:p>
          <a:pPr marL="114300" lvl="1" indent="-114300" algn="l" defTabSz="577850">
            <a:lnSpc>
              <a:spcPct val="90000"/>
            </a:lnSpc>
            <a:spcBef>
              <a:spcPct val="0"/>
            </a:spcBef>
            <a:spcAft>
              <a:spcPct val="15000"/>
            </a:spcAft>
            <a:buChar char="•"/>
          </a:pPr>
          <a:r>
            <a:rPr lang="en-GB" sz="1300" kern="1200" dirty="0"/>
            <a:t>Building Capability, Competence &amp; Autonomy.</a:t>
          </a:r>
        </a:p>
      </dsp:txBody>
      <dsp:txXfrm>
        <a:off x="2966277" y="530458"/>
        <a:ext cx="2677797" cy="1606678"/>
      </dsp:txXfrm>
    </dsp:sp>
    <dsp:sp modelId="{CF539381-9709-4519-818A-D26F4B24364A}">
      <dsp:nvSpPr>
        <dsp:cNvPr id="0" name=""/>
        <dsp:cNvSpPr/>
      </dsp:nvSpPr>
      <dsp:spPr>
        <a:xfrm>
          <a:off x="5911855" y="530458"/>
          <a:ext cx="2677797" cy="1606678"/>
        </a:xfrm>
        <a:prstGeom prst="rect">
          <a:avLst/>
        </a:prstGeom>
        <a:solidFill>
          <a:schemeClr val="lt1"/>
        </a:solidFill>
        <a:ln w="38100" cap="flat" cmpd="sng" algn="ctr">
          <a:solidFill>
            <a:srgbClr val="0070C0"/>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b="1" u="sng" kern="1200" dirty="0"/>
            <a:t>Inclusive &amp; Equitable</a:t>
          </a:r>
        </a:p>
        <a:p>
          <a:pPr marL="114300" lvl="1" indent="-114300" algn="l" defTabSz="577850">
            <a:lnSpc>
              <a:spcPct val="90000"/>
            </a:lnSpc>
            <a:spcBef>
              <a:spcPct val="0"/>
            </a:spcBef>
            <a:spcAft>
              <a:spcPct val="15000"/>
            </a:spcAft>
            <a:buChar char="•"/>
          </a:pPr>
          <a:r>
            <a:rPr lang="en-GB" sz="1300" kern="1200" dirty="0"/>
            <a:t>Reducing stigma.</a:t>
          </a:r>
        </a:p>
        <a:p>
          <a:pPr marL="114300" lvl="1" indent="-114300" algn="l" defTabSz="577850">
            <a:lnSpc>
              <a:spcPct val="90000"/>
            </a:lnSpc>
            <a:spcBef>
              <a:spcPct val="0"/>
            </a:spcBef>
            <a:spcAft>
              <a:spcPct val="15000"/>
            </a:spcAft>
            <a:buChar char="•"/>
          </a:pPr>
          <a:r>
            <a:rPr lang="en-GB" sz="1300" kern="1200" dirty="0"/>
            <a:t>Ensuring equity of access, outcome and experience.</a:t>
          </a:r>
        </a:p>
        <a:p>
          <a:pPr marL="114300" lvl="1" indent="-114300" algn="l" defTabSz="577850">
            <a:lnSpc>
              <a:spcPct val="90000"/>
            </a:lnSpc>
            <a:spcBef>
              <a:spcPct val="0"/>
            </a:spcBef>
            <a:spcAft>
              <a:spcPct val="15000"/>
            </a:spcAft>
            <a:buChar char="•"/>
          </a:pPr>
          <a:r>
            <a:rPr lang="en-GB" sz="1300" kern="1200" dirty="0"/>
            <a:t>Reaching out to the most vulnerable, inc those who may find it hard to engage.</a:t>
          </a:r>
        </a:p>
      </dsp:txBody>
      <dsp:txXfrm>
        <a:off x="5911855" y="530458"/>
        <a:ext cx="2677797" cy="1606678"/>
      </dsp:txXfrm>
    </dsp:sp>
    <dsp:sp modelId="{234EA45E-96F0-4356-B058-AAAF41759F23}">
      <dsp:nvSpPr>
        <dsp:cNvPr id="0" name=""/>
        <dsp:cNvSpPr/>
      </dsp:nvSpPr>
      <dsp:spPr>
        <a:xfrm>
          <a:off x="8843481" y="530458"/>
          <a:ext cx="2677797" cy="1606678"/>
        </a:xfrm>
        <a:prstGeom prst="rect">
          <a:avLst/>
        </a:prstGeom>
        <a:solidFill>
          <a:schemeClr val="lt1"/>
        </a:solidFill>
        <a:ln w="38100" cap="flat" cmpd="sng" algn="ctr">
          <a:solidFill>
            <a:srgbClr val="0070C0"/>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b="1" u="sng" kern="1200" dirty="0"/>
            <a:t>Accessible &amp; Responsive</a:t>
          </a:r>
        </a:p>
        <a:p>
          <a:pPr marL="114300" lvl="1" indent="-114300" algn="l" defTabSz="577850">
            <a:lnSpc>
              <a:spcPct val="90000"/>
            </a:lnSpc>
            <a:spcBef>
              <a:spcPct val="0"/>
            </a:spcBef>
            <a:spcAft>
              <a:spcPct val="15000"/>
            </a:spcAft>
            <a:buChar char="•"/>
          </a:pPr>
          <a:r>
            <a:rPr lang="en-GB" sz="1300" kern="1200" dirty="0"/>
            <a:t>Building capacity to meet need.</a:t>
          </a:r>
        </a:p>
        <a:p>
          <a:pPr marL="114300" lvl="1" indent="-114300" algn="l" defTabSz="577850">
            <a:lnSpc>
              <a:spcPct val="90000"/>
            </a:lnSpc>
            <a:spcBef>
              <a:spcPct val="0"/>
            </a:spcBef>
            <a:spcAft>
              <a:spcPct val="15000"/>
            </a:spcAft>
            <a:buChar char="•"/>
          </a:pPr>
          <a:r>
            <a:rPr lang="en-GB" sz="1300" kern="1200" dirty="0"/>
            <a:t>Reducing wait times.</a:t>
          </a:r>
        </a:p>
        <a:p>
          <a:pPr marL="114300" lvl="1" indent="-114300" algn="l" defTabSz="577850">
            <a:lnSpc>
              <a:spcPct val="90000"/>
            </a:lnSpc>
            <a:spcBef>
              <a:spcPct val="0"/>
            </a:spcBef>
            <a:spcAft>
              <a:spcPct val="15000"/>
            </a:spcAft>
            <a:buChar char="•"/>
          </a:pPr>
          <a:r>
            <a:rPr lang="en-GB" sz="1300" kern="1200" dirty="0"/>
            <a:t>Adapting to the needs and wants of CYP and their families and communities.</a:t>
          </a:r>
        </a:p>
      </dsp:txBody>
      <dsp:txXfrm>
        <a:off x="8843481" y="530458"/>
        <a:ext cx="2677797" cy="1606678"/>
      </dsp:txXfrm>
    </dsp:sp>
    <dsp:sp modelId="{D651D942-7A24-4259-AE37-EFD314F72EE0}">
      <dsp:nvSpPr>
        <dsp:cNvPr id="0" name=""/>
        <dsp:cNvSpPr/>
      </dsp:nvSpPr>
      <dsp:spPr>
        <a:xfrm>
          <a:off x="1512180" y="2692415"/>
          <a:ext cx="2677797" cy="1606678"/>
        </a:xfrm>
        <a:prstGeom prst="rect">
          <a:avLst/>
        </a:prstGeom>
        <a:solidFill>
          <a:schemeClr val="lt1"/>
        </a:solidFill>
        <a:ln w="38100" cap="flat" cmpd="sng" algn="ctr">
          <a:solidFill>
            <a:srgbClr val="0070C0"/>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b="1" u="sng" kern="1200" dirty="0"/>
            <a:t>Integrated &amp; Collaborative</a:t>
          </a:r>
        </a:p>
        <a:p>
          <a:pPr marL="114300" lvl="1" indent="-114300" algn="l" defTabSz="577850">
            <a:lnSpc>
              <a:spcPct val="90000"/>
            </a:lnSpc>
            <a:spcBef>
              <a:spcPct val="0"/>
            </a:spcBef>
            <a:spcAft>
              <a:spcPct val="15000"/>
            </a:spcAft>
            <a:buChar char="•"/>
          </a:pPr>
          <a:r>
            <a:rPr lang="en-GB" sz="1300" kern="1200" dirty="0"/>
            <a:t>Working together for CYP and their families.</a:t>
          </a:r>
        </a:p>
        <a:p>
          <a:pPr marL="114300" lvl="1" indent="-114300" algn="l" defTabSz="577850">
            <a:lnSpc>
              <a:spcPct val="90000"/>
            </a:lnSpc>
            <a:spcBef>
              <a:spcPct val="0"/>
            </a:spcBef>
            <a:spcAft>
              <a:spcPct val="15000"/>
            </a:spcAft>
            <a:buChar char="•"/>
          </a:pPr>
          <a:r>
            <a:rPr lang="en-GB" sz="1300" kern="1200" dirty="0"/>
            <a:t>Ensuing clear communications and co-ordination.</a:t>
          </a:r>
        </a:p>
        <a:p>
          <a:pPr marL="114300" lvl="1" indent="-114300" algn="l" defTabSz="577850">
            <a:lnSpc>
              <a:spcPct val="90000"/>
            </a:lnSpc>
            <a:spcBef>
              <a:spcPct val="0"/>
            </a:spcBef>
            <a:spcAft>
              <a:spcPct val="15000"/>
            </a:spcAft>
            <a:buChar char="•"/>
          </a:pPr>
          <a:r>
            <a:rPr lang="en-GB" sz="1300" kern="1200" dirty="0"/>
            <a:t>Shared understanding, solving problems together.</a:t>
          </a:r>
        </a:p>
      </dsp:txBody>
      <dsp:txXfrm>
        <a:off x="1512180" y="2692415"/>
        <a:ext cx="2677797" cy="1606678"/>
      </dsp:txXfrm>
    </dsp:sp>
    <dsp:sp modelId="{532EA7C4-1AB0-4253-A1F0-C51448592F19}">
      <dsp:nvSpPr>
        <dsp:cNvPr id="0" name=""/>
        <dsp:cNvSpPr/>
      </dsp:nvSpPr>
      <dsp:spPr>
        <a:xfrm>
          <a:off x="4439789" y="2692415"/>
          <a:ext cx="2677797" cy="1606678"/>
        </a:xfrm>
        <a:prstGeom prst="rect">
          <a:avLst/>
        </a:prstGeom>
        <a:solidFill>
          <a:schemeClr val="lt1"/>
        </a:solidFill>
        <a:ln w="38100" cap="flat" cmpd="sng" algn="ctr">
          <a:solidFill>
            <a:srgbClr val="0070C0"/>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b="1" u="sng" kern="1200" dirty="0"/>
            <a:t>With CYP &amp; Their Families</a:t>
          </a:r>
        </a:p>
        <a:p>
          <a:pPr marL="114300" lvl="1" indent="-114300" algn="l" defTabSz="577850">
            <a:lnSpc>
              <a:spcPct val="90000"/>
            </a:lnSpc>
            <a:spcBef>
              <a:spcPct val="0"/>
            </a:spcBef>
            <a:spcAft>
              <a:spcPct val="15000"/>
            </a:spcAft>
            <a:buChar char="•"/>
          </a:pPr>
          <a:r>
            <a:rPr lang="en-GB" sz="1300" kern="1200" dirty="0"/>
            <a:t>Actively responding to CYP in the context of their family.</a:t>
          </a:r>
        </a:p>
        <a:p>
          <a:pPr marL="114300" lvl="1" indent="-114300" algn="l" defTabSz="577850">
            <a:lnSpc>
              <a:spcPct val="90000"/>
            </a:lnSpc>
            <a:spcBef>
              <a:spcPct val="0"/>
            </a:spcBef>
            <a:spcAft>
              <a:spcPct val="15000"/>
            </a:spcAft>
            <a:buChar char="•"/>
          </a:pPr>
          <a:r>
            <a:rPr lang="en-GB" sz="1300" kern="1200" dirty="0"/>
            <a:t>Working with CYP &amp; their families as partners in improving mental health.</a:t>
          </a:r>
        </a:p>
      </dsp:txBody>
      <dsp:txXfrm>
        <a:off x="4439789" y="2692415"/>
        <a:ext cx="2677797" cy="1606678"/>
      </dsp:txXfrm>
    </dsp:sp>
    <dsp:sp modelId="{BB7C8BEC-1A12-4F0A-87A7-FF1A42C61890}">
      <dsp:nvSpPr>
        <dsp:cNvPr id="0" name=""/>
        <dsp:cNvSpPr/>
      </dsp:nvSpPr>
      <dsp:spPr>
        <a:xfrm>
          <a:off x="7385366" y="2692415"/>
          <a:ext cx="2677797" cy="1606678"/>
        </a:xfrm>
        <a:prstGeom prst="rect">
          <a:avLst/>
        </a:prstGeom>
        <a:solidFill>
          <a:schemeClr val="lt1"/>
        </a:solidFill>
        <a:ln w="38100" cap="flat" cmpd="sng" algn="ctr">
          <a:solidFill>
            <a:srgbClr val="0070C0"/>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b="1" u="sng" kern="1200" dirty="0"/>
            <a:t>Learning, Evolving &amp; Innovating</a:t>
          </a:r>
        </a:p>
        <a:p>
          <a:pPr marL="114300" lvl="1" indent="-114300" algn="l" defTabSz="577850">
            <a:lnSpc>
              <a:spcPct val="90000"/>
            </a:lnSpc>
            <a:spcBef>
              <a:spcPct val="0"/>
            </a:spcBef>
            <a:spcAft>
              <a:spcPct val="15000"/>
            </a:spcAft>
            <a:buChar char="•"/>
          </a:pPr>
          <a:r>
            <a:rPr lang="en-GB" sz="1300" kern="1200" dirty="0"/>
            <a:t>Responsive to emergent evidence and information.</a:t>
          </a:r>
        </a:p>
        <a:p>
          <a:pPr marL="114300" lvl="1" indent="-114300" algn="l" defTabSz="577850">
            <a:lnSpc>
              <a:spcPct val="90000"/>
            </a:lnSpc>
            <a:spcBef>
              <a:spcPct val="0"/>
            </a:spcBef>
            <a:spcAft>
              <a:spcPct val="15000"/>
            </a:spcAft>
            <a:buChar char="•"/>
          </a:pPr>
          <a:r>
            <a:rPr lang="en-GB" sz="1300" kern="1200" dirty="0"/>
            <a:t>Open to exploring opportunities in new modalities (media, technology).</a:t>
          </a:r>
        </a:p>
      </dsp:txBody>
      <dsp:txXfrm>
        <a:off x="7385366" y="2692415"/>
        <a:ext cx="2677797" cy="160667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16950D-2F54-4DFE-A85C-1FF7B7678A15}">
      <dsp:nvSpPr>
        <dsp:cNvPr id="0" name=""/>
        <dsp:cNvSpPr/>
      </dsp:nvSpPr>
      <dsp:spPr>
        <a:xfrm>
          <a:off x="0" y="232896"/>
          <a:ext cx="2908634" cy="1287000"/>
        </a:xfrm>
        <a:prstGeom prst="rect">
          <a:avLst/>
        </a:prstGeom>
        <a:solidFill>
          <a:schemeClr val="bg1"/>
        </a:solidFill>
        <a:ln w="38100">
          <a:solidFill>
            <a:srgbClr val="660066"/>
          </a:solid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tx1"/>
              </a:solidFill>
              <a:latin typeface="Arial"/>
            </a:rPr>
            <a:t>Improve Access, Responsiveness and Equity:</a:t>
          </a:r>
        </a:p>
      </dsp:txBody>
      <dsp:txXfrm>
        <a:off x="0" y="232896"/>
        <a:ext cx="2908634" cy="1287000"/>
      </dsp:txXfrm>
    </dsp:sp>
    <dsp:sp modelId="{4113B346-1BBC-43C4-80BD-431ED42073F2}">
      <dsp:nvSpPr>
        <dsp:cNvPr id="0" name=""/>
        <dsp:cNvSpPr/>
      </dsp:nvSpPr>
      <dsp:spPr>
        <a:xfrm>
          <a:off x="2908633" y="232896"/>
          <a:ext cx="581726" cy="1287000"/>
        </a:xfrm>
        <a:prstGeom prst="leftBrace">
          <a:avLst>
            <a:gd name="adj1" fmla="val 35000"/>
            <a:gd name="adj2" fmla="val 50000"/>
          </a:avLst>
        </a:prstGeom>
        <a:noFill/>
        <a:ln w="25400" cap="flat" cmpd="sng" algn="ctr">
          <a:solidFill>
            <a:srgbClr val="660066"/>
          </a:solidFill>
          <a:prstDash val="solid"/>
        </a:ln>
        <a:effectLst/>
      </dsp:spPr>
      <dsp:style>
        <a:lnRef idx="2">
          <a:scrgbClr r="0" g="0" b="0"/>
        </a:lnRef>
        <a:fillRef idx="0">
          <a:scrgbClr r="0" g="0" b="0"/>
        </a:fillRef>
        <a:effectRef idx="0">
          <a:scrgbClr r="0" g="0" b="0"/>
        </a:effectRef>
        <a:fontRef idx="minor"/>
      </dsp:style>
    </dsp:sp>
    <dsp:sp modelId="{FE44A75D-D9E2-4B9F-9A17-008FB9869A0A}">
      <dsp:nvSpPr>
        <dsp:cNvPr id="0" name=""/>
        <dsp:cNvSpPr/>
      </dsp:nvSpPr>
      <dsp:spPr>
        <a:xfrm>
          <a:off x="3723051" y="232896"/>
          <a:ext cx="7911484" cy="1287000"/>
        </a:xfrm>
        <a:prstGeom prst="rect">
          <a:avLst/>
        </a:prstGeom>
        <a:solidFill>
          <a:schemeClr val="bg1"/>
        </a:solidFill>
        <a:ln w="38100" cap="flat" cmpd="sng" algn="ctr">
          <a:solidFill>
            <a:srgbClr val="66006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None/>
          </a:pPr>
          <a:r>
            <a:rPr lang="en-GB" sz="1300" b="1" kern="1200" dirty="0">
              <a:solidFill>
                <a:schemeClr val="tx1"/>
              </a:solidFill>
              <a:latin typeface="Arial"/>
            </a:rPr>
            <a:t>  Health Inequalities Improvement Plan: </a:t>
          </a:r>
          <a:r>
            <a:rPr lang="en-GB" sz="1300" b="0" kern="1200" dirty="0">
              <a:solidFill>
                <a:schemeClr val="tx1"/>
              </a:solidFill>
              <a:latin typeface="Arial"/>
            </a:rPr>
            <a:t>Following the commencement of the CYP Emotional Wellbeing &amp; Mental Health service a Health Inequalities Improvement Plan will be agreed which will set out key actions for the provider to progress in relation to tackling health inequalities. </a:t>
          </a:r>
        </a:p>
        <a:p>
          <a:pPr marL="114300" lvl="1" indent="-114300" algn="l" defTabSz="577850">
            <a:lnSpc>
              <a:spcPct val="90000"/>
            </a:lnSpc>
            <a:spcBef>
              <a:spcPct val="0"/>
            </a:spcBef>
            <a:spcAft>
              <a:spcPct val="15000"/>
            </a:spcAft>
            <a:buNone/>
          </a:pPr>
          <a:endParaRPr lang="en-GB" sz="1300" b="0" kern="1200" dirty="0">
            <a:solidFill>
              <a:schemeClr val="tx1"/>
            </a:solidFill>
            <a:latin typeface="Arial"/>
          </a:endParaRPr>
        </a:p>
        <a:p>
          <a:pPr marL="114300" lvl="1" indent="-114300" algn="l" defTabSz="577850">
            <a:lnSpc>
              <a:spcPct val="90000"/>
            </a:lnSpc>
            <a:spcBef>
              <a:spcPct val="0"/>
            </a:spcBef>
            <a:spcAft>
              <a:spcPct val="15000"/>
            </a:spcAft>
            <a:buNone/>
          </a:pPr>
          <a:r>
            <a:rPr lang="en-GB" sz="1300" b="1" kern="1200" dirty="0">
              <a:solidFill>
                <a:schemeClr val="tx1"/>
              </a:solidFill>
              <a:latin typeface="Arial"/>
            </a:rPr>
            <a:t>  MHSTS:</a:t>
          </a:r>
          <a:r>
            <a:rPr lang="en-GB" sz="1300" b="0" kern="1200" dirty="0">
              <a:solidFill>
                <a:schemeClr val="tx1"/>
              </a:solidFill>
              <a:latin typeface="Arial"/>
            </a:rPr>
            <a:t> As Devon has rolled out mental health support teams in schools (MHSTS) we have and will continue to prioritise Prioritised Continue rolling out MHSTS across Devon. </a:t>
          </a:r>
        </a:p>
      </dsp:txBody>
      <dsp:txXfrm>
        <a:off x="3723051" y="232896"/>
        <a:ext cx="7911484" cy="1287000"/>
      </dsp:txXfrm>
    </dsp:sp>
    <dsp:sp modelId="{71E67967-02FC-4EFB-BF10-1B14AF02B66B}">
      <dsp:nvSpPr>
        <dsp:cNvPr id="0" name=""/>
        <dsp:cNvSpPr/>
      </dsp:nvSpPr>
      <dsp:spPr>
        <a:xfrm>
          <a:off x="0" y="1753896"/>
          <a:ext cx="2908634" cy="1287000"/>
        </a:xfrm>
        <a:prstGeom prst="rect">
          <a:avLst/>
        </a:prstGeom>
        <a:solidFill>
          <a:schemeClr val="bg1"/>
        </a:solidFill>
        <a:ln w="38100">
          <a:solidFill>
            <a:srgbClr val="FABA00"/>
          </a:solid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ctr" defTabSz="711200">
            <a:lnSpc>
              <a:spcPct val="90000"/>
            </a:lnSpc>
            <a:spcBef>
              <a:spcPct val="0"/>
            </a:spcBef>
            <a:spcAft>
              <a:spcPct val="35000"/>
            </a:spcAft>
            <a:buNone/>
          </a:pPr>
          <a:r>
            <a:rPr lang="en-GB" sz="1600" b="1" u="none" kern="1200" dirty="0">
              <a:solidFill>
                <a:schemeClr val="tx1"/>
              </a:solidFill>
              <a:latin typeface="Arial" panose="020B0604020202020204" pitchFamily="34" charset="0"/>
              <a:ea typeface="+mn-ea"/>
              <a:cs typeface="Arial" panose="020B0604020202020204" pitchFamily="34" charset="0"/>
            </a:rPr>
            <a:t>Enshrine the Voice of CYP, Families and Communities:</a:t>
          </a:r>
        </a:p>
      </dsp:txBody>
      <dsp:txXfrm>
        <a:off x="0" y="1753896"/>
        <a:ext cx="2908634" cy="1287000"/>
      </dsp:txXfrm>
    </dsp:sp>
    <dsp:sp modelId="{B0B8E6DD-B7B4-43E2-8E5E-287A4C807D36}">
      <dsp:nvSpPr>
        <dsp:cNvPr id="0" name=""/>
        <dsp:cNvSpPr/>
      </dsp:nvSpPr>
      <dsp:spPr>
        <a:xfrm>
          <a:off x="2908633" y="1753896"/>
          <a:ext cx="581726" cy="1287000"/>
        </a:xfrm>
        <a:prstGeom prst="leftBrace">
          <a:avLst>
            <a:gd name="adj1" fmla="val 35000"/>
            <a:gd name="adj2" fmla="val 50000"/>
          </a:avLst>
        </a:prstGeom>
        <a:noFill/>
        <a:ln w="25400" cap="flat" cmpd="sng" algn="ctr">
          <a:solidFill>
            <a:srgbClr val="FABA00"/>
          </a:solidFill>
          <a:prstDash val="solid"/>
        </a:ln>
        <a:effectLst/>
      </dsp:spPr>
      <dsp:style>
        <a:lnRef idx="2">
          <a:scrgbClr r="0" g="0" b="0"/>
        </a:lnRef>
        <a:fillRef idx="0">
          <a:scrgbClr r="0" g="0" b="0"/>
        </a:fillRef>
        <a:effectRef idx="0">
          <a:scrgbClr r="0" g="0" b="0"/>
        </a:effectRef>
        <a:fontRef idx="minor"/>
      </dsp:style>
    </dsp:sp>
    <dsp:sp modelId="{F9D794BD-29EF-478E-B5F3-C2B08782BC0A}">
      <dsp:nvSpPr>
        <dsp:cNvPr id="0" name=""/>
        <dsp:cNvSpPr/>
      </dsp:nvSpPr>
      <dsp:spPr>
        <a:xfrm>
          <a:off x="3723051" y="1753896"/>
          <a:ext cx="7911484" cy="1287000"/>
        </a:xfrm>
        <a:prstGeom prst="rect">
          <a:avLst/>
        </a:prstGeom>
        <a:solidFill>
          <a:schemeClr val="bg1"/>
        </a:solidFill>
        <a:ln w="38100" cap="flat" cmpd="sng" algn="ctr">
          <a:solidFill>
            <a:srgbClr val="FABA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None/>
          </a:pPr>
          <a:r>
            <a:rPr lang="en-GB" sz="1300" b="1" u="none" kern="1200" dirty="0">
              <a:solidFill>
                <a:schemeClr val="tx1"/>
              </a:solidFill>
              <a:latin typeface="Arial" panose="020B0604020202020204" pitchFamily="34" charset="0"/>
              <a:ea typeface="+mn-ea"/>
              <a:cs typeface="Arial" panose="020B0604020202020204" pitchFamily="34" charset="0"/>
            </a:rPr>
            <a:t>  Voice Network: </a:t>
          </a:r>
          <a:r>
            <a:rPr lang="en-GB" sz="1300" b="0" u="none" kern="1200" dirty="0">
              <a:solidFill>
                <a:schemeClr val="tx1"/>
              </a:solidFill>
              <a:latin typeface="Arial" panose="020B0604020202020204" pitchFamily="34" charset="0"/>
              <a:ea typeface="+mn-ea"/>
              <a:cs typeface="Arial" panose="020B0604020202020204" pitchFamily="34" charset="0"/>
            </a:rPr>
            <a:t>As we progress with the development of a CYP and families voice network we will work to ensure that partners include representation of groups who experience health inequalities including SEND and Care Experienced CYP.</a:t>
          </a:r>
        </a:p>
      </dsp:txBody>
      <dsp:txXfrm>
        <a:off x="3723051" y="1753896"/>
        <a:ext cx="7911484" cy="1287000"/>
      </dsp:txXfrm>
    </dsp:sp>
    <dsp:sp modelId="{355D0966-D27B-4A9B-8F31-71430C3DAD25}">
      <dsp:nvSpPr>
        <dsp:cNvPr id="0" name=""/>
        <dsp:cNvSpPr/>
      </dsp:nvSpPr>
      <dsp:spPr>
        <a:xfrm>
          <a:off x="0" y="3274896"/>
          <a:ext cx="2908634" cy="1287000"/>
        </a:xfrm>
        <a:prstGeom prst="rect">
          <a:avLst/>
        </a:prstGeom>
        <a:solidFill>
          <a:schemeClr val="bg1"/>
        </a:solidFill>
        <a:ln w="38100">
          <a:solidFill>
            <a:srgbClr val="00B050"/>
          </a:solid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ctr" defTabSz="711200">
            <a:lnSpc>
              <a:spcPct val="90000"/>
            </a:lnSpc>
            <a:spcBef>
              <a:spcPct val="0"/>
            </a:spcBef>
            <a:spcAft>
              <a:spcPct val="35000"/>
            </a:spcAft>
            <a:buNone/>
          </a:pPr>
          <a:r>
            <a:rPr lang="en-GB" sz="1600" b="1" u="none" kern="1200" dirty="0">
              <a:solidFill>
                <a:schemeClr val="tx1"/>
              </a:solidFill>
              <a:latin typeface="Arial" panose="020B0604020202020204" pitchFamily="34" charset="0"/>
              <a:ea typeface="+mn-ea"/>
              <a:cs typeface="Arial" panose="020B0604020202020204" pitchFamily="34" charset="0"/>
            </a:rPr>
            <a:t>Strengthen Partnership Working </a:t>
          </a:r>
          <a:r>
            <a:rPr lang="en-GB" sz="1600" b="1" u="none" kern="1200">
              <a:solidFill>
                <a:schemeClr val="tx1"/>
              </a:solidFill>
              <a:latin typeface="Arial" panose="020B0604020202020204" pitchFamily="34" charset="0"/>
              <a:ea typeface="+mn-ea"/>
              <a:cs typeface="Arial" panose="020B0604020202020204" pitchFamily="34" charset="0"/>
            </a:rPr>
            <a:t>Across Communities:</a:t>
          </a:r>
          <a:endParaRPr lang="en-GB" sz="1600" b="1" u="none" kern="1200" dirty="0">
            <a:solidFill>
              <a:schemeClr val="tx1"/>
            </a:solidFill>
            <a:latin typeface="Arial" panose="020B0604020202020204" pitchFamily="34" charset="0"/>
            <a:ea typeface="+mn-ea"/>
            <a:cs typeface="Arial" panose="020B0604020202020204" pitchFamily="34" charset="0"/>
          </a:endParaRPr>
        </a:p>
      </dsp:txBody>
      <dsp:txXfrm>
        <a:off x="0" y="3274896"/>
        <a:ext cx="2908634" cy="1287000"/>
      </dsp:txXfrm>
    </dsp:sp>
    <dsp:sp modelId="{473B034D-15E5-4752-9C52-0FA2CE1A96C6}">
      <dsp:nvSpPr>
        <dsp:cNvPr id="0" name=""/>
        <dsp:cNvSpPr/>
      </dsp:nvSpPr>
      <dsp:spPr>
        <a:xfrm>
          <a:off x="2908633" y="3274896"/>
          <a:ext cx="581726" cy="1287000"/>
        </a:xfrm>
        <a:prstGeom prst="leftBrace">
          <a:avLst>
            <a:gd name="adj1" fmla="val 35000"/>
            <a:gd name="adj2" fmla="val 50000"/>
          </a:avLst>
        </a:pr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864DDAC3-441C-4BE7-90B0-72E91A794487}">
      <dsp:nvSpPr>
        <dsp:cNvPr id="0" name=""/>
        <dsp:cNvSpPr/>
      </dsp:nvSpPr>
      <dsp:spPr>
        <a:xfrm>
          <a:off x="3723051" y="3274896"/>
          <a:ext cx="7911484" cy="1287000"/>
        </a:xfrm>
        <a:prstGeom prst="rect">
          <a:avLst/>
        </a:prstGeom>
        <a:solidFill>
          <a:schemeClr val="bg1"/>
        </a:solidFill>
        <a:ln w="381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None/>
          </a:pPr>
          <a:r>
            <a:rPr lang="en-GB" sz="1300" b="1" u="none" kern="1200" dirty="0">
              <a:solidFill>
                <a:schemeClr val="tx1"/>
              </a:solidFill>
              <a:latin typeface="Arial" panose="020B0604020202020204" pitchFamily="34" charset="0"/>
              <a:ea typeface="+mn-ea"/>
              <a:cs typeface="Arial" panose="020B0604020202020204" pitchFamily="34" charset="0"/>
            </a:rPr>
            <a:t>   Age Related Transition:</a:t>
          </a:r>
          <a:r>
            <a:rPr lang="en-GB" sz="1300" b="0" u="none" kern="1200" dirty="0">
              <a:solidFill>
                <a:schemeClr val="tx1"/>
              </a:solidFill>
              <a:latin typeface="Arial" panose="020B0604020202020204" pitchFamily="34" charset="0"/>
              <a:ea typeface="+mn-ea"/>
              <a:cs typeface="Arial" panose="020B0604020202020204" pitchFamily="34" charset="0"/>
            </a:rPr>
            <a:t> Through work that has commenced in partnership with Devon County Council under the SEND programme, Devon ICB will work in partnership with system partners to develop improved approaches to supporting CYP with complex needs and/or vulnerabilities approaching age related transition points. </a:t>
          </a:r>
        </a:p>
      </dsp:txBody>
      <dsp:txXfrm>
        <a:off x="3723051" y="3274896"/>
        <a:ext cx="7911484" cy="1287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22CB7D-B3C6-4237-91D5-8D2549D24E0A}">
      <dsp:nvSpPr>
        <dsp:cNvPr id="0" name=""/>
        <dsp:cNvSpPr/>
      </dsp:nvSpPr>
      <dsp:spPr>
        <a:xfrm>
          <a:off x="122437" y="2675"/>
          <a:ext cx="2984422" cy="1790653"/>
        </a:xfrm>
        <a:prstGeom prst="rect">
          <a:avLst/>
        </a:prstGeom>
        <a:solidFill>
          <a:schemeClr val="lt1">
            <a:hueOff val="0"/>
            <a:satOff val="0"/>
            <a:lumOff val="0"/>
            <a:alphaOff val="0"/>
          </a:schemeClr>
        </a:solidFill>
        <a:ln w="38100" cap="flat" cmpd="sng" algn="ctr">
          <a:solidFill>
            <a:srgbClr val="0070C0"/>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CYP experience improved access to mental health services across Devon with shorter waits and increasing capacity in ‘Thriving’, ‘Getting Advice’ and ‘Getting Help’ by March 2026. </a:t>
          </a:r>
        </a:p>
      </dsp:txBody>
      <dsp:txXfrm>
        <a:off x="122437" y="2675"/>
        <a:ext cx="2984422" cy="1790653"/>
      </dsp:txXfrm>
    </dsp:sp>
    <dsp:sp modelId="{8C379BFB-A17F-40B6-8154-10F9A16CDB52}">
      <dsp:nvSpPr>
        <dsp:cNvPr id="0" name=""/>
        <dsp:cNvSpPr/>
      </dsp:nvSpPr>
      <dsp:spPr>
        <a:xfrm>
          <a:off x="3405303" y="2675"/>
          <a:ext cx="2984422" cy="1790653"/>
        </a:xfrm>
        <a:prstGeom prst="rect">
          <a:avLst/>
        </a:prstGeom>
        <a:solidFill>
          <a:schemeClr val="lt1">
            <a:hueOff val="0"/>
            <a:satOff val="0"/>
            <a:lumOff val="0"/>
            <a:alphaOff val="0"/>
          </a:schemeClr>
        </a:solidFill>
        <a:ln w="38100" cap="flat" cmpd="sng" algn="ctr">
          <a:solidFill>
            <a:srgbClr val="0070C0"/>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There will be 24/7 community-based mental health crisis assessment and brief intervention for CYP across Devon by March 2027.</a:t>
          </a:r>
        </a:p>
      </dsp:txBody>
      <dsp:txXfrm>
        <a:off x="3405303" y="2675"/>
        <a:ext cx="2984422" cy="1790653"/>
      </dsp:txXfrm>
    </dsp:sp>
    <dsp:sp modelId="{DBFAB058-BF5E-4CC5-B073-907567F640E5}">
      <dsp:nvSpPr>
        <dsp:cNvPr id="0" name=""/>
        <dsp:cNvSpPr/>
      </dsp:nvSpPr>
      <dsp:spPr>
        <a:xfrm>
          <a:off x="6688168" y="2675"/>
          <a:ext cx="2984422" cy="1790653"/>
        </a:xfrm>
        <a:prstGeom prst="rect">
          <a:avLst/>
        </a:prstGeom>
        <a:solidFill>
          <a:schemeClr val="lt1">
            <a:hueOff val="0"/>
            <a:satOff val="0"/>
            <a:lumOff val="0"/>
            <a:alphaOff val="0"/>
          </a:schemeClr>
        </a:solidFill>
        <a:ln w="38100" cap="flat" cmpd="sng" algn="ctr">
          <a:solidFill>
            <a:srgbClr val="0070C0"/>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The needs of CYP with disordered eating will be described and there will be a consistent clinical pathway, including those who are admitted to acute settings by March 2027.</a:t>
          </a:r>
        </a:p>
      </dsp:txBody>
      <dsp:txXfrm>
        <a:off x="6688168" y="2675"/>
        <a:ext cx="2984422" cy="1790653"/>
      </dsp:txXfrm>
    </dsp:sp>
    <dsp:sp modelId="{C46B3F54-B64C-4D4F-A035-3A43D83388A9}">
      <dsp:nvSpPr>
        <dsp:cNvPr id="0" name=""/>
        <dsp:cNvSpPr/>
      </dsp:nvSpPr>
      <dsp:spPr>
        <a:xfrm>
          <a:off x="1763870" y="2091771"/>
          <a:ext cx="2984422" cy="1790653"/>
        </a:xfrm>
        <a:prstGeom prst="rect">
          <a:avLst/>
        </a:prstGeom>
        <a:solidFill>
          <a:schemeClr val="lt1">
            <a:hueOff val="0"/>
            <a:satOff val="0"/>
            <a:lumOff val="0"/>
            <a:alphaOff val="0"/>
          </a:schemeClr>
        </a:solidFill>
        <a:ln w="38100" cap="flat" cmpd="sng" algn="ctr">
          <a:solidFill>
            <a:srgbClr val="0070C0"/>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There will be joint approaches to responding to shared needs and priorities related to SEMH (Safeguarding &amp; SEND) across Devon, Torbay and Plymouth. </a:t>
          </a:r>
        </a:p>
      </dsp:txBody>
      <dsp:txXfrm>
        <a:off x="1763870" y="2091771"/>
        <a:ext cx="2984422" cy="1790653"/>
      </dsp:txXfrm>
    </dsp:sp>
    <dsp:sp modelId="{EE07E6EE-2FB3-4E32-BA82-9F2AD9BDEB5F}">
      <dsp:nvSpPr>
        <dsp:cNvPr id="0" name=""/>
        <dsp:cNvSpPr/>
      </dsp:nvSpPr>
      <dsp:spPr>
        <a:xfrm>
          <a:off x="5046735" y="2091771"/>
          <a:ext cx="2984422" cy="1790653"/>
        </a:xfrm>
        <a:prstGeom prst="rect">
          <a:avLst/>
        </a:prstGeom>
        <a:solidFill>
          <a:schemeClr val="lt1">
            <a:hueOff val="0"/>
            <a:satOff val="0"/>
            <a:lumOff val="0"/>
            <a:alphaOff val="0"/>
          </a:schemeClr>
        </a:solidFill>
        <a:ln w="38100" cap="flat" cmpd="sng" algn="ctr">
          <a:solidFill>
            <a:srgbClr val="0070C0"/>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There will be a systematic approach to capturing the voice of CYP in across Devon which is maintained and reflected in how plans are developed and prioritised so that improvements are meaningful for CYP and their families across Devon.</a:t>
          </a:r>
        </a:p>
      </dsp:txBody>
      <dsp:txXfrm>
        <a:off x="5046735" y="2091771"/>
        <a:ext cx="2984422" cy="179065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F48811-99E4-4EF0-BBA5-1432831DD440}" type="datetimeFigureOut">
              <a:rPr lang="en-GB" smtClean="0"/>
              <a:t>05/03/2026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3687F0-1659-4739-8B2A-4A0A6AD728E7}" type="slidenum">
              <a:rPr lang="en-GB" smtClean="0"/>
              <a:t>‹#›</a:t>
            </a:fld>
            <a:endParaRPr lang="en-GB"/>
          </a:p>
        </p:txBody>
      </p:sp>
    </p:spTree>
    <p:extLst>
      <p:ext uri="{BB962C8B-B14F-4D97-AF65-F5344CB8AC3E}">
        <p14:creationId xmlns:p14="http://schemas.microsoft.com/office/powerpoint/2010/main" val="13241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dirty="0">
              <a:latin typeface="+mj-lt"/>
              <a:ea typeface="Noto Sans" panose="020B0502040504020204" pitchFamily="34" charset="0"/>
              <a:cs typeface="Noto Sans" panose="020B050204050402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CD9C55-41C0-461D-80EB-0B9AEE2B13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13233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CD9C55-41C0-461D-80EB-0B9AEE2B13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1093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997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endParaRPr lang="en-GB" b="0" i="0" dirty="0">
              <a:solidFill>
                <a:srgbClr val="43423E"/>
              </a:solidFill>
              <a:effectLst/>
              <a:latin typeface="inheri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CD9C55-41C0-461D-80EB-0B9AEE2B13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62309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150983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54379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highlight>
                  <a:srgbClr val="FFFF00"/>
                </a:highlight>
                <a:latin typeface="Arial" panose="020B0604020202020204" pitchFamily="34" charset="0"/>
                <a:cs typeface="Arial" panose="020B0604020202020204" pitchFamily="34" charset="0"/>
              </a:rPr>
              <a:t>? Medically unexplained symptoms/ NEAT (network of escalation avoidance teams)/ Functional Neurological Disorder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Arial" panose="020B0604020202020204" pitchFamily="34" charset="0"/>
                <a:cs typeface="Arial" panose="020B0604020202020204" pitchFamily="34" charset="0"/>
              </a:rPr>
              <a:t>Care and treatment should not be harder to access for CYP in mental health crisis than it is for adults in mental health crisis or for CYP with urgent physical health needs.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43178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highlight>
                  <a:srgbClr val="FFFF00"/>
                </a:highlight>
                <a:latin typeface="Arial" panose="020B0604020202020204" pitchFamily="34" charset="0"/>
                <a:cs typeface="Arial" panose="020B0604020202020204" pitchFamily="34" charset="0"/>
              </a:rPr>
              <a:t>? Medically unexplained symptoms/ NEAT (network of escalation avoidance teams)/ Functional Neurological Disorder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Arial" panose="020B0604020202020204" pitchFamily="34" charset="0"/>
                <a:cs typeface="Arial" panose="020B0604020202020204" pitchFamily="34" charset="0"/>
              </a:rPr>
              <a:t>Care and treatment should not be harder to access for CYP in mental health crisis than it is for adults in mental health crisis or for CYP with urgent physical health needs.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14448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1384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2245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84037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0908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833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24208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24208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0339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30C70E-6C37-49A5-88E2-43B80D53617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62498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CD9C55-41C0-461D-80EB-0B9AEE2B13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80357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CD9C55-41C0-461D-80EB-0B9AEE2B13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6361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30C70E-6C37-49A5-88E2-43B80D53617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6212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CD9C55-41C0-461D-80EB-0B9AEE2B13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53577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*Devon &amp; Torbay- schools without MHSTS</a:t>
            </a:r>
          </a:p>
          <a:p>
            <a:pPr marL="171450" indent="-171450">
              <a:buFont typeface="Arial" panose="020B0604020202020204" pitchFamily="34" charset="0"/>
              <a:buChar char="•"/>
            </a:pPr>
            <a:r>
              <a:rPr lang="en-GB" dirty="0"/>
              <a:t>**Non-recurrent funding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CD9C55-41C0-461D-80EB-0B9AEE2B13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4404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CD9C55-41C0-461D-80EB-0B9AEE2B13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53592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748815"/>
            <a:ext cx="10363200" cy="1470025"/>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914400" y="3504589"/>
            <a:ext cx="10366176" cy="644493"/>
          </a:xfrm>
        </p:spPr>
        <p:txBody>
          <a:bodyPr/>
          <a:lstStyle>
            <a:lvl1pPr marL="0" indent="0" algn="l">
              <a:buNone/>
              <a:defRPr>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2051" name="Picture 3" descr="C:\Data\Editor\Pictures\NEW Devon CCG\General\Graphic Design\logos\NHS Devon CCG\NHS Devon CCG logo - BLUE.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0165"/>
          <a:stretch/>
        </p:blipFill>
        <p:spPr bwMode="auto">
          <a:xfrm>
            <a:off x="9264354" y="452776"/>
            <a:ext cx="2515449" cy="766424"/>
          </a:xfrm>
          <a:prstGeom prst="rect">
            <a:avLst/>
          </a:prstGeom>
          <a:noFill/>
          <a:extLst>
            <a:ext uri="{909E8E84-426E-40DD-AFC4-6F175D3DCCD1}">
              <a14:hiddenFill xmlns:a14="http://schemas.microsoft.com/office/drawing/2010/main">
                <a:solidFill>
                  <a:srgbClr val="FFFFFF"/>
                </a:solidFill>
              </a14:hiddenFill>
            </a:ext>
          </a:extLst>
        </p:spPr>
      </p:pic>
      <p:pic>
        <p:nvPicPr>
          <p:cNvPr id="26" name="Graphic 25">
            <a:extLst>
              <a:ext uri="{FF2B5EF4-FFF2-40B4-BE49-F238E27FC236}">
                <a16:creationId xmlns:a16="http://schemas.microsoft.com/office/drawing/2014/main" id="{B34D51B8-3CED-41A3-AC84-DFDCF509BCC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7355" y="6184845"/>
            <a:ext cx="2326016" cy="432000"/>
          </a:xfrm>
          <a:prstGeom prst="rect">
            <a:avLst/>
          </a:prstGeom>
        </p:spPr>
      </p:pic>
      <p:sp>
        <p:nvSpPr>
          <p:cNvPr id="27" name="TextBox 26">
            <a:extLst>
              <a:ext uri="{FF2B5EF4-FFF2-40B4-BE49-F238E27FC236}">
                <a16:creationId xmlns:a16="http://schemas.microsoft.com/office/drawing/2014/main" id="{C0469E35-47DF-484E-B6A8-17D7C7FE28C5}"/>
              </a:ext>
            </a:extLst>
          </p:cNvPr>
          <p:cNvSpPr txBox="1"/>
          <p:nvPr userDrawn="1"/>
        </p:nvSpPr>
        <p:spPr>
          <a:xfrm>
            <a:off x="2900726" y="6309321"/>
            <a:ext cx="9003921" cy="238527"/>
          </a:xfrm>
          <a:prstGeom prst="rect">
            <a:avLst/>
          </a:prstGeom>
          <a:noFill/>
        </p:spPr>
        <p:txBody>
          <a:bodyPr wrap="square">
            <a:spAutoFit/>
          </a:bodyPr>
          <a:lstStyle/>
          <a:p>
            <a:pPr marR="0" algn="l" rtl="0"/>
            <a:r>
              <a:rPr lang="en-GB" sz="950" b="0" dirty="0"/>
              <a:t>Proud to be part of One Devon: NHS and CARE working with communities and local organisations to improve people’s lives</a:t>
            </a:r>
          </a:p>
        </p:txBody>
      </p:sp>
      <p:pic>
        <p:nvPicPr>
          <p:cNvPr id="8" name="Picture 7" descr="A picture containing text&#10;&#10;Description automatically generated">
            <a:extLst>
              <a:ext uri="{FF2B5EF4-FFF2-40B4-BE49-F238E27FC236}">
                <a16:creationId xmlns:a16="http://schemas.microsoft.com/office/drawing/2014/main" id="{B6D7B1BD-4BD0-4B57-A205-1AA4B5E2766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3679108"/>
            <a:ext cx="12192000" cy="2363705"/>
          </a:xfrm>
          <a:prstGeom prst="rect">
            <a:avLst/>
          </a:prstGeom>
        </p:spPr>
      </p:pic>
    </p:spTree>
    <p:extLst>
      <p:ext uri="{BB962C8B-B14F-4D97-AF65-F5344CB8AC3E}">
        <p14:creationId xmlns:p14="http://schemas.microsoft.com/office/powerpoint/2010/main" val="3234859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9B99FA-475F-4623-B7CE-BDC1A1A4CCE0}" type="datetimeFigureOut">
              <a:rPr lang="en-GB" smtClean="0"/>
              <a:t>05/03/2026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2559481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59ECC1-DBC9-4ADF-9D5C-6D23E6DB0AE5}"/>
              </a:ext>
            </a:extLst>
          </p:cNvPr>
          <p:cNvSpPr/>
          <p:nvPr userDrawn="1"/>
        </p:nvSpPr>
        <p:spPr>
          <a:xfrm>
            <a:off x="0" y="1"/>
            <a:ext cx="12192000" cy="5685251"/>
          </a:xfrm>
          <a:prstGeom prst="rect">
            <a:avLst/>
          </a:prstGeom>
          <a:gradFill>
            <a:gsLst>
              <a:gs pos="65000">
                <a:schemeClr val="accent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9" name="Group 8">
            <a:extLst>
              <a:ext uri="{FF2B5EF4-FFF2-40B4-BE49-F238E27FC236}">
                <a16:creationId xmlns:a16="http://schemas.microsoft.com/office/drawing/2014/main" id="{4A71BF71-F3A9-4640-AE19-71CAC440A37F}"/>
              </a:ext>
            </a:extLst>
          </p:cNvPr>
          <p:cNvGrpSpPr/>
          <p:nvPr userDrawn="1"/>
        </p:nvGrpSpPr>
        <p:grpSpPr>
          <a:xfrm>
            <a:off x="0" y="5201224"/>
            <a:ext cx="12192000" cy="1656777"/>
            <a:chOff x="0" y="9031932"/>
            <a:chExt cx="18288000" cy="2485166"/>
          </a:xfrm>
        </p:grpSpPr>
        <p:sp>
          <p:nvSpPr>
            <p:cNvPr id="10" name="Rectangle 9">
              <a:extLst>
                <a:ext uri="{FF2B5EF4-FFF2-40B4-BE49-F238E27FC236}">
                  <a16:creationId xmlns:a16="http://schemas.microsoft.com/office/drawing/2014/main" id="{3155A358-E79E-4312-86E6-99C36DAE9161}"/>
                </a:ext>
              </a:extLst>
            </p:cNvPr>
            <p:cNvSpPr/>
            <p:nvPr userDrawn="1"/>
          </p:nvSpPr>
          <p:spPr>
            <a:xfrm>
              <a:off x="0" y="9607835"/>
              <a:ext cx="18288000" cy="1909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sp>
          <p:nvSpPr>
            <p:cNvPr id="11" name="Rectangle 10">
              <a:extLst>
                <a:ext uri="{FF2B5EF4-FFF2-40B4-BE49-F238E27FC236}">
                  <a16:creationId xmlns:a16="http://schemas.microsoft.com/office/drawing/2014/main" id="{C58C3094-8B18-4F39-9F86-2A52EEF05DCA}"/>
                </a:ext>
              </a:extLst>
            </p:cNvPr>
            <p:cNvSpPr/>
            <p:nvPr userDrawn="1"/>
          </p:nvSpPr>
          <p:spPr>
            <a:xfrm>
              <a:off x="0" y="9031932"/>
              <a:ext cx="1799184"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sp>
        <p:nvSpPr>
          <p:cNvPr id="2" name="Title 1"/>
          <p:cNvSpPr>
            <a:spLocks noGrp="1"/>
          </p:cNvSpPr>
          <p:nvPr>
            <p:ph type="ctrTitle"/>
          </p:nvPr>
        </p:nvSpPr>
        <p:spPr>
          <a:xfrm>
            <a:off x="914400" y="1748815"/>
            <a:ext cx="10363200" cy="1470025"/>
          </a:xfrm>
        </p:spPr>
        <p:txBody>
          <a:bodyPr/>
          <a:lstStyle>
            <a:lvl1pPr>
              <a:defRPr>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911424" y="3504587"/>
            <a:ext cx="10363200" cy="625477"/>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8" name="Picture 2" descr="C:\Data\Editor\Pictures\NEW Devon CCG\General\Graphic Design\logos\NHS Devon CCG\NHS Devon CCG logo - WHITE.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0164"/>
          <a:stretch/>
        </p:blipFill>
        <p:spPr bwMode="auto">
          <a:xfrm>
            <a:off x="9264351" y="452776"/>
            <a:ext cx="2515451" cy="766424"/>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17">
            <a:extLst>
              <a:ext uri="{FF2B5EF4-FFF2-40B4-BE49-F238E27FC236}">
                <a16:creationId xmlns:a16="http://schemas.microsoft.com/office/drawing/2014/main" id="{030A01FF-58A4-4C3A-8AEC-47F836FF35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7355" y="6184845"/>
            <a:ext cx="2326016" cy="432000"/>
          </a:xfrm>
          <a:prstGeom prst="rect">
            <a:avLst/>
          </a:prstGeom>
        </p:spPr>
      </p:pic>
      <p:sp>
        <p:nvSpPr>
          <p:cNvPr id="20" name="TextBox 19">
            <a:extLst>
              <a:ext uri="{FF2B5EF4-FFF2-40B4-BE49-F238E27FC236}">
                <a16:creationId xmlns:a16="http://schemas.microsoft.com/office/drawing/2014/main" id="{C662FF2A-5CAC-4742-B0EA-0A8499F20041}"/>
              </a:ext>
            </a:extLst>
          </p:cNvPr>
          <p:cNvSpPr txBox="1"/>
          <p:nvPr userDrawn="1"/>
        </p:nvSpPr>
        <p:spPr>
          <a:xfrm>
            <a:off x="2900726" y="6309321"/>
            <a:ext cx="9003921" cy="238527"/>
          </a:xfrm>
          <a:prstGeom prst="rect">
            <a:avLst/>
          </a:prstGeom>
          <a:noFill/>
        </p:spPr>
        <p:txBody>
          <a:bodyPr wrap="square">
            <a:spAutoFit/>
          </a:bodyPr>
          <a:lstStyle/>
          <a:p>
            <a:pPr marR="0" algn="l" rtl="0"/>
            <a:r>
              <a:rPr lang="en-GB" sz="950" b="0" dirty="0"/>
              <a:t>Proud to be part of One Devon: NHS and CARE working with communities and local organisations to improve people’s lives</a:t>
            </a:r>
          </a:p>
        </p:txBody>
      </p:sp>
      <p:pic>
        <p:nvPicPr>
          <p:cNvPr id="14" name="Picture 13" descr="A picture containing text&#10;&#10;Description automatically generated">
            <a:extLst>
              <a:ext uri="{FF2B5EF4-FFF2-40B4-BE49-F238E27FC236}">
                <a16:creationId xmlns:a16="http://schemas.microsoft.com/office/drawing/2014/main" id="{ADEB44D4-BCE7-41A0-82E9-BA786AE7139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3679108"/>
            <a:ext cx="12192000" cy="2363705"/>
          </a:xfrm>
          <a:prstGeom prst="rect">
            <a:avLst/>
          </a:prstGeom>
        </p:spPr>
      </p:pic>
    </p:spTree>
    <p:extLst>
      <p:ext uri="{BB962C8B-B14F-4D97-AF65-F5344CB8AC3E}">
        <p14:creationId xmlns:p14="http://schemas.microsoft.com/office/powerpoint/2010/main" val="2749362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658085"/>
          </a:xfrm>
        </p:spPr>
        <p:txBody>
          <a:bodyPr>
            <a:normAutofit/>
          </a:bodyPr>
          <a:lstStyle>
            <a:lvl1pPr>
              <a:defRPr sz="2500"/>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buClr>
                <a:schemeClr val="accent1"/>
              </a:buClr>
              <a:defRPr sz="1600"/>
            </a:lvl1pPr>
          </a:lstStyle>
          <a:p>
            <a:pPr lvl="0"/>
            <a:r>
              <a:rPr lang="en-US" dirty="0"/>
              <a:t>Click to edit Master text styles</a:t>
            </a:r>
          </a:p>
        </p:txBody>
      </p:sp>
      <p:sp>
        <p:nvSpPr>
          <p:cNvPr id="5" name="Text Placeholder 4">
            <a:extLst>
              <a:ext uri="{FF2B5EF4-FFF2-40B4-BE49-F238E27FC236}">
                <a16:creationId xmlns:a16="http://schemas.microsoft.com/office/drawing/2014/main" id="{DFB14B4C-E788-404F-AEAE-CE1C68411D47}"/>
              </a:ext>
            </a:extLst>
          </p:cNvPr>
          <p:cNvSpPr>
            <a:spLocks noGrp="1"/>
          </p:cNvSpPr>
          <p:nvPr>
            <p:ph type="body" sz="quarter" idx="10"/>
          </p:nvPr>
        </p:nvSpPr>
        <p:spPr>
          <a:xfrm>
            <a:off x="609600" y="836713"/>
            <a:ext cx="10972800" cy="288827"/>
          </a:xfrm>
        </p:spPr>
        <p:txBody>
          <a:bodyPr/>
          <a:lstStyle>
            <a:lvl1pPr marL="0" indent="0">
              <a:buNone/>
              <a:defRPr sz="1400" b="1">
                <a:solidFill>
                  <a:schemeClr val="accent2"/>
                </a:solidFill>
              </a:defRPr>
            </a:lvl1pPr>
          </a:lstStyle>
          <a:p>
            <a:pPr lvl="0"/>
            <a:r>
              <a:rPr lang="en-US" dirty="0"/>
              <a:t>Click to edit Master text styles</a:t>
            </a:r>
            <a:endParaRPr lang="en-GB" dirty="0"/>
          </a:p>
        </p:txBody>
      </p:sp>
      <p:pic>
        <p:nvPicPr>
          <p:cNvPr id="9" name="Picture 8">
            <a:extLst>
              <a:ext uri="{FF2B5EF4-FFF2-40B4-BE49-F238E27FC236}">
                <a16:creationId xmlns:a16="http://schemas.microsoft.com/office/drawing/2014/main" id="{8CF811B0-8A02-4BEA-BF81-67BCC56BA0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5"/>
            <a:ext cx="12192000" cy="1174481"/>
          </a:xfrm>
          <a:prstGeom prst="rect">
            <a:avLst/>
          </a:prstGeom>
        </p:spPr>
      </p:pic>
    </p:spTree>
    <p:extLst>
      <p:ext uri="{BB962C8B-B14F-4D97-AF65-F5344CB8AC3E}">
        <p14:creationId xmlns:p14="http://schemas.microsoft.com/office/powerpoint/2010/main" val="1428031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1"/>
        </a:solidFill>
        <a:effectLst/>
      </p:bgPr>
    </p:bg>
    <p:spTree>
      <p:nvGrpSpPr>
        <p:cNvPr id="1" name=""/>
        <p:cNvGrpSpPr/>
        <p:nvPr/>
      </p:nvGrpSpPr>
      <p:grpSpPr>
        <a:xfrm>
          <a:off x="0" y="0"/>
          <a:ext cx="0" cy="0"/>
          <a:chOff x="0" y="0"/>
          <a:chExt cx="0" cy="0"/>
        </a:xfrm>
      </p:grpSpPr>
      <p:pic>
        <p:nvPicPr>
          <p:cNvPr id="7" name="Picture 2" descr="A Cork Board /Notice Board Texture. Stock Photo, Picture And Royalty Free  Image. Image 20311763.">
            <a:extLst>
              <a:ext uri="{FF2B5EF4-FFF2-40B4-BE49-F238E27FC236}">
                <a16:creationId xmlns:a16="http://schemas.microsoft.com/office/drawing/2014/main" id="{F6860F16-43CD-4936-9B40-FAE4D24A804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07437"/>
            <a:ext cx="12210328" cy="813352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74F4C48-11A7-4912-AEF9-C2BAB93E4C2C}"/>
              </a:ext>
            </a:extLst>
          </p:cNvPr>
          <p:cNvSpPr/>
          <p:nvPr userDrawn="1"/>
        </p:nvSpPr>
        <p:spPr>
          <a:xfrm>
            <a:off x="-18328" y="-523147"/>
            <a:ext cx="12228656" cy="81492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2" name="Title 1"/>
          <p:cNvSpPr>
            <a:spLocks noGrp="1"/>
          </p:cNvSpPr>
          <p:nvPr>
            <p:ph type="title"/>
          </p:nvPr>
        </p:nvSpPr>
        <p:spPr>
          <a:xfrm>
            <a:off x="609600" y="274639"/>
            <a:ext cx="10972800" cy="658085"/>
          </a:xfrm>
        </p:spPr>
        <p:txBody>
          <a:bodyPr>
            <a:noAutofit/>
          </a:bodyPr>
          <a:lstStyle>
            <a:lvl1pPr>
              <a:defRPr lang="en-GB" sz="2800" dirty="0"/>
            </a:lvl1pPr>
          </a:lstStyle>
          <a:p>
            <a:r>
              <a:rPr lang="en-US" dirty="0"/>
              <a:t>Click to edit Master title style</a:t>
            </a:r>
            <a:endParaRPr lang="en-GB" dirty="0"/>
          </a:p>
        </p:txBody>
      </p:sp>
      <p:sp>
        <p:nvSpPr>
          <p:cNvPr id="8" name="Text Placeholder 4">
            <a:extLst>
              <a:ext uri="{FF2B5EF4-FFF2-40B4-BE49-F238E27FC236}">
                <a16:creationId xmlns:a16="http://schemas.microsoft.com/office/drawing/2014/main" id="{505C5944-20DC-4DAD-B7F3-E5566A725F10}"/>
              </a:ext>
            </a:extLst>
          </p:cNvPr>
          <p:cNvSpPr>
            <a:spLocks noGrp="1"/>
          </p:cNvSpPr>
          <p:nvPr>
            <p:ph type="body" sz="quarter" idx="10"/>
          </p:nvPr>
        </p:nvSpPr>
        <p:spPr>
          <a:xfrm>
            <a:off x="609600" y="836713"/>
            <a:ext cx="10972800" cy="288827"/>
          </a:xfrm>
        </p:spPr>
        <p:txBody>
          <a:bodyPr/>
          <a:lstStyle>
            <a:lvl1pPr marL="0" indent="0">
              <a:buNone/>
              <a:defRPr sz="1400" b="1">
                <a:solidFill>
                  <a:schemeClr val="accent2"/>
                </a:solidFill>
              </a:defRPr>
            </a:lvl1pPr>
          </a:lstStyle>
          <a:p>
            <a:pPr lvl="0"/>
            <a:r>
              <a:rPr lang="en-US" dirty="0"/>
              <a:t>Click to edit Master text styles</a:t>
            </a:r>
            <a:endParaRPr lang="en-GB" dirty="0"/>
          </a:p>
        </p:txBody>
      </p:sp>
      <p:pic>
        <p:nvPicPr>
          <p:cNvPr id="6" name="Picture 5">
            <a:extLst>
              <a:ext uri="{FF2B5EF4-FFF2-40B4-BE49-F238E27FC236}">
                <a16:creationId xmlns:a16="http://schemas.microsoft.com/office/drawing/2014/main" id="{C99585ED-6580-4A6F-84C8-AB3E0C9E8EA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806915"/>
            <a:ext cx="12192000" cy="1174481"/>
          </a:xfrm>
          <a:prstGeom prst="rect">
            <a:avLst/>
          </a:prstGeom>
        </p:spPr>
      </p:pic>
    </p:spTree>
    <p:extLst>
      <p:ext uri="{BB962C8B-B14F-4D97-AF65-F5344CB8AC3E}">
        <p14:creationId xmlns:p14="http://schemas.microsoft.com/office/powerpoint/2010/main" val="3542864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658085"/>
          </a:xfrm>
        </p:spPr>
        <p:txBody>
          <a:bodyPr>
            <a:normAutofit/>
          </a:bodyPr>
          <a:lstStyle>
            <a:lvl1pPr>
              <a:defRPr sz="2500"/>
            </a:lvl1pPr>
          </a:lstStyle>
          <a:p>
            <a:r>
              <a:rPr lang="en-US" dirty="0"/>
              <a:t>Click to edit Master title style</a:t>
            </a:r>
            <a:endParaRPr lang="en-GB" dirty="0"/>
          </a:p>
        </p:txBody>
      </p:sp>
      <p:sp>
        <p:nvSpPr>
          <p:cNvPr id="3" name="Text Placeholder 2"/>
          <p:cNvSpPr>
            <a:spLocks noGrp="1"/>
          </p:cNvSpPr>
          <p:nvPr>
            <p:ph type="body" idx="1"/>
          </p:nvPr>
        </p:nvSpPr>
        <p:spPr>
          <a:xfrm>
            <a:off x="609600" y="1412777"/>
            <a:ext cx="5386917" cy="639763"/>
          </a:xfrm>
        </p:spPr>
        <p:txBody>
          <a:bodyPr anchor="ct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600"/>
            </a:lvl1pPr>
            <a:lvl2pPr>
              <a:defRPr sz="16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p:txBody>
      </p:sp>
      <p:sp>
        <p:nvSpPr>
          <p:cNvPr id="5" name="Text Placeholder 4"/>
          <p:cNvSpPr>
            <a:spLocks noGrp="1"/>
          </p:cNvSpPr>
          <p:nvPr>
            <p:ph type="body" sz="quarter" idx="3"/>
          </p:nvPr>
        </p:nvSpPr>
        <p:spPr>
          <a:xfrm>
            <a:off x="6193370" y="1412777"/>
            <a:ext cx="5389033" cy="639763"/>
          </a:xfrm>
        </p:spPr>
        <p:txBody>
          <a:bodyPr anchor="ct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16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a:t>Click to edit Master text styles</a:t>
            </a:r>
          </a:p>
        </p:txBody>
      </p:sp>
      <p:sp>
        <p:nvSpPr>
          <p:cNvPr id="7" name="Text Placeholder 4">
            <a:extLst>
              <a:ext uri="{FF2B5EF4-FFF2-40B4-BE49-F238E27FC236}">
                <a16:creationId xmlns:a16="http://schemas.microsoft.com/office/drawing/2014/main" id="{866AB324-9D71-4FC7-AA35-25A0030BFB9C}"/>
              </a:ext>
            </a:extLst>
          </p:cNvPr>
          <p:cNvSpPr>
            <a:spLocks noGrp="1"/>
          </p:cNvSpPr>
          <p:nvPr>
            <p:ph type="body" sz="quarter" idx="10"/>
          </p:nvPr>
        </p:nvSpPr>
        <p:spPr>
          <a:xfrm>
            <a:off x="609600" y="836713"/>
            <a:ext cx="10972800" cy="288827"/>
          </a:xfrm>
        </p:spPr>
        <p:txBody>
          <a:bodyPr/>
          <a:lstStyle>
            <a:lvl1pPr marL="0" indent="0">
              <a:buNone/>
              <a:defRPr sz="1400" b="1">
                <a:solidFill>
                  <a:schemeClr val="accent2"/>
                </a:solidFill>
              </a:defRPr>
            </a:lvl1pPr>
          </a:lstStyle>
          <a:p>
            <a:pPr lvl="0"/>
            <a:r>
              <a:rPr lang="en-US" dirty="0"/>
              <a:t>Click to edit Master text styles</a:t>
            </a:r>
            <a:endParaRPr lang="en-GB" dirty="0"/>
          </a:p>
        </p:txBody>
      </p:sp>
      <p:pic>
        <p:nvPicPr>
          <p:cNvPr id="8" name="Picture 7">
            <a:extLst>
              <a:ext uri="{FF2B5EF4-FFF2-40B4-BE49-F238E27FC236}">
                <a16:creationId xmlns:a16="http://schemas.microsoft.com/office/drawing/2014/main" id="{65BB7616-1194-4C68-A1F2-088C18D3A3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5"/>
            <a:ext cx="12192000" cy="1174481"/>
          </a:xfrm>
          <a:prstGeom prst="rect">
            <a:avLst/>
          </a:prstGeom>
        </p:spPr>
      </p:pic>
    </p:spTree>
    <p:extLst>
      <p:ext uri="{BB962C8B-B14F-4D97-AF65-F5344CB8AC3E}">
        <p14:creationId xmlns:p14="http://schemas.microsoft.com/office/powerpoint/2010/main" val="3049695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12777"/>
            <a:ext cx="5384800" cy="4713388"/>
          </a:xfrm>
        </p:spPr>
        <p:txBody>
          <a:bodyPr/>
          <a:lstStyle>
            <a:lvl1pPr>
              <a:defRPr sz="1600"/>
            </a:lvl1pPr>
            <a:lvl2pPr marL="457200" indent="0">
              <a:buNone/>
              <a:defRPr sz="16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6197600" y="1412777"/>
            <a:ext cx="5384800" cy="4713388"/>
          </a:xfrm>
        </p:spPr>
        <p:txBody>
          <a:bodyPr/>
          <a:lstStyle>
            <a:lvl1pPr>
              <a:defRPr sz="1600"/>
            </a:lvl1pPr>
            <a:lvl2pPr>
              <a:defRPr sz="18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Title 1"/>
          <p:cNvSpPr>
            <a:spLocks noGrp="1"/>
          </p:cNvSpPr>
          <p:nvPr>
            <p:ph type="title"/>
          </p:nvPr>
        </p:nvSpPr>
        <p:spPr>
          <a:xfrm>
            <a:off x="609600" y="274639"/>
            <a:ext cx="10972800" cy="658085"/>
          </a:xfrm>
        </p:spPr>
        <p:txBody>
          <a:bodyPr>
            <a:normAutofit/>
          </a:bodyPr>
          <a:lstStyle>
            <a:lvl1pPr>
              <a:defRPr sz="2500"/>
            </a:lvl1pPr>
          </a:lstStyle>
          <a:p>
            <a:r>
              <a:rPr lang="en-US" dirty="0"/>
              <a:t>Click to edit Master title style</a:t>
            </a:r>
            <a:endParaRPr lang="en-GB" dirty="0"/>
          </a:p>
        </p:txBody>
      </p:sp>
      <p:pic>
        <p:nvPicPr>
          <p:cNvPr id="5" name="Picture 4">
            <a:extLst>
              <a:ext uri="{FF2B5EF4-FFF2-40B4-BE49-F238E27FC236}">
                <a16:creationId xmlns:a16="http://schemas.microsoft.com/office/drawing/2014/main" id="{A21523FA-1FF0-4714-BF1C-CA235B972B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5"/>
            <a:ext cx="12192000" cy="1174481"/>
          </a:xfrm>
          <a:prstGeom prst="rect">
            <a:avLst/>
          </a:prstGeom>
        </p:spPr>
      </p:pic>
    </p:spTree>
    <p:extLst>
      <p:ext uri="{BB962C8B-B14F-4D97-AF65-F5344CB8AC3E}">
        <p14:creationId xmlns:p14="http://schemas.microsoft.com/office/powerpoint/2010/main" val="1751834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658085"/>
          </a:xfrm>
        </p:spPr>
        <p:txBody>
          <a:bodyPr>
            <a:normAutofit/>
          </a:bodyPr>
          <a:lstStyle>
            <a:lvl1pPr>
              <a:defRPr sz="2500"/>
            </a:lvl1pPr>
          </a:lstStyle>
          <a:p>
            <a:r>
              <a:rPr lang="en-US" dirty="0"/>
              <a:t>Click to edit Master title style</a:t>
            </a:r>
            <a:endParaRPr lang="en-GB" dirty="0"/>
          </a:p>
        </p:txBody>
      </p:sp>
      <p:pic>
        <p:nvPicPr>
          <p:cNvPr id="3" name="Picture 2">
            <a:extLst>
              <a:ext uri="{FF2B5EF4-FFF2-40B4-BE49-F238E27FC236}">
                <a16:creationId xmlns:a16="http://schemas.microsoft.com/office/drawing/2014/main" id="{1C47DA4B-9581-4FEA-BD03-65DD0239F2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5"/>
            <a:ext cx="12192000" cy="1174481"/>
          </a:xfrm>
          <a:prstGeom prst="rect">
            <a:avLst/>
          </a:prstGeom>
        </p:spPr>
      </p:pic>
    </p:spTree>
    <p:extLst>
      <p:ext uri="{BB962C8B-B14F-4D97-AF65-F5344CB8AC3E}">
        <p14:creationId xmlns:p14="http://schemas.microsoft.com/office/powerpoint/2010/main" val="1454099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6637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658085"/>
          </a:xfrm>
        </p:spPr>
        <p:txBody>
          <a:bodyPr>
            <a:normAutofit/>
          </a:bodyPr>
          <a:lstStyle>
            <a:lvl1pPr>
              <a:defRPr sz="36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600" y="1124744"/>
            <a:ext cx="10972800" cy="5001420"/>
          </a:xfrm>
        </p:spPr>
        <p:txBody>
          <a:bodyPr/>
          <a:lstStyle>
            <a:lvl1pPr indent="-687634">
              <a:buClr>
                <a:schemeClr val="accent1"/>
              </a:buClr>
              <a:defRPr sz="3600">
                <a:latin typeface="Arial" panose="020B0604020202020204" pitchFamily="34" charset="0"/>
                <a:cs typeface="Arial" panose="020B0604020202020204" pitchFamily="34" charset="0"/>
              </a:defRPr>
            </a:lvl1pPr>
            <a:lvl2pPr indent="-687634">
              <a:defRPr sz="3200">
                <a:latin typeface="Arial" panose="020B0604020202020204" pitchFamily="34" charset="0"/>
                <a:cs typeface="Arial" panose="020B0604020202020204" pitchFamily="34" charset="0"/>
              </a:defRPr>
            </a:lvl2pPr>
            <a:lvl3pPr indent="-572429">
              <a:buClr>
                <a:srgbClr val="00B050"/>
              </a:buClr>
              <a:defRPr sz="3200">
                <a:latin typeface="Arial" panose="020B0604020202020204" pitchFamily="34" charset="0"/>
                <a:cs typeface="Arial" panose="020B0604020202020204" pitchFamily="34" charset="0"/>
              </a:defRPr>
            </a:lvl3pPr>
          </a:lstStyle>
          <a:p>
            <a:pPr lvl="0"/>
            <a:r>
              <a:rPr lang="en-US"/>
              <a:t>Click to edit Master text styles</a:t>
            </a:r>
          </a:p>
          <a:p>
            <a:pPr lvl="2"/>
            <a:endParaRPr lang="en-US"/>
          </a:p>
          <a:p>
            <a:pPr lvl="0"/>
            <a:endParaRPr lang="en-US"/>
          </a:p>
          <a:p>
            <a:pPr lvl="0"/>
            <a:endParaRPr lang="en-US"/>
          </a:p>
          <a:p>
            <a:pPr lvl="2"/>
            <a:endParaRPr lang="en-US"/>
          </a:p>
          <a:p>
            <a:pPr lvl="2"/>
            <a:endParaRPr lang="en-US"/>
          </a:p>
        </p:txBody>
      </p:sp>
      <p:pic>
        <p:nvPicPr>
          <p:cNvPr id="9" name="Picture 8">
            <a:extLst>
              <a:ext uri="{FF2B5EF4-FFF2-40B4-BE49-F238E27FC236}">
                <a16:creationId xmlns:a16="http://schemas.microsoft.com/office/drawing/2014/main" id="{8CF811B0-8A02-4BEA-BF81-67BCC56BA0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5"/>
            <a:ext cx="12192000" cy="1174481"/>
          </a:xfrm>
          <a:prstGeom prst="rect">
            <a:avLst/>
          </a:prstGeom>
        </p:spPr>
      </p:pic>
    </p:spTree>
    <p:extLst>
      <p:ext uri="{BB962C8B-B14F-4D97-AF65-F5344CB8AC3E}">
        <p14:creationId xmlns:p14="http://schemas.microsoft.com/office/powerpoint/2010/main" val="674102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850107"/>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609600" y="1412778"/>
            <a:ext cx="10972800" cy="4713387"/>
          </a:xfrm>
          <a:prstGeom prst="rect">
            <a:avLst/>
          </a:prstGeom>
        </p:spPr>
        <p:txBody>
          <a:bodyPr vert="horz" lIns="91440" tIns="45720" rIns="91440" bIns="45720" rtlCol="0">
            <a:noAutofit/>
          </a:bodyPr>
          <a:lstStyle/>
          <a:p>
            <a:pPr lvl="0"/>
            <a:r>
              <a:rPr lang="en-US" dirty="0"/>
              <a:t>Click to edit Master text styles</a:t>
            </a:r>
          </a:p>
        </p:txBody>
      </p:sp>
    </p:spTree>
    <p:extLst>
      <p:ext uri="{BB962C8B-B14F-4D97-AF65-F5344CB8AC3E}">
        <p14:creationId xmlns:p14="http://schemas.microsoft.com/office/powerpoint/2010/main" val="6937441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spcBef>
          <a:spcPct val="0"/>
        </a:spcBef>
        <a:buNone/>
        <a:defRPr sz="25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Clr>
          <a:schemeClr val="accent1"/>
        </a:buClr>
        <a:buFont typeface="Wingdings" panose="05000000000000000000" pitchFamily="2" charset="2"/>
        <a:buChar char="§"/>
        <a:defRPr sz="1600" kern="1200">
          <a:solidFill>
            <a:schemeClr val="tx1"/>
          </a:solidFill>
          <a:latin typeface="+mn-lt"/>
          <a:ea typeface="+mn-ea"/>
          <a:cs typeface="+mn-cs"/>
        </a:defRPr>
      </a:lvl1pPr>
      <a:lvl2pPr marL="742950" indent="-285750" algn="l" defTabSz="914400" rtl="0" eaLnBrk="1" latinLnBrk="0" hangingPunct="1">
        <a:spcBef>
          <a:spcPct val="20000"/>
        </a:spcBef>
        <a:buClr>
          <a:srgbClr val="00963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package" Target="../embeddings/Microsoft_Excel_Worksheet.xlsx"/><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263C-ED2B-AD96-8C2F-33BADD0B1645}"/>
              </a:ext>
            </a:extLst>
          </p:cNvPr>
          <p:cNvSpPr>
            <a:spLocks noGrp="1"/>
          </p:cNvSpPr>
          <p:nvPr>
            <p:ph type="ctrTitle"/>
          </p:nvPr>
        </p:nvSpPr>
        <p:spPr/>
        <p:txBody>
          <a:bodyPr>
            <a:normAutofit fontScale="90000"/>
          </a:bodyPr>
          <a:lstStyle/>
          <a:p>
            <a:r>
              <a:rPr lang="en-GB" dirty="0">
                <a:solidFill>
                  <a:schemeClr val="accent3"/>
                </a:solidFill>
              </a:rPr>
              <a:t>FINAL</a:t>
            </a:r>
            <a:br>
              <a:rPr lang="en-GB" dirty="0"/>
            </a:br>
            <a:br>
              <a:rPr lang="en-GB" dirty="0"/>
            </a:br>
            <a:r>
              <a:rPr lang="en-GB" dirty="0"/>
              <a:t>Devon Children &amp; Young People’s Emotional Wellbeing &amp; Mental Health</a:t>
            </a:r>
            <a:br>
              <a:rPr lang="en-GB" dirty="0"/>
            </a:br>
            <a:r>
              <a:rPr lang="en-GB" b="0" dirty="0"/>
              <a:t>Strategic Planning &amp; Priority Setting Summary</a:t>
            </a:r>
          </a:p>
        </p:txBody>
      </p:sp>
      <p:sp>
        <p:nvSpPr>
          <p:cNvPr id="3" name="Subtitle 2">
            <a:extLst>
              <a:ext uri="{FF2B5EF4-FFF2-40B4-BE49-F238E27FC236}">
                <a16:creationId xmlns:a16="http://schemas.microsoft.com/office/drawing/2014/main" id="{491419E3-65B9-46D6-54B0-BDD5C7A000A7}"/>
              </a:ext>
            </a:extLst>
          </p:cNvPr>
          <p:cNvSpPr>
            <a:spLocks noGrp="1"/>
          </p:cNvSpPr>
          <p:nvPr>
            <p:ph type="subTitle" idx="1"/>
          </p:nvPr>
        </p:nvSpPr>
        <p:spPr/>
        <p:txBody>
          <a:bodyPr/>
          <a:lstStyle/>
          <a:p>
            <a:r>
              <a:rPr lang="en-GB" dirty="0"/>
              <a:t>March 2025 </a:t>
            </a:r>
            <a:r>
              <a:rPr lang="en-GB"/>
              <a:t>Version 8</a:t>
            </a:r>
            <a:endParaRPr lang="en-GB" dirty="0"/>
          </a:p>
        </p:txBody>
      </p:sp>
    </p:spTree>
    <p:extLst>
      <p:ext uri="{BB962C8B-B14F-4D97-AF65-F5344CB8AC3E}">
        <p14:creationId xmlns:p14="http://schemas.microsoft.com/office/powerpoint/2010/main" val="4110136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2F017A7-1C5F-F8D1-D49C-3C334EDA7D28}"/>
              </a:ext>
            </a:extLst>
          </p:cNvPr>
          <p:cNvSpPr>
            <a:spLocks noGrp="1"/>
          </p:cNvSpPr>
          <p:nvPr>
            <p:ph type="sldNum" sz="quarter" idx="4"/>
          </p:nvPr>
        </p:nvSpPr>
        <p:spPr>
          <a:xfrm>
            <a:off x="0" y="6489979"/>
            <a:ext cx="715783" cy="332852"/>
          </a:xfrm>
          <a:prstGeom prst="rect">
            <a:avLst/>
          </a:prstGeom>
        </p:spPr>
        <p:txBody>
          <a:bodyPr>
            <a:normAutofit/>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A39F007A-6242-604F-950E-EFB4F4A5BB5C}"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r>
              <a:rPr kumimoji="0" lang="en-US" sz="1200" b="1" i="0" u="none" strike="noStrike" kern="1200" cap="none" spc="0" normalizeH="0" baseline="0" noProof="0">
                <a:ln>
                  <a:noFill/>
                </a:ln>
                <a:solidFill>
                  <a:prstClr val="black"/>
                </a:solidFill>
                <a:effectLst/>
                <a:uLnTx/>
                <a:uFillTx/>
                <a:latin typeface="Arial"/>
                <a:ea typeface="+mn-ea"/>
                <a:cs typeface="+mn-cs"/>
              </a:rPr>
              <a:t> </a:t>
            </a:r>
            <a:r>
              <a:rPr kumimoji="0" lang="en-US" sz="1200" b="1" i="0" u="none" strike="noStrike" kern="1200" cap="none" spc="0" normalizeH="0" baseline="0" noProof="0">
                <a:ln>
                  <a:noFill/>
                </a:ln>
                <a:solidFill>
                  <a:srgbClr val="003087"/>
                </a:solidFill>
                <a:effectLst/>
                <a:uLnTx/>
                <a:uFillTx/>
                <a:latin typeface="Arial"/>
                <a:ea typeface="+mn-ea"/>
                <a:cs typeface="+mn-cs"/>
              </a:rPr>
              <a:t>|</a:t>
            </a:r>
            <a:endParaRPr kumimoji="0" lang="en-US" sz="1200" b="1" i="0" u="none" strike="noStrike" kern="1200" cap="none" spc="0" normalizeH="0" baseline="0" noProof="0">
              <a:ln>
                <a:noFill/>
              </a:ln>
              <a:solidFill>
                <a:prstClr val="black"/>
              </a:solidFill>
              <a:effectLst/>
              <a:uLnTx/>
              <a:uFillTx/>
              <a:latin typeface="Arial"/>
              <a:ea typeface="+mn-ea"/>
              <a:cs typeface="+mn-cs"/>
            </a:endParaRPr>
          </a:p>
        </p:txBody>
      </p:sp>
      <p:sp>
        <p:nvSpPr>
          <p:cNvPr id="3" name="Title 1">
            <a:extLst>
              <a:ext uri="{FF2B5EF4-FFF2-40B4-BE49-F238E27FC236}">
                <a16:creationId xmlns:a16="http://schemas.microsoft.com/office/drawing/2014/main" id="{E3D453E1-1BE7-A52B-1C9E-468849C8B0E1}"/>
              </a:ext>
            </a:extLst>
          </p:cNvPr>
          <p:cNvSpPr txBox="1">
            <a:spLocks/>
          </p:cNvSpPr>
          <p:nvPr/>
        </p:nvSpPr>
        <p:spPr>
          <a:xfrm>
            <a:off x="0" y="-12445"/>
            <a:ext cx="12192000" cy="74428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Context: </a:t>
            </a:r>
            <a:r>
              <a:rPr kumimoji="0" lang="en-GB" sz="2400" b="0" i="0" u="none" strike="noStrike" kern="1200" cap="none" spc="0" normalizeH="0" baseline="0" noProof="0" dirty="0">
                <a:ln>
                  <a:noFill/>
                </a:ln>
                <a:solidFill>
                  <a:prstClr val="white"/>
                </a:solidFill>
                <a:effectLst/>
                <a:uLnTx/>
                <a:uFillTx/>
                <a:latin typeface="Arial"/>
                <a:ea typeface="+mj-ea"/>
                <a:cs typeface="Arial"/>
              </a:rPr>
              <a:t>Current NHS Provision</a:t>
            </a:r>
          </a:p>
        </p:txBody>
      </p:sp>
      <p:graphicFrame>
        <p:nvGraphicFramePr>
          <p:cNvPr id="16" name="Table 15">
            <a:extLst>
              <a:ext uri="{FF2B5EF4-FFF2-40B4-BE49-F238E27FC236}">
                <a16:creationId xmlns:a16="http://schemas.microsoft.com/office/drawing/2014/main" id="{EAB83154-D216-D5EE-5A58-0562B2945102}"/>
              </a:ext>
            </a:extLst>
          </p:cNvPr>
          <p:cNvGraphicFramePr>
            <a:graphicFrameLocks noGrp="1"/>
          </p:cNvGraphicFramePr>
          <p:nvPr/>
        </p:nvGraphicFramePr>
        <p:xfrm>
          <a:off x="357895" y="838341"/>
          <a:ext cx="11476209" cy="5699757"/>
        </p:xfrm>
        <a:graphic>
          <a:graphicData uri="http://schemas.openxmlformats.org/drawingml/2006/table">
            <a:tbl>
              <a:tblPr firstRow="1" bandRow="1">
                <a:tableStyleId>{5C22544A-7EE6-4342-B048-85BDC9FD1C3A}</a:tableStyleId>
              </a:tblPr>
              <a:tblGrid>
                <a:gridCol w="1350989">
                  <a:extLst>
                    <a:ext uri="{9D8B030D-6E8A-4147-A177-3AD203B41FA5}">
                      <a16:colId xmlns:a16="http://schemas.microsoft.com/office/drawing/2014/main" val="408344474"/>
                    </a:ext>
                  </a:extLst>
                </a:gridCol>
                <a:gridCol w="2025044">
                  <a:extLst>
                    <a:ext uri="{9D8B030D-6E8A-4147-A177-3AD203B41FA5}">
                      <a16:colId xmlns:a16="http://schemas.microsoft.com/office/drawing/2014/main" val="2752496033"/>
                    </a:ext>
                  </a:extLst>
                </a:gridCol>
                <a:gridCol w="2025044">
                  <a:extLst>
                    <a:ext uri="{9D8B030D-6E8A-4147-A177-3AD203B41FA5}">
                      <a16:colId xmlns:a16="http://schemas.microsoft.com/office/drawing/2014/main" val="791974041"/>
                    </a:ext>
                  </a:extLst>
                </a:gridCol>
                <a:gridCol w="2025044">
                  <a:extLst>
                    <a:ext uri="{9D8B030D-6E8A-4147-A177-3AD203B41FA5}">
                      <a16:colId xmlns:a16="http://schemas.microsoft.com/office/drawing/2014/main" val="3423262449"/>
                    </a:ext>
                  </a:extLst>
                </a:gridCol>
                <a:gridCol w="2025044">
                  <a:extLst>
                    <a:ext uri="{9D8B030D-6E8A-4147-A177-3AD203B41FA5}">
                      <a16:colId xmlns:a16="http://schemas.microsoft.com/office/drawing/2014/main" val="3895179819"/>
                    </a:ext>
                  </a:extLst>
                </a:gridCol>
                <a:gridCol w="2025044">
                  <a:extLst>
                    <a:ext uri="{9D8B030D-6E8A-4147-A177-3AD203B41FA5}">
                      <a16:colId xmlns:a16="http://schemas.microsoft.com/office/drawing/2014/main" val="1549177048"/>
                    </a:ext>
                  </a:extLst>
                </a:gridCol>
              </a:tblGrid>
              <a:tr h="594622">
                <a:tc>
                  <a:txBody>
                    <a:bodyPr/>
                    <a:lstStyle/>
                    <a:p>
                      <a:pPr algn="ctr"/>
                      <a:endParaRPr lang="en-GB" dirty="0"/>
                    </a:p>
                  </a:txBody>
                  <a:tcPr anchor="ctr">
                    <a:lnB w="38100" cmpd="sng">
                      <a:noFill/>
                    </a:lnB>
                    <a:solidFill>
                      <a:schemeClr val="bg1">
                        <a:lumMod val="65000"/>
                      </a:schemeClr>
                    </a:solidFill>
                  </a:tcPr>
                </a:tc>
                <a:tc>
                  <a:txBody>
                    <a:bodyPr/>
                    <a:lstStyle/>
                    <a:p>
                      <a:pPr algn="ctr"/>
                      <a:r>
                        <a:rPr lang="en-GB" sz="1600" dirty="0"/>
                        <a:t>Thriving</a:t>
                      </a:r>
                    </a:p>
                  </a:txBody>
                  <a:tcPr anchor="ctr">
                    <a:lnB w="38100" cmpd="sng">
                      <a:noFill/>
                    </a:lnB>
                    <a:solidFill>
                      <a:srgbClr val="FFD540"/>
                    </a:solidFill>
                  </a:tcPr>
                </a:tc>
                <a:tc>
                  <a:txBody>
                    <a:bodyPr/>
                    <a:lstStyle/>
                    <a:p>
                      <a:pPr algn="ctr"/>
                      <a:r>
                        <a:rPr lang="en-GB" sz="1600" dirty="0"/>
                        <a:t>Getting Advice</a:t>
                      </a:r>
                    </a:p>
                  </a:txBody>
                  <a:tcPr anchor="ctr">
                    <a:lnB w="38100" cmpd="sng">
                      <a:noFill/>
                    </a:lnB>
                    <a:solidFill>
                      <a:srgbClr val="749C2A"/>
                    </a:solidFill>
                  </a:tcPr>
                </a:tc>
                <a:tc>
                  <a:txBody>
                    <a:bodyPr/>
                    <a:lstStyle/>
                    <a:p>
                      <a:pPr algn="ctr"/>
                      <a:r>
                        <a:rPr lang="en-GB" sz="1600" dirty="0"/>
                        <a:t>Getting Help</a:t>
                      </a:r>
                    </a:p>
                  </a:txBody>
                  <a:tcPr anchor="ctr">
                    <a:lnB w="38100" cmpd="sng">
                      <a:noFill/>
                    </a:lnB>
                    <a:solidFill>
                      <a:srgbClr val="0090BB"/>
                    </a:solidFill>
                  </a:tcPr>
                </a:tc>
                <a:tc>
                  <a:txBody>
                    <a:bodyPr/>
                    <a:lstStyle/>
                    <a:p>
                      <a:pPr algn="ctr"/>
                      <a:r>
                        <a:rPr lang="en-GB" sz="1600" dirty="0"/>
                        <a:t>Getting More Help</a:t>
                      </a:r>
                    </a:p>
                  </a:txBody>
                  <a:tcPr anchor="ctr">
                    <a:lnB w="38100" cmpd="sng">
                      <a:noFill/>
                    </a:lnB>
                    <a:solidFill>
                      <a:srgbClr val="8C7EA1"/>
                    </a:solidFill>
                  </a:tcPr>
                </a:tc>
                <a:tc>
                  <a:txBody>
                    <a:bodyPr/>
                    <a:lstStyle/>
                    <a:p>
                      <a:pPr algn="ctr"/>
                      <a:r>
                        <a:rPr lang="en-GB" sz="1600" dirty="0"/>
                        <a:t>Getting Risk Support</a:t>
                      </a:r>
                    </a:p>
                  </a:txBody>
                  <a:tcPr anchor="ctr">
                    <a:lnB w="38100" cmpd="sng">
                      <a:noFill/>
                    </a:lnB>
                    <a:solidFill>
                      <a:srgbClr val="FC900A"/>
                    </a:solidFill>
                  </a:tcPr>
                </a:tc>
                <a:extLst>
                  <a:ext uri="{0D108BD9-81ED-4DB2-BD59-A6C34878D82A}">
                    <a16:rowId xmlns:a16="http://schemas.microsoft.com/office/drawing/2014/main" val="1204697519"/>
                  </a:ext>
                </a:extLst>
              </a:tr>
              <a:tr h="729305">
                <a:tc>
                  <a:txBody>
                    <a:bodyPr/>
                    <a:lstStyle/>
                    <a:p>
                      <a:endParaRPr lang="en-GB"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65000"/>
                      </a:schemeClr>
                    </a:solidFill>
                  </a:tcPr>
                </a:tc>
                <a:tc>
                  <a:txBody>
                    <a:bodyPr/>
                    <a:lstStyle/>
                    <a:p>
                      <a:endParaRPr lang="en-GB"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E37D"/>
                    </a:solidFill>
                  </a:tcPr>
                </a:tc>
                <a:tc>
                  <a:txBody>
                    <a:bodyPr/>
                    <a:lstStyle/>
                    <a:p>
                      <a:endParaRPr lang="en-GB"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86A355"/>
                    </a:solidFill>
                  </a:tcPr>
                </a:tc>
                <a:tc>
                  <a:txBody>
                    <a:bodyPr/>
                    <a:lstStyle/>
                    <a:p>
                      <a:endParaRPr lang="en-GB"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090BB"/>
                    </a:solidFill>
                  </a:tcPr>
                </a:tc>
                <a:tc>
                  <a:txBody>
                    <a:bodyPr/>
                    <a:lstStyle/>
                    <a:p>
                      <a:endParaRPr lang="en-GB"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8C7EA1"/>
                    </a:solidFill>
                  </a:tcPr>
                </a:tc>
                <a:tc>
                  <a:txBody>
                    <a:bodyPr/>
                    <a:lstStyle/>
                    <a:p>
                      <a:endParaRPr lang="en-GB"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AA74A"/>
                    </a:solidFill>
                  </a:tcPr>
                </a:tc>
                <a:extLst>
                  <a:ext uri="{0D108BD9-81ED-4DB2-BD59-A6C34878D82A}">
                    <a16:rowId xmlns:a16="http://schemas.microsoft.com/office/drawing/2014/main" val="3991757524"/>
                  </a:ext>
                </a:extLst>
              </a:tr>
              <a:tr h="729305">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65000"/>
                      </a:schemeClr>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E37D"/>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6A355"/>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90BB"/>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C7EA1"/>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AA74A"/>
                    </a:solidFill>
                  </a:tcPr>
                </a:tc>
                <a:extLst>
                  <a:ext uri="{0D108BD9-81ED-4DB2-BD59-A6C34878D82A}">
                    <a16:rowId xmlns:a16="http://schemas.microsoft.com/office/drawing/2014/main" val="3712832642"/>
                  </a:ext>
                </a:extLst>
              </a:tr>
              <a:tr h="729305">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65000"/>
                      </a:schemeClr>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E37D"/>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6A355"/>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90BB"/>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C7EA1"/>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AA74A"/>
                    </a:solidFill>
                  </a:tcPr>
                </a:tc>
                <a:extLst>
                  <a:ext uri="{0D108BD9-81ED-4DB2-BD59-A6C34878D82A}">
                    <a16:rowId xmlns:a16="http://schemas.microsoft.com/office/drawing/2014/main" val="634630471"/>
                  </a:ext>
                </a:extLst>
              </a:tr>
              <a:tr h="729305">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65000"/>
                      </a:schemeClr>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E37D"/>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6A355"/>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90BB"/>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C7EA1"/>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AA74A"/>
                    </a:solidFill>
                  </a:tcPr>
                </a:tc>
                <a:extLst>
                  <a:ext uri="{0D108BD9-81ED-4DB2-BD59-A6C34878D82A}">
                    <a16:rowId xmlns:a16="http://schemas.microsoft.com/office/drawing/2014/main" val="2437843185"/>
                  </a:ext>
                </a:extLst>
              </a:tr>
              <a:tr h="729305">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65000"/>
                      </a:schemeClr>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E37D"/>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6A355"/>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90BB"/>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C7EA1"/>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AA74A"/>
                    </a:solidFill>
                  </a:tcPr>
                </a:tc>
                <a:extLst>
                  <a:ext uri="{0D108BD9-81ED-4DB2-BD59-A6C34878D82A}">
                    <a16:rowId xmlns:a16="http://schemas.microsoft.com/office/drawing/2014/main" val="1060292220"/>
                  </a:ext>
                </a:extLst>
              </a:tr>
              <a:tr h="729305">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65000"/>
                      </a:schemeClr>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E37D"/>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6A355"/>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90BB"/>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C7EA1"/>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AA74A"/>
                    </a:solidFill>
                  </a:tcPr>
                </a:tc>
                <a:extLst>
                  <a:ext uri="{0D108BD9-81ED-4DB2-BD59-A6C34878D82A}">
                    <a16:rowId xmlns:a16="http://schemas.microsoft.com/office/drawing/2014/main" val="485053313"/>
                  </a:ext>
                </a:extLst>
              </a:tr>
              <a:tr h="729305">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65000"/>
                      </a:schemeClr>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E37D"/>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6A355"/>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90BB"/>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C7EA1"/>
                    </a:solidFill>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AA74A"/>
                    </a:solidFill>
                  </a:tcPr>
                </a:tc>
                <a:extLst>
                  <a:ext uri="{0D108BD9-81ED-4DB2-BD59-A6C34878D82A}">
                    <a16:rowId xmlns:a16="http://schemas.microsoft.com/office/drawing/2014/main" val="2204455010"/>
                  </a:ext>
                </a:extLst>
              </a:tr>
            </a:tbl>
          </a:graphicData>
        </a:graphic>
      </p:graphicFrame>
      <p:graphicFrame>
        <p:nvGraphicFramePr>
          <p:cNvPr id="17" name="Table 16">
            <a:extLst>
              <a:ext uri="{FF2B5EF4-FFF2-40B4-BE49-F238E27FC236}">
                <a16:creationId xmlns:a16="http://schemas.microsoft.com/office/drawing/2014/main" id="{DA478156-C1B3-630B-8EFB-8873D61B82D4}"/>
              </a:ext>
            </a:extLst>
          </p:cNvPr>
          <p:cNvGraphicFramePr>
            <a:graphicFrameLocks noGrp="1"/>
          </p:cNvGraphicFramePr>
          <p:nvPr>
            <p:extLst>
              <p:ext uri="{D42A27DB-BD31-4B8C-83A1-F6EECF244321}">
                <p14:modId xmlns:p14="http://schemas.microsoft.com/office/powerpoint/2010/main" val="367016588"/>
              </p:ext>
            </p:extLst>
          </p:nvPr>
        </p:nvGraphicFramePr>
        <p:xfrm>
          <a:off x="370905" y="825315"/>
          <a:ext cx="11476210" cy="5699760"/>
        </p:xfrm>
        <a:graphic>
          <a:graphicData uri="http://schemas.openxmlformats.org/drawingml/2006/table">
            <a:tbl>
              <a:tblPr firstRow="1" bandRow="1">
                <a:tableStyleId>{5C22544A-7EE6-4342-B048-85BDC9FD1C3A}</a:tableStyleId>
              </a:tblPr>
              <a:tblGrid>
                <a:gridCol w="1337575">
                  <a:extLst>
                    <a:ext uri="{9D8B030D-6E8A-4147-A177-3AD203B41FA5}">
                      <a16:colId xmlns:a16="http://schemas.microsoft.com/office/drawing/2014/main" val="265354899"/>
                    </a:ext>
                  </a:extLst>
                </a:gridCol>
                <a:gridCol w="2027727">
                  <a:extLst>
                    <a:ext uri="{9D8B030D-6E8A-4147-A177-3AD203B41FA5}">
                      <a16:colId xmlns:a16="http://schemas.microsoft.com/office/drawing/2014/main" val="2752496033"/>
                    </a:ext>
                  </a:extLst>
                </a:gridCol>
                <a:gridCol w="2027727">
                  <a:extLst>
                    <a:ext uri="{9D8B030D-6E8A-4147-A177-3AD203B41FA5}">
                      <a16:colId xmlns:a16="http://schemas.microsoft.com/office/drawing/2014/main" val="791974041"/>
                    </a:ext>
                  </a:extLst>
                </a:gridCol>
                <a:gridCol w="2027727">
                  <a:extLst>
                    <a:ext uri="{9D8B030D-6E8A-4147-A177-3AD203B41FA5}">
                      <a16:colId xmlns:a16="http://schemas.microsoft.com/office/drawing/2014/main" val="3423262449"/>
                    </a:ext>
                  </a:extLst>
                </a:gridCol>
                <a:gridCol w="2027727">
                  <a:extLst>
                    <a:ext uri="{9D8B030D-6E8A-4147-A177-3AD203B41FA5}">
                      <a16:colId xmlns:a16="http://schemas.microsoft.com/office/drawing/2014/main" val="3895179819"/>
                    </a:ext>
                  </a:extLst>
                </a:gridCol>
                <a:gridCol w="2027727">
                  <a:extLst>
                    <a:ext uri="{9D8B030D-6E8A-4147-A177-3AD203B41FA5}">
                      <a16:colId xmlns:a16="http://schemas.microsoft.com/office/drawing/2014/main" val="1549177048"/>
                    </a:ext>
                  </a:extLst>
                </a:gridCol>
              </a:tblGrid>
              <a:tr h="392623">
                <a:tc>
                  <a:txBody>
                    <a:bodyPr/>
                    <a:lstStyle/>
                    <a:p>
                      <a:pPr algn="ctr"/>
                      <a:r>
                        <a:rPr lang="en-GB" sz="1600" dirty="0"/>
                        <a:t>Area</a:t>
                      </a:r>
                    </a:p>
                  </a:txBody>
                  <a:tcPr>
                    <a:noFill/>
                  </a:tcPr>
                </a:tc>
                <a:tc>
                  <a:txBody>
                    <a:bodyPr/>
                    <a:lstStyle/>
                    <a:p>
                      <a:pPr algn="ctr"/>
                      <a:endParaRPr lang="en-GB" sz="1400" dirty="0"/>
                    </a:p>
                  </a:txBody>
                  <a:tcPr>
                    <a:noFill/>
                  </a:tcPr>
                </a:tc>
                <a:tc>
                  <a:txBody>
                    <a:bodyPr/>
                    <a:lstStyle/>
                    <a:p>
                      <a:pPr algn="ctr"/>
                      <a:endParaRPr lang="en-GB" sz="1400" dirty="0"/>
                    </a:p>
                  </a:txBody>
                  <a:tcPr>
                    <a:noFill/>
                  </a:tcPr>
                </a:tc>
                <a:tc>
                  <a:txBody>
                    <a:bodyPr/>
                    <a:lstStyle/>
                    <a:p>
                      <a:pPr algn="ctr"/>
                      <a:endParaRPr lang="en-GB" sz="1400" dirty="0"/>
                    </a:p>
                    <a:p>
                      <a:pPr algn="ctr"/>
                      <a:endParaRPr lang="en-GB" sz="1400" dirty="0"/>
                    </a:p>
                  </a:txBody>
                  <a:tcPr>
                    <a:noFill/>
                  </a:tcPr>
                </a:tc>
                <a:tc>
                  <a:txBody>
                    <a:bodyPr/>
                    <a:lstStyle/>
                    <a:p>
                      <a:pPr algn="ctr"/>
                      <a:endParaRPr lang="en-GB" sz="1400" dirty="0"/>
                    </a:p>
                  </a:txBody>
                  <a:tcPr>
                    <a:noFill/>
                  </a:tcPr>
                </a:tc>
                <a:tc>
                  <a:txBody>
                    <a:bodyPr/>
                    <a:lstStyle/>
                    <a:p>
                      <a:pPr algn="ctr"/>
                      <a:endParaRPr lang="en-GB" sz="1400" dirty="0"/>
                    </a:p>
                  </a:txBody>
                  <a:tcPr>
                    <a:noFill/>
                  </a:tcPr>
                </a:tc>
                <a:extLst>
                  <a:ext uri="{0D108BD9-81ED-4DB2-BD59-A6C34878D82A}">
                    <a16:rowId xmlns:a16="http://schemas.microsoft.com/office/drawing/2014/main" val="1204697519"/>
                  </a:ext>
                </a:extLst>
              </a:tr>
              <a:tr h="230955">
                <a:tc rowSpan="14">
                  <a:txBody>
                    <a:bodyPr/>
                    <a:lstStyle/>
                    <a:p>
                      <a:pPr algn="ctr"/>
                      <a:r>
                        <a:rPr lang="en-GB" sz="1400" b="1" dirty="0"/>
                        <a:t>Whole of Devon</a:t>
                      </a:r>
                    </a:p>
                  </a:txBody>
                  <a:tcPr>
                    <a:solidFill>
                      <a:schemeClr val="bg1">
                        <a:lumMod val="50000"/>
                        <a:alpha val="50000"/>
                      </a:schemeClr>
                    </a:solidFill>
                  </a:tcPr>
                </a:tc>
                <a:tc>
                  <a:txBody>
                    <a:bodyPr/>
                    <a:lstStyle/>
                    <a:p>
                      <a:pPr algn="ctr"/>
                      <a:endParaRPr lang="en-GB" sz="1400" b="1" dirty="0"/>
                    </a:p>
                  </a:txBody>
                  <a:tcPr>
                    <a:solidFill>
                      <a:schemeClr val="bg1">
                        <a:lumMod val="50000"/>
                        <a:alpha val="50000"/>
                      </a:schemeClr>
                    </a:solidFill>
                  </a:tcPr>
                </a:tc>
                <a:tc gridSpan="2">
                  <a:txBody>
                    <a:bodyPr/>
                    <a:lstStyle/>
                    <a:p>
                      <a:pPr algn="ctr"/>
                      <a:r>
                        <a:rPr lang="en-GB" sz="1400" b="1" dirty="0"/>
                        <a:t>Emotional Wellbeing &amp; Mental Service (YD) </a:t>
                      </a:r>
                    </a:p>
                  </a:txBody>
                  <a:tcPr>
                    <a:noFill/>
                  </a:tcPr>
                </a:tc>
                <a:tc hMerge="1">
                  <a:txBody>
                    <a:bodyPr/>
                    <a:lstStyle/>
                    <a:p>
                      <a:endParaRPr lang="en-GB" dirty="0"/>
                    </a:p>
                  </a:txBody>
                  <a:tcPr>
                    <a:noFill/>
                  </a:tcPr>
                </a:tc>
                <a:tc gridSpan="2">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schemeClr>
                    </a:solidFill>
                  </a:tcPr>
                </a:tc>
                <a:extLst>
                  <a:ext uri="{0D108BD9-81ED-4DB2-BD59-A6C34878D82A}">
                    <a16:rowId xmlns:a16="http://schemas.microsoft.com/office/drawing/2014/main" val="3991757524"/>
                  </a:ext>
                </a:extLst>
              </a:tr>
              <a:tr h="230955">
                <a:tc vMerge="1">
                  <a:txBody>
                    <a:bodyPr/>
                    <a:lstStyle/>
                    <a:p>
                      <a:pPr algn="ctr"/>
                      <a:endParaRPr lang="en-GB" sz="1400" b="1" dirty="0"/>
                    </a:p>
                  </a:txBody>
                  <a:tcPr>
                    <a:noFill/>
                  </a:tcPr>
                </a:tc>
                <a:tc gridSpan="2">
                  <a:txBody>
                    <a:bodyPr/>
                    <a:lstStyle/>
                    <a:p>
                      <a:pPr algn="ctr"/>
                      <a:r>
                        <a:rPr lang="en-GB" sz="1400" b="1" dirty="0"/>
                        <a:t>Family Hubs</a:t>
                      </a:r>
                    </a:p>
                  </a:txBody>
                  <a:tcPr>
                    <a:noFill/>
                  </a:tcPr>
                </a:tc>
                <a:tc hMerge="1">
                  <a:txBody>
                    <a:bodyPr/>
                    <a:lstStyle/>
                    <a:p>
                      <a:endParaRPr lang="en-GB" dirty="0"/>
                    </a:p>
                  </a:txBody>
                  <a:tcPr>
                    <a:noFill/>
                  </a:tcPr>
                </a:tc>
                <a:tc gridSpan="3">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noFill/>
                  </a:tcPr>
                </a:tc>
                <a:tc hMerge="1">
                  <a:txBody>
                    <a:bodyPr/>
                    <a:lstStyle/>
                    <a:p>
                      <a:pPr algn="ctr"/>
                      <a:endParaRPr lang="en-GB" sz="1400" b="1" dirty="0"/>
                    </a:p>
                  </a:txBody>
                  <a:tcPr>
                    <a:noFill/>
                  </a:tcPr>
                </a:tc>
                <a:extLst>
                  <a:ext uri="{0D108BD9-81ED-4DB2-BD59-A6C34878D82A}">
                    <a16:rowId xmlns:a16="http://schemas.microsoft.com/office/drawing/2014/main" val="3712832642"/>
                  </a:ext>
                </a:extLst>
              </a:tr>
              <a:tr h="230955">
                <a:tc vMerge="1">
                  <a:txBody>
                    <a:bodyPr/>
                    <a:lstStyle/>
                    <a:p>
                      <a:pPr algn="ctr"/>
                      <a:endParaRPr lang="en-GB" sz="1400" b="1" dirty="0"/>
                    </a:p>
                  </a:txBody>
                  <a:tcPr>
                    <a:noFill/>
                  </a:tcPr>
                </a:tc>
                <a:tc gridSpan="3">
                  <a:txBody>
                    <a:bodyPr/>
                    <a:lstStyle/>
                    <a:p>
                      <a:pPr algn="ctr"/>
                      <a:r>
                        <a:rPr lang="en-GB" sz="1400" b="1" dirty="0"/>
                        <a:t>Mental Health Support Teams in Schools</a:t>
                      </a:r>
                    </a:p>
                  </a:txBody>
                  <a:tcPr>
                    <a:noFill/>
                  </a:tcPr>
                </a:tc>
                <a:tc hMerge="1">
                  <a:txBody>
                    <a:bodyPr/>
                    <a:lstStyle/>
                    <a:p>
                      <a:endParaRPr lang="en-GB" dirty="0"/>
                    </a:p>
                  </a:txBody>
                  <a:tcPr>
                    <a:noFill/>
                  </a:tcPr>
                </a:tc>
                <a:tc hMerge="1">
                  <a:txBody>
                    <a:bodyPr/>
                    <a:lstStyle/>
                    <a:p>
                      <a:endParaRPr lang="en-GB" dirty="0"/>
                    </a:p>
                  </a:txBody>
                  <a:tcPr>
                    <a:noFill/>
                  </a:tcPr>
                </a:tc>
                <a:tc gridSpan="2">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noFill/>
                  </a:tcPr>
                </a:tc>
                <a:extLst>
                  <a:ext uri="{0D108BD9-81ED-4DB2-BD59-A6C34878D82A}">
                    <a16:rowId xmlns:a16="http://schemas.microsoft.com/office/drawing/2014/main" val="634630471"/>
                  </a:ext>
                </a:extLst>
              </a:tr>
              <a:tr h="230955">
                <a:tc vMerge="1">
                  <a:txBody>
                    <a:bodyPr/>
                    <a:lstStyle/>
                    <a:p>
                      <a:endParaRPr lang="en-GB"/>
                    </a:p>
                  </a:txBody>
                  <a:tcPr/>
                </a:tc>
                <a:tc>
                  <a:txBody>
                    <a:bodyPr/>
                    <a:lstStyle/>
                    <a:p>
                      <a:pPr algn="ctr"/>
                      <a:endParaRPr lang="en-GB" sz="1400" b="1" dirty="0"/>
                    </a:p>
                  </a:txBody>
                  <a:tcPr>
                    <a:solidFill>
                      <a:schemeClr val="bg1">
                        <a:lumMod val="65000"/>
                        <a:alpha val="75000"/>
                      </a:schemeClr>
                    </a:solidFill>
                  </a:tcPr>
                </a:tc>
                <a:tc gridSpan="2">
                  <a:txBody>
                    <a:bodyPr/>
                    <a:lstStyle/>
                    <a:p>
                      <a:pPr algn="ctr"/>
                      <a:r>
                        <a:rPr lang="en-GB" sz="1400" b="1" dirty="0"/>
                        <a:t>Children’s Wellbeing Practitioners*</a:t>
                      </a:r>
                    </a:p>
                  </a:txBody>
                  <a:tcPr>
                    <a:noFill/>
                  </a:tcPr>
                </a:tc>
                <a:tc hMerge="1">
                  <a:txBody>
                    <a:bodyPr/>
                    <a:lstStyle/>
                    <a:p>
                      <a:pPr algn="ctr"/>
                      <a:endParaRPr lang="en-GB" sz="1600" b="1" dirty="0"/>
                    </a:p>
                  </a:txBody>
                  <a:tcPr>
                    <a:noFill/>
                  </a:tcPr>
                </a:tc>
                <a:tc gridSpan="2">
                  <a:txBody>
                    <a:bodyPr/>
                    <a:lstStyle/>
                    <a:p>
                      <a:pPr algn="ctr"/>
                      <a:endParaRPr lang="en-GB" sz="1400" b="1" dirty="0"/>
                    </a:p>
                  </a:txBody>
                  <a:tcPr>
                    <a:solidFill>
                      <a:schemeClr val="bg1">
                        <a:lumMod val="65000"/>
                        <a:alpha val="75000"/>
                      </a:schemeClr>
                    </a:solidFill>
                  </a:tcPr>
                </a:tc>
                <a:tc hMerge="1">
                  <a:txBody>
                    <a:bodyPr/>
                    <a:lstStyle/>
                    <a:p>
                      <a:pPr algn="ctr"/>
                      <a:endParaRPr lang="en-GB" sz="1600" b="1" dirty="0"/>
                    </a:p>
                  </a:txBody>
                  <a:tcPr>
                    <a:solidFill>
                      <a:schemeClr val="bg1">
                        <a:lumMod val="65000"/>
                        <a:alpha val="75000"/>
                      </a:schemeClr>
                    </a:solidFill>
                  </a:tcPr>
                </a:tc>
                <a:extLst>
                  <a:ext uri="{0D108BD9-81ED-4DB2-BD59-A6C34878D82A}">
                    <a16:rowId xmlns:a16="http://schemas.microsoft.com/office/drawing/2014/main" val="2945698901"/>
                  </a:ext>
                </a:extLst>
              </a:tr>
              <a:tr h="230955">
                <a:tc vMerge="1">
                  <a:txBody>
                    <a:bodyPr/>
                    <a:lstStyle/>
                    <a:p>
                      <a:endParaRPr lang="en-GB"/>
                    </a:p>
                  </a:txBody>
                  <a:tcPr/>
                </a:tc>
                <a:tc>
                  <a:txBody>
                    <a:bodyPr/>
                    <a:lstStyle/>
                    <a:p>
                      <a:pPr algn="ctr"/>
                      <a:endParaRPr lang="en-GB" sz="1400" b="1" dirty="0"/>
                    </a:p>
                  </a:txBody>
                  <a:tcPr>
                    <a:solidFill>
                      <a:schemeClr val="bg1">
                        <a:lumMod val="65000"/>
                        <a:alpha val="75000"/>
                      </a:schemeClr>
                    </a:solidFill>
                  </a:tcPr>
                </a:tc>
                <a:tc gridSpan="2">
                  <a:txBody>
                    <a:bodyPr/>
                    <a:lstStyle/>
                    <a:p>
                      <a:pPr algn="ctr"/>
                      <a:r>
                        <a:rPr lang="en-GB" sz="1400" b="1" dirty="0"/>
                        <a:t>Behaviour Support Team**</a:t>
                      </a:r>
                    </a:p>
                  </a:txBody>
                  <a:tcPr>
                    <a:noFill/>
                  </a:tcPr>
                </a:tc>
                <a:tc hMerge="1">
                  <a:txBody>
                    <a:bodyPr/>
                    <a:lstStyle/>
                    <a:p>
                      <a:pPr algn="ctr"/>
                      <a:endParaRPr lang="en-GB" sz="1600" b="1" dirty="0"/>
                    </a:p>
                  </a:txBody>
                  <a:tcPr>
                    <a:noFill/>
                  </a:tcPr>
                </a:tc>
                <a:tc gridSpan="2">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alpha val="75000"/>
                      </a:schemeClr>
                    </a:solidFill>
                  </a:tcPr>
                </a:tc>
                <a:extLst>
                  <a:ext uri="{0D108BD9-81ED-4DB2-BD59-A6C34878D82A}">
                    <a16:rowId xmlns:a16="http://schemas.microsoft.com/office/drawing/2014/main" val="3029734014"/>
                  </a:ext>
                </a:extLst>
              </a:tr>
              <a:tr h="230955">
                <a:tc vMerge="1">
                  <a:txBody>
                    <a:bodyPr/>
                    <a:lstStyle/>
                    <a:p>
                      <a:pPr algn="ctr"/>
                      <a:endParaRPr lang="en-GB" sz="1400" b="1" dirty="0"/>
                    </a:p>
                  </a:txBody>
                  <a:tcPr>
                    <a:solidFill>
                      <a:schemeClr val="bg1">
                        <a:lumMod val="65000"/>
                        <a:alpha val="75000"/>
                      </a:schemeClr>
                    </a:solidFill>
                  </a:tcPr>
                </a:tc>
                <a:tc>
                  <a:txBody>
                    <a:bodyPr/>
                    <a:lstStyle/>
                    <a:p>
                      <a:pPr algn="ctr"/>
                      <a:endParaRPr lang="en-GB" sz="1400" b="1" dirty="0"/>
                    </a:p>
                  </a:txBody>
                  <a:tcPr>
                    <a:solidFill>
                      <a:schemeClr val="bg1">
                        <a:lumMod val="65000"/>
                        <a:alpha val="75000"/>
                      </a:schemeClr>
                    </a:solidFill>
                  </a:tcPr>
                </a:tc>
                <a:tc gridSpan="3">
                  <a:txBody>
                    <a:bodyPr/>
                    <a:lstStyle/>
                    <a:p>
                      <a:pPr algn="ctr"/>
                      <a:r>
                        <a:rPr lang="en-GB" sz="1400" b="1" dirty="0"/>
                        <a:t>Community Mental Health Services</a:t>
                      </a:r>
                    </a:p>
                  </a:txBody>
                  <a:tcPr>
                    <a:noFill/>
                  </a:tcPr>
                </a:tc>
                <a:tc hMerge="1">
                  <a:txBody>
                    <a:bodyPr/>
                    <a:lstStyle/>
                    <a:p>
                      <a:endParaRPr lang="en-GB" dirty="0"/>
                    </a:p>
                  </a:txBody>
                  <a:tcPr>
                    <a:noFill/>
                  </a:tcPr>
                </a:tc>
                <a:tc hMerge="1">
                  <a:txBody>
                    <a:bodyPr/>
                    <a:lstStyle/>
                    <a:p>
                      <a:endParaRPr lang="en-GB" dirty="0"/>
                    </a:p>
                  </a:txBody>
                  <a:tcPr>
                    <a:noFill/>
                  </a:tcPr>
                </a:tc>
                <a:tc>
                  <a:txBody>
                    <a:bodyPr/>
                    <a:lstStyle/>
                    <a:p>
                      <a:pPr algn="ctr"/>
                      <a:endParaRPr lang="en-GB" sz="1400" b="1" dirty="0"/>
                    </a:p>
                  </a:txBody>
                  <a:tcPr>
                    <a:solidFill>
                      <a:schemeClr val="bg1">
                        <a:lumMod val="65000"/>
                        <a:alpha val="75000"/>
                      </a:schemeClr>
                    </a:solidFill>
                  </a:tcPr>
                </a:tc>
                <a:extLst>
                  <a:ext uri="{0D108BD9-81ED-4DB2-BD59-A6C34878D82A}">
                    <a16:rowId xmlns:a16="http://schemas.microsoft.com/office/drawing/2014/main" val="2437843185"/>
                  </a:ext>
                </a:extLst>
              </a:tr>
              <a:tr h="230955">
                <a:tc vMerge="1">
                  <a:txBody>
                    <a:bodyPr/>
                    <a:lstStyle/>
                    <a:p>
                      <a:pPr algn="ctr"/>
                      <a:endParaRPr lang="en-GB" sz="1400" b="1" dirty="0"/>
                    </a:p>
                  </a:txBody>
                  <a:tcPr>
                    <a:solidFill>
                      <a:schemeClr val="bg1">
                        <a:lumMod val="65000"/>
                        <a:alpha val="75000"/>
                      </a:schemeClr>
                    </a:solidFill>
                  </a:tcPr>
                </a:tc>
                <a:tc>
                  <a:txBody>
                    <a:bodyPr/>
                    <a:lstStyle/>
                    <a:p>
                      <a:pPr algn="ctr"/>
                      <a:endParaRPr lang="en-GB" sz="1400" b="1" dirty="0"/>
                    </a:p>
                  </a:txBody>
                  <a:tcPr>
                    <a:solidFill>
                      <a:schemeClr val="bg1">
                        <a:lumMod val="65000"/>
                        <a:alpha val="75000"/>
                      </a:schemeClr>
                    </a:solidFill>
                  </a:tcPr>
                </a:tc>
                <a:tc gridSpan="2">
                  <a:txBody>
                    <a:bodyPr/>
                    <a:lstStyle/>
                    <a:p>
                      <a:pPr algn="ctr"/>
                      <a:r>
                        <a:rPr lang="en-GB" sz="1400" b="1" dirty="0"/>
                        <a:t>CIC Mental Health Service</a:t>
                      </a:r>
                    </a:p>
                  </a:txBody>
                  <a:tcPr>
                    <a:noFill/>
                  </a:tcPr>
                </a:tc>
                <a:tc hMerge="1">
                  <a:txBody>
                    <a:bodyPr/>
                    <a:lstStyle/>
                    <a:p>
                      <a:pPr algn="ctr"/>
                      <a:endParaRPr lang="en-GB" sz="1400" dirty="0"/>
                    </a:p>
                  </a:txBody>
                  <a:tcPr>
                    <a:noFill/>
                  </a:tcPr>
                </a:tc>
                <a:tc gridSpan="2">
                  <a:txBody>
                    <a:bodyPr/>
                    <a:lstStyle/>
                    <a:p>
                      <a:pPr algn="ctr"/>
                      <a:endParaRPr lang="en-GB" sz="1400" b="1" dirty="0"/>
                    </a:p>
                  </a:txBody>
                  <a:tcPr>
                    <a:solidFill>
                      <a:schemeClr val="bg1">
                        <a:lumMod val="65000"/>
                        <a:alpha val="75000"/>
                      </a:schemeClr>
                    </a:solidFill>
                  </a:tcPr>
                </a:tc>
                <a:tc hMerge="1">
                  <a:txBody>
                    <a:bodyPr/>
                    <a:lstStyle/>
                    <a:p>
                      <a:endParaRPr lang="en-GB" dirty="0"/>
                    </a:p>
                  </a:txBody>
                  <a:tcPr>
                    <a:noFill/>
                  </a:tcPr>
                </a:tc>
                <a:extLst>
                  <a:ext uri="{0D108BD9-81ED-4DB2-BD59-A6C34878D82A}">
                    <a16:rowId xmlns:a16="http://schemas.microsoft.com/office/drawing/2014/main" val="1060292220"/>
                  </a:ext>
                </a:extLst>
              </a:tr>
              <a:tr h="230955">
                <a:tc vMerge="1">
                  <a:txBody>
                    <a:bodyPr/>
                    <a:lstStyle/>
                    <a:p>
                      <a:pPr algn="ctr"/>
                      <a:endParaRPr lang="en-GB" sz="1400" b="1" dirty="0"/>
                    </a:p>
                  </a:txBody>
                  <a:tcPr>
                    <a:solidFill>
                      <a:schemeClr val="bg1">
                        <a:lumMod val="65000"/>
                        <a:alpha val="75000"/>
                      </a:schemeClr>
                    </a:solidFill>
                  </a:tcPr>
                </a:tc>
                <a:tc gridSpan="2">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alpha val="75000"/>
                      </a:schemeClr>
                    </a:solidFill>
                  </a:tcPr>
                </a:tc>
                <a:tc gridSpan="2">
                  <a:txBody>
                    <a:bodyPr/>
                    <a:lstStyle/>
                    <a:p>
                      <a:pPr algn="ctr"/>
                      <a:r>
                        <a:rPr lang="en-GB" sz="1400" b="1" dirty="0"/>
                        <a:t>Eating Disorder Services</a:t>
                      </a:r>
                    </a:p>
                  </a:txBody>
                  <a:tcPr>
                    <a:noFill/>
                  </a:tcPr>
                </a:tc>
                <a:tc hMerge="1">
                  <a:txBody>
                    <a:bodyPr/>
                    <a:lstStyle/>
                    <a:p>
                      <a:endParaRPr lang="en-GB" dirty="0"/>
                    </a:p>
                  </a:txBody>
                  <a:tcPr>
                    <a:noFill/>
                  </a:tcPr>
                </a:tc>
                <a:tc>
                  <a:txBody>
                    <a:bodyPr/>
                    <a:lstStyle/>
                    <a:p>
                      <a:pPr algn="ctr"/>
                      <a:endParaRPr lang="en-GB" sz="1400" b="1" dirty="0"/>
                    </a:p>
                  </a:txBody>
                  <a:tcPr>
                    <a:solidFill>
                      <a:schemeClr val="bg1">
                        <a:lumMod val="65000"/>
                        <a:alpha val="75000"/>
                      </a:schemeClr>
                    </a:solidFill>
                  </a:tcPr>
                </a:tc>
                <a:extLst>
                  <a:ext uri="{0D108BD9-81ED-4DB2-BD59-A6C34878D82A}">
                    <a16:rowId xmlns:a16="http://schemas.microsoft.com/office/drawing/2014/main" val="485053313"/>
                  </a:ext>
                </a:extLst>
              </a:tr>
              <a:tr h="230955">
                <a:tc vMerge="1">
                  <a:txBody>
                    <a:bodyPr/>
                    <a:lstStyle/>
                    <a:p>
                      <a:pPr algn="ctr"/>
                      <a:endParaRPr lang="en-GB" sz="1400" b="1" dirty="0"/>
                    </a:p>
                  </a:txBody>
                  <a:tcPr>
                    <a:solidFill>
                      <a:schemeClr val="bg1">
                        <a:lumMod val="65000"/>
                        <a:alpha val="75000"/>
                      </a:schemeClr>
                    </a:solidFill>
                  </a:tcPr>
                </a:tc>
                <a:tc gridSpan="2">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alpha val="75000"/>
                      </a:schemeClr>
                    </a:solidFill>
                  </a:tcPr>
                </a:tc>
                <a:tc gridSpan="2">
                  <a:txBody>
                    <a:bodyPr/>
                    <a:lstStyle/>
                    <a:p>
                      <a:pPr algn="ctr"/>
                      <a:r>
                        <a:rPr lang="en-GB" sz="1400" b="1" dirty="0"/>
                        <a:t>CYP In-Reach Discharge Service</a:t>
                      </a:r>
                    </a:p>
                  </a:txBody>
                  <a:tcPr>
                    <a:noFill/>
                  </a:tcPr>
                </a:tc>
                <a:tc hMerge="1">
                  <a:txBody>
                    <a:bodyPr/>
                    <a:lstStyle/>
                    <a:p>
                      <a:pPr algn="ctr"/>
                      <a:endParaRPr lang="en-GB" sz="1400" dirty="0"/>
                    </a:p>
                  </a:txBody>
                  <a:tcPr>
                    <a:noFill/>
                  </a:tcPr>
                </a:tc>
                <a:tc>
                  <a:txBody>
                    <a:bodyPr/>
                    <a:lstStyle/>
                    <a:p>
                      <a:pPr algn="ctr"/>
                      <a:endParaRPr lang="en-GB" sz="1400" b="1" dirty="0"/>
                    </a:p>
                  </a:txBody>
                  <a:tcPr>
                    <a:solidFill>
                      <a:schemeClr val="bg1">
                        <a:lumMod val="65000"/>
                        <a:alpha val="75000"/>
                      </a:schemeClr>
                    </a:solidFill>
                  </a:tcPr>
                </a:tc>
                <a:extLst>
                  <a:ext uri="{0D108BD9-81ED-4DB2-BD59-A6C34878D82A}">
                    <a16:rowId xmlns:a16="http://schemas.microsoft.com/office/drawing/2014/main" val="2204455010"/>
                  </a:ext>
                </a:extLst>
              </a:tr>
              <a:tr h="230955">
                <a:tc vMerge="1">
                  <a:txBody>
                    <a:bodyPr/>
                    <a:lstStyle/>
                    <a:p>
                      <a:pPr algn="ctr"/>
                      <a:endParaRPr lang="en-GB" sz="1400" b="1" dirty="0"/>
                    </a:p>
                  </a:txBody>
                  <a:tcPr>
                    <a:solidFill>
                      <a:schemeClr val="bg1">
                        <a:lumMod val="65000"/>
                        <a:alpha val="75000"/>
                      </a:schemeClr>
                    </a:solidFill>
                  </a:tcPr>
                </a:tc>
                <a:tc gridSpan="3">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alpha val="75000"/>
                      </a:schemeClr>
                    </a:solidFill>
                  </a:tcPr>
                </a:tc>
                <a:tc gridSpan="2">
                  <a:txBody>
                    <a:bodyPr/>
                    <a:lstStyle/>
                    <a:p>
                      <a:pPr algn="ctr"/>
                      <a:r>
                        <a:rPr lang="en-GB" sz="1400" b="1" dirty="0"/>
                        <a:t>Crisis Response Services</a:t>
                      </a:r>
                    </a:p>
                  </a:txBody>
                  <a:tcPr>
                    <a:noFill/>
                  </a:tcPr>
                </a:tc>
                <a:tc hMerge="1">
                  <a:txBody>
                    <a:bodyPr/>
                    <a:lstStyle/>
                    <a:p>
                      <a:endParaRPr lang="en-GB" dirty="0"/>
                    </a:p>
                  </a:txBody>
                  <a:tcPr>
                    <a:noFill/>
                  </a:tcPr>
                </a:tc>
                <a:extLst>
                  <a:ext uri="{0D108BD9-81ED-4DB2-BD59-A6C34878D82A}">
                    <a16:rowId xmlns:a16="http://schemas.microsoft.com/office/drawing/2014/main" val="1484402335"/>
                  </a:ext>
                </a:extLst>
              </a:tr>
              <a:tr h="230955">
                <a:tc vMerge="1">
                  <a:txBody>
                    <a:bodyPr/>
                    <a:lstStyle/>
                    <a:p>
                      <a:pPr algn="ctr"/>
                      <a:endParaRPr lang="en-GB" sz="1400" b="1" dirty="0"/>
                    </a:p>
                  </a:txBody>
                  <a:tcPr>
                    <a:solidFill>
                      <a:schemeClr val="bg1">
                        <a:lumMod val="65000"/>
                        <a:alpha val="75000"/>
                      </a:schemeClr>
                    </a:solidFill>
                  </a:tcPr>
                </a:tc>
                <a:tc gridSpan="3">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alpha val="75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t>Paediatric Wards</a:t>
                      </a:r>
                    </a:p>
                  </a:txBody>
                  <a:tcPr>
                    <a:noFill/>
                  </a:tcPr>
                </a:tc>
                <a:tc hMerge="1">
                  <a:txBody>
                    <a:bodyPr/>
                    <a:lstStyle/>
                    <a:p>
                      <a:endParaRPr lang="en-GB"/>
                    </a:p>
                  </a:txBody>
                  <a:tcPr/>
                </a:tc>
                <a:extLst>
                  <a:ext uri="{0D108BD9-81ED-4DB2-BD59-A6C34878D82A}">
                    <a16:rowId xmlns:a16="http://schemas.microsoft.com/office/drawing/2014/main" val="3309820935"/>
                  </a:ext>
                </a:extLst>
              </a:tr>
              <a:tr h="230955">
                <a:tc vMerge="1">
                  <a:txBody>
                    <a:bodyPr/>
                    <a:lstStyle/>
                    <a:p>
                      <a:pPr algn="ctr"/>
                      <a:endParaRPr lang="en-GB" sz="1400" b="1" dirty="0"/>
                    </a:p>
                  </a:txBody>
                  <a:tcPr>
                    <a:solidFill>
                      <a:schemeClr val="bg1">
                        <a:lumMod val="65000"/>
                        <a:alpha val="75000"/>
                      </a:schemeClr>
                    </a:solidFill>
                  </a:tcPr>
                </a:tc>
                <a:tc gridSpan="3">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alpha val="75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t>Place of Safety</a:t>
                      </a:r>
                    </a:p>
                  </a:txBody>
                  <a:tcPr>
                    <a:noFill/>
                  </a:tcPr>
                </a:tc>
                <a:tc hMerge="1">
                  <a:txBody>
                    <a:bodyPr/>
                    <a:lstStyle/>
                    <a:p>
                      <a:endParaRPr lang="en-GB"/>
                    </a:p>
                  </a:txBody>
                  <a:tcPr/>
                </a:tc>
                <a:extLst>
                  <a:ext uri="{0D108BD9-81ED-4DB2-BD59-A6C34878D82A}">
                    <a16:rowId xmlns:a16="http://schemas.microsoft.com/office/drawing/2014/main" val="898705334"/>
                  </a:ext>
                </a:extLst>
              </a:tr>
              <a:tr h="230955">
                <a:tc vMerge="1">
                  <a:txBody>
                    <a:bodyPr/>
                    <a:lstStyle/>
                    <a:p>
                      <a:pPr algn="ctr"/>
                      <a:endParaRPr lang="en-GB" sz="1400" b="1" dirty="0"/>
                    </a:p>
                  </a:txBody>
                  <a:tcPr>
                    <a:solidFill>
                      <a:schemeClr val="bg1">
                        <a:lumMod val="65000"/>
                        <a:alpha val="75000"/>
                      </a:schemeClr>
                    </a:solidFill>
                  </a:tcPr>
                </a:tc>
                <a:tc gridSpan="3">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alpha val="75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t>Tier 4- Inpatient Care</a:t>
                      </a:r>
                    </a:p>
                  </a:txBody>
                  <a:tcPr>
                    <a:noFill/>
                  </a:tcPr>
                </a:tc>
                <a:tc hMerge="1">
                  <a:txBody>
                    <a:bodyPr/>
                    <a:lstStyle/>
                    <a:p>
                      <a:endParaRPr lang="en-GB"/>
                    </a:p>
                  </a:txBody>
                  <a:tcPr/>
                </a:tc>
                <a:extLst>
                  <a:ext uri="{0D108BD9-81ED-4DB2-BD59-A6C34878D82A}">
                    <a16:rowId xmlns:a16="http://schemas.microsoft.com/office/drawing/2014/main" val="1534357955"/>
                  </a:ext>
                </a:extLst>
              </a:tr>
              <a:tr h="230955">
                <a:tc vMerge="1">
                  <a:txBody>
                    <a:bodyPr/>
                    <a:lstStyle/>
                    <a:p>
                      <a:pPr algn="ctr"/>
                      <a:endParaRPr lang="en-GB" sz="1400" b="1" dirty="0"/>
                    </a:p>
                  </a:txBody>
                  <a:tcPr>
                    <a:solidFill>
                      <a:schemeClr val="bg1">
                        <a:lumMod val="50000"/>
                        <a:alpha val="50000"/>
                      </a:schemeClr>
                    </a:solidFill>
                  </a:tcPr>
                </a:tc>
                <a:tc gridSpan="3">
                  <a:txBody>
                    <a:bodyPr/>
                    <a:lstStyle/>
                    <a:p>
                      <a:pPr algn="ctr"/>
                      <a:endParaRPr lang="en-GB" sz="1400" b="1" dirty="0"/>
                    </a:p>
                  </a:txBody>
                  <a:tcPr>
                    <a:solidFill>
                      <a:schemeClr val="bg1">
                        <a:lumMod val="65000"/>
                        <a:alpha val="75000"/>
                      </a:schemeClr>
                    </a:solidFill>
                  </a:tcPr>
                </a:tc>
                <a:tc hMerge="1">
                  <a:txBody>
                    <a:bodyPr/>
                    <a:lstStyle/>
                    <a:p>
                      <a:pPr algn="ctr"/>
                      <a:endParaRPr lang="en-GB" sz="1400" b="1" dirty="0"/>
                    </a:p>
                  </a:txBody>
                  <a:tcPr>
                    <a:solidFill>
                      <a:schemeClr val="bg1">
                        <a:lumMod val="65000"/>
                        <a:alpha val="75000"/>
                      </a:schemeClr>
                    </a:solid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t>Specialist Eating Disorder Services</a:t>
                      </a:r>
                    </a:p>
                  </a:txBody>
                  <a:tcP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b="1" dirty="0"/>
                    </a:p>
                  </a:txBody>
                  <a:tcPr>
                    <a:noFill/>
                  </a:tcPr>
                </a:tc>
                <a:extLst>
                  <a:ext uri="{0D108BD9-81ED-4DB2-BD59-A6C34878D82A}">
                    <a16:rowId xmlns:a16="http://schemas.microsoft.com/office/drawing/2014/main" val="821811205"/>
                  </a:ext>
                </a:extLst>
              </a:tr>
              <a:tr h="230955">
                <a:tc rowSpan="3">
                  <a:txBody>
                    <a:bodyPr/>
                    <a:lstStyle/>
                    <a:p>
                      <a:pPr algn="ctr"/>
                      <a:r>
                        <a:rPr lang="en-GB" sz="1400" b="1" dirty="0"/>
                        <a:t>All Age</a:t>
                      </a:r>
                    </a:p>
                  </a:txBody>
                  <a:tcPr>
                    <a:solidFill>
                      <a:schemeClr val="bg1">
                        <a:lumMod val="50000"/>
                        <a:alpha val="50000"/>
                      </a:schemeClr>
                    </a:solidFill>
                  </a:tcPr>
                </a:tc>
                <a:tc>
                  <a:txBody>
                    <a:bodyPr/>
                    <a:lstStyle/>
                    <a:p>
                      <a:pPr algn="ctr"/>
                      <a:endParaRPr lang="en-GB" sz="1400" b="1" dirty="0"/>
                    </a:p>
                  </a:txBody>
                  <a:tcPr>
                    <a:solidFill>
                      <a:schemeClr val="bg1">
                        <a:lumMod val="65000"/>
                        <a:alpha val="75000"/>
                      </a:schemeClr>
                    </a:solidFill>
                  </a:tcPr>
                </a:tc>
                <a:tc gridSpan="2">
                  <a:txBody>
                    <a:bodyPr/>
                    <a:lstStyle/>
                    <a:p>
                      <a:pPr algn="ctr"/>
                      <a:r>
                        <a:rPr lang="en-GB" sz="1400" b="1" dirty="0"/>
                        <a:t>First Response Crisis Line</a:t>
                      </a:r>
                    </a:p>
                  </a:txBody>
                  <a:tcPr>
                    <a:noFill/>
                  </a:tcPr>
                </a:tc>
                <a:tc hMerge="1">
                  <a:txBody>
                    <a:bodyPr/>
                    <a:lstStyle/>
                    <a:p>
                      <a:pPr algn="ctr"/>
                      <a:endParaRPr lang="en-GB" sz="1400" b="1" dirty="0"/>
                    </a:p>
                  </a:txBody>
                  <a:tcP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p>
                  </a:txBody>
                  <a:tcPr>
                    <a:solidFill>
                      <a:schemeClr val="bg1">
                        <a:lumMod val="65000"/>
                        <a:alpha val="7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p>
                  </a:txBody>
                  <a:tcPr>
                    <a:solidFill>
                      <a:schemeClr val="bg1">
                        <a:lumMod val="65000"/>
                        <a:alpha val="75000"/>
                      </a:schemeClr>
                    </a:solidFill>
                  </a:tcPr>
                </a:tc>
                <a:extLst>
                  <a:ext uri="{0D108BD9-81ED-4DB2-BD59-A6C34878D82A}">
                    <a16:rowId xmlns:a16="http://schemas.microsoft.com/office/drawing/2014/main" val="1422793768"/>
                  </a:ext>
                </a:extLst>
              </a:tr>
              <a:tr h="230955">
                <a:tc vMerge="1">
                  <a:txBody>
                    <a:bodyPr/>
                    <a:lstStyle/>
                    <a:p>
                      <a:pPr algn="ctr"/>
                      <a:endParaRPr lang="en-GB" sz="1400" b="1" dirty="0"/>
                    </a:p>
                  </a:txBody>
                  <a:tcPr>
                    <a:solidFill>
                      <a:schemeClr val="bg1">
                        <a:lumMod val="50000"/>
                        <a:alpha val="50000"/>
                      </a:schemeClr>
                    </a:solidFill>
                  </a:tcPr>
                </a:tc>
                <a:tc>
                  <a:txBody>
                    <a:bodyPr/>
                    <a:lstStyle/>
                    <a:p>
                      <a:pPr algn="ctr"/>
                      <a:endParaRPr lang="en-GB" sz="1400" b="1" dirty="0"/>
                    </a:p>
                  </a:txBody>
                  <a:tcPr>
                    <a:solidFill>
                      <a:schemeClr val="bg1">
                        <a:lumMod val="65000"/>
                        <a:alpha val="75000"/>
                      </a:schemeClr>
                    </a:solidFill>
                  </a:tcPr>
                </a:tc>
                <a:tc gridSpan="2">
                  <a:txBody>
                    <a:bodyPr/>
                    <a:lstStyle/>
                    <a:p>
                      <a:pPr algn="ctr"/>
                      <a:r>
                        <a:rPr lang="en-GB" sz="1400" b="1" dirty="0"/>
                        <a:t>SWAST MH Desk &amp; MH Vehicle</a:t>
                      </a:r>
                    </a:p>
                  </a:txBody>
                  <a:tcPr>
                    <a:no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p>
                  </a:txBody>
                  <a:tcPr>
                    <a:solidFill>
                      <a:schemeClr val="bg1">
                        <a:lumMod val="65000"/>
                        <a:alpha val="7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p>
                  </a:txBody>
                  <a:tcPr>
                    <a:solidFill>
                      <a:schemeClr val="bg1">
                        <a:lumMod val="65000"/>
                        <a:alpha val="75000"/>
                      </a:schemeClr>
                    </a:solidFill>
                  </a:tcPr>
                </a:tc>
                <a:extLst>
                  <a:ext uri="{0D108BD9-81ED-4DB2-BD59-A6C34878D82A}">
                    <a16:rowId xmlns:a16="http://schemas.microsoft.com/office/drawing/2014/main" val="446907410"/>
                  </a:ext>
                </a:extLst>
              </a:tr>
              <a:tr h="230955">
                <a:tc vMerge="1">
                  <a:txBody>
                    <a:bodyPr/>
                    <a:lstStyle/>
                    <a:p>
                      <a:pPr algn="ctr"/>
                      <a:endParaRPr lang="en-GB" sz="1400" b="1" dirty="0"/>
                    </a:p>
                  </a:txBody>
                  <a:tcPr>
                    <a:solidFill>
                      <a:schemeClr val="bg1">
                        <a:lumMod val="50000"/>
                        <a:alpha val="50000"/>
                      </a:schemeClr>
                    </a:solidFill>
                  </a:tcPr>
                </a:tc>
                <a:tc>
                  <a:txBody>
                    <a:bodyPr/>
                    <a:lstStyle/>
                    <a:p>
                      <a:pPr algn="ctr"/>
                      <a:endParaRPr lang="en-GB" sz="1400" b="1" dirty="0"/>
                    </a:p>
                  </a:txBody>
                  <a:tcPr>
                    <a:solidFill>
                      <a:schemeClr val="bg1">
                        <a:lumMod val="65000"/>
                        <a:alpha val="75000"/>
                      </a:schemeClr>
                    </a:solidFill>
                  </a:tcPr>
                </a:tc>
                <a:tc gridSpan="3">
                  <a:txBody>
                    <a:bodyPr/>
                    <a:lstStyle/>
                    <a:p>
                      <a:pPr algn="ctr"/>
                      <a:r>
                        <a:rPr lang="en-GB" sz="1400" b="1" dirty="0"/>
                        <a:t>Pete’s Dragons- Suicide Bereavement</a:t>
                      </a:r>
                    </a:p>
                  </a:txBody>
                  <a:tcPr>
                    <a:noFill/>
                  </a:tcPr>
                </a:tc>
                <a:tc hMerge="1">
                  <a:txBody>
                    <a:bodyPr/>
                    <a:lstStyle/>
                    <a:p>
                      <a:pPr algn="ctr"/>
                      <a:endParaRPr lang="en-GB" sz="1400" b="1" dirty="0"/>
                    </a:p>
                  </a:txBody>
                  <a:tcP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p>
                  </a:txBody>
                  <a:tcPr>
                    <a:solidFill>
                      <a:schemeClr val="bg1">
                        <a:lumMod val="65000"/>
                        <a:alpha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p>
                  </a:txBody>
                  <a:tcPr>
                    <a:solidFill>
                      <a:schemeClr val="bg1">
                        <a:lumMod val="65000"/>
                        <a:alpha val="75000"/>
                      </a:schemeClr>
                    </a:solidFill>
                  </a:tcPr>
                </a:tc>
                <a:extLst>
                  <a:ext uri="{0D108BD9-81ED-4DB2-BD59-A6C34878D82A}">
                    <a16:rowId xmlns:a16="http://schemas.microsoft.com/office/drawing/2014/main" val="2746788013"/>
                  </a:ext>
                </a:extLst>
              </a:tr>
            </a:tbl>
          </a:graphicData>
        </a:graphic>
      </p:graphicFrame>
    </p:spTree>
    <p:extLst>
      <p:ext uri="{BB962C8B-B14F-4D97-AF65-F5344CB8AC3E}">
        <p14:creationId xmlns:p14="http://schemas.microsoft.com/office/powerpoint/2010/main" val="1338042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25086-E6B1-68A5-4381-3CBE5A1B78D4}"/>
              </a:ext>
            </a:extLst>
          </p:cNvPr>
          <p:cNvSpPr>
            <a:spLocks noGrp="1"/>
          </p:cNvSpPr>
          <p:nvPr>
            <p:ph type="title"/>
          </p:nvPr>
        </p:nvSpPr>
        <p:spPr>
          <a:xfrm>
            <a:off x="609600" y="274637"/>
            <a:ext cx="10972800" cy="562075"/>
          </a:xfrm>
        </p:spPr>
        <p:txBody>
          <a:bodyPr anchor="ctr">
            <a:normAutofit/>
          </a:bodyPr>
          <a:lstStyle/>
          <a:p>
            <a:r>
              <a:rPr lang="en-GB" dirty="0"/>
              <a:t>Provider/ Commissioner Landscape NHS Landscape</a:t>
            </a:r>
          </a:p>
        </p:txBody>
      </p:sp>
      <p:sp>
        <p:nvSpPr>
          <p:cNvPr id="3" name="Title 1">
            <a:extLst>
              <a:ext uri="{FF2B5EF4-FFF2-40B4-BE49-F238E27FC236}">
                <a16:creationId xmlns:a16="http://schemas.microsoft.com/office/drawing/2014/main" id="{E3D453E1-1BE7-A52B-1C9E-468849C8B0E1}"/>
              </a:ext>
            </a:extLst>
          </p:cNvPr>
          <p:cNvSpPr txBox="1">
            <a:spLocks/>
          </p:cNvSpPr>
          <p:nvPr/>
        </p:nvSpPr>
        <p:spPr>
          <a:xfrm>
            <a:off x="0" y="0"/>
            <a:ext cx="12192000" cy="74428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Context: </a:t>
            </a:r>
            <a:r>
              <a:rPr kumimoji="0" lang="en-GB" sz="2400" b="0" i="0" u="none" strike="noStrike" kern="1200" cap="none" spc="0" normalizeH="0" baseline="0" noProof="0" dirty="0">
                <a:ln>
                  <a:noFill/>
                </a:ln>
                <a:solidFill>
                  <a:prstClr val="white"/>
                </a:solidFill>
                <a:effectLst/>
                <a:uLnTx/>
                <a:uFillTx/>
                <a:latin typeface="Arial"/>
                <a:ea typeface="+mj-ea"/>
                <a:cs typeface="Arial"/>
              </a:rPr>
              <a:t>Gaps &amp; Challenges</a:t>
            </a:r>
          </a:p>
        </p:txBody>
      </p:sp>
      <p:graphicFrame>
        <p:nvGraphicFramePr>
          <p:cNvPr id="8" name="Diagram 7">
            <a:extLst>
              <a:ext uri="{FF2B5EF4-FFF2-40B4-BE49-F238E27FC236}">
                <a16:creationId xmlns:a16="http://schemas.microsoft.com/office/drawing/2014/main" id="{0284572D-9C7F-DB3D-8EDB-D4E53D89AB11}"/>
              </a:ext>
            </a:extLst>
          </p:cNvPr>
          <p:cNvGraphicFramePr/>
          <p:nvPr>
            <p:extLst>
              <p:ext uri="{D42A27DB-BD31-4B8C-83A1-F6EECF244321}">
                <p14:modId xmlns:p14="http://schemas.microsoft.com/office/powerpoint/2010/main" val="3879153905"/>
              </p:ext>
            </p:extLst>
          </p:nvPr>
        </p:nvGraphicFramePr>
        <p:xfrm>
          <a:off x="191345" y="836711"/>
          <a:ext cx="11809312" cy="57466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9027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AC4213-C135-914F-3928-26053F43681E}"/>
              </a:ext>
            </a:extLst>
          </p:cNvPr>
          <p:cNvSpPr>
            <a:spLocks noGrp="1"/>
          </p:cNvSpPr>
          <p:nvPr>
            <p:ph sz="half" idx="1"/>
          </p:nvPr>
        </p:nvSpPr>
        <p:spPr>
          <a:xfrm>
            <a:off x="609600" y="980728"/>
            <a:ext cx="10887000" cy="4464364"/>
          </a:xfrm>
        </p:spPr>
        <p:txBody>
          <a:bodyPr/>
          <a:lstStyle/>
          <a:p>
            <a:pPr lvl="1"/>
            <a:endParaRPr lang="en-GB" sz="2000" dirty="0">
              <a:solidFill>
                <a:srgbClr val="43423E"/>
              </a:solidFill>
              <a:latin typeface="+mj-lt"/>
              <a:ea typeface="Noto Sans" panose="020B0502040504020204" pitchFamily="34" charset="0"/>
              <a:cs typeface="Noto Sans" panose="020B0502040504020204" pitchFamily="34" charset="0"/>
            </a:endParaRPr>
          </a:p>
          <a:p>
            <a:pPr marL="742950" lvl="1" indent="-285750">
              <a:buFont typeface="Arial" panose="020B0604020202020204" pitchFamily="34" charset="0"/>
              <a:buChar char="•"/>
            </a:pPr>
            <a:endParaRPr lang="en-GB" sz="2000" b="0" i="0" dirty="0">
              <a:solidFill>
                <a:srgbClr val="43423E"/>
              </a:solidFill>
              <a:effectLst/>
              <a:latin typeface="+mj-lt"/>
              <a:ea typeface="Noto Sans" panose="020B0502040504020204" pitchFamily="34" charset="0"/>
              <a:cs typeface="Noto Sans" panose="020B0502040504020204" pitchFamily="34" charset="0"/>
            </a:endParaRPr>
          </a:p>
          <a:p>
            <a:pPr marL="742950" lvl="1" indent="-285750">
              <a:buFont typeface="Arial" panose="020B0604020202020204" pitchFamily="34" charset="0"/>
              <a:buChar char="•"/>
            </a:pPr>
            <a:endParaRPr lang="en-GB" sz="2000" b="0" i="0" dirty="0">
              <a:solidFill>
                <a:srgbClr val="43423E"/>
              </a:solidFill>
              <a:effectLst/>
              <a:latin typeface="+mj-lt"/>
              <a:ea typeface="Noto Sans" panose="020B0502040504020204" pitchFamily="34" charset="0"/>
              <a:cs typeface="Noto Sans" panose="020B0502040504020204" pitchFamily="34" charset="0"/>
            </a:endParaRPr>
          </a:p>
          <a:p>
            <a:pPr lvl="1"/>
            <a:endParaRPr lang="en-GB" dirty="0">
              <a:latin typeface="Noto Sans" panose="020B0502040504020204" pitchFamily="34" charset="0"/>
              <a:ea typeface="Noto Sans" panose="020B0502040504020204" pitchFamily="34" charset="0"/>
              <a:cs typeface="Noto Sans" panose="020B0502040504020204" pitchFamily="34" charset="0"/>
            </a:endParaRPr>
          </a:p>
        </p:txBody>
      </p:sp>
      <p:sp>
        <p:nvSpPr>
          <p:cNvPr id="3" name="Title 1">
            <a:extLst>
              <a:ext uri="{FF2B5EF4-FFF2-40B4-BE49-F238E27FC236}">
                <a16:creationId xmlns:a16="http://schemas.microsoft.com/office/drawing/2014/main" id="{2247E8B4-9EA8-E8C0-1F24-D69ED729104E}"/>
              </a:ext>
            </a:extLst>
          </p:cNvPr>
          <p:cNvSpPr txBox="1">
            <a:spLocks/>
          </p:cNvSpPr>
          <p:nvPr/>
        </p:nvSpPr>
        <p:spPr>
          <a:xfrm>
            <a:off x="0" y="0"/>
            <a:ext cx="12192000" cy="74428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Strategic Drivers and Context: </a:t>
            </a:r>
            <a:r>
              <a:rPr kumimoji="0" lang="en-GB" sz="2400" b="0" i="0" u="none" strike="noStrike" kern="1200" cap="none" spc="0" normalizeH="0" baseline="0" noProof="0" dirty="0">
                <a:ln>
                  <a:noFill/>
                </a:ln>
                <a:solidFill>
                  <a:prstClr val="white"/>
                </a:solidFill>
                <a:effectLst/>
                <a:uLnTx/>
                <a:uFillTx/>
                <a:latin typeface="Arial"/>
                <a:ea typeface="+mj-ea"/>
                <a:cs typeface="Arial"/>
              </a:rPr>
              <a:t>Summary</a:t>
            </a:r>
          </a:p>
        </p:txBody>
      </p:sp>
      <p:sp>
        <p:nvSpPr>
          <p:cNvPr id="19" name="TextBox 18">
            <a:extLst>
              <a:ext uri="{FF2B5EF4-FFF2-40B4-BE49-F238E27FC236}">
                <a16:creationId xmlns:a16="http://schemas.microsoft.com/office/drawing/2014/main" id="{E914B6C0-DC04-1ED3-CD75-FAF728354F1E}"/>
              </a:ext>
            </a:extLst>
          </p:cNvPr>
          <p:cNvSpPr txBox="1"/>
          <p:nvPr/>
        </p:nvSpPr>
        <p:spPr>
          <a:xfrm>
            <a:off x="2181617" y="836712"/>
            <a:ext cx="7828766"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dirty="0">
                <a:ln>
                  <a:noFill/>
                </a:ln>
                <a:solidFill>
                  <a:srgbClr val="005EB8"/>
                </a:solidFill>
                <a:effectLst/>
                <a:uLnTx/>
                <a:uFillTx/>
                <a:latin typeface="Arial" panose="020B0604020202020204" pitchFamily="34" charset="0"/>
                <a:ea typeface="Times New Roman" panose="02020603050405020304" pitchFamily="18" charset="0"/>
                <a:cs typeface="Times New Roman" panose="02020603050405020304" pitchFamily="18" charset="0"/>
              </a:rPr>
              <a:t>‘A deep sense of love and belonging is an irreducible need of all people. In the absence of these experiences, there is always suffering</a:t>
            </a:r>
            <a:r>
              <a:rPr kumimoji="0" lang="en-GB" sz="1600" b="1" i="0" u="none" strike="noStrike" kern="1200" cap="none" spc="0" normalizeH="0" baseline="0" noProof="0" dirty="0">
                <a:ln>
                  <a:noFill/>
                </a:ln>
                <a:solidFill>
                  <a:srgbClr val="005EB8"/>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en-GB" sz="1600" b="1" i="0" u="none" strike="noStrike" kern="1200" cap="none" spc="0" normalizeH="0" baseline="0" noProof="0" dirty="0" err="1">
                <a:ln>
                  <a:noFill/>
                </a:ln>
                <a:solidFill>
                  <a:srgbClr val="005EB8"/>
                </a:solidFill>
                <a:effectLst/>
                <a:uLnTx/>
                <a:uFillTx/>
                <a:latin typeface="Arial" panose="020B0604020202020204" pitchFamily="34" charset="0"/>
                <a:ea typeface="Times New Roman" panose="02020603050405020304" pitchFamily="18" charset="0"/>
                <a:cs typeface="Times New Roman" panose="02020603050405020304" pitchFamily="18" charset="0"/>
              </a:rPr>
              <a:t>Brené</a:t>
            </a:r>
            <a:r>
              <a:rPr kumimoji="0" lang="en-GB" sz="1600" b="1" i="0" u="none" strike="noStrike" kern="1200" cap="none" spc="0" normalizeH="0" baseline="0" noProof="0" dirty="0">
                <a:ln>
                  <a:noFill/>
                </a:ln>
                <a:solidFill>
                  <a:srgbClr val="005EB8"/>
                </a:solidFill>
                <a:effectLst/>
                <a:uLnTx/>
                <a:uFillTx/>
                <a:latin typeface="Arial" panose="020B0604020202020204" pitchFamily="34" charset="0"/>
                <a:ea typeface="Times New Roman" panose="02020603050405020304" pitchFamily="18" charset="0"/>
                <a:cs typeface="Times New Roman" panose="02020603050405020304" pitchFamily="18" charset="0"/>
              </a:rPr>
              <a:t> Brown</a:t>
            </a:r>
          </a:p>
        </p:txBody>
      </p:sp>
      <p:sp>
        <p:nvSpPr>
          <p:cNvPr id="4" name="Content Placeholder 1">
            <a:extLst>
              <a:ext uri="{FF2B5EF4-FFF2-40B4-BE49-F238E27FC236}">
                <a16:creationId xmlns:a16="http://schemas.microsoft.com/office/drawing/2014/main" id="{7D1ADEAF-BB05-722E-9DD6-35C99CA0FB5E}"/>
              </a:ext>
            </a:extLst>
          </p:cNvPr>
          <p:cNvSpPr txBox="1">
            <a:spLocks/>
          </p:cNvSpPr>
          <p:nvPr/>
        </p:nvSpPr>
        <p:spPr>
          <a:xfrm>
            <a:off x="353983" y="1513919"/>
            <a:ext cx="11484034" cy="5155441"/>
          </a:xfrm>
          <a:prstGeom prst="rect">
            <a:avLst/>
          </a:prstGeom>
        </p:spPr>
        <p:txBody>
          <a:bodyPr/>
          <a:lstStyle>
            <a:lvl1pPr marL="342900" indent="-342900" algn="l" defTabSz="914400" rtl="0" eaLnBrk="1" latinLnBrk="0" hangingPunct="1">
              <a:spcBef>
                <a:spcPct val="20000"/>
              </a:spcBef>
              <a:buClr>
                <a:schemeClr val="accent1"/>
              </a:buClr>
              <a:buFont typeface="Wingdings" panose="05000000000000000000" pitchFamily="2" charset="2"/>
              <a:buChar char="§"/>
              <a:defRPr sz="1600" kern="1200">
                <a:solidFill>
                  <a:schemeClr val="tx1"/>
                </a:solidFill>
                <a:latin typeface="+mn-lt"/>
                <a:ea typeface="+mn-ea"/>
                <a:cs typeface="+mn-cs"/>
              </a:defRPr>
            </a:lvl1pPr>
            <a:lvl2pPr marL="742950" indent="-285750" algn="l" defTabSz="914400" rtl="0" eaLnBrk="1" latinLnBrk="0" hangingPunct="1">
              <a:spcBef>
                <a:spcPct val="20000"/>
              </a:spcBef>
              <a:buClr>
                <a:srgbClr val="00963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r>
              <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Across a broad range of strategic drivers, the pervasive impact of societal change upon the emotional wellbeing and mental health of our CYP is apparent. It is heard in the voices of CYP their families and the professionals who are alongside them; it is seen in the graphs which show prevalence increasing faster than services could grow, and it is felt as we weigh evidence and competing priorities and try to bend services to respond to societal challenges which they were never designed to meet.</a:t>
            </a: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sz="9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r>
              <a:rPr kumimoji="0" lang="en-GB" sz="1800" b="1" i="0" u="none" strike="noStrike" kern="1200" cap="none" spc="0" normalizeH="0" baseline="0" noProof="0" dirty="0">
                <a:ln>
                  <a:noFill/>
                </a:ln>
                <a:solidFill>
                  <a:srgbClr val="005EB8"/>
                </a:solidFill>
                <a:effectLst/>
                <a:uLnTx/>
                <a:uFillTx/>
                <a:latin typeface="Arial"/>
                <a:ea typeface="Times New Roman" panose="02020603050405020304" pitchFamily="18" charset="0"/>
                <a:cs typeface="Times New Roman" panose="02020603050405020304" pitchFamily="18" charset="0"/>
              </a:rPr>
              <a:t>We must fundamentally shift our approach to help children &amp; young people and their families cultivate and maintain good mental health. </a:t>
            </a: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sz="9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r>
              <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This document sets out an approach which more fully responds to the Thrive Framework, underpinned the concepts of ‘Radical Help’ and collective social capital so that we move towards increasing human, relational and community driven approaches.</a:t>
            </a: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sz="9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r>
              <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We need to shift towards:</a:t>
            </a:r>
          </a:p>
          <a:p>
            <a:pPr marL="342900" marR="0" lvl="0" indent="-34290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Char char="§"/>
              <a:tabLst/>
              <a:defRPr/>
            </a:pPr>
            <a:r>
              <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prevention and promotion</a:t>
            </a:r>
          </a:p>
          <a:p>
            <a:pPr marL="342900" marR="0" lvl="0" indent="-34290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Char char="§"/>
              <a:tabLst/>
              <a:defRPr/>
            </a:pPr>
            <a:r>
              <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positive, progressive and enabling response which are t</a:t>
            </a:r>
            <a:r>
              <a:rPr kumimoji="0" lang="en-GB" sz="1400" b="0" i="0" u="none" strike="noStrike" kern="1200" cap="none" spc="0" normalizeH="0" baseline="0" noProof="0" dirty="0">
                <a:ln>
                  <a:noFill/>
                </a:ln>
                <a:solidFill>
                  <a:prstClr val="black"/>
                </a:solidFill>
                <a:effectLst/>
                <a:uLnTx/>
                <a:uFillTx/>
                <a:latin typeface="Arial"/>
                <a:ea typeface="+mn-ea"/>
                <a:cs typeface="+mn-cs"/>
              </a:rPr>
              <a:t>rauma and shame informed, foster relationships and connection, build on and use collective social capital to support children and young people to build capability, competence and autonomy </a:t>
            </a:r>
          </a:p>
          <a:p>
            <a:pPr marL="342900" marR="0" lvl="0" indent="-34290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Char char="§"/>
              <a:tabLst/>
              <a:defRPr/>
            </a:pPr>
            <a:r>
              <a:rPr lang="en-GB" sz="1400" dirty="0">
                <a:solidFill>
                  <a:prstClr val="black"/>
                </a:solidFill>
                <a:latin typeface="Arial"/>
              </a:rPr>
              <a:t>i</a:t>
            </a:r>
            <a:r>
              <a:rPr kumimoji="0" lang="en-GB" sz="1400" b="0" i="0" u="none" strike="noStrike" kern="1200" cap="none" spc="0" normalizeH="0" baseline="0" noProof="0" dirty="0" err="1">
                <a:ln>
                  <a:noFill/>
                </a:ln>
                <a:solidFill>
                  <a:prstClr val="black"/>
                </a:solidFill>
                <a:effectLst/>
                <a:uLnTx/>
                <a:uFillTx/>
                <a:latin typeface="Arial"/>
                <a:ea typeface="+mn-ea"/>
                <a:cs typeface="+mn-cs"/>
              </a:rPr>
              <a:t>nclusive</a:t>
            </a:r>
            <a:r>
              <a:rPr kumimoji="0" lang="en-GB" sz="1400" b="0" i="0" u="none" strike="noStrike" kern="1200" cap="none" spc="0" normalizeH="0" baseline="0" noProof="0" dirty="0">
                <a:ln>
                  <a:noFill/>
                </a:ln>
                <a:solidFill>
                  <a:prstClr val="black"/>
                </a:solidFill>
                <a:effectLst/>
                <a:uLnTx/>
                <a:uFillTx/>
                <a:latin typeface="Arial"/>
                <a:ea typeface="+mn-ea"/>
                <a:cs typeface="+mn-cs"/>
              </a:rPr>
              <a:t> and equitable outcomes </a:t>
            </a:r>
          </a:p>
          <a:p>
            <a:pPr marL="342900" marR="0" lvl="0" indent="-34290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Char char="§"/>
              <a:tabLst/>
              <a:defRPr/>
            </a:pPr>
            <a:r>
              <a:rPr lang="en-GB" sz="1400" dirty="0">
                <a:solidFill>
                  <a:prstClr val="black"/>
                </a:solidFill>
                <a:latin typeface="Arial"/>
              </a:rPr>
              <a:t>i</a:t>
            </a:r>
            <a:r>
              <a:rPr kumimoji="0" lang="en-GB" sz="1400" b="0" i="0" u="none" strike="noStrike" kern="1200" cap="none" spc="0" normalizeH="0" baseline="0" noProof="0" dirty="0" err="1">
                <a:ln>
                  <a:noFill/>
                </a:ln>
                <a:solidFill>
                  <a:prstClr val="black"/>
                </a:solidFill>
                <a:effectLst/>
                <a:uLnTx/>
                <a:uFillTx/>
                <a:latin typeface="Arial"/>
                <a:ea typeface="+mn-ea"/>
                <a:cs typeface="+mn-cs"/>
              </a:rPr>
              <a:t>ncreasingly</a:t>
            </a:r>
            <a:r>
              <a:rPr kumimoji="0" lang="en-GB" sz="1400" b="0" i="0" u="none" strike="noStrike" kern="1200" cap="none" spc="0" normalizeH="0" baseline="0" noProof="0" dirty="0">
                <a:ln>
                  <a:noFill/>
                </a:ln>
                <a:solidFill>
                  <a:prstClr val="black"/>
                </a:solidFill>
                <a:effectLst/>
                <a:uLnTx/>
                <a:uFillTx/>
                <a:latin typeface="Arial"/>
                <a:ea typeface="+mn-ea"/>
                <a:cs typeface="+mn-cs"/>
              </a:rPr>
              <a:t> accessible &amp; responsive support</a:t>
            </a: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sz="9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To deliver this we need to change how we work to be more collaborative, work with CYP &amp; Their Families and ensure constant learning, and evolution.</a:t>
            </a:r>
          </a:p>
        </p:txBody>
      </p:sp>
    </p:spTree>
    <p:extLst>
      <p:ext uri="{BB962C8B-B14F-4D97-AF65-F5344CB8AC3E}">
        <p14:creationId xmlns:p14="http://schemas.microsoft.com/office/powerpoint/2010/main" val="3534806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57BDB2-F9F6-4B47-76EF-BDEAC64F00B9}"/>
              </a:ext>
            </a:extLst>
          </p:cNvPr>
          <p:cNvGrpSpPr/>
          <p:nvPr/>
        </p:nvGrpSpPr>
        <p:grpSpPr>
          <a:xfrm>
            <a:off x="115405" y="908720"/>
            <a:ext cx="11953327" cy="5616624"/>
            <a:chOff x="190008" y="-86256"/>
            <a:chExt cx="11907457" cy="6235559"/>
          </a:xfrm>
          <a:solidFill>
            <a:srgbClr val="E8EDEE"/>
          </a:solidFill>
        </p:grpSpPr>
        <p:sp>
          <p:nvSpPr>
            <p:cNvPr id="4" name="Isosceles Triangle 3">
              <a:extLst>
                <a:ext uri="{FF2B5EF4-FFF2-40B4-BE49-F238E27FC236}">
                  <a16:creationId xmlns:a16="http://schemas.microsoft.com/office/drawing/2014/main" id="{73F1DB72-3B41-62DD-C548-0B2410E8CF05}"/>
                </a:ext>
              </a:extLst>
            </p:cNvPr>
            <p:cNvSpPr/>
            <p:nvPr/>
          </p:nvSpPr>
          <p:spPr>
            <a:xfrm>
              <a:off x="190008" y="-86256"/>
              <a:ext cx="11907457" cy="1638222"/>
            </a:xfrm>
            <a:prstGeom prst="triangle">
              <a:avLst>
                <a:gd name="adj" fmla="val 49964"/>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2000"/>
                </a:lnSpc>
                <a:spcBef>
                  <a:spcPts val="0"/>
                </a:spcBef>
                <a:spcAft>
                  <a:spcPts val="0"/>
                </a:spcAft>
                <a:buClrTx/>
                <a:buSzTx/>
                <a:buFontTx/>
                <a:buNone/>
                <a:tabLst/>
                <a:defRPr/>
              </a:pPr>
              <a:r>
                <a:rPr kumimoji="0" lang="en-GB"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Vision &amp; Purpose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We want improved emotional wellbeing and mental health so that more children and young people can live happier and healthier lives with mental health problems prevented, recovered from and/or better managed.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444CD581-DE9F-7897-490D-646013B7B4A0}"/>
                </a:ext>
              </a:extLst>
            </p:cNvPr>
            <p:cNvSpPr/>
            <p:nvPr/>
          </p:nvSpPr>
          <p:spPr>
            <a:xfrm>
              <a:off x="266164" y="1643729"/>
              <a:ext cx="3865709" cy="996593"/>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Objective 1:</a:t>
              </a: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Building Capacity To THRIVE</a:t>
              </a:r>
            </a:p>
          </p:txBody>
        </p:sp>
        <p:sp>
          <p:nvSpPr>
            <p:cNvPr id="6" name="Rectangle 5">
              <a:extLst>
                <a:ext uri="{FF2B5EF4-FFF2-40B4-BE49-F238E27FC236}">
                  <a16:creationId xmlns:a16="http://schemas.microsoft.com/office/drawing/2014/main" id="{574EBB44-76F4-3822-B313-A95E9ABEDB04}"/>
                </a:ext>
              </a:extLst>
            </p:cNvPr>
            <p:cNvSpPr/>
            <p:nvPr/>
          </p:nvSpPr>
          <p:spPr>
            <a:xfrm>
              <a:off x="4220981" y="1643727"/>
              <a:ext cx="3865710" cy="996595"/>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Objective 2:</a:t>
              </a:r>
            </a:p>
            <a:p>
              <a:pPr marL="0" marR="0" lvl="0" indent="0" algn="ctr" defTabSz="914400" rtl="0" eaLnBrk="1" fontAlgn="auto" latinLnBrk="0" hangingPunct="1">
                <a:lnSpc>
                  <a:spcPts val="15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Building Connection &amp; Collaboration across Communities &amp; Education</a:t>
              </a:r>
            </a:p>
          </p:txBody>
        </p:sp>
        <p:sp>
          <p:nvSpPr>
            <p:cNvPr id="7" name="Rectangle 6">
              <a:extLst>
                <a:ext uri="{FF2B5EF4-FFF2-40B4-BE49-F238E27FC236}">
                  <a16:creationId xmlns:a16="http://schemas.microsoft.com/office/drawing/2014/main" id="{4557B07E-EED1-5196-8578-FB0B99CF9933}"/>
                </a:ext>
              </a:extLst>
            </p:cNvPr>
            <p:cNvSpPr/>
            <p:nvPr/>
          </p:nvSpPr>
          <p:spPr>
            <a:xfrm>
              <a:off x="8175800" y="1636811"/>
              <a:ext cx="3865709" cy="996593"/>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Objective 3:</a:t>
              </a: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Targeted Improvements</a:t>
              </a:r>
            </a:p>
          </p:txBody>
        </p:sp>
        <p:sp>
          <p:nvSpPr>
            <p:cNvPr id="11" name="Rectangle 10">
              <a:extLst>
                <a:ext uri="{FF2B5EF4-FFF2-40B4-BE49-F238E27FC236}">
                  <a16:creationId xmlns:a16="http://schemas.microsoft.com/office/drawing/2014/main" id="{0340AA77-557F-1B65-C666-CC71F0F9851F}"/>
                </a:ext>
              </a:extLst>
            </p:cNvPr>
            <p:cNvSpPr/>
            <p:nvPr/>
          </p:nvSpPr>
          <p:spPr>
            <a:xfrm>
              <a:off x="7400780" y="2742267"/>
              <a:ext cx="2253692" cy="1139904"/>
            </a:xfrm>
            <a:prstGeom prst="rect">
              <a:avLst/>
            </a:prstGeom>
            <a:grpFill/>
            <a:ln w="34925">
              <a:solidFill>
                <a:srgbClr val="ED8B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 Specific Responses: CYP in MH Crisis</a:t>
              </a:r>
            </a:p>
          </p:txBody>
        </p:sp>
        <p:sp>
          <p:nvSpPr>
            <p:cNvPr id="12" name="Rectangle 11">
              <a:extLst>
                <a:ext uri="{FF2B5EF4-FFF2-40B4-BE49-F238E27FC236}">
                  <a16:creationId xmlns:a16="http://schemas.microsoft.com/office/drawing/2014/main" id="{72967E69-6F47-AC85-F55B-C5A48198D113}"/>
                </a:ext>
              </a:extLst>
            </p:cNvPr>
            <p:cNvSpPr/>
            <p:nvPr/>
          </p:nvSpPr>
          <p:spPr>
            <a:xfrm>
              <a:off x="9787816" y="2757350"/>
              <a:ext cx="2253692" cy="1130157"/>
            </a:xfrm>
            <a:prstGeom prst="rect">
              <a:avLst/>
            </a:prstGeom>
            <a:grpFill/>
            <a:ln w="34925">
              <a:solidFill>
                <a:srgbClr val="DA29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 Specific Responses: Eating Disorders</a:t>
              </a:r>
            </a:p>
          </p:txBody>
        </p:sp>
        <p:sp>
          <p:nvSpPr>
            <p:cNvPr id="14" name="Rectangle 13">
              <a:extLst>
                <a:ext uri="{FF2B5EF4-FFF2-40B4-BE49-F238E27FC236}">
                  <a16:creationId xmlns:a16="http://schemas.microsoft.com/office/drawing/2014/main" id="{37508703-19B9-7E44-DFDD-97BFB2C19805}"/>
                </a:ext>
              </a:extLst>
            </p:cNvPr>
            <p:cNvSpPr/>
            <p:nvPr/>
          </p:nvSpPr>
          <p:spPr>
            <a:xfrm>
              <a:off x="2653198" y="2757352"/>
              <a:ext cx="2253694" cy="1130157"/>
            </a:xfrm>
            <a:prstGeom prst="rect">
              <a:avLst/>
            </a:prstGeom>
            <a:grpFill/>
            <a:ln w="34925">
              <a:solidFill>
                <a:srgbClr val="00963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Enshrine the Voice of CYP, Families &amp; Communities</a:t>
              </a:r>
            </a:p>
          </p:txBody>
        </p:sp>
        <p:sp>
          <p:nvSpPr>
            <p:cNvPr id="16" name="Rectangle 15">
              <a:extLst>
                <a:ext uri="{FF2B5EF4-FFF2-40B4-BE49-F238E27FC236}">
                  <a16:creationId xmlns:a16="http://schemas.microsoft.com/office/drawing/2014/main" id="{99F0EB24-366C-1CE3-A46E-B6CCD9A43097}"/>
                </a:ext>
              </a:extLst>
            </p:cNvPr>
            <p:cNvSpPr/>
            <p:nvPr/>
          </p:nvSpPr>
          <p:spPr>
            <a:xfrm>
              <a:off x="266164" y="2757352"/>
              <a:ext cx="2253692" cy="1130157"/>
            </a:xfrm>
            <a:prstGeom prst="rect">
              <a:avLst/>
            </a:prstGeom>
            <a:grpFill/>
            <a:ln w="34925">
              <a:solidFill>
                <a:srgbClr val="66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1 </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 Access, Responsiveness &amp; Equity</a:t>
              </a:r>
            </a:p>
          </p:txBody>
        </p:sp>
        <p:sp>
          <p:nvSpPr>
            <p:cNvPr id="17" name="Rectangle 16">
              <a:extLst>
                <a:ext uri="{FF2B5EF4-FFF2-40B4-BE49-F238E27FC236}">
                  <a16:creationId xmlns:a16="http://schemas.microsoft.com/office/drawing/2014/main" id="{D85B363F-B269-8F23-E4F2-7E51872EF4C8}"/>
                </a:ext>
              </a:extLst>
            </p:cNvPr>
            <p:cNvSpPr/>
            <p:nvPr/>
          </p:nvSpPr>
          <p:spPr>
            <a:xfrm>
              <a:off x="266164" y="3998757"/>
              <a:ext cx="11775345" cy="505238"/>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Enablers: </a:t>
              </a:r>
              <a:r>
                <a:rPr kumimoji="0" lang="en-GB" sz="1300" b="0" i="0" u="none" strike="noStrike" kern="1200" cap="none" spc="0" normalizeH="0" baseline="0" noProof="0" dirty="0">
                  <a:ln>
                    <a:noFill/>
                  </a:ln>
                  <a:solidFill>
                    <a:prstClr val="black"/>
                  </a:solidFill>
                  <a:effectLst/>
                  <a:uLnTx/>
                  <a:uFillTx/>
                  <a:latin typeface="Arial"/>
                  <a:ea typeface="+mn-ea"/>
                  <a:cs typeface="+mn-cs"/>
                </a:rPr>
                <a:t>Achieved through a co-ordinated and collaborative, evidence-based offer, delivered flexibly and responsively to needs of CYP across the system, localities and communities.</a:t>
              </a:r>
            </a:p>
          </p:txBody>
        </p:sp>
        <p:sp>
          <p:nvSpPr>
            <p:cNvPr id="19" name="Rectangle 18">
              <a:extLst>
                <a:ext uri="{FF2B5EF4-FFF2-40B4-BE49-F238E27FC236}">
                  <a16:creationId xmlns:a16="http://schemas.microsoft.com/office/drawing/2014/main" id="{27A697E7-CBC3-979B-FBDF-B3B40AEB9AC0}"/>
                </a:ext>
              </a:extLst>
            </p:cNvPr>
            <p:cNvSpPr/>
            <p:nvPr/>
          </p:nvSpPr>
          <p:spPr>
            <a:xfrm>
              <a:off x="266164" y="4588842"/>
              <a:ext cx="11775345" cy="1560461"/>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2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TextBox 30">
              <a:extLst>
                <a:ext uri="{FF2B5EF4-FFF2-40B4-BE49-F238E27FC236}">
                  <a16:creationId xmlns:a16="http://schemas.microsoft.com/office/drawing/2014/main" id="{6732B0D8-52BD-E363-F0E5-A9AF6768E9FD}"/>
                </a:ext>
              </a:extLst>
            </p:cNvPr>
            <p:cNvSpPr txBox="1"/>
            <p:nvPr/>
          </p:nvSpPr>
          <p:spPr>
            <a:xfrm>
              <a:off x="1700289" y="5382449"/>
              <a:ext cx="2786507" cy="596164"/>
            </a:xfrm>
            <a:prstGeom prst="rect">
              <a:avLst/>
            </a:prstGeom>
            <a:grpFill/>
            <a:ln w="317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Principle 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Integrated &amp; Collaborative</a:t>
              </a:r>
            </a:p>
          </p:txBody>
        </p:sp>
        <p:sp>
          <p:nvSpPr>
            <p:cNvPr id="32" name="TextBox 31">
              <a:extLst>
                <a:ext uri="{FF2B5EF4-FFF2-40B4-BE49-F238E27FC236}">
                  <a16:creationId xmlns:a16="http://schemas.microsoft.com/office/drawing/2014/main" id="{B7430565-0174-98F5-E9EB-FEDCD90EB9AF}"/>
                </a:ext>
              </a:extLst>
            </p:cNvPr>
            <p:cNvSpPr txBox="1"/>
            <p:nvPr/>
          </p:nvSpPr>
          <p:spPr>
            <a:xfrm>
              <a:off x="4630722" y="5382449"/>
              <a:ext cx="2786506" cy="596164"/>
            </a:xfrm>
            <a:prstGeom prst="rect">
              <a:avLst/>
            </a:prstGeom>
            <a:grpFill/>
            <a:ln w="317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Principle 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 CYP &amp; Their Families</a:t>
              </a:r>
            </a:p>
          </p:txBody>
        </p:sp>
        <p:sp>
          <p:nvSpPr>
            <p:cNvPr id="33" name="TextBox 32">
              <a:extLst>
                <a:ext uri="{FF2B5EF4-FFF2-40B4-BE49-F238E27FC236}">
                  <a16:creationId xmlns:a16="http://schemas.microsoft.com/office/drawing/2014/main" id="{9ADC1973-8F43-0802-CC1E-75B6A4E9DC25}"/>
                </a:ext>
              </a:extLst>
            </p:cNvPr>
            <p:cNvSpPr txBox="1"/>
            <p:nvPr/>
          </p:nvSpPr>
          <p:spPr>
            <a:xfrm>
              <a:off x="3317081" y="4687563"/>
              <a:ext cx="2786507" cy="596164"/>
            </a:xfrm>
            <a:prstGeom prst="rect">
              <a:avLst/>
            </a:prstGeom>
            <a:grpFill/>
            <a:ln w="317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Principle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Positive &amp; Progressive Enabling</a:t>
              </a:r>
            </a:p>
          </p:txBody>
        </p:sp>
        <p:sp>
          <p:nvSpPr>
            <p:cNvPr id="36" name="TextBox 35">
              <a:extLst>
                <a:ext uri="{FF2B5EF4-FFF2-40B4-BE49-F238E27FC236}">
                  <a16:creationId xmlns:a16="http://schemas.microsoft.com/office/drawing/2014/main" id="{1F6671A9-9B53-2769-4BBD-DC910D975785}"/>
                </a:ext>
              </a:extLst>
            </p:cNvPr>
            <p:cNvSpPr txBox="1"/>
            <p:nvPr/>
          </p:nvSpPr>
          <p:spPr>
            <a:xfrm>
              <a:off x="7561154" y="5375726"/>
              <a:ext cx="2786507" cy="597754"/>
            </a:xfrm>
            <a:prstGeom prst="rect">
              <a:avLst/>
            </a:prstGeom>
            <a:grpFill/>
            <a:ln w="317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Principle 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Evolving &amp; Improving</a:t>
              </a:r>
            </a:p>
          </p:txBody>
        </p:sp>
        <p:sp>
          <p:nvSpPr>
            <p:cNvPr id="38" name="TextBox 37">
              <a:extLst>
                <a:ext uri="{FF2B5EF4-FFF2-40B4-BE49-F238E27FC236}">
                  <a16:creationId xmlns:a16="http://schemas.microsoft.com/office/drawing/2014/main" id="{89839C62-764C-1CA0-17CB-98EA16F60505}"/>
                </a:ext>
              </a:extLst>
            </p:cNvPr>
            <p:cNvSpPr txBox="1"/>
            <p:nvPr/>
          </p:nvSpPr>
          <p:spPr>
            <a:xfrm>
              <a:off x="407962" y="4688359"/>
              <a:ext cx="2786507" cy="596164"/>
            </a:xfrm>
            <a:prstGeom prst="rect">
              <a:avLst/>
            </a:prstGeom>
            <a:grpFill/>
            <a:ln w="317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Principle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Prevention &amp; Promotion</a:t>
              </a:r>
            </a:p>
          </p:txBody>
        </p:sp>
      </p:grpSp>
      <p:sp>
        <p:nvSpPr>
          <p:cNvPr id="3" name="Title 1">
            <a:extLst>
              <a:ext uri="{FF2B5EF4-FFF2-40B4-BE49-F238E27FC236}">
                <a16:creationId xmlns:a16="http://schemas.microsoft.com/office/drawing/2014/main" id="{1775D0B4-5B38-6A95-D417-3AB91FA8BF8F}"/>
              </a:ext>
            </a:extLst>
          </p:cNvPr>
          <p:cNvSpPr txBox="1">
            <a:spLocks/>
          </p:cNvSpPr>
          <p:nvPr/>
        </p:nvSpPr>
        <p:spPr>
          <a:xfrm>
            <a:off x="0" y="-1"/>
            <a:ext cx="12192000" cy="627321"/>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a:ea typeface="+mj-ea"/>
                <a:cs typeface="Arial"/>
              </a:rPr>
              <a:t>Strategy Overview</a:t>
            </a:r>
          </a:p>
        </p:txBody>
      </p:sp>
      <p:sp>
        <p:nvSpPr>
          <p:cNvPr id="9" name="Rectangle 8">
            <a:extLst>
              <a:ext uri="{FF2B5EF4-FFF2-40B4-BE49-F238E27FC236}">
                <a16:creationId xmlns:a16="http://schemas.microsoft.com/office/drawing/2014/main" id="{D7540B22-570A-C1EF-26CE-4DDD65DC2809}"/>
              </a:ext>
            </a:extLst>
          </p:cNvPr>
          <p:cNvSpPr/>
          <p:nvPr/>
        </p:nvSpPr>
        <p:spPr>
          <a:xfrm>
            <a:off x="4960882" y="3464868"/>
            <a:ext cx="2262375" cy="1028018"/>
          </a:xfrm>
          <a:prstGeom prst="rect">
            <a:avLst/>
          </a:prstGeom>
          <a:solidFill>
            <a:srgbClr val="E8EDEE"/>
          </a:solidFill>
          <a:ln w="34925">
            <a:solidFill>
              <a:srgbClr val="005E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Strengthen Partnership Working Across Communities &amp; Education</a:t>
            </a:r>
          </a:p>
        </p:txBody>
      </p:sp>
      <p:sp>
        <p:nvSpPr>
          <p:cNvPr id="8" name="TextBox 7">
            <a:extLst>
              <a:ext uri="{FF2B5EF4-FFF2-40B4-BE49-F238E27FC236}">
                <a16:creationId xmlns:a16="http://schemas.microsoft.com/office/drawing/2014/main" id="{8C7C5F63-B8AF-9FD1-687E-AD1E76FBAAB5}"/>
              </a:ext>
            </a:extLst>
          </p:cNvPr>
          <p:cNvSpPr txBox="1"/>
          <p:nvPr/>
        </p:nvSpPr>
        <p:spPr>
          <a:xfrm>
            <a:off x="9088333" y="5206761"/>
            <a:ext cx="2797241" cy="524616"/>
          </a:xfrm>
          <a:prstGeom prst="rect">
            <a:avLst/>
          </a:prstGeom>
          <a:solidFill>
            <a:srgbClr val="E8EDEE"/>
          </a:solidFill>
          <a:ln w="317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Principle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Accessible &amp; Responsive</a:t>
            </a:r>
          </a:p>
        </p:txBody>
      </p:sp>
      <p:sp>
        <p:nvSpPr>
          <p:cNvPr id="10" name="TextBox 9">
            <a:extLst>
              <a:ext uri="{FF2B5EF4-FFF2-40B4-BE49-F238E27FC236}">
                <a16:creationId xmlns:a16="http://schemas.microsoft.com/office/drawing/2014/main" id="{A1987952-C214-D394-4DD4-9B766033CE38}"/>
              </a:ext>
            </a:extLst>
          </p:cNvPr>
          <p:cNvSpPr txBox="1"/>
          <p:nvPr/>
        </p:nvSpPr>
        <p:spPr>
          <a:xfrm>
            <a:off x="6168008" y="5208640"/>
            <a:ext cx="2797241" cy="524616"/>
          </a:xfrm>
          <a:prstGeom prst="rect">
            <a:avLst/>
          </a:prstGeom>
          <a:solidFill>
            <a:srgbClr val="E8EDEE"/>
          </a:solidFill>
          <a:ln w="317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Principle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Inclusive &amp; Equitable</a:t>
            </a:r>
          </a:p>
        </p:txBody>
      </p:sp>
    </p:spTree>
    <p:extLst>
      <p:ext uri="{BB962C8B-B14F-4D97-AF65-F5344CB8AC3E}">
        <p14:creationId xmlns:p14="http://schemas.microsoft.com/office/powerpoint/2010/main" val="1401203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F5652CE6-5FE7-B490-584C-3F7598737F8C}"/>
              </a:ext>
            </a:extLst>
          </p:cNvPr>
          <p:cNvSpPr txBox="1">
            <a:spLocks/>
          </p:cNvSpPr>
          <p:nvPr/>
        </p:nvSpPr>
        <p:spPr>
          <a:xfrm>
            <a:off x="335360" y="812512"/>
            <a:ext cx="11521280" cy="10323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accent1"/>
              </a:buClr>
              <a:buFont typeface="Wingdings" panose="05000000000000000000" pitchFamily="2" charset="2"/>
              <a:buChar char="§"/>
              <a:defRPr sz="1600" kern="1200">
                <a:solidFill>
                  <a:schemeClr val="tx1"/>
                </a:solidFill>
                <a:latin typeface="+mn-lt"/>
                <a:ea typeface="+mn-ea"/>
                <a:cs typeface="+mn-cs"/>
              </a:defRPr>
            </a:lvl1pPr>
            <a:lvl2pPr marL="742950" indent="-285750" algn="l" defTabSz="914400" rtl="0" eaLnBrk="1" latinLnBrk="0" hangingPunct="1">
              <a:spcBef>
                <a:spcPct val="20000"/>
              </a:spcBef>
              <a:buClr>
                <a:srgbClr val="00963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Across Devon there are a number of principles which guide the approaches and provision including locally developed principles and principles from established national models like THRIVE and Radical Help. The principles below align to and consolidate these principles into a single set for Devon ICB. This is envisaged as an emergent position with the ambition that these principles will be superseded by a set of co-produced principles which are owned and recognised by children and young people and their families. </a:t>
            </a: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1400" b="0"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defRPr/>
            </a:pPr>
            <a:endParaRPr kumimoji="0" lang="en-GB" altLang="en-US" sz="1000" b="1" i="0" u="none" strike="noStrike" kern="1200" cap="none" spc="0" normalizeH="0" baseline="0" noProof="0" dirty="0" bmk="">
              <a:ln>
                <a:noFill/>
              </a:ln>
              <a:solidFill>
                <a:prstClr val="black"/>
              </a:solidFill>
              <a:effectLst/>
              <a:uLnTx/>
              <a:uFillTx/>
              <a:latin typeface="Arial"/>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defRPr/>
            </a:pPr>
            <a:r>
              <a:rPr kumimoji="0" lang="en-GB" altLang="en-US" sz="1400" b="1" i="0" u="none" strike="noStrike" kern="1200" cap="none" spc="0" normalizeH="0" baseline="0" noProof="0" dirty="0" bmk="">
                <a:ln>
                  <a:noFill/>
                </a:ln>
                <a:solidFill>
                  <a:prstClr val="black"/>
                </a:solidFill>
                <a:effectLst/>
                <a:uLnTx/>
                <a:uFillTx/>
                <a:latin typeface="Arial"/>
                <a:ea typeface="+mn-ea"/>
                <a:cs typeface="+mn-cs"/>
              </a:rPr>
              <a:t>What we will work to achieve:</a:t>
            </a:r>
          </a:p>
          <a:p>
            <a:pPr marL="0" marR="0" lvl="0" indent="0" algn="l" defTabSz="914400" rtl="0" eaLnBrk="0" fontAlgn="base" latinLnBrk="0" hangingPunct="0">
              <a:lnSpc>
                <a:spcPct val="100000"/>
              </a:lnSpc>
              <a:spcBef>
                <a:spcPct val="0"/>
              </a:spcBef>
              <a:spcAft>
                <a:spcPct val="0"/>
              </a:spcAft>
              <a:buClrTx/>
              <a:buSzTx/>
              <a:buFontTx/>
              <a:buNone/>
              <a:tabLst>
                <a:tab pos="457200" algn="l"/>
              </a:tabLst>
              <a:defRPr/>
            </a:pPr>
            <a:endParaRPr kumimoji="0" lang="en-GB" altLang="en-US" sz="1400" b="0" i="0" u="none" strike="noStrike" kern="1200" cap="none" spc="0" normalizeH="0" baseline="0" noProof="0" dirty="0" bmk="">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Char char="§"/>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Char char="§"/>
              <a:tabLst/>
              <a:defRPr/>
            </a:pPr>
            <a:endParaRPr kumimoji="0" lang="en-GB" sz="1400" b="0" i="0" u="none" strike="noStrike" kern="1200" cap="none" spc="0" normalizeH="0" baseline="0" noProof="0" dirty="0">
              <a:ln>
                <a:noFill/>
              </a:ln>
              <a:solidFill>
                <a:srgbClr val="43423E"/>
              </a:solidFill>
              <a:effectLst/>
              <a:uLnTx/>
              <a:uFillTx/>
              <a:latin typeface="Arial"/>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5EB8"/>
              </a:buClr>
              <a:buSzTx/>
              <a:buFont typeface="Arial" panose="020B0604020202020204" pitchFamily="34" charset="0"/>
              <a:buChar char="•"/>
              <a:tabLst/>
              <a:defRPr/>
            </a:pPr>
            <a:endParaRPr kumimoji="0" lang="en-GB" sz="1400" b="0" i="0" u="none" strike="noStrike" kern="1200" cap="none" spc="0" normalizeH="0" baseline="0" noProof="0" dirty="0">
              <a:ln>
                <a:noFill/>
              </a:ln>
              <a:solidFill>
                <a:srgbClr val="43423E"/>
              </a:solidFill>
              <a:effectLst/>
              <a:uLnTx/>
              <a:uFillTx/>
              <a:latin typeface="Arial"/>
              <a:ea typeface="+mn-ea"/>
              <a:cs typeface="+mn-cs"/>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1400" b="1"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1400" b="1"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700" b="1"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700" b="1"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700" b="1"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r>
              <a:rPr kumimoji="0" lang="en-GB" altLang="en-US" sz="1400" b="1"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How we will work:</a:t>
            </a: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1400" b="1"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1400" b="0"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1400" b="0"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1400" b="0"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1400" b="0"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1400" b="0"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1400" b="0"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altLang="en-US" sz="1400" b="0" i="0" u="none" strike="noStrike" kern="1200" cap="none" spc="0" normalizeH="0" baseline="0" noProof="0" dirty="0" bmk="">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5EB8"/>
              </a:buClr>
              <a:buSzTx/>
              <a:buFont typeface="Wingdings" panose="05000000000000000000" pitchFamily="2" charset="2"/>
              <a:buNone/>
              <a:tabLst/>
              <a:defRPr/>
            </a:pPr>
            <a:endParaRPr kumimoji="0" lang="en-GB" sz="14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6" name="Content Placeholder 5">
            <a:extLst>
              <a:ext uri="{FF2B5EF4-FFF2-40B4-BE49-F238E27FC236}">
                <a16:creationId xmlns:a16="http://schemas.microsoft.com/office/drawing/2014/main" id="{FC66E433-FFA9-BFAD-490E-6ACED74A3C64}"/>
              </a:ext>
            </a:extLst>
          </p:cNvPr>
          <p:cNvGraphicFramePr>
            <a:graphicFrameLocks noGrp="1"/>
          </p:cNvGraphicFramePr>
          <p:nvPr>
            <p:ph idx="1"/>
          </p:nvPr>
        </p:nvGraphicFramePr>
        <p:xfrm>
          <a:off x="609600" y="1412875"/>
          <a:ext cx="10972800" cy="4130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7EBB85DC-A65A-E5B1-3499-EA3B457063E7}"/>
              </a:ext>
            </a:extLst>
          </p:cNvPr>
          <p:cNvSpPr>
            <a:spLocks noGrp="1"/>
          </p:cNvSpPr>
          <p:nvPr>
            <p:ph type="sldNum" sz="quarter" idx="4"/>
          </p:nvPr>
        </p:nvSpPr>
        <p:spPr>
          <a:xfrm>
            <a:off x="0" y="6489979"/>
            <a:ext cx="715783" cy="332852"/>
          </a:xfrm>
          <a:prstGeom prst="rect">
            <a:avLst/>
          </a:prstGeom>
        </p:spPr>
        <p:txBody>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39F007A-6242-604F-950E-EFB4F4A5BB5C}"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r>
              <a:rPr kumimoji="0" lang="en-US" sz="1200" b="1" i="0" u="none" strike="noStrike" kern="1200" cap="none" spc="0" normalizeH="0" baseline="0" noProof="0">
                <a:ln>
                  <a:noFill/>
                </a:ln>
                <a:solidFill>
                  <a:prstClr val="black"/>
                </a:solidFill>
                <a:effectLst/>
                <a:uLnTx/>
                <a:uFillTx/>
                <a:latin typeface="Arial"/>
                <a:ea typeface="+mn-ea"/>
                <a:cs typeface="+mn-cs"/>
              </a:rPr>
              <a:t> </a:t>
            </a:r>
            <a:r>
              <a:rPr kumimoji="0" lang="en-US" sz="1200" b="1" i="0" u="none" strike="noStrike" kern="1200" cap="none" spc="0" normalizeH="0" baseline="0" noProof="0">
                <a:ln>
                  <a:noFill/>
                </a:ln>
                <a:solidFill>
                  <a:srgbClr val="003087"/>
                </a:solidFill>
                <a:effectLst/>
                <a:uLnTx/>
                <a:uFillTx/>
                <a:latin typeface="Arial"/>
                <a:ea typeface="+mn-ea"/>
                <a:cs typeface="+mn-cs"/>
              </a:rPr>
              <a:t>|</a:t>
            </a:r>
            <a:endParaRPr kumimoji="0" lang="en-US" sz="1200" b="1" i="0" u="none" strike="noStrike" kern="1200" cap="none" spc="0" normalizeH="0" baseline="0" noProof="0" dirty="0">
              <a:ln>
                <a:noFill/>
              </a:ln>
              <a:solidFill>
                <a:srgbClr val="003087"/>
              </a:solidFill>
              <a:effectLst/>
              <a:uLnTx/>
              <a:uFillTx/>
              <a:latin typeface="Arial"/>
              <a:ea typeface="+mn-ea"/>
              <a:cs typeface="+mn-cs"/>
            </a:endParaRPr>
          </a:p>
        </p:txBody>
      </p:sp>
      <p:graphicFrame>
        <p:nvGraphicFramePr>
          <p:cNvPr id="3" name="Content Placeholder 1">
            <a:extLst>
              <a:ext uri="{FF2B5EF4-FFF2-40B4-BE49-F238E27FC236}">
                <a16:creationId xmlns:a16="http://schemas.microsoft.com/office/drawing/2014/main" id="{CCE8F82A-405E-C0B1-CF97-CEC37E5E9602}"/>
              </a:ext>
            </a:extLst>
          </p:cNvPr>
          <p:cNvGraphicFramePr>
            <a:graphicFrameLocks/>
          </p:cNvGraphicFramePr>
          <p:nvPr>
            <p:extLst>
              <p:ext uri="{D42A27DB-BD31-4B8C-83A1-F6EECF244321}">
                <p14:modId xmlns:p14="http://schemas.microsoft.com/office/powerpoint/2010/main" val="3689942019"/>
              </p:ext>
            </p:extLst>
          </p:nvPr>
        </p:nvGraphicFramePr>
        <p:xfrm>
          <a:off x="335360" y="1844824"/>
          <a:ext cx="11521280" cy="47525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Title 1">
            <a:extLst>
              <a:ext uri="{FF2B5EF4-FFF2-40B4-BE49-F238E27FC236}">
                <a16:creationId xmlns:a16="http://schemas.microsoft.com/office/drawing/2014/main" id="{E41ABAE6-9AE2-4706-73E7-81EB47C236FE}"/>
              </a:ext>
            </a:extLst>
          </p:cNvPr>
          <p:cNvSpPr txBox="1">
            <a:spLocks/>
          </p:cNvSpPr>
          <p:nvPr/>
        </p:nvSpPr>
        <p:spPr>
          <a:xfrm>
            <a:off x="0" y="-1"/>
            <a:ext cx="12192000" cy="627321"/>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a:ea typeface="+mj-ea"/>
                <a:cs typeface="Arial"/>
              </a:rPr>
              <a:t>Emerging Principles</a:t>
            </a:r>
          </a:p>
        </p:txBody>
      </p:sp>
    </p:spTree>
    <p:extLst>
      <p:ext uri="{BB962C8B-B14F-4D97-AF65-F5344CB8AC3E}">
        <p14:creationId xmlns:p14="http://schemas.microsoft.com/office/powerpoint/2010/main" val="2920333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4637C4F-ACE9-476E-DCB3-132A76C55626}"/>
              </a:ext>
            </a:extLst>
          </p:cNvPr>
          <p:cNvSpPr txBox="1">
            <a:spLocks/>
          </p:cNvSpPr>
          <p:nvPr/>
        </p:nvSpPr>
        <p:spPr>
          <a:xfrm>
            <a:off x="0" y="-175439"/>
            <a:ext cx="12192000" cy="781495"/>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a:ea typeface="+mj-ea"/>
                <a:cs typeface="Arial"/>
              </a:rPr>
              <a:t>Strategic Initiatives</a:t>
            </a:r>
          </a:p>
        </p:txBody>
      </p:sp>
      <p:grpSp>
        <p:nvGrpSpPr>
          <p:cNvPr id="2" name="Group 1">
            <a:extLst>
              <a:ext uri="{FF2B5EF4-FFF2-40B4-BE49-F238E27FC236}">
                <a16:creationId xmlns:a16="http://schemas.microsoft.com/office/drawing/2014/main" id="{345118E7-94A6-2C32-7286-BED87B5B8019}"/>
              </a:ext>
            </a:extLst>
          </p:cNvPr>
          <p:cNvGrpSpPr/>
          <p:nvPr/>
        </p:nvGrpSpPr>
        <p:grpSpPr>
          <a:xfrm>
            <a:off x="359240" y="836713"/>
            <a:ext cx="13081576" cy="5976663"/>
            <a:chOff x="383122" y="318025"/>
            <a:chExt cx="11389170" cy="5976663"/>
          </a:xfrm>
        </p:grpSpPr>
        <p:sp>
          <p:nvSpPr>
            <p:cNvPr id="3" name="Rectangle 2">
              <a:extLst>
                <a:ext uri="{FF2B5EF4-FFF2-40B4-BE49-F238E27FC236}">
                  <a16:creationId xmlns:a16="http://schemas.microsoft.com/office/drawing/2014/main" id="{730A38E1-470B-20A7-AF1B-82FFA0B2831E}"/>
                </a:ext>
              </a:extLst>
            </p:cNvPr>
            <p:cNvSpPr/>
            <p:nvPr/>
          </p:nvSpPr>
          <p:spPr>
            <a:xfrm>
              <a:off x="419708" y="606056"/>
              <a:ext cx="11352584" cy="5688632"/>
            </a:xfrm>
            <a:prstGeom prst="rect">
              <a:avLst/>
            </a:prstGeom>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Freeform: Shape 3">
              <a:extLst>
                <a:ext uri="{FF2B5EF4-FFF2-40B4-BE49-F238E27FC236}">
                  <a16:creationId xmlns:a16="http://schemas.microsoft.com/office/drawing/2014/main" id="{DE37B5A7-856A-CF59-B027-0370BE5991CD}"/>
                </a:ext>
              </a:extLst>
            </p:cNvPr>
            <p:cNvSpPr/>
            <p:nvPr/>
          </p:nvSpPr>
          <p:spPr>
            <a:xfrm>
              <a:off x="383122" y="318025"/>
              <a:ext cx="9952567" cy="4608511"/>
            </a:xfrm>
            <a:custGeom>
              <a:avLst/>
              <a:gdLst>
                <a:gd name="connsiteX0" fmla="*/ 0 w 5520263"/>
                <a:gd name="connsiteY0" fmla="*/ 0 h 4042183"/>
                <a:gd name="connsiteX1" fmla="*/ 5520263 w 5520263"/>
                <a:gd name="connsiteY1" fmla="*/ 0 h 4042183"/>
                <a:gd name="connsiteX2" fmla="*/ 5520263 w 5520263"/>
                <a:gd name="connsiteY2" fmla="*/ 4042183 h 4042183"/>
                <a:gd name="connsiteX3" fmla="*/ 0 w 5520263"/>
                <a:gd name="connsiteY3" fmla="*/ 4042183 h 4042183"/>
                <a:gd name="connsiteX4" fmla="*/ 0 w 5520263"/>
                <a:gd name="connsiteY4" fmla="*/ 0 h 4042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0263" h="4042183">
                  <a:moveTo>
                    <a:pt x="0" y="0"/>
                  </a:moveTo>
                  <a:lnTo>
                    <a:pt x="5520263" y="0"/>
                  </a:lnTo>
                  <a:lnTo>
                    <a:pt x="5520263" y="4042183"/>
                  </a:lnTo>
                  <a:lnTo>
                    <a:pt x="0" y="4042183"/>
                  </a:lnTo>
                  <a:lnTo>
                    <a:pt x="0" y="0"/>
                  </a:lnTo>
                  <a:close/>
                </a:path>
              </a:pathLst>
            </a:custGeom>
            <a:solidFill>
              <a:schemeClr val="bg1"/>
            </a:solidFill>
            <a:ln w="38100">
              <a:solidFill>
                <a:srgbClr val="66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t"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700" b="1" i="0" u="sng" strike="noStrike" kern="1200" cap="none" spc="0" normalizeH="0" baseline="0" noProof="0" dirty="0">
                <a:ln>
                  <a:noFill/>
                </a:ln>
                <a:solidFill>
                  <a:prstClr val="black"/>
                </a:solidFill>
                <a:effectLst/>
                <a:uLnTx/>
                <a:uFillTx/>
                <a:latin typeface="Arial"/>
                <a:ea typeface="+mn-ea"/>
                <a:cs typeface="+mn-cs"/>
              </a:endParaRP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500" b="1" i="0" u="sng" strike="noStrike" kern="1200" cap="none" spc="0" normalizeH="0" baseline="0" noProof="0" dirty="0">
                  <a:ln>
                    <a:noFill/>
                  </a:ln>
                  <a:solidFill>
                    <a:prstClr val="black"/>
                  </a:solidFill>
                  <a:effectLst/>
                  <a:uLnTx/>
                  <a:uFillTx/>
                  <a:latin typeface="Arial"/>
                  <a:ea typeface="+mn-ea"/>
                  <a:cs typeface="+mn-cs"/>
                </a:rPr>
                <a:t>Improve Access, Responsiveness and Equity:</a:t>
              </a: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900" b="1" i="0" u="sng" strike="noStrike" kern="1200" cap="none" spc="0" normalizeH="0" baseline="0" noProof="0" dirty="0">
                <a:ln>
                  <a:noFill/>
                </a:ln>
                <a:solidFill>
                  <a:prstClr val="black"/>
                </a:solidFill>
                <a:effectLst/>
                <a:uLnTx/>
                <a:uFillTx/>
                <a:latin typeface="Arial"/>
                <a:ea typeface="+mn-ea"/>
                <a:cs typeface="+mn-cs"/>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CYP should grow up able to thrive with good mental health. We need to ensure that we commission more support which prevents the development of mental health problems, responds sooner in their development and aide recovery. If mental health problems develop CYP and their families should be able to get the help they need to meet their needs quickly, without long waits. </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improve this changes are needed to ensure that:</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Capacity is sufficient and balanced across the THRIVE framework.</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CYP don’t experience long waits to access help.</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do this we will:</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a:ea typeface="+mn-ea"/>
                  <a:cs typeface="+mn-cs"/>
                </a:rPr>
                <a:t>Mobilise the CYP Emotional Wellbeing &amp; Mental Health service.</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a:ea typeface="+mn-ea"/>
                  <a:cs typeface="+mn-cs"/>
                </a:rPr>
                <a:t>Continue rolling out MHSTS across Devon.</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a:ea typeface="+mn-ea"/>
                  <a:cs typeface="+mn-cs"/>
                </a:rPr>
                <a:t>Implement improvement plans to reduce long waits to access CYP mental health response.</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a:ea typeface="+mn-ea"/>
                  <a:cs typeface="+mn-cs"/>
                </a:rPr>
                <a:t>Seek opportunities to commission services which respond to wants and needs in accordance with our principles.</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Develop a system wide approach to supporting birthing individuals, bring together perinatal, maternal, parent and infant mental health support.</a:t>
              </a:r>
              <a:endParaRPr kumimoji="0" lang="en-GB" sz="1500" b="0" i="0" u="none" strike="noStrike" kern="1200" cap="none" spc="0" normalizeH="0" baseline="0" noProof="0" dirty="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1705385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4637C4F-ACE9-476E-DCB3-132A76C55626}"/>
              </a:ext>
            </a:extLst>
          </p:cNvPr>
          <p:cNvSpPr txBox="1">
            <a:spLocks/>
          </p:cNvSpPr>
          <p:nvPr/>
        </p:nvSpPr>
        <p:spPr>
          <a:xfrm>
            <a:off x="0" y="-175439"/>
            <a:ext cx="12192000" cy="781495"/>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a:ea typeface="+mj-ea"/>
                <a:cs typeface="Arial"/>
              </a:rPr>
              <a:t>Strategic Initiatives</a:t>
            </a:r>
          </a:p>
        </p:txBody>
      </p:sp>
      <p:grpSp>
        <p:nvGrpSpPr>
          <p:cNvPr id="2" name="Group 1">
            <a:extLst>
              <a:ext uri="{FF2B5EF4-FFF2-40B4-BE49-F238E27FC236}">
                <a16:creationId xmlns:a16="http://schemas.microsoft.com/office/drawing/2014/main" id="{345118E7-94A6-2C32-7286-BED87B5B8019}"/>
              </a:ext>
            </a:extLst>
          </p:cNvPr>
          <p:cNvGrpSpPr/>
          <p:nvPr/>
        </p:nvGrpSpPr>
        <p:grpSpPr>
          <a:xfrm>
            <a:off x="395826" y="764705"/>
            <a:ext cx="11436932" cy="5904655"/>
            <a:chOff x="419708" y="231385"/>
            <a:chExt cx="11436932" cy="6063303"/>
          </a:xfrm>
        </p:grpSpPr>
        <p:sp>
          <p:nvSpPr>
            <p:cNvPr id="3" name="Rectangle 2">
              <a:extLst>
                <a:ext uri="{FF2B5EF4-FFF2-40B4-BE49-F238E27FC236}">
                  <a16:creationId xmlns:a16="http://schemas.microsoft.com/office/drawing/2014/main" id="{730A38E1-470B-20A7-AF1B-82FFA0B2831E}"/>
                </a:ext>
              </a:extLst>
            </p:cNvPr>
            <p:cNvSpPr/>
            <p:nvPr/>
          </p:nvSpPr>
          <p:spPr>
            <a:xfrm>
              <a:off x="419708" y="606056"/>
              <a:ext cx="11352584" cy="5688632"/>
            </a:xfrm>
            <a:prstGeom prst="rect">
              <a:avLst/>
            </a:prstGeom>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Freeform: Shape 5">
              <a:extLst>
                <a:ext uri="{FF2B5EF4-FFF2-40B4-BE49-F238E27FC236}">
                  <a16:creationId xmlns:a16="http://schemas.microsoft.com/office/drawing/2014/main" id="{AE819BC0-7B33-DF38-C046-B636147309EE}"/>
                </a:ext>
              </a:extLst>
            </p:cNvPr>
            <p:cNvSpPr/>
            <p:nvPr/>
          </p:nvSpPr>
          <p:spPr>
            <a:xfrm>
              <a:off x="504057" y="231385"/>
              <a:ext cx="11352583" cy="4658392"/>
            </a:xfrm>
            <a:custGeom>
              <a:avLst/>
              <a:gdLst>
                <a:gd name="connsiteX0" fmla="*/ 0 w 5485490"/>
                <a:gd name="connsiteY0" fmla="*/ 0 h 4026368"/>
                <a:gd name="connsiteX1" fmla="*/ 5485490 w 5485490"/>
                <a:gd name="connsiteY1" fmla="*/ 0 h 4026368"/>
                <a:gd name="connsiteX2" fmla="*/ 5485490 w 5485490"/>
                <a:gd name="connsiteY2" fmla="*/ 4026368 h 4026368"/>
                <a:gd name="connsiteX3" fmla="*/ 0 w 5485490"/>
                <a:gd name="connsiteY3" fmla="*/ 4026368 h 4026368"/>
                <a:gd name="connsiteX4" fmla="*/ 0 w 5485490"/>
                <a:gd name="connsiteY4" fmla="*/ 0 h 4026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5490" h="4026368">
                  <a:moveTo>
                    <a:pt x="0" y="0"/>
                  </a:moveTo>
                  <a:lnTo>
                    <a:pt x="5485490" y="0"/>
                  </a:lnTo>
                  <a:lnTo>
                    <a:pt x="5485490" y="4026368"/>
                  </a:lnTo>
                  <a:lnTo>
                    <a:pt x="0" y="4026368"/>
                  </a:lnTo>
                  <a:lnTo>
                    <a:pt x="0" y="0"/>
                  </a:lnTo>
                  <a:close/>
                </a:path>
              </a:pathLst>
            </a:custGeom>
            <a:solidFill>
              <a:schemeClr val="bg1"/>
            </a:solidFill>
            <a:ln w="38100">
              <a:solidFill>
                <a:schemeClr val="accent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Enshrine the Voice of CYP, Families and Communities:</a:t>
              </a: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9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CYP and their families are the experts of the own experience, never is this truer than in relation to mental health where there is seldom a diagnostic to reveal a concrete shared reality. So, the quality of our listening, is of paramount importance to the impact we can achieve. </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CYPMH there is already a good foundation of listening and responding but to date our approach has been more sporadic and opportunistic.</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improve this changes are needed to ensure that:</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CYP and family voice is part of our strategic approach and is purposeful for CYP and their families and the system.</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Is part of a wider network of listening across CYP Commissioning.</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do this we will: </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Develop and populate a systematic approach to collating CYP voice feedback which enables cumulative understanding of voice.</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 with the with wider CYP commissioning team, develop a community/network for listening to CYP and families' voice.</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Co-develop a programme of continuous and one-off actions to engage.</a:t>
              </a:r>
            </a:p>
          </p:txBody>
        </p:sp>
      </p:grpSp>
    </p:spTree>
    <p:extLst>
      <p:ext uri="{BB962C8B-B14F-4D97-AF65-F5344CB8AC3E}">
        <p14:creationId xmlns:p14="http://schemas.microsoft.com/office/powerpoint/2010/main" val="1305503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59C12B1-B9F3-EDD0-BCC7-EBEB9E679A99}"/>
              </a:ext>
            </a:extLst>
          </p:cNvPr>
          <p:cNvGrpSpPr/>
          <p:nvPr/>
        </p:nvGrpSpPr>
        <p:grpSpPr>
          <a:xfrm>
            <a:off x="335360" y="620688"/>
            <a:ext cx="11521280" cy="5256582"/>
            <a:chOff x="278732" y="692696"/>
            <a:chExt cx="11634536" cy="5857333"/>
          </a:xfrm>
        </p:grpSpPr>
        <p:sp>
          <p:nvSpPr>
            <p:cNvPr id="3" name="Rectangle 2">
              <a:extLst>
                <a:ext uri="{FF2B5EF4-FFF2-40B4-BE49-F238E27FC236}">
                  <a16:creationId xmlns:a16="http://schemas.microsoft.com/office/drawing/2014/main" id="{B136D0A5-9E3B-5580-39F5-308A8CA35DB7}"/>
                </a:ext>
              </a:extLst>
            </p:cNvPr>
            <p:cNvSpPr/>
            <p:nvPr/>
          </p:nvSpPr>
          <p:spPr>
            <a:xfrm>
              <a:off x="278732" y="692696"/>
              <a:ext cx="11634536" cy="5616623"/>
            </a:xfrm>
            <a:prstGeom prst="rect">
              <a:avLst/>
            </a:prstGeom>
            <a:solidFill>
              <a:schemeClr val="bg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Freeform: Shape 3">
              <a:extLst>
                <a:ext uri="{FF2B5EF4-FFF2-40B4-BE49-F238E27FC236}">
                  <a16:creationId xmlns:a16="http://schemas.microsoft.com/office/drawing/2014/main" id="{DC8FA895-E899-D3E0-F388-B59D644D05FF}"/>
                </a:ext>
              </a:extLst>
            </p:cNvPr>
            <p:cNvSpPr/>
            <p:nvPr/>
          </p:nvSpPr>
          <p:spPr>
            <a:xfrm>
              <a:off x="278732" y="764702"/>
              <a:ext cx="11634536" cy="5785327"/>
            </a:xfrm>
            <a:custGeom>
              <a:avLst/>
              <a:gdLst>
                <a:gd name="connsiteX0" fmla="*/ 0 w 5538902"/>
                <a:gd name="connsiteY0" fmla="*/ 0 h 4981057"/>
                <a:gd name="connsiteX1" fmla="*/ 5538902 w 5538902"/>
                <a:gd name="connsiteY1" fmla="*/ 0 h 4981057"/>
                <a:gd name="connsiteX2" fmla="*/ 5538902 w 5538902"/>
                <a:gd name="connsiteY2" fmla="*/ 4981057 h 4981057"/>
                <a:gd name="connsiteX3" fmla="*/ 0 w 5538902"/>
                <a:gd name="connsiteY3" fmla="*/ 4981057 h 4981057"/>
                <a:gd name="connsiteX4" fmla="*/ 0 w 5538902"/>
                <a:gd name="connsiteY4" fmla="*/ 0 h 498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8902" h="4981057">
                  <a:moveTo>
                    <a:pt x="0" y="0"/>
                  </a:moveTo>
                  <a:lnTo>
                    <a:pt x="5538902" y="0"/>
                  </a:lnTo>
                  <a:lnTo>
                    <a:pt x="5538902" y="4981057"/>
                  </a:lnTo>
                  <a:lnTo>
                    <a:pt x="0" y="4981057"/>
                  </a:lnTo>
                  <a:lnTo>
                    <a:pt x="0" y="0"/>
                  </a:lnTo>
                  <a:close/>
                </a:path>
              </a:pathLst>
            </a:custGeom>
            <a:solidFill>
              <a:schemeClr val="bg1"/>
            </a:solidFill>
            <a:ln w="38100">
              <a:solidFill>
                <a:schemeClr val="accent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7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 Quality of Specific Responses - CYP in Crisis:</a:t>
              </a: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8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CYP should be able to access support, care and treatment if they experience mental health crisis as close to home as possible, in appropriate environments, in a timely manner, delivered by appropriate professionals. </a:t>
              </a: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Whilst services are divided into specialities delineate mental health, physical health, neurodiversity and social care needs, the experiences of humans, particularly those in crisis, rarely neatly occupy single specialities.</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improve this changes are needed to ensure that:</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Help is sufficient and appropriate to need in terms of capacity, hours of provision, location of provision and staffing.</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is co-ordination and collaboration between services and partners to respond holistically to the needs of CYP and their families.  </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do this we will:</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Continue working to implement national guidance for CYP mental health crisis services working towards expanding the operating hours of CYP mental health crisis provision towards 24/7</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 in partnership with specialist commissioning to implement new guidance and broader community-based approaches to meeting the needs of CYP in mental health crisis and their families avoiding admission and enabling discharge.</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 in partnership with local authorities and VCSE partners to promote co-ordination and collaboration. </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Invest in and explore expansion of the in-reach discharge service to support CYP get the help they need in the community.</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 acute partners to ensure in acute settings CYP in crisis are supported through consistent and evidence-based approaches.</a:t>
              </a:r>
            </a:p>
          </p:txBody>
        </p:sp>
      </p:grpSp>
      <p:sp>
        <p:nvSpPr>
          <p:cNvPr id="5" name="Title 1">
            <a:extLst>
              <a:ext uri="{FF2B5EF4-FFF2-40B4-BE49-F238E27FC236}">
                <a16:creationId xmlns:a16="http://schemas.microsoft.com/office/drawing/2014/main" id="{C4637C4F-ACE9-476E-DCB3-132A76C55626}"/>
              </a:ext>
            </a:extLst>
          </p:cNvPr>
          <p:cNvSpPr txBox="1">
            <a:spLocks/>
          </p:cNvSpPr>
          <p:nvPr/>
        </p:nvSpPr>
        <p:spPr>
          <a:xfrm>
            <a:off x="0" y="-175439"/>
            <a:ext cx="12192000" cy="781495"/>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a:ea typeface="+mj-ea"/>
                <a:cs typeface="Arial"/>
              </a:rPr>
              <a:t>Strategic Initiatives</a:t>
            </a:r>
          </a:p>
        </p:txBody>
      </p:sp>
    </p:spTree>
    <p:extLst>
      <p:ext uri="{BB962C8B-B14F-4D97-AF65-F5344CB8AC3E}">
        <p14:creationId xmlns:p14="http://schemas.microsoft.com/office/powerpoint/2010/main" val="2147782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59C12B1-B9F3-EDD0-BCC7-EBEB9E679A99}"/>
              </a:ext>
            </a:extLst>
          </p:cNvPr>
          <p:cNvGrpSpPr/>
          <p:nvPr/>
        </p:nvGrpSpPr>
        <p:grpSpPr>
          <a:xfrm>
            <a:off x="278731" y="692696"/>
            <a:ext cx="11634537" cy="5112568"/>
            <a:chOff x="278731" y="692696"/>
            <a:chExt cx="11634537" cy="6253380"/>
          </a:xfrm>
        </p:grpSpPr>
        <p:sp>
          <p:nvSpPr>
            <p:cNvPr id="3" name="Rectangle 2">
              <a:extLst>
                <a:ext uri="{FF2B5EF4-FFF2-40B4-BE49-F238E27FC236}">
                  <a16:creationId xmlns:a16="http://schemas.microsoft.com/office/drawing/2014/main" id="{B136D0A5-9E3B-5580-39F5-308A8CA35DB7}"/>
                </a:ext>
              </a:extLst>
            </p:cNvPr>
            <p:cNvSpPr/>
            <p:nvPr/>
          </p:nvSpPr>
          <p:spPr>
            <a:xfrm>
              <a:off x="278732" y="692696"/>
              <a:ext cx="11634536" cy="5616623"/>
            </a:xfrm>
            <a:prstGeom prst="rect">
              <a:avLst/>
            </a:prstGeom>
            <a:solidFill>
              <a:schemeClr val="bg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Freeform: Shape 5">
              <a:extLst>
                <a:ext uri="{FF2B5EF4-FFF2-40B4-BE49-F238E27FC236}">
                  <a16:creationId xmlns:a16="http://schemas.microsoft.com/office/drawing/2014/main" id="{78FE3B1C-7927-A49B-6C69-C7AC073ED950}"/>
                </a:ext>
              </a:extLst>
            </p:cNvPr>
            <p:cNvSpPr/>
            <p:nvPr/>
          </p:nvSpPr>
          <p:spPr>
            <a:xfrm>
              <a:off x="278731" y="692696"/>
              <a:ext cx="11634536" cy="6253380"/>
            </a:xfrm>
            <a:custGeom>
              <a:avLst/>
              <a:gdLst>
                <a:gd name="connsiteX0" fmla="*/ 0 w 5538902"/>
                <a:gd name="connsiteY0" fmla="*/ 0 h 4464477"/>
                <a:gd name="connsiteX1" fmla="*/ 5538902 w 5538902"/>
                <a:gd name="connsiteY1" fmla="*/ 0 h 4464477"/>
                <a:gd name="connsiteX2" fmla="*/ 5538902 w 5538902"/>
                <a:gd name="connsiteY2" fmla="*/ 4464477 h 4464477"/>
                <a:gd name="connsiteX3" fmla="*/ 0 w 5538902"/>
                <a:gd name="connsiteY3" fmla="*/ 4464477 h 4464477"/>
                <a:gd name="connsiteX4" fmla="*/ 0 w 5538902"/>
                <a:gd name="connsiteY4" fmla="*/ 0 h 4464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8902" h="4464477">
                  <a:moveTo>
                    <a:pt x="0" y="0"/>
                  </a:moveTo>
                  <a:lnTo>
                    <a:pt x="5538902" y="0"/>
                  </a:lnTo>
                  <a:lnTo>
                    <a:pt x="5538902" y="4464477"/>
                  </a:lnTo>
                  <a:lnTo>
                    <a:pt x="0" y="4464477"/>
                  </a:lnTo>
                  <a:lnTo>
                    <a:pt x="0" y="0"/>
                  </a:lnTo>
                  <a:close/>
                </a:path>
              </a:pathLst>
            </a:custGeom>
            <a:solidFill>
              <a:schemeClr val="bg1"/>
            </a:solidFill>
            <a:ln w="38100">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7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 Quality of Specific Responses – Eating Disorders:</a:t>
              </a: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7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recent years the prevalence and nature of eating disorders has changed with growth in prevalence and emergence of ‘other eating disorders’ which often relate to avoidant, restrictive or disordered eating, sometimes presenting with other neurodevelopmental conditions.</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 demand rose rapidly so did restrictive practice in acute settings alongside a range of different management approaches nationally and locally. </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improve this changes are needed to ensure that: </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Needs are identified and responded to sooner and more consistently</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 is always delivered as close home possible.</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do this we will:</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 with partners to optimise pathways, ensure accessibility, early identification and proactive intervention</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Establish a clinical reference group to develop our approach to supporting and managing ‘other eating disorders’/ disorder eating.</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 in partnership with specialist commissioning to implement new national guidance and broader community- based approaches.</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 in partnership with clinical colleagues from across our system to ensure consistent high-quality support, care and treatment for CYP with eating disorders in acute settings.</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 collaboratively to ensure effective integrated multi-disciplinary and multi-agency working, including clear escalation process and multi-agency workforce development plan.</a:t>
              </a:r>
            </a:p>
          </p:txBody>
        </p:sp>
      </p:grpSp>
      <p:sp>
        <p:nvSpPr>
          <p:cNvPr id="5" name="Title 1">
            <a:extLst>
              <a:ext uri="{FF2B5EF4-FFF2-40B4-BE49-F238E27FC236}">
                <a16:creationId xmlns:a16="http://schemas.microsoft.com/office/drawing/2014/main" id="{C4637C4F-ACE9-476E-DCB3-132A76C55626}"/>
              </a:ext>
            </a:extLst>
          </p:cNvPr>
          <p:cNvSpPr txBox="1">
            <a:spLocks/>
          </p:cNvSpPr>
          <p:nvPr/>
        </p:nvSpPr>
        <p:spPr>
          <a:xfrm>
            <a:off x="0" y="-175439"/>
            <a:ext cx="12192000" cy="781495"/>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a:ea typeface="+mj-ea"/>
                <a:cs typeface="Arial"/>
              </a:rPr>
              <a:t>Strategic Initiatives</a:t>
            </a:r>
          </a:p>
        </p:txBody>
      </p:sp>
    </p:spTree>
    <p:extLst>
      <p:ext uri="{BB962C8B-B14F-4D97-AF65-F5344CB8AC3E}">
        <p14:creationId xmlns:p14="http://schemas.microsoft.com/office/powerpoint/2010/main" val="3238998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4637C4F-ACE9-476E-DCB3-132A76C55626}"/>
              </a:ext>
            </a:extLst>
          </p:cNvPr>
          <p:cNvSpPr txBox="1">
            <a:spLocks/>
          </p:cNvSpPr>
          <p:nvPr/>
        </p:nvSpPr>
        <p:spPr>
          <a:xfrm>
            <a:off x="0" y="-175439"/>
            <a:ext cx="12192000" cy="781495"/>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a:ea typeface="+mj-ea"/>
                <a:cs typeface="Arial"/>
              </a:rPr>
              <a:t>Strategic Initiatives</a:t>
            </a:r>
          </a:p>
        </p:txBody>
      </p:sp>
      <p:grpSp>
        <p:nvGrpSpPr>
          <p:cNvPr id="2" name="Group 1">
            <a:extLst>
              <a:ext uri="{FF2B5EF4-FFF2-40B4-BE49-F238E27FC236}">
                <a16:creationId xmlns:a16="http://schemas.microsoft.com/office/drawing/2014/main" id="{345118E7-94A6-2C32-7286-BED87B5B8019}"/>
              </a:ext>
            </a:extLst>
          </p:cNvPr>
          <p:cNvGrpSpPr/>
          <p:nvPr/>
        </p:nvGrpSpPr>
        <p:grpSpPr>
          <a:xfrm>
            <a:off x="263352" y="764704"/>
            <a:ext cx="11928648" cy="5688632"/>
            <a:chOff x="-6302217" y="606056"/>
            <a:chExt cx="18074509" cy="5688632"/>
          </a:xfrm>
        </p:grpSpPr>
        <p:sp>
          <p:nvSpPr>
            <p:cNvPr id="3" name="Rectangle 2">
              <a:extLst>
                <a:ext uri="{FF2B5EF4-FFF2-40B4-BE49-F238E27FC236}">
                  <a16:creationId xmlns:a16="http://schemas.microsoft.com/office/drawing/2014/main" id="{730A38E1-470B-20A7-AF1B-82FFA0B2831E}"/>
                </a:ext>
              </a:extLst>
            </p:cNvPr>
            <p:cNvSpPr/>
            <p:nvPr/>
          </p:nvSpPr>
          <p:spPr>
            <a:xfrm>
              <a:off x="419708" y="606056"/>
              <a:ext cx="11352584" cy="5688632"/>
            </a:xfrm>
            <a:prstGeom prst="rect">
              <a:avLst/>
            </a:prstGeom>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7" name="Freeform: Shape 6">
              <a:extLst>
                <a:ext uri="{FF2B5EF4-FFF2-40B4-BE49-F238E27FC236}">
                  <a16:creationId xmlns:a16="http://schemas.microsoft.com/office/drawing/2014/main" id="{E7FAD108-C6FA-1E6F-0F82-E589B2D6E08F}"/>
                </a:ext>
              </a:extLst>
            </p:cNvPr>
            <p:cNvSpPr/>
            <p:nvPr/>
          </p:nvSpPr>
          <p:spPr>
            <a:xfrm>
              <a:off x="-6302217" y="698779"/>
              <a:ext cx="17626380" cy="4587797"/>
            </a:xfrm>
            <a:custGeom>
              <a:avLst/>
              <a:gdLst>
                <a:gd name="connsiteX0" fmla="*/ 0 w 11102473"/>
                <a:gd name="connsiteY0" fmla="*/ 0 h 1170585"/>
                <a:gd name="connsiteX1" fmla="*/ 11102473 w 11102473"/>
                <a:gd name="connsiteY1" fmla="*/ 0 h 1170585"/>
                <a:gd name="connsiteX2" fmla="*/ 11102473 w 11102473"/>
                <a:gd name="connsiteY2" fmla="*/ 1170585 h 1170585"/>
                <a:gd name="connsiteX3" fmla="*/ 0 w 11102473"/>
                <a:gd name="connsiteY3" fmla="*/ 1170585 h 1170585"/>
                <a:gd name="connsiteX4" fmla="*/ 0 w 11102473"/>
                <a:gd name="connsiteY4" fmla="*/ 0 h 1170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02473" h="1170585">
                  <a:moveTo>
                    <a:pt x="0" y="0"/>
                  </a:moveTo>
                  <a:lnTo>
                    <a:pt x="11102473" y="0"/>
                  </a:lnTo>
                  <a:lnTo>
                    <a:pt x="11102473" y="1170585"/>
                  </a:lnTo>
                  <a:lnTo>
                    <a:pt x="0" y="1170585"/>
                  </a:lnTo>
                  <a:lnTo>
                    <a:pt x="0" y="0"/>
                  </a:lnTo>
                  <a:close/>
                </a:path>
              </a:pathLst>
            </a:custGeom>
            <a:noFill/>
            <a:ln w="38100">
              <a:solidFill>
                <a:srgbClr val="009639"/>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Strengthen Partnership Working Across Communities:</a:t>
              </a: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9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CYP grow in the context of families, schools and communities. There are a wide range of societal changes which are associated with adverse impacts on mental health of CYP. Connection, collaboration and community are part of how we counteract these societal challenges. </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Across Devon the NHS and Local Authorities already work in partnership and work has and is taking place to ensure that mutual priorities are progressed collaboratively. </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improve this changes are needed to ensure that:</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have a clear set of agreed priorities and ways of working with local authority partners in relation to CYPMH.</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do this we will:</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Maintain the positive working arrangements in place to support the implementation of mental health support teams in schools.</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Establish clear and agreed priorities and ways of working with local authority partners aligned to NHS strategic priorities and shared SEND and Safeguarding priorities.</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Develop a broader approach to working with communities and the VCSE which exemplifies the approach to connection and social capital embedded in our principles.</a:t>
              </a:r>
            </a:p>
          </p:txBody>
        </p:sp>
      </p:grpSp>
    </p:spTree>
    <p:extLst>
      <p:ext uri="{BB962C8B-B14F-4D97-AF65-F5344CB8AC3E}">
        <p14:creationId xmlns:p14="http://schemas.microsoft.com/office/powerpoint/2010/main" val="2801612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NHS England » Commissioning cycle">
            <a:extLst>
              <a:ext uri="{FF2B5EF4-FFF2-40B4-BE49-F238E27FC236}">
                <a16:creationId xmlns:a16="http://schemas.microsoft.com/office/drawing/2014/main" id="{A9622665-D7E3-4770-7B44-882ABFF2158A}"/>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ackgroundRemoval t="2249" b="99481" l="5429" r="95972">
                        <a14:foregroundMark x1="76708" y1="12284" x2="24518" y2="11246"/>
                        <a14:foregroundMark x1="24518" y1="11246" x2="11559" y2="23529"/>
                        <a14:foregroundMark x1="11559" y1="23529" x2="17513" y2="57785"/>
                        <a14:foregroundMark x1="17513" y1="57785" x2="17513" y2="75087"/>
                        <a14:foregroundMark x1="17513" y1="75087" x2="44658" y2="89792"/>
                        <a14:foregroundMark x1="44658" y1="89792" x2="20841" y2="97578"/>
                        <a14:foregroundMark x1="20841" y1="97578" x2="58844" y2="99135"/>
                        <a14:foregroundMark x1="58844" y1="99135" x2="89842" y2="98270"/>
                        <a14:foregroundMark x1="89842" y1="98270" x2="81961" y2="89100"/>
                        <a14:foregroundMark x1="81961" y1="89100" x2="82137" y2="73010"/>
                        <a14:foregroundMark x1="82137" y1="73010" x2="91944" y2="60035"/>
                        <a14:foregroundMark x1="91944" y1="60035" x2="95622" y2="46021"/>
                        <a14:foregroundMark x1="95622" y1="46021" x2="94396" y2="27336"/>
                        <a14:foregroundMark x1="94396" y1="27336" x2="81786" y2="13841"/>
                        <a14:foregroundMark x1="81786" y1="13841" x2="55517" y2="2941"/>
                        <a14:foregroundMark x1="55517" y1="2941" x2="18564" y2="6920"/>
                        <a14:foregroundMark x1="18564" y1="6920" x2="7005" y2="19723"/>
                        <a14:foregroundMark x1="7005" y1="19723" x2="2102" y2="32699"/>
                        <a14:foregroundMark x1="2102" y1="32699" x2="9807" y2="78374"/>
                        <a14:foregroundMark x1="9807" y1="78374" x2="73730" y2="89619"/>
                        <a14:foregroundMark x1="73730" y1="89619" x2="83713" y2="98097"/>
                        <a14:foregroundMark x1="83713" y1="98097" x2="93345" y2="92907"/>
                        <a14:foregroundMark x1="93345" y1="92907" x2="89842" y2="99135"/>
                        <a14:foregroundMark x1="96322" y1="98962" x2="79685" y2="99135"/>
                        <a14:foregroundMark x1="85814" y1="96540" x2="29247" y2="92734"/>
                        <a14:foregroundMark x1="66725" y1="96540" x2="5779" y2="98443"/>
                        <a14:foregroundMark x1="33450" y1="7785" x2="44483" y2="7612"/>
                        <a14:foregroundMark x1="44483" y1="7612" x2="78284" y2="13322"/>
                        <a14:foregroundMark x1="78284" y1="13322" x2="88967" y2="21799"/>
                        <a14:foregroundMark x1="88967" y1="21799" x2="73905" y2="30623"/>
                        <a14:foregroundMark x1="73905" y1="30623" x2="84063" y2="27855"/>
                        <a14:foregroundMark x1="84063" y1="27855" x2="90718" y2="44810"/>
                        <a14:foregroundMark x1="90718" y1="44810" x2="80736" y2="73875"/>
                        <a14:foregroundMark x1="80736" y1="73875" x2="71103" y2="81142"/>
                        <a14:foregroundMark x1="71103" y1="81142" x2="81961" y2="85121"/>
                        <a14:foregroundMark x1="81961" y1="85121" x2="69352" y2="82007"/>
                        <a14:foregroundMark x1="69352" y1="82007" x2="74781" y2="52768"/>
                        <a14:foregroundMark x1="74781" y1="52768" x2="66725" y2="38581"/>
                        <a14:foregroundMark x1="66725" y1="38581" x2="63398" y2="7958"/>
                        <a14:foregroundMark x1="63398" y1="7958" x2="47285" y2="2768"/>
                        <a14:foregroundMark x1="47285" y1="2768" x2="34151" y2="5709"/>
                        <a14:foregroundMark x1="34151" y1="5709" x2="17163" y2="20588"/>
                        <a14:foregroundMark x1="17163" y1="20588" x2="9107" y2="52422"/>
                        <a14:foregroundMark x1="9107" y1="52422" x2="13310" y2="66609"/>
                        <a14:foregroundMark x1="13310" y1="66609" x2="24518" y2="74048"/>
                        <a14:foregroundMark x1="24518" y1="74048" x2="57268" y2="82353"/>
                        <a14:foregroundMark x1="57268" y1="82353" x2="69352" y2="77336"/>
                        <a14:foregroundMark x1="69352" y1="77336" x2="77233" y2="67993"/>
                        <a14:foregroundMark x1="77233" y1="67993" x2="83363" y2="53979"/>
                        <a14:foregroundMark x1="83363" y1="53979" x2="84413" y2="43599"/>
                        <a14:foregroundMark x1="84413" y1="43599" x2="68827" y2="25606"/>
                        <a14:foregroundMark x1="68827" y1="25606" x2="45709" y2="13149"/>
                        <a14:foregroundMark x1="45709" y1="13149" x2="31349" y2="16263"/>
                        <a14:foregroundMark x1="31349" y1="16263" x2="19615" y2="41696"/>
                        <a14:foregroundMark x1="19615" y1="41696" x2="18739" y2="56228"/>
                        <a14:foregroundMark x1="18739" y1="56228" x2="26970" y2="87197"/>
                        <a14:foregroundMark x1="26970" y1="87197" x2="18214" y2="93945"/>
                        <a14:foregroundMark x1="18214" y1="93945" x2="6830" y2="98097"/>
                        <a14:foregroundMark x1="6830" y1="98097" x2="35377" y2="99827"/>
                        <a14:foregroundMark x1="35377" y1="99827" x2="46060" y2="97924"/>
                        <a14:foregroundMark x1="46060" y1="97924" x2="57793" y2="99481"/>
                        <a14:foregroundMark x1="57793" y1="99481" x2="74781" y2="98616"/>
                        <a14:foregroundMark x1="74781" y1="98616" x2="73905" y2="99481"/>
                        <a14:foregroundMark x1="11734" y1="99308" x2="6480" y2="99481"/>
                        <a14:foregroundMark x1="44483" y1="82180" x2="46410" y2="82180"/>
                        <a14:foregroundMark x1="72855" y1="85813" x2="72154" y2="86678"/>
                        <a14:foregroundMark x1="83187" y1="35986" x2="79510" y2="32699"/>
                        <a14:foregroundMark x1="72329" y1="25087" x2="70228" y2="21972"/>
                        <a14:foregroundMark x1="58669" y1="15571" x2="69702" y2="17128"/>
                        <a14:foregroundMark x1="42207" y1="16090" x2="62872" y2="15744"/>
                        <a14:foregroundMark x1="60070" y1="6228" x2="42032" y2="2249"/>
                        <a14:foregroundMark x1="42032" y1="2249" x2="39755" y2="4844"/>
                        <a14:foregroundMark x1="30823" y1="8824" x2="11734" y2="25087"/>
                        <a14:foregroundMark x1="11734" y1="25087" x2="7706" y2="35121"/>
                        <a14:foregroundMark x1="22942" y1="23529" x2="20315" y2="26817"/>
                        <a14:foregroundMark x1="39580" y1="18166" x2="31173" y2="20242"/>
                        <a14:foregroundMark x1="32049" y1="4844" x2="43783" y2="5017"/>
                        <a14:foregroundMark x1="43783" y1="5017" x2="54816" y2="2249"/>
                        <a14:foregroundMark x1="54816" y1="2249" x2="77058" y2="9689"/>
                        <a14:foregroundMark x1="77058" y1="9689" x2="80911" y2="14706"/>
                        <a14:foregroundMark x1="62872" y1="3460" x2="69177" y2="7612"/>
                        <a14:foregroundMark x1="67250" y1="5017" x2="45009" y2="3287"/>
                        <a14:foregroundMark x1="51489" y1="2249" x2="64974" y2="3979"/>
                        <a14:foregroundMark x1="64974" y1="3979" x2="68301" y2="5882"/>
                        <a14:foregroundMark x1="26095" y1="8997" x2="14186" y2="15571"/>
                      </a14:backgroundRemoval>
                    </a14:imgEffect>
                  </a14:imgLayer>
                </a14:imgProps>
              </a:ext>
              <a:ext uri="{28A0092B-C50C-407E-A947-70E740481C1C}">
                <a14:useLocalDpi xmlns:a14="http://schemas.microsoft.com/office/drawing/2010/main" val="0"/>
              </a:ext>
            </a:extLst>
          </a:blip>
          <a:stretch>
            <a:fillRect/>
          </a:stretch>
        </p:blipFill>
        <p:spPr bwMode="auto">
          <a:xfrm>
            <a:off x="263352" y="980728"/>
            <a:ext cx="5337260" cy="5404819"/>
          </a:xfrm>
          <a:prstGeom prst="rect">
            <a:avLst/>
          </a:prstGeom>
          <a:noFill/>
        </p:spPr>
      </p:pic>
      <p:sp>
        <p:nvSpPr>
          <p:cNvPr id="9" name="Title 1">
            <a:extLst>
              <a:ext uri="{FF2B5EF4-FFF2-40B4-BE49-F238E27FC236}">
                <a16:creationId xmlns:a16="http://schemas.microsoft.com/office/drawing/2014/main" id="{BFB4DBF0-BD05-345C-32D6-58CAE3904B9B}"/>
              </a:ext>
            </a:extLst>
          </p:cNvPr>
          <p:cNvSpPr txBox="1">
            <a:spLocks/>
          </p:cNvSpPr>
          <p:nvPr/>
        </p:nvSpPr>
        <p:spPr>
          <a:xfrm>
            <a:off x="0" y="0"/>
            <a:ext cx="12192000" cy="74428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Purpose</a:t>
            </a:r>
          </a:p>
        </p:txBody>
      </p:sp>
      <p:sp>
        <p:nvSpPr>
          <p:cNvPr id="11" name="Content Placeholder 1">
            <a:extLst>
              <a:ext uri="{FF2B5EF4-FFF2-40B4-BE49-F238E27FC236}">
                <a16:creationId xmlns:a16="http://schemas.microsoft.com/office/drawing/2014/main" id="{FA9079A4-6A2D-F935-DA56-056C3F2B7F51}"/>
              </a:ext>
            </a:extLst>
          </p:cNvPr>
          <p:cNvSpPr>
            <a:spLocks noGrp="1"/>
          </p:cNvSpPr>
          <p:nvPr>
            <p:ph sz="half" idx="1"/>
          </p:nvPr>
        </p:nvSpPr>
        <p:spPr>
          <a:xfrm>
            <a:off x="5866184" y="1072306"/>
            <a:ext cx="6062464" cy="4713388"/>
          </a:xfrm>
        </p:spPr>
        <p:txBody>
          <a:bodyPr/>
          <a:lstStyle/>
          <a:p>
            <a:pPr marL="0" indent="0">
              <a:buNone/>
            </a:pPr>
            <a:r>
              <a:rPr lang="en-US" dirty="0"/>
              <a:t>The purpose of this document is to bring together the following strategic drivers, aligned to the strategic planning phase of the commissioning cycle:</a:t>
            </a:r>
          </a:p>
          <a:p>
            <a:r>
              <a:rPr lang="en-US" dirty="0"/>
              <a:t>Understanding Emotional Wellbeing &amp; Mental Health</a:t>
            </a:r>
          </a:p>
          <a:p>
            <a:r>
              <a:rPr lang="en-US" dirty="0"/>
              <a:t>Voice of Children &amp; Young People and their Families</a:t>
            </a:r>
          </a:p>
          <a:p>
            <a:r>
              <a:rPr lang="en-US" dirty="0"/>
              <a:t>Assessment of Needs and Prevalence</a:t>
            </a:r>
          </a:p>
          <a:p>
            <a:r>
              <a:rPr lang="en-US" dirty="0"/>
              <a:t>Evidence Based Approaches</a:t>
            </a:r>
          </a:p>
          <a:p>
            <a:r>
              <a:rPr lang="en-US" dirty="0"/>
              <a:t>Overview of Current Provision</a:t>
            </a:r>
          </a:p>
          <a:p>
            <a:pPr marL="0" indent="0">
              <a:buNone/>
            </a:pPr>
            <a:endParaRPr lang="en-US" dirty="0"/>
          </a:p>
          <a:p>
            <a:pPr marL="0" indent="0">
              <a:buNone/>
            </a:pPr>
            <a:r>
              <a:rPr lang="en-US" dirty="0"/>
              <a:t>So that we can begin developing a Devon-wide strategic response through identification of:</a:t>
            </a:r>
          </a:p>
          <a:p>
            <a:r>
              <a:rPr lang="en-US" dirty="0"/>
              <a:t>Principles </a:t>
            </a:r>
          </a:p>
          <a:p>
            <a:r>
              <a:rPr lang="en-US" dirty="0"/>
              <a:t>Vision &amp; Purpose</a:t>
            </a:r>
          </a:p>
          <a:p>
            <a:r>
              <a:rPr lang="en-US" dirty="0"/>
              <a:t>Strategic Objectives</a:t>
            </a:r>
          </a:p>
          <a:p>
            <a:r>
              <a:rPr lang="en-US" dirty="0"/>
              <a:t>Strategic Initiatives </a:t>
            </a:r>
          </a:p>
          <a:p>
            <a:pPr lvl="1"/>
            <a:endParaRPr lang="en-US" dirty="0"/>
          </a:p>
        </p:txBody>
      </p:sp>
    </p:spTree>
    <p:extLst>
      <p:ext uri="{BB962C8B-B14F-4D97-AF65-F5344CB8AC3E}">
        <p14:creationId xmlns:p14="http://schemas.microsoft.com/office/powerpoint/2010/main" val="3492312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4637C4F-ACE9-476E-DCB3-132A76C55626}"/>
              </a:ext>
            </a:extLst>
          </p:cNvPr>
          <p:cNvSpPr txBox="1">
            <a:spLocks/>
          </p:cNvSpPr>
          <p:nvPr/>
        </p:nvSpPr>
        <p:spPr>
          <a:xfrm>
            <a:off x="0" y="-175439"/>
            <a:ext cx="12192000" cy="781495"/>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a:ea typeface="+mj-ea"/>
                <a:cs typeface="Arial"/>
              </a:rPr>
              <a:t>Strategic Initiatives</a:t>
            </a:r>
          </a:p>
        </p:txBody>
      </p:sp>
      <p:grpSp>
        <p:nvGrpSpPr>
          <p:cNvPr id="2" name="Group 1">
            <a:extLst>
              <a:ext uri="{FF2B5EF4-FFF2-40B4-BE49-F238E27FC236}">
                <a16:creationId xmlns:a16="http://schemas.microsoft.com/office/drawing/2014/main" id="{345118E7-94A6-2C32-7286-BED87B5B8019}"/>
              </a:ext>
            </a:extLst>
          </p:cNvPr>
          <p:cNvGrpSpPr/>
          <p:nvPr/>
        </p:nvGrpSpPr>
        <p:grpSpPr>
          <a:xfrm>
            <a:off x="263352" y="764704"/>
            <a:ext cx="11928648" cy="5688632"/>
            <a:chOff x="-6302217" y="606056"/>
            <a:chExt cx="18074509" cy="5688632"/>
          </a:xfrm>
        </p:grpSpPr>
        <p:sp>
          <p:nvSpPr>
            <p:cNvPr id="3" name="Rectangle 2">
              <a:extLst>
                <a:ext uri="{FF2B5EF4-FFF2-40B4-BE49-F238E27FC236}">
                  <a16:creationId xmlns:a16="http://schemas.microsoft.com/office/drawing/2014/main" id="{730A38E1-470B-20A7-AF1B-82FFA0B2831E}"/>
                </a:ext>
              </a:extLst>
            </p:cNvPr>
            <p:cNvSpPr/>
            <p:nvPr/>
          </p:nvSpPr>
          <p:spPr>
            <a:xfrm>
              <a:off x="419708" y="606056"/>
              <a:ext cx="11352584" cy="5688632"/>
            </a:xfrm>
            <a:prstGeom prst="rect">
              <a:avLst/>
            </a:prstGeom>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7" name="Freeform: Shape 6">
              <a:extLst>
                <a:ext uri="{FF2B5EF4-FFF2-40B4-BE49-F238E27FC236}">
                  <a16:creationId xmlns:a16="http://schemas.microsoft.com/office/drawing/2014/main" id="{E7FAD108-C6FA-1E6F-0F82-E589B2D6E08F}"/>
                </a:ext>
              </a:extLst>
            </p:cNvPr>
            <p:cNvSpPr/>
            <p:nvPr/>
          </p:nvSpPr>
          <p:spPr>
            <a:xfrm>
              <a:off x="-6302217" y="698779"/>
              <a:ext cx="17626380" cy="4587797"/>
            </a:xfrm>
            <a:custGeom>
              <a:avLst/>
              <a:gdLst>
                <a:gd name="connsiteX0" fmla="*/ 0 w 11102473"/>
                <a:gd name="connsiteY0" fmla="*/ 0 h 1170585"/>
                <a:gd name="connsiteX1" fmla="*/ 11102473 w 11102473"/>
                <a:gd name="connsiteY1" fmla="*/ 0 h 1170585"/>
                <a:gd name="connsiteX2" fmla="*/ 11102473 w 11102473"/>
                <a:gd name="connsiteY2" fmla="*/ 1170585 h 1170585"/>
                <a:gd name="connsiteX3" fmla="*/ 0 w 11102473"/>
                <a:gd name="connsiteY3" fmla="*/ 1170585 h 1170585"/>
                <a:gd name="connsiteX4" fmla="*/ 0 w 11102473"/>
                <a:gd name="connsiteY4" fmla="*/ 0 h 1170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02473" h="1170585">
                  <a:moveTo>
                    <a:pt x="0" y="0"/>
                  </a:moveTo>
                  <a:lnTo>
                    <a:pt x="11102473" y="0"/>
                  </a:lnTo>
                  <a:lnTo>
                    <a:pt x="11102473" y="1170585"/>
                  </a:lnTo>
                  <a:lnTo>
                    <a:pt x="0" y="1170585"/>
                  </a:lnTo>
                  <a:lnTo>
                    <a:pt x="0" y="0"/>
                  </a:lnTo>
                  <a:close/>
                </a:path>
              </a:pathLst>
            </a:custGeom>
            <a:noFill/>
            <a:ln w="38100">
              <a:solidFill>
                <a:srgbClr val="009639"/>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Strengthen Partnership Working Across Communities: Devon County Council</a:t>
              </a: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9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CYP grow in the context of families, schools and communities. There are a wide range of societal changes which are associated with adverse impacts on mental health of CYP. Connection, collaboration and community are part of how we counteract these societal challenges. </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Across Devon the NHS and Local Authorities already work in partnership and work has and is taking place to ensure that mutual priorities are progressed collaboratively. </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improve this changes are needed to ensure that:</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have a clear set of agreed priorities and ways of working with local authority partners in relation to CYPMH.</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do this we will:</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Maintain the positive working arrangements in place to support the implementation of mental health support teams in schools.</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Establish clear and agreed priorities and ways of working with local authority partners aligned to NHS strategic priorities and shared SEND and Safeguarding priorities.</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Develop a broader approach to working with communities and the VCSE which exemplifies the approach to connection and social capital embedded in our principles.</a:t>
              </a:r>
            </a:p>
          </p:txBody>
        </p:sp>
      </p:grpSp>
    </p:spTree>
    <p:extLst>
      <p:ext uri="{BB962C8B-B14F-4D97-AF65-F5344CB8AC3E}">
        <p14:creationId xmlns:p14="http://schemas.microsoft.com/office/powerpoint/2010/main" val="2161744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4637C4F-ACE9-476E-DCB3-132A76C55626}"/>
              </a:ext>
            </a:extLst>
          </p:cNvPr>
          <p:cNvSpPr txBox="1">
            <a:spLocks/>
          </p:cNvSpPr>
          <p:nvPr/>
        </p:nvSpPr>
        <p:spPr>
          <a:xfrm>
            <a:off x="0" y="-175439"/>
            <a:ext cx="12192000" cy="781495"/>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a:ea typeface="+mj-ea"/>
                <a:cs typeface="Arial"/>
              </a:rPr>
              <a:t>Strategic Initiatives</a:t>
            </a:r>
          </a:p>
        </p:txBody>
      </p:sp>
      <p:grpSp>
        <p:nvGrpSpPr>
          <p:cNvPr id="2" name="Group 1">
            <a:extLst>
              <a:ext uri="{FF2B5EF4-FFF2-40B4-BE49-F238E27FC236}">
                <a16:creationId xmlns:a16="http://schemas.microsoft.com/office/drawing/2014/main" id="{345118E7-94A6-2C32-7286-BED87B5B8019}"/>
              </a:ext>
            </a:extLst>
          </p:cNvPr>
          <p:cNvGrpSpPr/>
          <p:nvPr/>
        </p:nvGrpSpPr>
        <p:grpSpPr>
          <a:xfrm>
            <a:off x="263352" y="764704"/>
            <a:ext cx="11928648" cy="5688632"/>
            <a:chOff x="-6302217" y="606056"/>
            <a:chExt cx="18074509" cy="5688632"/>
          </a:xfrm>
        </p:grpSpPr>
        <p:sp>
          <p:nvSpPr>
            <p:cNvPr id="3" name="Rectangle 2">
              <a:extLst>
                <a:ext uri="{FF2B5EF4-FFF2-40B4-BE49-F238E27FC236}">
                  <a16:creationId xmlns:a16="http://schemas.microsoft.com/office/drawing/2014/main" id="{730A38E1-470B-20A7-AF1B-82FFA0B2831E}"/>
                </a:ext>
              </a:extLst>
            </p:cNvPr>
            <p:cNvSpPr/>
            <p:nvPr/>
          </p:nvSpPr>
          <p:spPr>
            <a:xfrm>
              <a:off x="419708" y="606056"/>
              <a:ext cx="11352584" cy="5688632"/>
            </a:xfrm>
            <a:prstGeom prst="rect">
              <a:avLst/>
            </a:prstGeom>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7" name="Freeform: Shape 6">
              <a:extLst>
                <a:ext uri="{FF2B5EF4-FFF2-40B4-BE49-F238E27FC236}">
                  <a16:creationId xmlns:a16="http://schemas.microsoft.com/office/drawing/2014/main" id="{E7FAD108-C6FA-1E6F-0F82-E589B2D6E08F}"/>
                </a:ext>
              </a:extLst>
            </p:cNvPr>
            <p:cNvSpPr/>
            <p:nvPr/>
          </p:nvSpPr>
          <p:spPr>
            <a:xfrm>
              <a:off x="-6302217" y="698779"/>
              <a:ext cx="17626380" cy="4587797"/>
            </a:xfrm>
            <a:custGeom>
              <a:avLst/>
              <a:gdLst>
                <a:gd name="connsiteX0" fmla="*/ 0 w 11102473"/>
                <a:gd name="connsiteY0" fmla="*/ 0 h 1170585"/>
                <a:gd name="connsiteX1" fmla="*/ 11102473 w 11102473"/>
                <a:gd name="connsiteY1" fmla="*/ 0 h 1170585"/>
                <a:gd name="connsiteX2" fmla="*/ 11102473 w 11102473"/>
                <a:gd name="connsiteY2" fmla="*/ 1170585 h 1170585"/>
                <a:gd name="connsiteX3" fmla="*/ 0 w 11102473"/>
                <a:gd name="connsiteY3" fmla="*/ 1170585 h 1170585"/>
                <a:gd name="connsiteX4" fmla="*/ 0 w 11102473"/>
                <a:gd name="connsiteY4" fmla="*/ 0 h 1170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02473" h="1170585">
                  <a:moveTo>
                    <a:pt x="0" y="0"/>
                  </a:moveTo>
                  <a:lnTo>
                    <a:pt x="11102473" y="0"/>
                  </a:lnTo>
                  <a:lnTo>
                    <a:pt x="11102473" y="1170585"/>
                  </a:lnTo>
                  <a:lnTo>
                    <a:pt x="0" y="1170585"/>
                  </a:lnTo>
                  <a:lnTo>
                    <a:pt x="0" y="0"/>
                  </a:lnTo>
                  <a:close/>
                </a:path>
              </a:pathLst>
            </a:custGeom>
            <a:noFill/>
            <a:ln w="38100">
              <a:solidFill>
                <a:srgbClr val="009639"/>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Strengthen Partnership Working Across Communities: </a:t>
              </a:r>
              <a:r>
                <a:rPr lang="en-GB" sz="1500" b="1" u="sng" dirty="0">
                  <a:solidFill>
                    <a:prstClr val="black"/>
                  </a:solidFill>
                  <a:latin typeface="Arial" panose="020B0604020202020204" pitchFamily="34" charset="0"/>
                  <a:cs typeface="Arial" panose="020B0604020202020204" pitchFamily="34" charset="0"/>
                </a:rPr>
                <a:t>T</a:t>
              </a:r>
              <a:r>
                <a:rPr kumimoji="0" lang="en-GB" sz="1500" b="1" i="0" u="sng"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orbay</a:t>
              </a:r>
              <a:r>
                <a:rPr kumimoji="0" lang="en-GB"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Council</a:t>
              </a: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9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CYP grow in the context of families, schools and communities. There are a wide range of societal changes which are associated with adverse impacts on mental health of CYP. Connection, collaboration and community are part of how we counteract these societal challenges. </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Across Devon the NHS and Local Authorities already work in partnership and work has and is taking place to ensure that mutual priorities are progressed collaboratively. </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improve this changes are needed to ensure that:</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have a clear set of agreed priorities and ways of working with local authority partners in relation to CYPMH.</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do this we will:</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Maintain the positive working arrangements in place to support the implementation of mental health support teams in schools.</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Establish clear and agreed priorities and ways of working with local authority partners aligned to NHS strategic priorities and shared SEND and Safeguarding priorities.</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Develop a broader approach to working with communities and the VCSE which exemplifies the approach to connection and social capital embedded in our principles.</a:t>
              </a:r>
            </a:p>
          </p:txBody>
        </p:sp>
      </p:grpSp>
    </p:spTree>
    <p:extLst>
      <p:ext uri="{BB962C8B-B14F-4D97-AF65-F5344CB8AC3E}">
        <p14:creationId xmlns:p14="http://schemas.microsoft.com/office/powerpoint/2010/main" val="9689204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4637C4F-ACE9-476E-DCB3-132A76C55626}"/>
              </a:ext>
            </a:extLst>
          </p:cNvPr>
          <p:cNvSpPr txBox="1">
            <a:spLocks/>
          </p:cNvSpPr>
          <p:nvPr/>
        </p:nvSpPr>
        <p:spPr>
          <a:xfrm>
            <a:off x="0" y="-175439"/>
            <a:ext cx="12192000" cy="781495"/>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a:ea typeface="+mj-ea"/>
                <a:cs typeface="Arial"/>
              </a:rPr>
              <a:t>Strategic Initiatives</a:t>
            </a:r>
          </a:p>
        </p:txBody>
      </p:sp>
      <p:grpSp>
        <p:nvGrpSpPr>
          <p:cNvPr id="2" name="Group 1">
            <a:extLst>
              <a:ext uri="{FF2B5EF4-FFF2-40B4-BE49-F238E27FC236}">
                <a16:creationId xmlns:a16="http://schemas.microsoft.com/office/drawing/2014/main" id="{345118E7-94A6-2C32-7286-BED87B5B8019}"/>
              </a:ext>
            </a:extLst>
          </p:cNvPr>
          <p:cNvGrpSpPr/>
          <p:nvPr/>
        </p:nvGrpSpPr>
        <p:grpSpPr>
          <a:xfrm>
            <a:off x="263352" y="764704"/>
            <a:ext cx="11928648" cy="5688632"/>
            <a:chOff x="-6302217" y="606056"/>
            <a:chExt cx="18074509" cy="5688632"/>
          </a:xfrm>
        </p:grpSpPr>
        <p:sp>
          <p:nvSpPr>
            <p:cNvPr id="3" name="Rectangle 2">
              <a:extLst>
                <a:ext uri="{FF2B5EF4-FFF2-40B4-BE49-F238E27FC236}">
                  <a16:creationId xmlns:a16="http://schemas.microsoft.com/office/drawing/2014/main" id="{730A38E1-470B-20A7-AF1B-82FFA0B2831E}"/>
                </a:ext>
              </a:extLst>
            </p:cNvPr>
            <p:cNvSpPr/>
            <p:nvPr/>
          </p:nvSpPr>
          <p:spPr>
            <a:xfrm>
              <a:off x="419708" y="606056"/>
              <a:ext cx="11352584" cy="5688632"/>
            </a:xfrm>
            <a:prstGeom prst="rect">
              <a:avLst/>
            </a:prstGeom>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7" name="Freeform: Shape 6">
              <a:extLst>
                <a:ext uri="{FF2B5EF4-FFF2-40B4-BE49-F238E27FC236}">
                  <a16:creationId xmlns:a16="http://schemas.microsoft.com/office/drawing/2014/main" id="{E7FAD108-C6FA-1E6F-0F82-E589B2D6E08F}"/>
                </a:ext>
              </a:extLst>
            </p:cNvPr>
            <p:cNvSpPr/>
            <p:nvPr/>
          </p:nvSpPr>
          <p:spPr>
            <a:xfrm>
              <a:off x="-6302217" y="698779"/>
              <a:ext cx="17626380" cy="4587797"/>
            </a:xfrm>
            <a:custGeom>
              <a:avLst/>
              <a:gdLst>
                <a:gd name="connsiteX0" fmla="*/ 0 w 11102473"/>
                <a:gd name="connsiteY0" fmla="*/ 0 h 1170585"/>
                <a:gd name="connsiteX1" fmla="*/ 11102473 w 11102473"/>
                <a:gd name="connsiteY1" fmla="*/ 0 h 1170585"/>
                <a:gd name="connsiteX2" fmla="*/ 11102473 w 11102473"/>
                <a:gd name="connsiteY2" fmla="*/ 1170585 h 1170585"/>
                <a:gd name="connsiteX3" fmla="*/ 0 w 11102473"/>
                <a:gd name="connsiteY3" fmla="*/ 1170585 h 1170585"/>
                <a:gd name="connsiteX4" fmla="*/ 0 w 11102473"/>
                <a:gd name="connsiteY4" fmla="*/ 0 h 1170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02473" h="1170585">
                  <a:moveTo>
                    <a:pt x="0" y="0"/>
                  </a:moveTo>
                  <a:lnTo>
                    <a:pt x="11102473" y="0"/>
                  </a:lnTo>
                  <a:lnTo>
                    <a:pt x="11102473" y="1170585"/>
                  </a:lnTo>
                  <a:lnTo>
                    <a:pt x="0" y="1170585"/>
                  </a:lnTo>
                  <a:lnTo>
                    <a:pt x="0" y="0"/>
                  </a:lnTo>
                  <a:close/>
                </a:path>
              </a:pathLst>
            </a:custGeom>
            <a:noFill/>
            <a:ln w="38100">
              <a:solidFill>
                <a:srgbClr val="009639"/>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Strengthen Partnership Working Across Communities: P</a:t>
              </a:r>
              <a:r>
                <a:rPr lang="en-GB" sz="1500" b="1" u="sng" dirty="0" err="1">
                  <a:solidFill>
                    <a:prstClr val="black"/>
                  </a:solidFill>
                  <a:latin typeface="Arial" panose="020B0604020202020204" pitchFamily="34" charset="0"/>
                  <a:cs typeface="Arial" panose="020B0604020202020204" pitchFamily="34" charset="0"/>
                </a:rPr>
                <a:t>lymouth</a:t>
              </a:r>
              <a:r>
                <a:rPr lang="en-GB" sz="1500" b="1" u="sng" dirty="0">
                  <a:solidFill>
                    <a:prstClr val="black"/>
                  </a:solidFill>
                  <a:latin typeface="Arial" panose="020B0604020202020204" pitchFamily="34" charset="0"/>
                  <a:cs typeface="Arial" panose="020B0604020202020204" pitchFamily="34" charset="0"/>
                </a:rPr>
                <a:t> Cit</a:t>
              </a:r>
              <a:r>
                <a:rPr kumimoji="0" lang="en-GB"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Council</a:t>
              </a: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9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CYP grow in the context of families, schools and communities. There are a wide range of societal changes which are associated with adverse impacts on mental health of CYP. Connection, collaboration and community are part of how we counteract these societal challenges. </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Across Devon the NHS and Local Authorities already work in partnership and work has and is taking place to ensure that mutual priorities are progressed collaboratively. </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improve this changes are needed to ensure that:</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have a clear set of agreed priorities and ways of working with local authority partners in relation to CYPMH.</a:t>
              </a:r>
            </a:p>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do this we will:</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Maintain the positive working arrangements in place to support the implementation of mental health support teams in schools.</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Establish clear and agreed priorities and ways of working with local authority partners aligned to NHS strategic priorities and shared SEND and Safeguarding priorities.</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Develop a broader approach to working with communities and the VCSE which exemplifies the approach to connection and social capital embedded in our principles.</a:t>
              </a:r>
            </a:p>
          </p:txBody>
        </p:sp>
      </p:grpSp>
    </p:spTree>
    <p:extLst>
      <p:ext uri="{BB962C8B-B14F-4D97-AF65-F5344CB8AC3E}">
        <p14:creationId xmlns:p14="http://schemas.microsoft.com/office/powerpoint/2010/main" val="2736609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9693357-61AC-6865-8C2C-8B4924D4BE6A}"/>
              </a:ext>
            </a:extLst>
          </p:cNvPr>
          <p:cNvSpPr txBox="1">
            <a:spLocks/>
          </p:cNvSpPr>
          <p:nvPr/>
        </p:nvSpPr>
        <p:spPr>
          <a:xfrm>
            <a:off x="0" y="-1"/>
            <a:ext cx="12192000" cy="627321"/>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Tackling Inequalities: Aligned Strategic Initiatives </a:t>
            </a:r>
          </a:p>
        </p:txBody>
      </p:sp>
      <p:graphicFrame>
        <p:nvGraphicFramePr>
          <p:cNvPr id="6" name="Diagram 5">
            <a:extLst>
              <a:ext uri="{FF2B5EF4-FFF2-40B4-BE49-F238E27FC236}">
                <a16:creationId xmlns:a16="http://schemas.microsoft.com/office/drawing/2014/main" id="{92B89DC4-E950-71B5-E43E-470F95467CE7}"/>
              </a:ext>
            </a:extLst>
          </p:cNvPr>
          <p:cNvGraphicFramePr/>
          <p:nvPr/>
        </p:nvGraphicFramePr>
        <p:xfrm>
          <a:off x="278732" y="1124744"/>
          <a:ext cx="11634536" cy="4794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4111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9ABBBA56-F6F3-A969-A54E-93A76A1FCD15}"/>
              </a:ext>
            </a:extLst>
          </p:cNvPr>
          <p:cNvGraphicFramePr>
            <a:graphicFrameLocks noGrp="1"/>
          </p:cNvGraphicFramePr>
          <p:nvPr>
            <p:ph idx="1"/>
          </p:nvPr>
        </p:nvGraphicFramePr>
        <p:xfrm>
          <a:off x="1198485" y="1486449"/>
          <a:ext cx="9795029" cy="38851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a:extLst>
              <a:ext uri="{FF2B5EF4-FFF2-40B4-BE49-F238E27FC236}">
                <a16:creationId xmlns:a16="http://schemas.microsoft.com/office/drawing/2014/main" id="{49693357-61AC-6865-8C2C-8B4924D4BE6A}"/>
              </a:ext>
            </a:extLst>
          </p:cNvPr>
          <p:cNvSpPr txBox="1">
            <a:spLocks/>
          </p:cNvSpPr>
          <p:nvPr/>
        </p:nvSpPr>
        <p:spPr>
          <a:xfrm>
            <a:off x="0" y="-1"/>
            <a:ext cx="12192000" cy="627321"/>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Measuring Impact</a:t>
            </a:r>
          </a:p>
        </p:txBody>
      </p:sp>
    </p:spTree>
    <p:extLst>
      <p:ext uri="{BB962C8B-B14F-4D97-AF65-F5344CB8AC3E}">
        <p14:creationId xmlns:p14="http://schemas.microsoft.com/office/powerpoint/2010/main" val="1494285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57BDB2-F9F6-4B47-76EF-BDEAC64F00B9}"/>
              </a:ext>
            </a:extLst>
          </p:cNvPr>
          <p:cNvGrpSpPr/>
          <p:nvPr/>
        </p:nvGrpSpPr>
        <p:grpSpPr>
          <a:xfrm>
            <a:off x="2788881" y="836711"/>
            <a:ext cx="9067760" cy="1944217"/>
            <a:chOff x="2856351" y="1636810"/>
            <a:chExt cx="9185158" cy="2260444"/>
          </a:xfrm>
          <a:solidFill>
            <a:srgbClr val="E8EDEE"/>
          </a:solidFill>
        </p:grpSpPr>
        <p:sp>
          <p:nvSpPr>
            <p:cNvPr id="5" name="Rectangle 4">
              <a:extLst>
                <a:ext uri="{FF2B5EF4-FFF2-40B4-BE49-F238E27FC236}">
                  <a16:creationId xmlns:a16="http://schemas.microsoft.com/office/drawing/2014/main" id="{444CD581-DE9F-7897-490D-646013B7B4A0}"/>
                </a:ext>
              </a:extLst>
            </p:cNvPr>
            <p:cNvSpPr/>
            <p:nvPr/>
          </p:nvSpPr>
          <p:spPr>
            <a:xfrm>
              <a:off x="2856351" y="1636810"/>
              <a:ext cx="2942758" cy="996593"/>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Objective 1:</a:t>
              </a: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Building Capacity To THRIVE</a:t>
              </a:r>
            </a:p>
          </p:txBody>
        </p:sp>
        <p:sp>
          <p:nvSpPr>
            <p:cNvPr id="6" name="Rectangle 5">
              <a:extLst>
                <a:ext uri="{FF2B5EF4-FFF2-40B4-BE49-F238E27FC236}">
                  <a16:creationId xmlns:a16="http://schemas.microsoft.com/office/drawing/2014/main" id="{574EBB44-76F4-3822-B313-A95E9ABEDB04}"/>
                </a:ext>
              </a:extLst>
            </p:cNvPr>
            <p:cNvSpPr/>
            <p:nvPr/>
          </p:nvSpPr>
          <p:spPr>
            <a:xfrm>
              <a:off x="5978424" y="1636811"/>
              <a:ext cx="2942758" cy="996595"/>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Objective 2:</a:t>
              </a:r>
            </a:p>
            <a:p>
              <a:pPr marL="0" marR="0" lvl="0" indent="0" algn="ctr" defTabSz="914400" rtl="0" eaLnBrk="1" fontAlgn="auto" latinLnBrk="0" hangingPunct="1">
                <a:lnSpc>
                  <a:spcPts val="15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Building Community Connection &amp; Collaboration</a:t>
              </a:r>
            </a:p>
          </p:txBody>
        </p:sp>
        <p:sp>
          <p:nvSpPr>
            <p:cNvPr id="7" name="Rectangle 6">
              <a:extLst>
                <a:ext uri="{FF2B5EF4-FFF2-40B4-BE49-F238E27FC236}">
                  <a16:creationId xmlns:a16="http://schemas.microsoft.com/office/drawing/2014/main" id="{4557B07E-EED1-5196-8578-FB0B99CF9933}"/>
                </a:ext>
              </a:extLst>
            </p:cNvPr>
            <p:cNvSpPr/>
            <p:nvPr/>
          </p:nvSpPr>
          <p:spPr>
            <a:xfrm>
              <a:off x="9098751" y="1636811"/>
              <a:ext cx="2942758" cy="996593"/>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Objective 3:</a:t>
              </a: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Targeted Improvements</a:t>
              </a:r>
            </a:p>
          </p:txBody>
        </p:sp>
        <p:sp>
          <p:nvSpPr>
            <p:cNvPr id="11" name="Rectangle 10">
              <a:extLst>
                <a:ext uri="{FF2B5EF4-FFF2-40B4-BE49-F238E27FC236}">
                  <a16:creationId xmlns:a16="http://schemas.microsoft.com/office/drawing/2014/main" id="{0340AA77-557F-1B65-C666-CC71F0F9851F}"/>
                </a:ext>
              </a:extLst>
            </p:cNvPr>
            <p:cNvSpPr/>
            <p:nvPr/>
          </p:nvSpPr>
          <p:spPr>
            <a:xfrm>
              <a:off x="8453166" y="2757350"/>
              <a:ext cx="1723319" cy="1139904"/>
            </a:xfrm>
            <a:prstGeom prst="rect">
              <a:avLst/>
            </a:prstGeom>
            <a:grpFill/>
            <a:ln w="349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 Specific Responses: CYP in MH Crisis</a:t>
              </a:r>
            </a:p>
          </p:txBody>
        </p:sp>
        <p:sp>
          <p:nvSpPr>
            <p:cNvPr id="12" name="Rectangle 11">
              <a:extLst>
                <a:ext uri="{FF2B5EF4-FFF2-40B4-BE49-F238E27FC236}">
                  <a16:creationId xmlns:a16="http://schemas.microsoft.com/office/drawing/2014/main" id="{72967E69-6F47-AC85-F55B-C5A48198D113}"/>
                </a:ext>
              </a:extLst>
            </p:cNvPr>
            <p:cNvSpPr/>
            <p:nvPr/>
          </p:nvSpPr>
          <p:spPr>
            <a:xfrm>
              <a:off x="10318189" y="2757350"/>
              <a:ext cx="1723318" cy="1139904"/>
            </a:xfrm>
            <a:prstGeom prst="rect">
              <a:avLst/>
            </a:prstGeom>
            <a:grpFill/>
            <a:ln w="349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 Specific Responses: Eating Disorders</a:t>
              </a:r>
            </a:p>
          </p:txBody>
        </p:sp>
        <p:sp>
          <p:nvSpPr>
            <p:cNvPr id="14" name="Rectangle 13">
              <a:extLst>
                <a:ext uri="{FF2B5EF4-FFF2-40B4-BE49-F238E27FC236}">
                  <a16:creationId xmlns:a16="http://schemas.microsoft.com/office/drawing/2014/main" id="{37508703-19B9-7E44-DFDD-97BFB2C19805}"/>
                </a:ext>
              </a:extLst>
            </p:cNvPr>
            <p:cNvSpPr/>
            <p:nvPr/>
          </p:nvSpPr>
          <p:spPr>
            <a:xfrm>
              <a:off x="4723120" y="2757352"/>
              <a:ext cx="1723320" cy="1130157"/>
            </a:xfrm>
            <a:prstGeom prst="rect">
              <a:avLst/>
            </a:prstGeom>
            <a:grpFill/>
            <a:ln w="349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Voice of CYP, Families &amp; Communities</a:t>
              </a:r>
            </a:p>
          </p:txBody>
        </p:sp>
        <p:sp>
          <p:nvSpPr>
            <p:cNvPr id="16" name="Rectangle 15">
              <a:extLst>
                <a:ext uri="{FF2B5EF4-FFF2-40B4-BE49-F238E27FC236}">
                  <a16:creationId xmlns:a16="http://schemas.microsoft.com/office/drawing/2014/main" id="{99F0EB24-366C-1CE3-A46E-B6CCD9A43097}"/>
                </a:ext>
              </a:extLst>
            </p:cNvPr>
            <p:cNvSpPr/>
            <p:nvPr/>
          </p:nvSpPr>
          <p:spPr>
            <a:xfrm>
              <a:off x="2856351" y="2751779"/>
              <a:ext cx="1723321" cy="1130157"/>
            </a:xfrm>
            <a:prstGeom prst="rect">
              <a:avLst/>
            </a:prstGeom>
            <a:grpFill/>
            <a:ln w="349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1 </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 Access, Responsiveness &amp; Equity</a:t>
              </a:r>
            </a:p>
          </p:txBody>
        </p:sp>
      </p:grpSp>
      <p:sp>
        <p:nvSpPr>
          <p:cNvPr id="3" name="Title 1">
            <a:extLst>
              <a:ext uri="{FF2B5EF4-FFF2-40B4-BE49-F238E27FC236}">
                <a16:creationId xmlns:a16="http://schemas.microsoft.com/office/drawing/2014/main" id="{1775D0B4-5B38-6A95-D417-3AB91FA8BF8F}"/>
              </a:ext>
            </a:extLst>
          </p:cNvPr>
          <p:cNvSpPr txBox="1">
            <a:spLocks/>
          </p:cNvSpPr>
          <p:nvPr/>
        </p:nvSpPr>
        <p:spPr>
          <a:xfrm>
            <a:off x="0" y="-1"/>
            <a:ext cx="12192000" cy="627321"/>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a:ea typeface="+mj-ea"/>
                <a:cs typeface="Arial"/>
              </a:rPr>
              <a:t>System Next Steps</a:t>
            </a:r>
          </a:p>
        </p:txBody>
      </p:sp>
      <p:sp>
        <p:nvSpPr>
          <p:cNvPr id="9" name="Rectangle 8">
            <a:extLst>
              <a:ext uri="{FF2B5EF4-FFF2-40B4-BE49-F238E27FC236}">
                <a16:creationId xmlns:a16="http://schemas.microsoft.com/office/drawing/2014/main" id="{D7540B22-570A-C1EF-26CE-4DDD65DC2809}"/>
              </a:ext>
            </a:extLst>
          </p:cNvPr>
          <p:cNvSpPr/>
          <p:nvPr/>
        </p:nvSpPr>
        <p:spPr>
          <a:xfrm>
            <a:off x="6444312" y="1800493"/>
            <a:ext cx="1729958" cy="980435"/>
          </a:xfrm>
          <a:prstGeom prst="rect">
            <a:avLst/>
          </a:prstGeom>
          <a:solidFill>
            <a:srgbClr val="E8EDEE"/>
          </a:solidFill>
          <a:ln w="349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Strengthen Partnership Working Across Communities</a:t>
            </a:r>
          </a:p>
        </p:txBody>
      </p:sp>
      <p:sp>
        <p:nvSpPr>
          <p:cNvPr id="13" name="Rectangle 12">
            <a:extLst>
              <a:ext uri="{FF2B5EF4-FFF2-40B4-BE49-F238E27FC236}">
                <a16:creationId xmlns:a16="http://schemas.microsoft.com/office/drawing/2014/main" id="{A822E5F0-FDB1-4F27-F8BA-F261736A952E}"/>
              </a:ext>
            </a:extLst>
          </p:cNvPr>
          <p:cNvSpPr/>
          <p:nvPr/>
        </p:nvSpPr>
        <p:spPr>
          <a:xfrm>
            <a:off x="335360" y="2980163"/>
            <a:ext cx="2376264" cy="808877"/>
          </a:xfrm>
          <a:prstGeom prst="rect">
            <a:avLst/>
          </a:prstGeom>
          <a:solidFill>
            <a:srgbClr val="E8EDEE"/>
          </a:solid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Whole Devon:</a:t>
            </a:r>
          </a:p>
        </p:txBody>
      </p:sp>
      <p:sp>
        <p:nvSpPr>
          <p:cNvPr id="15" name="Rectangle 14">
            <a:extLst>
              <a:ext uri="{FF2B5EF4-FFF2-40B4-BE49-F238E27FC236}">
                <a16:creationId xmlns:a16="http://schemas.microsoft.com/office/drawing/2014/main" id="{6683ECBB-8795-D40E-E36C-C9F0F3587097}"/>
              </a:ext>
            </a:extLst>
          </p:cNvPr>
          <p:cNvSpPr/>
          <p:nvPr/>
        </p:nvSpPr>
        <p:spPr>
          <a:xfrm>
            <a:off x="335360" y="3861048"/>
            <a:ext cx="2376264" cy="808877"/>
          </a:xfrm>
          <a:prstGeom prst="rect">
            <a:avLst/>
          </a:prstGeom>
          <a:solidFill>
            <a:srgbClr val="E8EDEE"/>
          </a:solidFill>
          <a:ln w="31750">
            <a:solidFill>
              <a:srgbClr val="40C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Devon County Council:</a:t>
            </a:r>
          </a:p>
        </p:txBody>
      </p:sp>
      <p:sp>
        <p:nvSpPr>
          <p:cNvPr id="18" name="Rectangle 17">
            <a:extLst>
              <a:ext uri="{FF2B5EF4-FFF2-40B4-BE49-F238E27FC236}">
                <a16:creationId xmlns:a16="http://schemas.microsoft.com/office/drawing/2014/main" id="{992A6EE1-83E8-47F7-F7AA-F292BA071C45}"/>
              </a:ext>
            </a:extLst>
          </p:cNvPr>
          <p:cNvSpPr/>
          <p:nvPr/>
        </p:nvSpPr>
        <p:spPr>
          <a:xfrm>
            <a:off x="335360" y="4741933"/>
            <a:ext cx="2376264" cy="808877"/>
          </a:xfrm>
          <a:prstGeom prst="rect">
            <a:avLst/>
          </a:prstGeom>
          <a:solidFill>
            <a:srgbClr val="E8EDEE"/>
          </a:solid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Torbay Council:</a:t>
            </a:r>
          </a:p>
        </p:txBody>
      </p:sp>
      <p:sp>
        <p:nvSpPr>
          <p:cNvPr id="20" name="Rectangle 19">
            <a:extLst>
              <a:ext uri="{FF2B5EF4-FFF2-40B4-BE49-F238E27FC236}">
                <a16:creationId xmlns:a16="http://schemas.microsoft.com/office/drawing/2014/main" id="{88AA2404-4CBD-F4E3-C7BE-EB0ACD4B04F5}"/>
              </a:ext>
            </a:extLst>
          </p:cNvPr>
          <p:cNvSpPr/>
          <p:nvPr/>
        </p:nvSpPr>
        <p:spPr>
          <a:xfrm>
            <a:off x="335360" y="5644459"/>
            <a:ext cx="2376264" cy="808877"/>
          </a:xfrm>
          <a:prstGeom prst="rect">
            <a:avLst/>
          </a:prstGeom>
          <a:solidFill>
            <a:srgbClr val="E8EDEE"/>
          </a:solidFill>
          <a:ln w="317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Plymouth City Council:</a:t>
            </a:r>
          </a:p>
        </p:txBody>
      </p:sp>
      <p:sp>
        <p:nvSpPr>
          <p:cNvPr id="21" name="Rectangle 20">
            <a:extLst>
              <a:ext uri="{FF2B5EF4-FFF2-40B4-BE49-F238E27FC236}">
                <a16:creationId xmlns:a16="http://schemas.microsoft.com/office/drawing/2014/main" id="{208A3391-2579-F83D-5519-864F382A3893}"/>
              </a:ext>
            </a:extLst>
          </p:cNvPr>
          <p:cNvSpPr/>
          <p:nvPr/>
        </p:nvSpPr>
        <p:spPr>
          <a:xfrm>
            <a:off x="2788881" y="2980162"/>
            <a:ext cx="9067758" cy="808877"/>
          </a:xfrm>
          <a:prstGeom prst="rect">
            <a:avLst/>
          </a:prstGeom>
          <a:solidFill>
            <a:srgbClr val="E8EDEE"/>
          </a:solid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Across Devon:</a:t>
            </a: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Continue working in partnership through the system CYP Emotional Wellbeing &amp; Mental Health Group and CYP JFP Group to implement shared action plans aligned to this strategy.</a:t>
            </a:r>
          </a:p>
        </p:txBody>
      </p:sp>
      <p:sp>
        <p:nvSpPr>
          <p:cNvPr id="22" name="Rectangle 21">
            <a:extLst>
              <a:ext uri="{FF2B5EF4-FFF2-40B4-BE49-F238E27FC236}">
                <a16:creationId xmlns:a16="http://schemas.microsoft.com/office/drawing/2014/main" id="{36EF77B5-53A9-BDA0-0A39-243F872DD175}"/>
              </a:ext>
            </a:extLst>
          </p:cNvPr>
          <p:cNvSpPr/>
          <p:nvPr/>
        </p:nvSpPr>
        <p:spPr>
          <a:xfrm>
            <a:off x="2788881" y="3861048"/>
            <a:ext cx="9052924" cy="808877"/>
          </a:xfrm>
          <a:prstGeom prst="rect">
            <a:avLst/>
          </a:prstGeom>
          <a:solidFill>
            <a:srgbClr val="E8EDEE"/>
          </a:solidFill>
          <a:ln w="31750">
            <a:solidFill>
              <a:srgbClr val="40C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SEND and Children in Care: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Working with the SEND Transformation Board, Corporate Parenting and Building Inclusive Communities programme area to progress shared priority areas, including supporting development of enhanced age-related transition approaches for care experienced CYP and those with complex needs.</a:t>
            </a:r>
          </a:p>
        </p:txBody>
      </p:sp>
      <p:sp>
        <p:nvSpPr>
          <p:cNvPr id="24" name="Rectangle 23">
            <a:extLst>
              <a:ext uri="{FF2B5EF4-FFF2-40B4-BE49-F238E27FC236}">
                <a16:creationId xmlns:a16="http://schemas.microsoft.com/office/drawing/2014/main" id="{992A6EE1-83E8-47F7-F7AA-F292BA071C45}"/>
              </a:ext>
            </a:extLst>
          </p:cNvPr>
          <p:cNvSpPr/>
          <p:nvPr/>
        </p:nvSpPr>
        <p:spPr>
          <a:xfrm>
            <a:off x="2788881" y="4741933"/>
            <a:ext cx="9049982" cy="808877"/>
          </a:xfrm>
          <a:prstGeom prst="rect">
            <a:avLst/>
          </a:prstGeom>
          <a:solidFill>
            <a:srgbClr val="E8EDEE"/>
          </a:solid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Children’s Improvement Board: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NHS and Torbay Social Care partners met in January 2024 to re-commit to collaboratively improving CYP emotional wellbeing and mental health in Torbay. This included establishing shared priorities, principles and ways of working. </a:t>
            </a:r>
          </a:p>
        </p:txBody>
      </p:sp>
      <p:sp>
        <p:nvSpPr>
          <p:cNvPr id="25" name="Rectangle 24">
            <a:extLst>
              <a:ext uri="{FF2B5EF4-FFF2-40B4-BE49-F238E27FC236}">
                <a16:creationId xmlns:a16="http://schemas.microsoft.com/office/drawing/2014/main" id="{62EFDE1D-4282-6485-FB66-82C26FADA7A1}"/>
              </a:ext>
            </a:extLst>
          </p:cNvPr>
          <p:cNvSpPr/>
          <p:nvPr/>
        </p:nvSpPr>
        <p:spPr>
          <a:xfrm>
            <a:off x="2788881" y="5646198"/>
            <a:ext cx="9049982" cy="808877"/>
          </a:xfrm>
          <a:prstGeom prst="rect">
            <a:avLst/>
          </a:prstGeom>
          <a:solidFill>
            <a:srgbClr val="E8EDEE"/>
          </a:solidFill>
          <a:ln w="317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Healthy &amp; Happy: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NHS Devon, Livewell South West and Plymouth City Council continue to work collaboratively in response to SEND inspections and shared priorities for CYP and families in Plymouth. </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68506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111FC-6C18-F052-FEC4-6744539D97A2}"/>
              </a:ext>
            </a:extLst>
          </p:cNvPr>
          <p:cNvSpPr>
            <a:spLocks noGrp="1"/>
          </p:cNvSpPr>
          <p:nvPr>
            <p:ph idx="1"/>
          </p:nvPr>
        </p:nvSpPr>
        <p:spPr/>
        <p:txBody>
          <a:bodyPr/>
          <a:lstStyle/>
          <a:p>
            <a:pPr marL="0" indent="0">
              <a:buNone/>
            </a:pPr>
            <a:endParaRPr lang="en-GB" dirty="0"/>
          </a:p>
          <a:p>
            <a:endParaRPr lang="en-GB" dirty="0"/>
          </a:p>
        </p:txBody>
      </p:sp>
      <p:sp>
        <p:nvSpPr>
          <p:cNvPr id="5" name="Title 1">
            <a:extLst>
              <a:ext uri="{FF2B5EF4-FFF2-40B4-BE49-F238E27FC236}">
                <a16:creationId xmlns:a16="http://schemas.microsoft.com/office/drawing/2014/main" id="{5216F736-1639-D951-1554-32DDC25F3CE9}"/>
              </a:ext>
            </a:extLst>
          </p:cNvPr>
          <p:cNvSpPr txBox="1">
            <a:spLocks/>
          </p:cNvSpPr>
          <p:nvPr/>
        </p:nvSpPr>
        <p:spPr>
          <a:xfrm>
            <a:off x="0" y="-1"/>
            <a:ext cx="12192000" cy="627321"/>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References</a:t>
            </a:r>
          </a:p>
        </p:txBody>
      </p:sp>
      <p:graphicFrame>
        <p:nvGraphicFramePr>
          <p:cNvPr id="6" name="Object 5">
            <a:extLst>
              <a:ext uri="{FF2B5EF4-FFF2-40B4-BE49-F238E27FC236}">
                <a16:creationId xmlns:a16="http://schemas.microsoft.com/office/drawing/2014/main" id="{5E2697AB-9C35-C3F6-DF34-3558548BE6B2}"/>
              </a:ext>
            </a:extLst>
          </p:cNvPr>
          <p:cNvGraphicFramePr>
            <a:graphicFrameLocks noChangeAspect="1"/>
          </p:cNvGraphicFramePr>
          <p:nvPr/>
        </p:nvGraphicFramePr>
        <p:xfrm>
          <a:off x="580437" y="2204864"/>
          <a:ext cx="1621788" cy="1404987"/>
        </p:xfrm>
        <a:graphic>
          <a:graphicData uri="http://schemas.openxmlformats.org/presentationml/2006/ole">
            <mc:AlternateContent xmlns:mc="http://schemas.openxmlformats.org/markup-compatibility/2006">
              <mc:Choice xmlns:v="urn:schemas-microsoft-com:vml" Requires="v">
                <p:oleObj name="Worksheet" showAsIcon="1" r:id="rId2" imgW="914282" imgH="792515" progId="Excel.Sheet.12">
                  <p:embed/>
                </p:oleObj>
              </mc:Choice>
              <mc:Fallback>
                <p:oleObj name="Worksheet" showAsIcon="1" r:id="rId2" imgW="914282" imgH="792515" progId="Excel.Sheet.12">
                  <p:embed/>
                  <p:pic>
                    <p:nvPicPr>
                      <p:cNvPr id="6" name="Object 5">
                        <a:extLst>
                          <a:ext uri="{FF2B5EF4-FFF2-40B4-BE49-F238E27FC236}">
                            <a16:creationId xmlns:a16="http://schemas.microsoft.com/office/drawing/2014/main" id="{5E2697AB-9C35-C3F6-DF34-3558548BE6B2}"/>
                          </a:ext>
                        </a:extLst>
                      </p:cNvPr>
                      <p:cNvPicPr/>
                      <p:nvPr/>
                    </p:nvPicPr>
                    <p:blipFill>
                      <a:blip r:embed="rId3"/>
                      <a:stretch>
                        <a:fillRect/>
                      </a:stretch>
                    </p:blipFill>
                    <p:spPr>
                      <a:xfrm>
                        <a:off x="580437" y="2204864"/>
                        <a:ext cx="1621788" cy="1404987"/>
                      </a:xfrm>
                      <a:prstGeom prst="rect">
                        <a:avLst/>
                      </a:prstGeom>
                    </p:spPr>
                  </p:pic>
                </p:oleObj>
              </mc:Fallback>
            </mc:AlternateContent>
          </a:graphicData>
        </a:graphic>
      </p:graphicFrame>
    </p:spTree>
    <p:extLst>
      <p:ext uri="{BB962C8B-B14F-4D97-AF65-F5344CB8AC3E}">
        <p14:creationId xmlns:p14="http://schemas.microsoft.com/office/powerpoint/2010/main" val="296809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545009-A4B5-5F05-14D1-24BB19B6E774}"/>
              </a:ext>
            </a:extLst>
          </p:cNvPr>
          <p:cNvSpPr>
            <a:spLocks noGrp="1"/>
          </p:cNvSpPr>
          <p:nvPr>
            <p:ph sz="half" idx="1"/>
          </p:nvPr>
        </p:nvSpPr>
        <p:spPr>
          <a:xfrm>
            <a:off x="335360" y="846295"/>
            <a:ext cx="11521280" cy="2580173"/>
          </a:xfrm>
        </p:spPr>
        <p:txBody>
          <a:bodyPr/>
          <a:lstStyle/>
          <a:p>
            <a:pPr marL="0" indent="0">
              <a:buNone/>
            </a:pPr>
            <a:r>
              <a:rPr lang="en-GB" sz="1400" b="1" i="0" dirty="0">
                <a:solidFill>
                  <a:srgbClr val="009639"/>
                </a:solidFill>
                <a:effectLst/>
                <a:latin typeface="+mj-lt"/>
                <a:cs typeface="Arial" panose="020B0604020202020204" pitchFamily="34" charset="0"/>
              </a:rPr>
              <a:t>What is emotional wellbeing? </a:t>
            </a:r>
          </a:p>
          <a:p>
            <a:pPr marL="0" indent="0">
              <a:buNone/>
            </a:pPr>
            <a:r>
              <a:rPr lang="en-GB" sz="1400" b="0" i="0" dirty="0">
                <a:solidFill>
                  <a:srgbClr val="1C1D1F"/>
                </a:solidFill>
                <a:effectLst/>
                <a:latin typeface="+mj-lt"/>
              </a:rPr>
              <a:t>Positive emotional wellbeing is when people manage emotions well and have a sense of meaning, purpose, and supportive relationships. </a:t>
            </a:r>
            <a:r>
              <a:rPr lang="en-GB" sz="1400" dirty="0">
                <a:latin typeface="+mj-lt"/>
              </a:rPr>
              <a:t>Young people who have positive emotional wellbeing can regulate their emotions and behaviours and develop positive relationships. They are more likely to have good mental health, and to avoid risky, harmful or antisocial behaviour such as self-harm and youth violence. Emotional regulation is at the heart of many of the challenges currently concerning policy makers. Research shows better self-regulation is strongly associated with mental well-being, good physical health and health behaviours, and socio-economic and labour market outcomes.</a:t>
            </a:r>
          </a:p>
          <a:p>
            <a:pPr marL="0" indent="0">
              <a:buNone/>
            </a:pPr>
            <a:endParaRPr lang="en-GB" sz="700" dirty="0">
              <a:latin typeface="+mj-lt"/>
            </a:endParaRPr>
          </a:p>
          <a:p>
            <a:pPr marL="0" indent="0">
              <a:buNone/>
            </a:pPr>
            <a:r>
              <a:rPr lang="en-GB" sz="1400" dirty="0"/>
              <a:t>However, if a child’s emotional environment causes them to feel unsafe or fearful, or if they experience toxic stress in the absence of relationship which can help them regulate or buffer their stress, this will be reflected in their psychological and neurological development and will influence how their brain develops to deal with stress in later life.</a:t>
            </a:r>
          </a:p>
          <a:p>
            <a:pPr marL="0" indent="0">
              <a:buNone/>
            </a:pPr>
            <a:endParaRPr lang="en-GB" sz="1400" b="1" i="0" dirty="0">
              <a:solidFill>
                <a:srgbClr val="009639"/>
              </a:solidFill>
              <a:effectLst/>
              <a:latin typeface="+mj-lt"/>
              <a:cs typeface="Arial" panose="020B0604020202020204" pitchFamily="34" charset="0"/>
            </a:endParaRPr>
          </a:p>
          <a:p>
            <a:pPr marL="0" indent="0">
              <a:buNone/>
            </a:pPr>
            <a:r>
              <a:rPr lang="en-GB" sz="1400" b="1" i="0" dirty="0">
                <a:solidFill>
                  <a:srgbClr val="009639"/>
                </a:solidFill>
                <a:effectLst/>
                <a:latin typeface="+mj-lt"/>
                <a:cs typeface="Arial" panose="020B0604020202020204" pitchFamily="34" charset="0"/>
              </a:rPr>
              <a:t>What is mental health?</a:t>
            </a:r>
          </a:p>
          <a:p>
            <a:pPr marL="0" indent="0" algn="l">
              <a:buNone/>
            </a:pPr>
            <a:r>
              <a:rPr lang="en-GB" sz="1400" i="0" dirty="0">
                <a:solidFill>
                  <a:srgbClr val="3C4245"/>
                </a:solidFill>
                <a:effectLst/>
                <a:latin typeface="+mj-lt"/>
              </a:rPr>
              <a:t>Mental health is a </a:t>
            </a:r>
            <a:r>
              <a:rPr lang="en-GB" sz="1400" i="0" dirty="0">
                <a:effectLst/>
                <a:latin typeface="+mj-lt"/>
              </a:rPr>
              <a:t>state of mental well-being that enables people to cope with the stresses of life, realize their abilities, learn well and work well, and contribute to their community. It is an integral component of health and well-being that underpins our individual and collective abilities to make decisions, build relationships and shape the world we live in. Mental health is a basic human right. Mental health is more than the absence of mental disorders. It exists on a complex continuum, which is experienced differently from one person to the next, with varying degrees of difficulty and distress and potentially very different social and clinical outcomes. Mental health conditions include mental disorders and psychosocial disabilities as well as other mental states associated with significant distress, impairment in functioning, or risk of self-harm.</a:t>
            </a:r>
          </a:p>
          <a:p>
            <a:pPr marL="0" indent="0" algn="l">
              <a:buNone/>
            </a:pPr>
            <a:endParaRPr lang="en-GB" sz="1400" dirty="0">
              <a:latin typeface="+mj-lt"/>
            </a:endParaRPr>
          </a:p>
          <a:p>
            <a:pPr marL="0" indent="0">
              <a:buNone/>
            </a:pPr>
            <a:r>
              <a:rPr lang="en-GB" sz="1400" b="1" i="0" dirty="0">
                <a:solidFill>
                  <a:srgbClr val="009639"/>
                </a:solidFill>
                <a:effectLst/>
                <a:latin typeface="+mj-lt"/>
                <a:cs typeface="Arial" panose="020B0604020202020204" pitchFamily="34" charset="0"/>
              </a:rPr>
              <a:t>How is mental health changing?</a:t>
            </a:r>
          </a:p>
          <a:p>
            <a:pPr marL="0" indent="0" algn="l">
              <a:buNone/>
            </a:pPr>
            <a:r>
              <a:rPr lang="en-GB" sz="1400" i="0" dirty="0">
                <a:effectLst/>
                <a:latin typeface="+mj-lt"/>
                <a:ea typeface="Noto Sans" panose="020B0502040504020204" pitchFamily="34" charset="0"/>
                <a:cs typeface="Noto Sans" panose="020B0502040504020204" pitchFamily="34" charset="0"/>
              </a:rPr>
              <a:t>Changing societal views relating to mental health have brought both positive and unintended consequences. Greater public conversation has reduced stigma and encouraged people to seek help. However, it has also reshaped how emotional struggles are perceived, challenges. Some people think that what might once have been considered part of life’s normal ups and downs are now more likely to be </a:t>
            </a:r>
            <a:r>
              <a:rPr lang="en-GB" sz="1400" dirty="0">
                <a:latin typeface="+mj-lt"/>
                <a:ea typeface="Noto Sans" panose="020B0502040504020204" pitchFamily="34" charset="0"/>
                <a:cs typeface="Noto Sans" panose="020B0502040504020204" pitchFamily="34" charset="0"/>
              </a:rPr>
              <a:t>identi</a:t>
            </a:r>
            <a:r>
              <a:rPr lang="en-GB" sz="1400" i="0" dirty="0">
                <a:effectLst/>
                <a:latin typeface="+mj-lt"/>
                <a:ea typeface="Noto Sans" panose="020B0502040504020204" pitchFamily="34" charset="0"/>
                <a:cs typeface="Noto Sans" panose="020B0502040504020204" pitchFamily="34" charset="0"/>
              </a:rPr>
              <a:t>fied as mental health problems, others think that the impact of the changing pressures and demand on children and young people are giving ris</a:t>
            </a:r>
            <a:r>
              <a:rPr lang="en-GB" sz="1400" dirty="0">
                <a:latin typeface="+mj-lt"/>
                <a:ea typeface="Noto Sans" panose="020B0502040504020204" pitchFamily="34" charset="0"/>
                <a:cs typeface="Noto Sans" panose="020B0502040504020204" pitchFamily="34" charset="0"/>
              </a:rPr>
              <a:t>e to increased need</a:t>
            </a:r>
            <a:r>
              <a:rPr lang="en-GB" sz="1400" i="0" dirty="0">
                <a:effectLst/>
                <a:latin typeface="+mj-lt"/>
                <a:ea typeface="Noto Sans" panose="020B0502040504020204" pitchFamily="34" charset="0"/>
                <a:cs typeface="Noto Sans" panose="020B0502040504020204" pitchFamily="34" charset="0"/>
              </a:rPr>
              <a:t>. </a:t>
            </a:r>
          </a:p>
          <a:p>
            <a:pPr marL="0" indent="0" algn="l">
              <a:buNone/>
            </a:pPr>
            <a:endParaRPr lang="en-GB" sz="1400" b="0" i="0" dirty="0">
              <a:effectLst/>
              <a:latin typeface="+mj-lt"/>
            </a:endParaRPr>
          </a:p>
          <a:p>
            <a:pPr marL="0" indent="0" algn="l">
              <a:buNone/>
            </a:pPr>
            <a:endParaRPr lang="en-GB" sz="1400" dirty="0">
              <a:latin typeface="+mj-lt"/>
            </a:endParaRPr>
          </a:p>
          <a:p>
            <a:pPr marL="0" indent="0" algn="l">
              <a:buNone/>
            </a:pPr>
            <a:endParaRPr lang="en-GB" sz="1400" b="0" i="0" dirty="0">
              <a:effectLst/>
              <a:latin typeface="+mj-lt"/>
            </a:endParaRPr>
          </a:p>
          <a:p>
            <a:pPr marL="0" indent="0" algn="l">
              <a:buNone/>
            </a:pPr>
            <a:endParaRPr lang="en-GB" sz="1400" b="0" i="0" dirty="0">
              <a:effectLst/>
              <a:latin typeface="+mj-lt"/>
            </a:endParaRPr>
          </a:p>
        </p:txBody>
      </p:sp>
      <p:sp>
        <p:nvSpPr>
          <p:cNvPr id="6" name="Title 1">
            <a:extLst>
              <a:ext uri="{FF2B5EF4-FFF2-40B4-BE49-F238E27FC236}">
                <a16:creationId xmlns:a16="http://schemas.microsoft.com/office/drawing/2014/main" id="{648B13C5-EB33-97C3-CD87-41A604F3A718}"/>
              </a:ext>
            </a:extLst>
          </p:cNvPr>
          <p:cNvSpPr txBox="1">
            <a:spLocks/>
          </p:cNvSpPr>
          <p:nvPr/>
        </p:nvSpPr>
        <p:spPr>
          <a:xfrm>
            <a:off x="0" y="0"/>
            <a:ext cx="12192000" cy="74428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Understanding Emotional Wellbeing &amp; Mental Health</a:t>
            </a:r>
          </a:p>
        </p:txBody>
      </p:sp>
    </p:spTree>
    <p:extLst>
      <p:ext uri="{BB962C8B-B14F-4D97-AF65-F5344CB8AC3E}">
        <p14:creationId xmlns:p14="http://schemas.microsoft.com/office/powerpoint/2010/main" val="2721258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A212D9FE-547D-399C-C40A-8C678EA45347}"/>
              </a:ext>
            </a:extLst>
          </p:cNvPr>
          <p:cNvGraphicFramePr/>
          <p:nvPr>
            <p:extLst>
              <p:ext uri="{D42A27DB-BD31-4B8C-83A1-F6EECF244321}">
                <p14:modId xmlns:p14="http://schemas.microsoft.com/office/powerpoint/2010/main" val="3159479012"/>
              </p:ext>
            </p:extLst>
          </p:nvPr>
        </p:nvGraphicFramePr>
        <p:xfrm>
          <a:off x="780779" y="836712"/>
          <a:ext cx="10630442" cy="5688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DD637FF4-0D16-47CB-A08C-FF23D6404D2E}"/>
              </a:ext>
            </a:extLst>
          </p:cNvPr>
          <p:cNvSpPr>
            <a:spLocks noGrp="1"/>
          </p:cNvSpPr>
          <p:nvPr>
            <p:ph type="title"/>
          </p:nvPr>
        </p:nvSpPr>
        <p:spPr>
          <a:xfrm>
            <a:off x="0" y="-1"/>
            <a:ext cx="12192000" cy="744280"/>
          </a:xfrm>
          <a:solidFill>
            <a:srgbClr val="005EB8"/>
          </a:solidFill>
        </p:spPr>
        <p:txBody>
          <a:bodyPr>
            <a:normAutofit/>
          </a:bodyPr>
          <a:lstStyle/>
          <a:p>
            <a:pPr algn="ctr"/>
            <a:r>
              <a:rPr lang="en-GB" sz="2400" b="1" dirty="0">
                <a:solidFill>
                  <a:schemeClr val="bg1"/>
                </a:solidFill>
                <a:latin typeface="Arial"/>
                <a:cs typeface="Arial"/>
              </a:rPr>
              <a:t> Strategic Drivers: </a:t>
            </a:r>
            <a:r>
              <a:rPr lang="en-GB" sz="2400" dirty="0">
                <a:solidFill>
                  <a:schemeClr val="bg1"/>
                </a:solidFill>
                <a:latin typeface="Arial"/>
                <a:cs typeface="Arial"/>
              </a:rPr>
              <a:t>Voice of Children Young People, Parents &amp; Staff</a:t>
            </a:r>
          </a:p>
        </p:txBody>
      </p:sp>
    </p:spTree>
    <p:extLst>
      <p:ext uri="{BB962C8B-B14F-4D97-AF65-F5344CB8AC3E}">
        <p14:creationId xmlns:p14="http://schemas.microsoft.com/office/powerpoint/2010/main" val="2535337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12">
            <a:extLst>
              <a:ext uri="{FF2B5EF4-FFF2-40B4-BE49-F238E27FC236}">
                <a16:creationId xmlns:a16="http://schemas.microsoft.com/office/drawing/2014/main" id="{68452C93-FC24-530E-2670-7A93DF07DC30}"/>
              </a:ext>
            </a:extLst>
          </p:cNvPr>
          <p:cNvGraphicFramePr>
            <a:graphicFrameLocks/>
          </p:cNvGraphicFramePr>
          <p:nvPr/>
        </p:nvGraphicFramePr>
        <p:xfrm>
          <a:off x="6651165" y="1803736"/>
          <a:ext cx="5154796" cy="1280160"/>
        </p:xfrm>
        <a:graphic>
          <a:graphicData uri="http://schemas.openxmlformats.org/drawingml/2006/table">
            <a:tbl>
              <a:tblPr firstRow="1" firstCol="1" bandRow="1">
                <a:tableStyleId>{5C22544A-7EE6-4342-B048-85BDC9FD1C3A}</a:tableStyleId>
              </a:tblPr>
              <a:tblGrid>
                <a:gridCol w="1252428">
                  <a:extLst>
                    <a:ext uri="{9D8B030D-6E8A-4147-A177-3AD203B41FA5}">
                      <a16:colId xmlns:a16="http://schemas.microsoft.com/office/drawing/2014/main" val="3572236727"/>
                    </a:ext>
                  </a:extLst>
                </a:gridCol>
                <a:gridCol w="975592">
                  <a:extLst>
                    <a:ext uri="{9D8B030D-6E8A-4147-A177-3AD203B41FA5}">
                      <a16:colId xmlns:a16="http://schemas.microsoft.com/office/drawing/2014/main" val="3229527690"/>
                    </a:ext>
                  </a:extLst>
                </a:gridCol>
                <a:gridCol w="975592">
                  <a:extLst>
                    <a:ext uri="{9D8B030D-6E8A-4147-A177-3AD203B41FA5}">
                      <a16:colId xmlns:a16="http://schemas.microsoft.com/office/drawing/2014/main" val="1376382824"/>
                    </a:ext>
                  </a:extLst>
                </a:gridCol>
                <a:gridCol w="975592">
                  <a:extLst>
                    <a:ext uri="{9D8B030D-6E8A-4147-A177-3AD203B41FA5}">
                      <a16:colId xmlns:a16="http://schemas.microsoft.com/office/drawing/2014/main" val="2803125237"/>
                    </a:ext>
                  </a:extLst>
                </a:gridCol>
                <a:gridCol w="975592">
                  <a:extLst>
                    <a:ext uri="{9D8B030D-6E8A-4147-A177-3AD203B41FA5}">
                      <a16:colId xmlns:a16="http://schemas.microsoft.com/office/drawing/2014/main" val="750152442"/>
                    </a:ext>
                  </a:extLst>
                </a:gridCol>
              </a:tblGrid>
              <a:tr h="192021">
                <a:tc rowSpan="3">
                  <a:txBody>
                    <a:bodyPr/>
                    <a:lstStyle/>
                    <a:p>
                      <a:pPr algn="r"/>
                      <a:r>
                        <a:rPr lang="en-GB" sz="1400" dirty="0">
                          <a:effectLst/>
                          <a:latin typeface="+mj-lt"/>
                        </a:rPr>
                        <a:t> </a:t>
                      </a:r>
                      <a:endParaRPr lang="en-GB" sz="1400" dirty="0">
                        <a:effectLst/>
                        <a:latin typeface="+mj-lt"/>
                        <a:cs typeface="Times New Roman" panose="02020603050405020304" pitchFamily="18" charset="0"/>
                      </a:endParaRPr>
                    </a:p>
                  </a:txBody>
                  <a:tcPr marL="45720" marR="45720" marT="0" marB="0">
                    <a:lnL w="12700" cmpd="sng">
                      <a:noFill/>
                    </a:lnL>
                    <a:lnR w="12700" cmpd="sng">
                      <a:noFill/>
                    </a:lnR>
                    <a:lnT w="12700" cmpd="sng">
                      <a:noFill/>
                    </a:lnT>
                    <a:lnB w="38100" cmpd="sng">
                      <a:noFill/>
                    </a:lnB>
                    <a:lnTlToBr w="12700" cmpd="sng">
                      <a:noFill/>
                      <a:prstDash val="solid"/>
                    </a:lnTlToBr>
                    <a:lnBlToTr w="12700" cmpd="sng">
                      <a:noFill/>
                      <a:prstDash val="solid"/>
                    </a:lnBlToTr>
                  </a:tcPr>
                </a:tc>
                <a:tc gridSpan="4">
                  <a:txBody>
                    <a:bodyPr/>
                    <a:lstStyle/>
                    <a:p>
                      <a:pPr algn="ctr"/>
                      <a:r>
                        <a:rPr lang="en-GB" sz="1400" dirty="0">
                          <a:effectLst/>
                          <a:latin typeface="+mj-lt"/>
                          <a:ea typeface="Calibri" panose="020F0502020204030204" pitchFamily="34" charset="0"/>
                          <a:cs typeface="Times New Roman" panose="02020603050405020304" pitchFamily="18" charset="0"/>
                        </a:rPr>
                        <a:t>Type of </a:t>
                      </a:r>
                      <a:r>
                        <a:rPr lang="en-GB" sz="1400" dirty="0">
                          <a:solidFill>
                            <a:schemeClr val="bg1"/>
                          </a:solidFill>
                          <a:effectLst/>
                          <a:latin typeface="+mj-lt"/>
                        </a:rPr>
                        <a:t>Mental Health Problem</a:t>
                      </a:r>
                      <a:endParaRPr lang="en-GB" sz="1400" dirty="0">
                        <a:effectLst/>
                        <a:latin typeface="+mj-lt"/>
                        <a:ea typeface="Calibri" panose="020F0502020204030204" pitchFamily="34" charset="0"/>
                        <a:cs typeface="Times New Roman" panose="02020603050405020304" pitchFamily="18" charset="0"/>
                      </a:endParaRPr>
                    </a:p>
                  </a:txBody>
                  <a:tcPr marL="45720" marR="45720" marT="0" marB="0">
                    <a:lnL w="12700" cmpd="sng">
                      <a:noFill/>
                    </a:lnL>
                    <a:lnB w="38100" cmpd="sng">
                      <a:noFill/>
                    </a:lnB>
                  </a:tcPr>
                </a:tc>
                <a:tc hMerge="1">
                  <a:txBody>
                    <a:bodyPr/>
                    <a:lstStyle/>
                    <a:p>
                      <a:endParaRPr lang="en-GB"/>
                    </a:p>
                  </a:txBody>
                  <a:tcPr/>
                </a:tc>
                <a:tc hMerge="1">
                  <a:txBody>
                    <a:bodyPr/>
                    <a:lstStyle/>
                    <a:p>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GB"/>
                    </a:p>
                  </a:txBody>
                  <a:tcPr/>
                </a:tc>
                <a:extLst>
                  <a:ext uri="{0D108BD9-81ED-4DB2-BD59-A6C34878D82A}">
                    <a16:rowId xmlns:a16="http://schemas.microsoft.com/office/drawing/2014/main" val="1871303373"/>
                  </a:ext>
                </a:extLst>
              </a:tr>
              <a:tr h="192021">
                <a:tc vMerge="1">
                  <a:txBody>
                    <a:bodyPr/>
                    <a:lstStyle/>
                    <a:p>
                      <a:endParaRPr dirty="0"/>
                    </a:p>
                  </a:txBody>
                  <a:tcPr marL="45720" marR="45720" marT="0" marB="0"/>
                </a:tc>
                <a:tc gridSpan="2">
                  <a:txBody>
                    <a:bodyPr/>
                    <a:lstStyle/>
                    <a:p>
                      <a:pPr algn="ctr"/>
                      <a:r>
                        <a:rPr lang="en-GB" sz="1400" dirty="0">
                          <a:solidFill>
                            <a:schemeClr val="bg1"/>
                          </a:solidFill>
                          <a:effectLst/>
                          <a:latin typeface="+mj-lt"/>
                        </a:rPr>
                        <a:t>Probable</a:t>
                      </a:r>
                      <a:endParaRPr lang="en-GB" sz="1400" dirty="0">
                        <a:solidFill>
                          <a:schemeClr val="bg1"/>
                        </a:solidFill>
                        <a:effectLst/>
                        <a:latin typeface="+mj-lt"/>
                        <a:ea typeface="Calibri" panose="020F0502020204030204" pitchFamily="34" charset="0"/>
                        <a:cs typeface="Times New Roman" panose="02020603050405020304" pitchFamily="18" charset="0"/>
                      </a:endParaRPr>
                    </a:p>
                  </a:txBody>
                  <a:tcPr marL="45720" marR="45720" marT="0" marB="0">
                    <a:lnL w="38100" cmpd="sng">
                      <a:noFill/>
                    </a:lnL>
                    <a:lnR w="12700" cmpd="sng">
                      <a:noFill/>
                    </a:lnR>
                    <a:lnT w="38100" cmpd="sng">
                      <a:noFill/>
                    </a:lnT>
                    <a:lnB w="12700" cmpd="sng">
                      <a:noFill/>
                    </a:lnB>
                    <a:lnTlToBr w="12700" cmpd="sng">
                      <a:noFill/>
                      <a:prstDash val="solid"/>
                    </a:lnTlToBr>
                    <a:lnBlToTr w="12700" cmpd="sng">
                      <a:noFill/>
                      <a:prstDash val="solid"/>
                    </a:lnBlToTr>
                    <a:solidFill>
                      <a:srgbClr val="005EB8"/>
                    </a:solidFill>
                  </a:tcPr>
                </a:tc>
                <a:tc hMerge="1">
                  <a:txBody>
                    <a:bodyPr/>
                    <a:lstStyle/>
                    <a:p>
                      <a:endParaRPr lang="en-GB"/>
                    </a:p>
                  </a:txBody>
                  <a:tcPr/>
                </a:tc>
                <a:tc gridSpan="2">
                  <a:txBody>
                    <a:bodyPr/>
                    <a:lstStyle/>
                    <a:p>
                      <a:pPr algn="ctr"/>
                      <a:r>
                        <a:rPr lang="en-GB" sz="1400" dirty="0">
                          <a:solidFill>
                            <a:schemeClr val="bg1"/>
                          </a:solidFill>
                          <a:effectLst/>
                          <a:latin typeface="+mj-lt"/>
                        </a:rPr>
                        <a:t>Probable &amp; Possible</a:t>
                      </a:r>
                      <a:endParaRPr lang="en-GB" sz="1400" dirty="0">
                        <a:solidFill>
                          <a:schemeClr val="bg1"/>
                        </a:solidFill>
                        <a:effectLst/>
                        <a:latin typeface="+mj-lt"/>
                        <a:ea typeface="Calibri" panose="020F0502020204030204" pitchFamily="34" charset="0"/>
                        <a:cs typeface="Times New Roman" panose="02020603050405020304" pitchFamily="18" charset="0"/>
                      </a:endParaRP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05EB8"/>
                    </a:solidFill>
                  </a:tcPr>
                </a:tc>
                <a:tc hMerge="1">
                  <a:txBody>
                    <a:bodyPr/>
                    <a:lstStyle/>
                    <a:p>
                      <a:endParaRPr lang="en-GB"/>
                    </a:p>
                  </a:txBody>
                  <a:tcPr/>
                </a:tc>
                <a:extLst>
                  <a:ext uri="{0D108BD9-81ED-4DB2-BD59-A6C34878D82A}">
                    <a16:rowId xmlns:a16="http://schemas.microsoft.com/office/drawing/2014/main" val="3208371974"/>
                  </a:ext>
                </a:extLst>
              </a:tr>
              <a:tr h="192021">
                <a:tc vMerge="1">
                  <a:txBody>
                    <a:bodyPr/>
                    <a:lstStyle/>
                    <a:p>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algn="ctr"/>
                      <a:r>
                        <a:rPr lang="en-GB" sz="1400" b="1" dirty="0">
                          <a:effectLst/>
                          <a:latin typeface="+mj-lt"/>
                        </a:rPr>
                        <a:t>Male</a:t>
                      </a:r>
                      <a:endParaRPr lang="en-GB" sz="1400" b="1" dirty="0">
                        <a:effectLst/>
                        <a:latin typeface="+mj-lt"/>
                        <a:ea typeface="Calibri" panose="020F0502020204030204" pitchFamily="34" charset="0"/>
                        <a:cs typeface="Times New Roman" panose="02020603050405020304" pitchFamily="18" charset="0"/>
                      </a:endParaRPr>
                    </a:p>
                  </a:txBody>
                  <a:tcPr marL="45720" marR="45720" marT="0" marB="0">
                    <a:lnL w="381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b="1" dirty="0">
                          <a:effectLst/>
                          <a:latin typeface="+mj-lt"/>
                        </a:rPr>
                        <a:t>Female</a:t>
                      </a:r>
                      <a:endParaRPr lang="en-GB" sz="1400" b="1" dirty="0">
                        <a:effectLst/>
                        <a:latin typeface="+mj-lt"/>
                        <a:ea typeface="Calibri" panose="020F0502020204030204" pitchFamily="34" charset="0"/>
                        <a:cs typeface="Times New Roman" panose="02020603050405020304" pitchFamily="18" charset="0"/>
                      </a:endParaRPr>
                    </a:p>
                  </a:txBody>
                  <a:tcPr marL="45720" marR="4572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b="1" dirty="0">
                          <a:effectLst/>
                          <a:latin typeface="+mj-lt"/>
                        </a:rPr>
                        <a:t>Male</a:t>
                      </a:r>
                      <a:endParaRPr lang="en-GB" sz="1400" b="1" dirty="0">
                        <a:effectLst/>
                        <a:latin typeface="+mj-lt"/>
                        <a:ea typeface="Calibri" panose="020F0502020204030204" pitchFamily="34" charset="0"/>
                        <a:cs typeface="Times New Roman" panose="02020603050405020304" pitchFamily="18"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b="1" dirty="0">
                          <a:effectLst/>
                          <a:latin typeface="+mj-lt"/>
                        </a:rPr>
                        <a:t>Female</a:t>
                      </a:r>
                      <a:endParaRPr lang="en-GB" sz="1400" b="1" dirty="0">
                        <a:effectLst/>
                        <a:latin typeface="+mj-lt"/>
                        <a:ea typeface="Calibri" panose="020F0502020204030204" pitchFamily="34" charset="0"/>
                        <a:cs typeface="Times New Roman" panose="02020603050405020304" pitchFamily="18"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62631581"/>
                  </a:ext>
                </a:extLst>
              </a:tr>
              <a:tr h="192021">
                <a:tc>
                  <a:txBody>
                    <a:bodyPr/>
                    <a:lstStyle/>
                    <a:p>
                      <a:pPr algn="r"/>
                      <a:r>
                        <a:rPr lang="en-GB" sz="1400" dirty="0">
                          <a:effectLst/>
                          <a:latin typeface="+mj-lt"/>
                        </a:rPr>
                        <a:t>11 -16 years</a:t>
                      </a:r>
                      <a:endParaRPr lang="en-GB" sz="1400" dirty="0">
                        <a:effectLst/>
                        <a:latin typeface="+mj-lt"/>
                        <a:ea typeface="Calibri" panose="020F0502020204030204" pitchFamily="34" charset="0"/>
                        <a:cs typeface="Times New Roman" panose="02020603050405020304" pitchFamily="18" charset="0"/>
                      </a:endParaRPr>
                    </a:p>
                  </a:txBody>
                  <a:tcPr marL="45720" marR="45720" marT="0" marB="0">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r>
                        <a:rPr lang="en-GB" sz="1400" dirty="0">
                          <a:effectLst/>
                          <a:latin typeface="+mj-lt"/>
                        </a:rPr>
                        <a:t>22.3%</a:t>
                      </a:r>
                      <a:endParaRPr lang="en-GB" sz="1400" dirty="0">
                        <a:effectLst/>
                        <a:latin typeface="+mj-lt"/>
                        <a:ea typeface="Calibri" panose="020F0502020204030204" pitchFamily="34" charset="0"/>
                        <a:cs typeface="Times New Roman" panose="02020603050405020304" pitchFamily="18" charset="0"/>
                      </a:endParaRPr>
                    </a:p>
                  </a:txBody>
                  <a:tcPr marL="45720" marR="4572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dirty="0">
                          <a:effectLst/>
                          <a:latin typeface="+mj-lt"/>
                        </a:rPr>
                        <a:t>22.9%</a:t>
                      </a:r>
                      <a:endParaRPr lang="en-GB" sz="1400" dirty="0">
                        <a:effectLst/>
                        <a:latin typeface="+mj-lt"/>
                        <a:ea typeface="Calibri" panose="020F0502020204030204" pitchFamily="34" charset="0"/>
                        <a:cs typeface="Times New Roman" panose="02020603050405020304" pitchFamily="18" charset="0"/>
                      </a:endParaRPr>
                    </a:p>
                  </a:txBody>
                  <a:tcPr marL="45720" marR="4572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dirty="0">
                          <a:effectLst/>
                          <a:latin typeface="+mj-lt"/>
                        </a:rPr>
                        <a:t>33.7%</a:t>
                      </a:r>
                      <a:endParaRPr lang="en-GB" sz="1400" dirty="0">
                        <a:effectLst/>
                        <a:latin typeface="+mj-lt"/>
                        <a:ea typeface="Calibri" panose="020F0502020204030204" pitchFamily="34" charset="0"/>
                        <a:cs typeface="Times New Roman" panose="02020603050405020304" pitchFamily="18"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dirty="0">
                          <a:effectLst/>
                          <a:latin typeface="+mj-lt"/>
                        </a:rPr>
                        <a:t>35.5%</a:t>
                      </a:r>
                      <a:endParaRPr lang="en-GB" sz="1400" dirty="0">
                        <a:effectLst/>
                        <a:latin typeface="+mj-lt"/>
                        <a:ea typeface="Calibri" panose="020F0502020204030204" pitchFamily="34" charset="0"/>
                        <a:cs typeface="Times New Roman" panose="02020603050405020304" pitchFamily="18"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97883783"/>
                  </a:ext>
                </a:extLst>
              </a:tr>
              <a:tr h="192021">
                <a:tc>
                  <a:txBody>
                    <a:bodyPr/>
                    <a:lstStyle/>
                    <a:p>
                      <a:pPr algn="r"/>
                      <a:r>
                        <a:rPr lang="en-GB" sz="1400" dirty="0">
                          <a:effectLst/>
                          <a:latin typeface="+mj-lt"/>
                        </a:rPr>
                        <a:t>17-19 years</a:t>
                      </a:r>
                      <a:endParaRPr lang="en-GB" sz="1400" dirty="0">
                        <a:effectLst/>
                        <a:latin typeface="+mj-lt"/>
                        <a:ea typeface="Calibri" panose="020F0502020204030204" pitchFamily="34" charset="0"/>
                        <a:cs typeface="Times New Roman" panose="02020603050405020304" pitchFamily="18" charset="0"/>
                      </a:endParaRPr>
                    </a:p>
                  </a:txBody>
                  <a:tcPr marL="45720" marR="4572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dirty="0">
                          <a:effectLst/>
                          <a:latin typeface="+mj-lt"/>
                        </a:rPr>
                        <a:t>15.4%</a:t>
                      </a:r>
                      <a:endParaRPr lang="en-GB" sz="1400" dirty="0">
                        <a:effectLst/>
                        <a:latin typeface="+mj-lt"/>
                        <a:ea typeface="Calibri" panose="020F0502020204030204" pitchFamily="34" charset="0"/>
                        <a:cs typeface="Times New Roman" panose="02020603050405020304" pitchFamily="18" charset="0"/>
                      </a:endParaRPr>
                    </a:p>
                  </a:txBody>
                  <a:tcPr marL="45720" marR="4572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dirty="0">
                          <a:effectLst/>
                          <a:latin typeface="+mj-lt"/>
                        </a:rPr>
                        <a:t>31.6%</a:t>
                      </a:r>
                      <a:endParaRPr lang="en-GB" sz="1400" dirty="0">
                        <a:effectLst/>
                        <a:latin typeface="+mj-lt"/>
                        <a:ea typeface="Calibri" panose="020F0502020204030204" pitchFamily="34" charset="0"/>
                        <a:cs typeface="Times New Roman" panose="02020603050405020304" pitchFamily="18" charset="0"/>
                      </a:endParaRPr>
                    </a:p>
                  </a:txBody>
                  <a:tcPr marL="45720" marR="4572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dirty="0">
                          <a:effectLst/>
                          <a:latin typeface="+mj-lt"/>
                        </a:rPr>
                        <a:t>30.1%</a:t>
                      </a:r>
                      <a:endParaRPr lang="en-GB" sz="1400" dirty="0">
                        <a:effectLst/>
                        <a:latin typeface="+mj-lt"/>
                        <a:ea typeface="Calibri" panose="020F0502020204030204" pitchFamily="34" charset="0"/>
                        <a:cs typeface="Times New Roman" panose="02020603050405020304" pitchFamily="18"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dirty="0">
                          <a:effectLst/>
                          <a:latin typeface="+mj-lt"/>
                        </a:rPr>
                        <a:t>47.6%</a:t>
                      </a:r>
                      <a:endParaRPr lang="en-GB" sz="1400" dirty="0">
                        <a:effectLst/>
                        <a:latin typeface="+mj-lt"/>
                        <a:ea typeface="Calibri" panose="020F0502020204030204" pitchFamily="34" charset="0"/>
                        <a:cs typeface="Times New Roman" panose="02020603050405020304" pitchFamily="18"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44622921"/>
                  </a:ext>
                </a:extLst>
              </a:tr>
              <a:tr h="192021">
                <a:tc>
                  <a:txBody>
                    <a:bodyPr/>
                    <a:lstStyle/>
                    <a:p>
                      <a:pPr algn="r"/>
                      <a:r>
                        <a:rPr lang="en-GB" sz="1400" dirty="0">
                          <a:effectLst/>
                          <a:latin typeface="+mj-lt"/>
                        </a:rPr>
                        <a:t>20-25 years</a:t>
                      </a:r>
                      <a:endParaRPr lang="en-GB" sz="1400" dirty="0">
                        <a:effectLst/>
                        <a:latin typeface="+mj-lt"/>
                        <a:ea typeface="Calibri" panose="020F0502020204030204" pitchFamily="34" charset="0"/>
                        <a:cs typeface="Times New Roman" panose="02020603050405020304" pitchFamily="18" charset="0"/>
                      </a:endParaRPr>
                    </a:p>
                  </a:txBody>
                  <a:tcPr marL="45720" marR="4572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dirty="0">
                          <a:effectLst/>
                          <a:latin typeface="+mj-lt"/>
                        </a:rPr>
                        <a:t>13.4%</a:t>
                      </a:r>
                      <a:endParaRPr lang="en-GB" sz="1400" dirty="0">
                        <a:effectLst/>
                        <a:latin typeface="+mj-lt"/>
                        <a:ea typeface="Calibri" panose="020F0502020204030204" pitchFamily="34" charset="0"/>
                        <a:cs typeface="Times New Roman" panose="02020603050405020304" pitchFamily="18" charset="0"/>
                      </a:endParaRPr>
                    </a:p>
                  </a:txBody>
                  <a:tcPr marL="45720" marR="4572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dirty="0">
                          <a:effectLst/>
                          <a:latin typeface="+mj-lt"/>
                        </a:rPr>
                        <a:t>30.4%</a:t>
                      </a:r>
                      <a:endParaRPr lang="en-GB" sz="1400" dirty="0">
                        <a:effectLst/>
                        <a:latin typeface="+mj-lt"/>
                        <a:ea typeface="Calibri" panose="020F0502020204030204" pitchFamily="34" charset="0"/>
                        <a:cs typeface="Times New Roman" panose="02020603050405020304" pitchFamily="18" charset="0"/>
                      </a:endParaRPr>
                    </a:p>
                  </a:txBody>
                  <a:tcPr marL="45720" marR="4572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dirty="0">
                          <a:effectLst/>
                          <a:latin typeface="+mj-lt"/>
                        </a:rPr>
                        <a:t>29.9%</a:t>
                      </a:r>
                      <a:endParaRPr lang="en-GB" sz="1400" dirty="0">
                        <a:effectLst/>
                        <a:latin typeface="+mj-lt"/>
                        <a:ea typeface="Calibri" panose="020F0502020204030204" pitchFamily="34" charset="0"/>
                        <a:cs typeface="Times New Roman" panose="02020603050405020304" pitchFamily="18"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dirty="0">
                          <a:effectLst/>
                          <a:latin typeface="+mj-lt"/>
                        </a:rPr>
                        <a:t>44.6%</a:t>
                      </a:r>
                      <a:endParaRPr lang="en-GB" sz="1400" dirty="0">
                        <a:effectLst/>
                        <a:latin typeface="+mj-lt"/>
                        <a:ea typeface="Calibri" panose="020F0502020204030204" pitchFamily="34" charset="0"/>
                        <a:cs typeface="Times New Roman" panose="02020603050405020304" pitchFamily="18"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00266955"/>
                  </a:ext>
                </a:extLst>
              </a:tr>
            </a:tbl>
          </a:graphicData>
        </a:graphic>
      </p:graphicFrame>
      <p:sp>
        <p:nvSpPr>
          <p:cNvPr id="4" name="Title 1">
            <a:extLst>
              <a:ext uri="{FF2B5EF4-FFF2-40B4-BE49-F238E27FC236}">
                <a16:creationId xmlns:a16="http://schemas.microsoft.com/office/drawing/2014/main" id="{460714B7-19EF-8F8D-1E6B-F70533E0275E}"/>
              </a:ext>
            </a:extLst>
          </p:cNvPr>
          <p:cNvSpPr txBox="1">
            <a:spLocks/>
          </p:cNvSpPr>
          <p:nvPr/>
        </p:nvSpPr>
        <p:spPr>
          <a:xfrm>
            <a:off x="0" y="0"/>
            <a:ext cx="12192000" cy="74428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Strategic Drivers: </a:t>
            </a:r>
            <a:r>
              <a:rPr kumimoji="0" lang="en-GB" sz="2400" b="0" i="0" u="none" strike="noStrike" kern="1200" cap="none" spc="0" normalizeH="0" baseline="0" noProof="0" dirty="0">
                <a:ln>
                  <a:noFill/>
                </a:ln>
                <a:solidFill>
                  <a:prstClr val="white"/>
                </a:solidFill>
                <a:effectLst/>
                <a:uLnTx/>
                <a:uFillTx/>
                <a:latin typeface="Arial"/>
                <a:ea typeface="+mj-ea"/>
                <a:cs typeface="Arial"/>
              </a:rPr>
              <a:t>Prevalence of Mental Health Conditions</a:t>
            </a:r>
          </a:p>
        </p:txBody>
      </p:sp>
      <p:sp>
        <p:nvSpPr>
          <p:cNvPr id="2" name="Speech Bubble: Rectangle with Corners Rounded 1">
            <a:extLst>
              <a:ext uri="{FF2B5EF4-FFF2-40B4-BE49-F238E27FC236}">
                <a16:creationId xmlns:a16="http://schemas.microsoft.com/office/drawing/2014/main" id="{6BC60FEE-6473-3414-CEB9-7017C84081E9}"/>
              </a:ext>
            </a:extLst>
          </p:cNvPr>
          <p:cNvSpPr/>
          <p:nvPr/>
        </p:nvSpPr>
        <p:spPr>
          <a:xfrm>
            <a:off x="344240" y="1788306"/>
            <a:ext cx="6183808" cy="1295590"/>
          </a:xfrm>
          <a:prstGeom prst="wedgeRoundRectCallout">
            <a:avLst>
              <a:gd name="adj1" fmla="val 24759"/>
              <a:gd name="adj2" fmla="val 48867"/>
              <a:gd name="adj3" fmla="val 16667"/>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a:ea typeface="+mn-ea"/>
                <a:cs typeface="+mn-cs"/>
              </a:rPr>
              <a:t>“it is our mental health that appears to have deteriorated most significantly in the past decade… the rise in need for mental health services is not evenly distributed in the population. For adults, mental health referrals have been increasing at a rate of 3.3 per cent a year . But for children and young people, the rate of referrals has increased by 11.7 per cent a year”.</a:t>
            </a:r>
          </a:p>
        </p:txBody>
      </p:sp>
      <p:sp>
        <p:nvSpPr>
          <p:cNvPr id="3" name="TextBox 2">
            <a:extLst>
              <a:ext uri="{FF2B5EF4-FFF2-40B4-BE49-F238E27FC236}">
                <a16:creationId xmlns:a16="http://schemas.microsoft.com/office/drawing/2014/main" id="{55AF0C0B-E22F-CCD0-04D7-7AEB7E854D94}"/>
              </a:ext>
            </a:extLst>
          </p:cNvPr>
          <p:cNvSpPr txBox="1"/>
          <p:nvPr/>
        </p:nvSpPr>
        <p:spPr>
          <a:xfrm>
            <a:off x="344240" y="745102"/>
            <a:ext cx="11503519" cy="1061829"/>
          </a:xfrm>
          <a:prstGeom prst="rect">
            <a:avLst/>
          </a:prstGeom>
          <a:noFill/>
        </p:spPr>
        <p:txBody>
          <a:bodyPr wrap="square" rtlCol="0">
            <a:spAutoFit/>
          </a:bodyPr>
          <a:lstStyle/>
          <a:p>
            <a:pPr marL="0" marR="0" lvl="0" indent="0" algn="l" defTabSz="914400" rtl="0" eaLnBrk="0" fontAlgn="base" latinLnBrk="0" hangingPunct="0">
              <a:lnSpc>
                <a:spcPct val="100000"/>
              </a:lnSpc>
              <a:spcBef>
                <a:spcPts val="60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Devon is home to 1.2M people, 2% of England’s population, including 223,700 CYP.</a:t>
            </a:r>
            <a:r>
              <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 The incidence of probable mental health problems, based on national prevalence (above right) it is estimated as 24,160 CYP in Devon. However, in Devon </a:t>
            </a:r>
            <a:r>
              <a:rPr kumimoji="0" lang="en-GB" sz="1400" b="0" i="0" u="none" strike="noStrike" kern="1200" cap="none" spc="0" normalizeH="0" baseline="0" noProof="0" dirty="0">
                <a:ln>
                  <a:noFill/>
                </a:ln>
                <a:solidFill>
                  <a:sysClr val="windowText" lastClr="000000"/>
                </a:solidFill>
                <a:effectLst/>
                <a:uLnTx/>
                <a:uFillTx/>
                <a:latin typeface="Arial" panose="020B0604020202020204" pitchFamily="34" charset="0"/>
                <a:ea typeface="Gadugi" panose="020B0502040204020203" pitchFamily="34" charset="0"/>
                <a:cs typeface="Arial" panose="020B0604020202020204" pitchFamily="34" charset="0"/>
              </a:rPr>
              <a:t>Social Emotional Mental Health needs in school pupils are consistently above the regional and national average. </a:t>
            </a:r>
          </a:p>
          <a:p>
            <a:pPr marL="0" marR="0" lvl="0" indent="0" algn="l" defTabSz="914400" rtl="0" eaLnBrk="0" fontAlgn="base" latinLnBrk="0" hangingPunct="0">
              <a:lnSpc>
                <a:spcPct val="100000"/>
              </a:lnSpc>
              <a:spcBef>
                <a:spcPts val="600"/>
              </a:spcBef>
              <a:spcAft>
                <a:spcPct val="0"/>
              </a:spcAft>
              <a:buClrTx/>
              <a:buSzTx/>
              <a:buFontTx/>
              <a:buNone/>
              <a:tabLst/>
              <a:defRPr/>
            </a:pPr>
            <a:r>
              <a:rPr kumimoji="0" lang="en-GB" altLang="en-US" sz="1400" b="0" i="0" u="none" strike="noStrike" kern="1200" cap="none" spc="0" normalizeH="0" baseline="0" noProof="0" dirty="0" bmk="">
                <a:ln>
                  <a:noFill/>
                </a:ln>
                <a:solidFill>
                  <a:prstClr val="black"/>
                </a:solidFill>
                <a:effectLst/>
                <a:uLnTx/>
                <a:uFillTx/>
                <a:latin typeface="Arial"/>
                <a:ea typeface="Times New Roman" panose="02020603050405020304" pitchFamily="18" charset="0"/>
                <a:cs typeface="Arial" panose="020B0604020202020204" pitchFamily="34" charset="0"/>
              </a:rPr>
              <a:t>The 2024 Darzi report identifies that (green box)</a:t>
            </a:r>
            <a:r>
              <a:rPr kumimoji="0" lang="en-GB" altLang="en-US" sz="1600" b="0" i="0" u="none" strike="noStrike" kern="1200" cap="none" spc="0" normalizeH="0" baseline="0" noProof="0" dirty="0" bmk="">
                <a:ln>
                  <a:noFill/>
                </a:ln>
                <a:solidFill>
                  <a:prstClr val="black"/>
                </a:solidFill>
                <a:effectLst/>
                <a:uLnTx/>
                <a:uFillTx/>
                <a:latin typeface="Arial"/>
                <a:ea typeface="Times New Roman" panose="02020603050405020304" pitchFamily="18" charset="0"/>
                <a:cs typeface="Arial" panose="020B0604020202020204" pitchFamily="34" charset="0"/>
              </a:rPr>
              <a:t>:</a:t>
            </a:r>
          </a:p>
        </p:txBody>
      </p:sp>
      <p:sp>
        <p:nvSpPr>
          <p:cNvPr id="7" name="TextBox 6">
            <a:extLst>
              <a:ext uri="{FF2B5EF4-FFF2-40B4-BE49-F238E27FC236}">
                <a16:creationId xmlns:a16="http://schemas.microsoft.com/office/drawing/2014/main" id="{39991AA1-D36B-917F-7790-2B6B7A4BDD18}"/>
              </a:ext>
            </a:extLst>
          </p:cNvPr>
          <p:cNvSpPr txBox="1"/>
          <p:nvPr/>
        </p:nvSpPr>
        <p:spPr>
          <a:xfrm>
            <a:off x="344240" y="3140968"/>
            <a:ext cx="11512400" cy="31085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9639"/>
                </a:solidFill>
                <a:effectLst/>
                <a:uLnTx/>
                <a:uFillTx/>
                <a:latin typeface="Arial"/>
                <a:ea typeface="Times New Roman" panose="02020603050405020304" pitchFamily="18" charset="0"/>
                <a:cs typeface="Times New Roman" panose="02020603050405020304" pitchFamily="18" charset="0"/>
              </a:rPr>
              <a:t>What causes mental health problems?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The brain is our bodies most complex organ containing over 100 billion neurones with over a trillion synaptic connections. It is, therefore, unsurprising that mental illness is complex and difficult to delineate. For any individual, mental illness relates to the unique confluence of variables acting across a lifetime.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Prior to and following birth, babies and young children remain highly malleable and responsive to parental inputs and their immediate environment, they are susceptible to social stressors and their family experience. After the family, school becomes the biggest single influence on a child’s mental health. As children enter adolescence and early adulthood there is a period of significant neurodevelopmental change,        this coincides with the peak time in the life course for development of mental health problems.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Not all CYP are equally likely to develop mental illness. Our identity, personal characteristics, circumstances or economic status do not give us mental health problems; however, the experience of trauma, health inequalities and marginalisation are associated with increased prevalence of mental health problems. </a:t>
            </a:r>
            <a:r>
              <a:rPr kumimoji="0" lang="en-GB" sz="1400" b="0" i="0" u="none" strike="noStrike" kern="1200" cap="none" spc="0" normalizeH="0" baseline="0" noProof="0" dirty="0">
                <a:ln>
                  <a:noFill/>
                </a:ln>
                <a:solidFill>
                  <a:prstClr val="black"/>
                </a:solidFill>
                <a:effectLst/>
                <a:uLnTx/>
                <a:uFillTx/>
                <a:latin typeface="Arial"/>
                <a:ea typeface="+mn-ea"/>
                <a:cs typeface="+mn-cs"/>
              </a:rPr>
              <a:t>Darzi (2024) notes wider determinants like income, education, work, housing, relationships, families and our natural and physical environment can have enormous impacts on our health. </a:t>
            </a:r>
            <a:r>
              <a:rPr kumimoji="0" lang="en-GB" sz="1400" b="1" i="0" u="none" strike="noStrike" kern="1200" cap="none" spc="0" normalizeH="0" baseline="0" noProof="0" dirty="0">
                <a:ln>
                  <a:noFill/>
                </a:ln>
                <a:solidFill>
                  <a:srgbClr val="0070C0"/>
                </a:solidFill>
                <a:effectLst/>
                <a:uLnTx/>
                <a:uFillTx/>
                <a:latin typeface="Arial"/>
                <a:ea typeface="+mn-ea"/>
                <a:cs typeface="+mn-cs"/>
              </a:rPr>
              <a:t>Many of these are moving in the wrong direction.</a:t>
            </a:r>
          </a:p>
        </p:txBody>
      </p:sp>
    </p:spTree>
    <p:extLst>
      <p:ext uri="{BB962C8B-B14F-4D97-AF65-F5344CB8AC3E}">
        <p14:creationId xmlns:p14="http://schemas.microsoft.com/office/powerpoint/2010/main" val="2141416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9F8B758-B1E7-2ADF-BDE0-11AE37F01F9E}"/>
              </a:ext>
            </a:extLst>
          </p:cNvPr>
          <p:cNvSpPr txBox="1">
            <a:spLocks/>
          </p:cNvSpPr>
          <p:nvPr/>
        </p:nvSpPr>
        <p:spPr>
          <a:xfrm>
            <a:off x="0" y="0"/>
            <a:ext cx="12192000" cy="74428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Strategic Drivers: </a:t>
            </a:r>
            <a:r>
              <a:rPr kumimoji="0" lang="en-GB" sz="2400" b="0" i="0" u="none" strike="noStrike" kern="1200" cap="none" spc="0" normalizeH="0" baseline="0" noProof="0" dirty="0">
                <a:ln>
                  <a:noFill/>
                </a:ln>
                <a:solidFill>
                  <a:prstClr val="white"/>
                </a:solidFill>
                <a:effectLst/>
                <a:uLnTx/>
                <a:uFillTx/>
                <a:latin typeface="Arial"/>
                <a:ea typeface="+mj-ea"/>
                <a:cs typeface="Arial"/>
              </a:rPr>
              <a:t>Factors Relating to Prevalence of Mental Health Conditions </a:t>
            </a:r>
          </a:p>
        </p:txBody>
      </p:sp>
      <p:graphicFrame>
        <p:nvGraphicFramePr>
          <p:cNvPr id="5" name="Diagram 4">
            <a:extLst>
              <a:ext uri="{FF2B5EF4-FFF2-40B4-BE49-F238E27FC236}">
                <a16:creationId xmlns:a16="http://schemas.microsoft.com/office/drawing/2014/main" id="{E5B92C2C-66F4-85D6-945F-4646888CD3DC}"/>
              </a:ext>
            </a:extLst>
          </p:cNvPr>
          <p:cNvGraphicFramePr/>
          <p:nvPr>
            <p:extLst>
              <p:ext uri="{D42A27DB-BD31-4B8C-83A1-F6EECF244321}">
                <p14:modId xmlns:p14="http://schemas.microsoft.com/office/powerpoint/2010/main" val="1273168287"/>
              </p:ext>
            </p:extLst>
          </p:nvPr>
        </p:nvGraphicFramePr>
        <p:xfrm>
          <a:off x="371364" y="908720"/>
          <a:ext cx="11449272"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8165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A76187-6A95-0567-72AA-4E4A9CCA3F64}"/>
              </a:ext>
            </a:extLst>
          </p:cNvPr>
          <p:cNvSpPr>
            <a:spLocks noGrp="1"/>
          </p:cNvSpPr>
          <p:nvPr>
            <p:ph sz="half" idx="1"/>
          </p:nvPr>
        </p:nvSpPr>
        <p:spPr>
          <a:xfrm>
            <a:off x="347008" y="764704"/>
            <a:ext cx="11521280" cy="1032312"/>
          </a:xfrm>
        </p:spPr>
        <p:txBody>
          <a:bodyPr/>
          <a:lstStyle/>
          <a:p>
            <a:pPr marL="0" lvl="0" indent="0">
              <a:buNone/>
            </a:pPr>
            <a:r>
              <a:rPr lang="en-GB" sz="1400" b="1" dirty="0">
                <a:solidFill>
                  <a:schemeClr val="accent3"/>
                </a:solidFill>
              </a:rPr>
              <a:t>The Changing Nature of Mental Health</a:t>
            </a:r>
          </a:p>
          <a:p>
            <a:pPr marL="0" lvl="0" indent="0">
              <a:buNone/>
            </a:pPr>
            <a:r>
              <a:rPr kumimoji="0" lang="en-GB" altLang="en-US" sz="1400" b="0" i="0" u="none" strike="noStrike" cap="none" normalizeH="0" baseline="0" dirty="0" bmk="">
                <a:ln>
                  <a:noFill/>
                </a:ln>
                <a:effectLst/>
                <a:latin typeface="+mj-lt"/>
                <a:ea typeface="Times New Roman" panose="02020603050405020304" pitchFamily="18" charset="0"/>
                <a:cs typeface="Arial" panose="020B0604020202020204" pitchFamily="34" charset="0"/>
              </a:rPr>
              <a:t>Nationally rates of probable mental disorders doubled between 2017 and 2023. </a:t>
            </a:r>
            <a:r>
              <a:rPr lang="en-GB" sz="1400" dirty="0"/>
              <a:t>Mental health issues among young people are becoming more prevalent – and more visible. This shift suggests both a greater willingness to disclose struggles and a changing culture. Most experts agree that the rise in mental health problems are likely to be associated with a range of factors, such as:</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b="1" dirty="0">
              <a:solidFill>
                <a:schemeClr val="accent3"/>
              </a:solidFill>
            </a:endParaRPr>
          </a:p>
          <a:p>
            <a:pPr marL="0" indent="0" algn="ctr">
              <a:buNone/>
            </a:pPr>
            <a:r>
              <a:rPr lang="en-GB" b="1" dirty="0">
                <a:solidFill>
                  <a:schemeClr val="accent3"/>
                </a:solidFill>
              </a:rPr>
              <a:t>The rise in mental health problems in CYP is not an isolated </a:t>
            </a:r>
          </a:p>
          <a:p>
            <a:pPr marL="0" indent="0" algn="ctr">
              <a:buNone/>
            </a:pPr>
            <a:r>
              <a:rPr lang="en-GB" b="1" dirty="0">
                <a:solidFill>
                  <a:schemeClr val="accent3"/>
                </a:solidFill>
              </a:rPr>
              <a:t>issue but a reflection of broader societal change.</a:t>
            </a:r>
          </a:p>
          <a:p>
            <a:pPr marL="0" indent="0">
              <a:buNone/>
            </a:pPr>
            <a:endParaRPr lang="en-GB" dirty="0"/>
          </a:p>
          <a:p>
            <a:pPr marL="0" indent="0">
              <a:buNone/>
            </a:pPr>
            <a:endParaRPr lang="en-GB" dirty="0">
              <a:solidFill>
                <a:srgbClr val="003087"/>
              </a:solidFill>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altLang="en-US" b="0" i="0" u="none" strike="noStrike" cap="none" normalizeH="0" baseline="0" dirty="0" bmk="">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endParaRPr kumimoji="0" lang="en-GB" altLang="en-US"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GB" altLang="en-US" b="0" i="0" u="none" strike="noStrike" cap="none" normalizeH="0" baseline="0" dirty="0" bmk="">
              <a:ln>
                <a:noFill/>
              </a:ln>
              <a:solidFill>
                <a:schemeClr val="tx1"/>
              </a:solidFill>
              <a:effectLst/>
            </a:endParaRPr>
          </a:p>
          <a:p>
            <a:endParaRPr lang="en-GB"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GB" b="0" i="0" dirty="0">
              <a:solidFill>
                <a:srgbClr val="43423E"/>
              </a:solidFill>
              <a:effectLst/>
              <a:latin typeface="+mj-lt"/>
            </a:endParaRPr>
          </a:p>
          <a:p>
            <a:pPr algn="l">
              <a:buFont typeface="Arial" panose="020B0604020202020204" pitchFamily="34" charset="0"/>
              <a:buChar char="•"/>
            </a:pPr>
            <a:endParaRPr lang="en-GB" b="0" i="0" dirty="0">
              <a:solidFill>
                <a:srgbClr val="43423E"/>
              </a:solidFill>
              <a:effectLst/>
              <a:latin typeface="+mj-lt"/>
            </a:endParaRPr>
          </a:p>
          <a:p>
            <a:endParaRPr lang="en-GB" dirty="0"/>
          </a:p>
        </p:txBody>
      </p:sp>
      <p:sp>
        <p:nvSpPr>
          <p:cNvPr id="3" name="Title 1">
            <a:extLst>
              <a:ext uri="{FF2B5EF4-FFF2-40B4-BE49-F238E27FC236}">
                <a16:creationId xmlns:a16="http://schemas.microsoft.com/office/drawing/2014/main" id="{C9F8B758-B1E7-2ADF-BDE0-11AE37F01F9E}"/>
              </a:ext>
            </a:extLst>
          </p:cNvPr>
          <p:cNvSpPr txBox="1">
            <a:spLocks/>
          </p:cNvSpPr>
          <p:nvPr/>
        </p:nvSpPr>
        <p:spPr>
          <a:xfrm>
            <a:off x="0" y="0"/>
            <a:ext cx="12192000" cy="74428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Strategic Drivers: </a:t>
            </a:r>
            <a:r>
              <a:rPr kumimoji="0" lang="en-GB" sz="2400" b="0" i="0" u="none" strike="noStrike" kern="1200" cap="none" spc="0" normalizeH="0" baseline="0" noProof="0" dirty="0">
                <a:ln>
                  <a:noFill/>
                </a:ln>
                <a:solidFill>
                  <a:prstClr val="white"/>
                </a:solidFill>
                <a:effectLst/>
                <a:uLnTx/>
                <a:uFillTx/>
                <a:latin typeface="Arial"/>
                <a:ea typeface="+mj-ea"/>
                <a:cs typeface="Arial"/>
              </a:rPr>
              <a:t>Factors Relating to Prevalence of Mental Health Conditions </a:t>
            </a:r>
          </a:p>
        </p:txBody>
      </p:sp>
      <p:graphicFrame>
        <p:nvGraphicFramePr>
          <p:cNvPr id="4" name="Diagram 3">
            <a:extLst>
              <a:ext uri="{FF2B5EF4-FFF2-40B4-BE49-F238E27FC236}">
                <a16:creationId xmlns:a16="http://schemas.microsoft.com/office/drawing/2014/main" id="{68C32F9D-625A-5A64-6CB8-C02AF8B81C1B}"/>
              </a:ext>
            </a:extLst>
          </p:cNvPr>
          <p:cNvGraphicFramePr/>
          <p:nvPr>
            <p:extLst>
              <p:ext uri="{D42A27DB-BD31-4B8C-83A1-F6EECF244321}">
                <p14:modId xmlns:p14="http://schemas.microsoft.com/office/powerpoint/2010/main" val="722633117"/>
              </p:ext>
            </p:extLst>
          </p:nvPr>
        </p:nvGraphicFramePr>
        <p:xfrm>
          <a:off x="323712" y="1772816"/>
          <a:ext cx="11521280"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3531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CFB6C1E2-C3E5-1BEA-7C5E-9C2F8D2B8C6D}"/>
              </a:ext>
            </a:extLst>
          </p:cNvPr>
          <p:cNvGraphicFramePr>
            <a:graphicFrameLocks noGrp="1"/>
          </p:cNvGraphicFramePr>
          <p:nvPr>
            <p:extLst>
              <p:ext uri="{D42A27DB-BD31-4B8C-83A1-F6EECF244321}">
                <p14:modId xmlns:p14="http://schemas.microsoft.com/office/powerpoint/2010/main" val="3411044921"/>
              </p:ext>
            </p:extLst>
          </p:nvPr>
        </p:nvGraphicFramePr>
        <p:xfrm>
          <a:off x="407368" y="5047064"/>
          <a:ext cx="7776863" cy="1493520"/>
        </p:xfrm>
        <a:graphic>
          <a:graphicData uri="http://schemas.openxmlformats.org/drawingml/2006/table">
            <a:tbl>
              <a:tblPr firstRow="1" firstCol="1" bandRow="1">
                <a:tableStyleId>{5C22544A-7EE6-4342-B048-85BDC9FD1C3A}</a:tableStyleId>
              </a:tblPr>
              <a:tblGrid>
                <a:gridCol w="2703327">
                  <a:extLst>
                    <a:ext uri="{9D8B030D-6E8A-4147-A177-3AD203B41FA5}">
                      <a16:colId xmlns:a16="http://schemas.microsoft.com/office/drawing/2014/main" val="2430925264"/>
                    </a:ext>
                  </a:extLst>
                </a:gridCol>
                <a:gridCol w="668690">
                  <a:extLst>
                    <a:ext uri="{9D8B030D-6E8A-4147-A177-3AD203B41FA5}">
                      <a16:colId xmlns:a16="http://schemas.microsoft.com/office/drawing/2014/main" val="1945387865"/>
                    </a:ext>
                  </a:extLst>
                </a:gridCol>
                <a:gridCol w="2202423">
                  <a:extLst>
                    <a:ext uri="{9D8B030D-6E8A-4147-A177-3AD203B41FA5}">
                      <a16:colId xmlns:a16="http://schemas.microsoft.com/office/drawing/2014/main" val="3104254240"/>
                    </a:ext>
                  </a:extLst>
                </a:gridCol>
                <a:gridCol w="2202423">
                  <a:extLst>
                    <a:ext uri="{9D8B030D-6E8A-4147-A177-3AD203B41FA5}">
                      <a16:colId xmlns:a16="http://schemas.microsoft.com/office/drawing/2014/main" val="2839822790"/>
                    </a:ext>
                  </a:extLst>
                </a:gridCol>
              </a:tblGrid>
              <a:tr h="197311">
                <a:tc rowSpan="2">
                  <a:txBody>
                    <a:bodyPr/>
                    <a:lstStyle/>
                    <a:p>
                      <a:pPr marL="90170" algn="ctr"/>
                      <a:r>
                        <a:rPr lang="en-GB" sz="1400" dirty="0">
                          <a:effectLst/>
                        </a:rPr>
                        <a:t>Thrive Segment</a:t>
                      </a:r>
                      <a:endParaRPr lang="en-GB" sz="1400" dirty="0">
                        <a:effectLst/>
                        <a:latin typeface="Calibri" panose="020F0502020204030204" pitchFamily="34" charset="0"/>
                        <a:cs typeface="Times New Roman" panose="02020603050405020304" pitchFamily="18" charset="0"/>
                      </a:endParaRPr>
                    </a:p>
                  </a:txBody>
                  <a:tcPr marL="45720" marR="4572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rowSpan="2">
                  <a:txBody>
                    <a:bodyPr/>
                    <a:lstStyle/>
                    <a:p>
                      <a:pPr marL="90170" algn="ctr"/>
                      <a:r>
                        <a:rPr lang="en-GB" sz="1400" dirty="0">
                          <a:effectLst/>
                        </a:rPr>
                        <a:t>%</a:t>
                      </a:r>
                      <a:endParaRPr lang="en-GB" sz="1400" dirty="0">
                        <a:effectLst/>
                        <a:latin typeface="Calibri" panose="020F0502020204030204" pitchFamily="34" charset="0"/>
                        <a:cs typeface="Times New Roman" panose="02020603050405020304" pitchFamily="18" charset="0"/>
                      </a:endParaRPr>
                    </a:p>
                  </a:txBody>
                  <a:tcPr marL="45720" marR="4572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gridSpan="2">
                  <a:txBody>
                    <a:bodyPr/>
                    <a:lstStyle/>
                    <a:p>
                      <a:pPr marL="90170" algn="ctr"/>
                      <a:r>
                        <a:rPr lang="en-GB" sz="1400" dirty="0">
                          <a:effectLst/>
                        </a:rPr>
                        <a:t>Type of Mental Disorder</a:t>
                      </a:r>
                    </a:p>
                  </a:txBody>
                  <a:tcPr marL="45720" marR="45720" marT="0" marB="0">
                    <a:lnL w="12700" cmpd="sng">
                      <a:noFill/>
                    </a:lnL>
                    <a:lnB w="38100" cmpd="sng">
                      <a:noFill/>
                    </a:lnB>
                  </a:tcPr>
                </a:tc>
                <a:tc hMerge="1">
                  <a:txBody>
                    <a:bodyPr/>
                    <a:lstStyle/>
                    <a:p>
                      <a:pPr algn="l"/>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extLst>
                  <a:ext uri="{0D108BD9-81ED-4DB2-BD59-A6C34878D82A}">
                    <a16:rowId xmlns:a16="http://schemas.microsoft.com/office/drawing/2014/main" val="3736398991"/>
                  </a:ext>
                </a:extLst>
              </a:tr>
              <a:tr h="197311">
                <a:tc vMerge="1">
                  <a:txBody>
                    <a:bodyPr/>
                    <a:lstStyle/>
                    <a:p>
                      <a:endParaRPr dirty="0"/>
                    </a:p>
                  </a:txBody>
                  <a:tcPr marL="45720" marR="45720" marT="0" marB="0"/>
                </a:tc>
                <a:tc vMerge="1">
                  <a:txBody>
                    <a:bodyPr/>
                    <a:lstStyle/>
                    <a:p>
                      <a:endParaRPr dirty="0"/>
                    </a:p>
                  </a:txBody>
                  <a:tcPr marL="45720" marR="45720" marT="0" marB="0"/>
                </a:tc>
                <a:tc>
                  <a:txBody>
                    <a:bodyPr/>
                    <a:lstStyle/>
                    <a:p>
                      <a:pPr marL="90170" algn="ctr"/>
                      <a:r>
                        <a:rPr lang="en-GB" sz="1400" b="0" dirty="0">
                          <a:solidFill>
                            <a:schemeClr val="bg1"/>
                          </a:solidFill>
                          <a:effectLst/>
                        </a:rPr>
                        <a:t>Probable</a:t>
                      </a:r>
                      <a:endParaRPr lang="en-GB" sz="14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nchor="ctr">
                    <a:lnL w="38100" cmpd="sng">
                      <a:noFill/>
                    </a:lnL>
                    <a:lnR w="12700" cmpd="sng">
                      <a:noFill/>
                    </a:lnR>
                    <a:lnT w="38100" cmpd="sng">
                      <a:noFill/>
                    </a:lnT>
                    <a:lnB w="12700" cmpd="sng">
                      <a:noFill/>
                    </a:lnB>
                    <a:lnTlToBr w="12700" cmpd="sng">
                      <a:noFill/>
                      <a:prstDash val="solid"/>
                    </a:lnTlToBr>
                    <a:lnBlToTr w="12700" cmpd="sng">
                      <a:noFill/>
                      <a:prstDash val="solid"/>
                    </a:lnBlToTr>
                    <a:solidFill>
                      <a:srgbClr val="005EB8"/>
                    </a:solidFill>
                  </a:tcPr>
                </a:tc>
                <a:tc>
                  <a:txBody>
                    <a:bodyPr/>
                    <a:lstStyle/>
                    <a:p>
                      <a:pPr algn="ctr"/>
                      <a:r>
                        <a:rPr lang="en-GB" sz="1400" b="0" dirty="0">
                          <a:solidFill>
                            <a:schemeClr val="bg1"/>
                          </a:solidFill>
                          <a:effectLst/>
                        </a:rPr>
                        <a:t>Probable &amp; Possible</a:t>
                      </a:r>
                      <a:endParaRPr lang="en-GB" sz="14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05EB8"/>
                    </a:solidFill>
                  </a:tcPr>
                </a:tc>
                <a:extLst>
                  <a:ext uri="{0D108BD9-81ED-4DB2-BD59-A6C34878D82A}">
                    <a16:rowId xmlns:a16="http://schemas.microsoft.com/office/drawing/2014/main" val="330239372"/>
                  </a:ext>
                </a:extLst>
              </a:tr>
              <a:tr h="197311">
                <a:tc>
                  <a:txBody>
                    <a:bodyPr/>
                    <a:lstStyle/>
                    <a:p>
                      <a:pPr marL="90170" algn="l"/>
                      <a:r>
                        <a:rPr lang="en-GB" sz="1400" dirty="0">
                          <a:effectLst/>
                        </a:rPr>
                        <a:t>Getting Advice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lnT w="38100" cmpd="sng">
                      <a:noFill/>
                    </a:lnT>
                  </a:tcPr>
                </a:tc>
                <a:tc>
                  <a:txBody>
                    <a:bodyPr/>
                    <a:lstStyle/>
                    <a:p>
                      <a:pPr marL="90170" algn="ctr"/>
                      <a:r>
                        <a:rPr lang="en-GB" sz="1400" dirty="0">
                          <a:effectLst/>
                        </a:rPr>
                        <a:t>30%</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lnT w="38100" cmpd="sng">
                      <a:noFill/>
                    </a:lnT>
                  </a:tcPr>
                </a:tc>
                <a:tc>
                  <a:txBody>
                    <a:bodyPr/>
                    <a:lstStyle/>
                    <a:p>
                      <a:pPr marL="90170" algn="ctr"/>
                      <a:r>
                        <a:rPr lang="en-GB" sz="1400" dirty="0">
                          <a:effectLst/>
                        </a:rPr>
                        <a:t>       7,248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lnT w="12700" cmpd="sng">
                      <a:noFill/>
                    </a:lnT>
                  </a:tcPr>
                </a:tc>
                <a:tc>
                  <a:txBody>
                    <a:bodyPr/>
                    <a:lstStyle/>
                    <a:p>
                      <a:pPr marL="90170" algn="ctr"/>
                      <a:r>
                        <a:rPr lang="en-GB" sz="1400" dirty="0">
                          <a:effectLst/>
                        </a:rPr>
                        <a:t>     11,331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lnT w="12700" cmpd="sng">
                      <a:noFill/>
                    </a:lnT>
                  </a:tcPr>
                </a:tc>
                <a:extLst>
                  <a:ext uri="{0D108BD9-81ED-4DB2-BD59-A6C34878D82A}">
                    <a16:rowId xmlns:a16="http://schemas.microsoft.com/office/drawing/2014/main" val="2239179746"/>
                  </a:ext>
                </a:extLst>
              </a:tr>
              <a:tr h="197311">
                <a:tc>
                  <a:txBody>
                    <a:bodyPr/>
                    <a:lstStyle/>
                    <a:p>
                      <a:pPr marL="90170" algn="l"/>
                      <a:r>
                        <a:rPr lang="en-GB" sz="1400">
                          <a:effectLst/>
                        </a:rPr>
                        <a:t>Getting Help</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marL="90170" algn="ctr"/>
                      <a:r>
                        <a:rPr lang="en-GB" sz="1400" dirty="0">
                          <a:effectLst/>
                        </a:rPr>
                        <a:t>60%</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marL="90170" algn="ctr"/>
                      <a:r>
                        <a:rPr lang="en-GB" sz="1400" dirty="0">
                          <a:effectLst/>
                        </a:rPr>
                        <a:t>     14,496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marL="90170" algn="ctr"/>
                      <a:r>
                        <a:rPr lang="en-GB" sz="1400" dirty="0">
                          <a:effectLst/>
                        </a:rPr>
                        <a:t>     22,662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extLst>
                  <a:ext uri="{0D108BD9-81ED-4DB2-BD59-A6C34878D82A}">
                    <a16:rowId xmlns:a16="http://schemas.microsoft.com/office/drawing/2014/main" val="4160913525"/>
                  </a:ext>
                </a:extLst>
              </a:tr>
              <a:tr h="197311">
                <a:tc>
                  <a:txBody>
                    <a:bodyPr/>
                    <a:lstStyle/>
                    <a:p>
                      <a:pPr marL="90170" algn="l"/>
                      <a:r>
                        <a:rPr lang="en-GB" sz="1400" dirty="0">
                          <a:effectLst/>
                        </a:rPr>
                        <a:t>Getting More Help</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marL="90170" algn="ctr"/>
                      <a:r>
                        <a:rPr lang="en-GB" sz="1400" dirty="0">
                          <a:effectLst/>
                        </a:rPr>
                        <a:t>5%</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marL="90170" algn="ctr"/>
                      <a:r>
                        <a:rPr lang="en-GB" sz="1400" dirty="0">
                          <a:effectLst/>
                        </a:rPr>
                        <a:t>       1,208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marL="90170" algn="ctr"/>
                      <a:r>
                        <a:rPr lang="en-GB" sz="1400" dirty="0">
                          <a:effectLst/>
                        </a:rPr>
                        <a:t>       1,888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extLst>
                  <a:ext uri="{0D108BD9-81ED-4DB2-BD59-A6C34878D82A}">
                    <a16:rowId xmlns:a16="http://schemas.microsoft.com/office/drawing/2014/main" val="2920957780"/>
                  </a:ext>
                </a:extLst>
              </a:tr>
              <a:tr h="197311">
                <a:tc>
                  <a:txBody>
                    <a:bodyPr/>
                    <a:lstStyle/>
                    <a:p>
                      <a:pPr marL="90170" algn="l"/>
                      <a:r>
                        <a:rPr lang="en-GB" sz="1400" dirty="0">
                          <a:effectLst/>
                        </a:rPr>
                        <a:t>Getting Risk Support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marL="90170" algn="ctr"/>
                      <a:r>
                        <a:rPr lang="en-GB" sz="1400" dirty="0">
                          <a:effectLst/>
                        </a:rPr>
                        <a:t>5%</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marL="90170" algn="ctr"/>
                      <a:r>
                        <a:rPr lang="en-GB" sz="1400" dirty="0">
                          <a:effectLst/>
                        </a:rPr>
                        <a:t>       1,208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marL="90170" algn="ctr"/>
                      <a:r>
                        <a:rPr lang="en-GB" sz="1400" dirty="0">
                          <a:effectLst/>
                        </a:rPr>
                        <a:t>       1,888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extLst>
                  <a:ext uri="{0D108BD9-81ED-4DB2-BD59-A6C34878D82A}">
                    <a16:rowId xmlns:a16="http://schemas.microsoft.com/office/drawing/2014/main" val="1395763570"/>
                  </a:ext>
                </a:extLst>
              </a:tr>
              <a:tr h="197311">
                <a:tc>
                  <a:txBody>
                    <a:bodyPr/>
                    <a:lstStyle/>
                    <a:p>
                      <a:pPr marL="90170" algn="l"/>
                      <a:r>
                        <a:rPr lang="en-GB" sz="1400" dirty="0">
                          <a:effectLst/>
                        </a:rPr>
                        <a:t> Total</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marL="90170" algn="ct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marL="90170" algn="ctr"/>
                      <a:r>
                        <a:rPr lang="en-GB" sz="1400" dirty="0">
                          <a:effectLst/>
                        </a:rPr>
                        <a:t>     24,160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tc>
                  <a:txBody>
                    <a:bodyPr/>
                    <a:lstStyle/>
                    <a:p>
                      <a:pPr marL="90170" algn="ctr"/>
                      <a:r>
                        <a:rPr lang="en-GB" sz="1400" dirty="0">
                          <a:effectLst/>
                        </a:rPr>
                        <a:t>     37,770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marT="0" marB="0"/>
                </a:tc>
                <a:extLst>
                  <a:ext uri="{0D108BD9-81ED-4DB2-BD59-A6C34878D82A}">
                    <a16:rowId xmlns:a16="http://schemas.microsoft.com/office/drawing/2014/main" val="3180677203"/>
                  </a:ext>
                </a:extLst>
              </a:tr>
            </a:tbl>
          </a:graphicData>
        </a:graphic>
      </p:graphicFrame>
      <p:sp>
        <p:nvSpPr>
          <p:cNvPr id="4" name="Title 1">
            <a:extLst>
              <a:ext uri="{FF2B5EF4-FFF2-40B4-BE49-F238E27FC236}">
                <a16:creationId xmlns:a16="http://schemas.microsoft.com/office/drawing/2014/main" id="{460714B7-19EF-8F8D-1E6B-F70533E0275E}"/>
              </a:ext>
            </a:extLst>
          </p:cNvPr>
          <p:cNvSpPr txBox="1">
            <a:spLocks/>
          </p:cNvSpPr>
          <p:nvPr/>
        </p:nvSpPr>
        <p:spPr>
          <a:xfrm>
            <a:off x="0" y="0"/>
            <a:ext cx="12192000" cy="74428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Strategic Drivers: </a:t>
            </a:r>
            <a:r>
              <a:rPr kumimoji="0" lang="en-GB" sz="2400" b="0" i="0" u="none" strike="noStrike" kern="1200" cap="none" spc="0" normalizeH="0" baseline="0" noProof="0" dirty="0">
                <a:ln>
                  <a:noFill/>
                </a:ln>
                <a:solidFill>
                  <a:prstClr val="white"/>
                </a:solidFill>
                <a:effectLst/>
                <a:uLnTx/>
                <a:uFillTx/>
                <a:latin typeface="Arial"/>
                <a:ea typeface="+mj-ea"/>
                <a:cs typeface="Arial"/>
              </a:rPr>
              <a:t>Thrive framework</a:t>
            </a:r>
          </a:p>
        </p:txBody>
      </p:sp>
      <p:sp>
        <p:nvSpPr>
          <p:cNvPr id="8" name="TextBox 7">
            <a:extLst>
              <a:ext uri="{FF2B5EF4-FFF2-40B4-BE49-F238E27FC236}">
                <a16:creationId xmlns:a16="http://schemas.microsoft.com/office/drawing/2014/main" id="{1E1B894E-4B3C-8501-B115-D758C8CDD1F1}"/>
              </a:ext>
            </a:extLst>
          </p:cNvPr>
          <p:cNvSpPr txBox="1"/>
          <p:nvPr/>
        </p:nvSpPr>
        <p:spPr>
          <a:xfrm>
            <a:off x="298865" y="994134"/>
            <a:ext cx="7994801" cy="3970318"/>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
                <a:srgbClr val="F79646"/>
              </a:buClr>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The THRIVE Framework for system change (Wolpert et al., 2019) is an integrated, person centred, and needs led approach to delivering mental health services for children, young people and their families. </a:t>
            </a:r>
          </a:p>
          <a:p>
            <a:pPr marL="0" marR="0" lvl="0" indent="0" algn="l" defTabSz="914400" rtl="0" eaLnBrk="1" fontAlgn="base" latinLnBrk="0" hangingPunct="1">
              <a:lnSpc>
                <a:spcPct val="100000"/>
              </a:lnSpc>
              <a:spcBef>
                <a:spcPts val="0"/>
              </a:spcBef>
              <a:spcAft>
                <a:spcPts val="0"/>
              </a:spcAft>
              <a:buClr>
                <a:srgbClr val="F79646"/>
              </a:buClr>
              <a:buSzTx/>
              <a:buFontTx/>
              <a:buNone/>
              <a:tabLst/>
              <a:defRPr/>
            </a:pPr>
            <a:endPar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
                <a:srgbClr val="F79646"/>
              </a:buClr>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It conceptualises need in five categories; Thriving, Getting Advice and Signposting, Getting Help, Getting More Help and Getting Risk Support. Emphasis is placed on prevention and also the promotion of mental health and wellbeing across the whole population. Children, young people and their families are empowered through active involvement in decisions about their care through shared decision making, which is fundamental to the approach.</a:t>
            </a:r>
          </a:p>
          <a:p>
            <a:pPr marL="0" marR="0" lvl="0" indent="0" algn="l" defTabSz="914400" rtl="0" eaLnBrk="1" fontAlgn="base" latinLnBrk="0" hangingPunct="1">
              <a:lnSpc>
                <a:spcPct val="100000"/>
              </a:lnSpc>
              <a:spcBef>
                <a:spcPts val="0"/>
              </a:spcBef>
              <a:spcAft>
                <a:spcPts val="0"/>
              </a:spcAft>
              <a:buClr>
                <a:srgbClr val="F79646"/>
              </a:buClr>
              <a:buSzTx/>
              <a:buFontTx/>
              <a:buNone/>
              <a:tabLst/>
              <a:defRPr/>
            </a:pPr>
            <a:endPar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
                <a:srgbClr val="F79646"/>
              </a:buClr>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The Thrive principles include common language, needs-led, shared decision making, proactive prevention and promotion, partnership working, outcome informed, reducing stigma and accessibility.</a:t>
            </a:r>
          </a:p>
          <a:p>
            <a:pPr marL="0" marR="0" lvl="0" indent="0" algn="l" defTabSz="914400" rtl="0" eaLnBrk="1" fontAlgn="base" latinLnBrk="0" hangingPunct="1">
              <a:lnSpc>
                <a:spcPct val="100000"/>
              </a:lnSpc>
              <a:spcBef>
                <a:spcPts val="0"/>
              </a:spcBef>
              <a:spcAft>
                <a:spcPts val="0"/>
              </a:spcAft>
              <a:buClr>
                <a:srgbClr val="F79646"/>
              </a:buClr>
              <a:buSzTx/>
              <a:buFontTx/>
              <a:buNone/>
              <a:tabLst/>
              <a:defRPr/>
            </a:pPr>
            <a:endPar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
                <a:srgbClr val="F79646"/>
              </a:buClr>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When we apply the predicted percentage of needs for each needs-based grouping, as defined by Thrive Elaborated against our population figures for children and young people, this gives us an indication of the number of children and young people with a probable and possible mental disorder that may need support within each of the categories.  </a:t>
            </a:r>
          </a:p>
        </p:txBody>
      </p:sp>
      <p:pic>
        <p:nvPicPr>
          <p:cNvPr id="9" name="Picture 8">
            <a:extLst>
              <a:ext uri="{FF2B5EF4-FFF2-40B4-BE49-F238E27FC236}">
                <a16:creationId xmlns:a16="http://schemas.microsoft.com/office/drawing/2014/main" id="{EB552B59-7DFE-C071-6A50-BA5AC258B8BB}"/>
              </a:ext>
            </a:extLst>
          </p:cNvPr>
          <p:cNvPicPr>
            <a:picLocks noChangeAspect="1"/>
          </p:cNvPicPr>
          <p:nvPr/>
        </p:nvPicPr>
        <p:blipFill>
          <a:blip r:embed="rId3"/>
          <a:stretch>
            <a:fillRect/>
          </a:stretch>
        </p:blipFill>
        <p:spPr>
          <a:xfrm>
            <a:off x="8293666" y="908720"/>
            <a:ext cx="3659138" cy="4055732"/>
          </a:xfrm>
          <a:prstGeom prst="rect">
            <a:avLst/>
          </a:prstGeom>
        </p:spPr>
      </p:pic>
      <p:sp>
        <p:nvSpPr>
          <p:cNvPr id="6" name="Rectangle 5">
            <a:extLst>
              <a:ext uri="{FF2B5EF4-FFF2-40B4-BE49-F238E27FC236}">
                <a16:creationId xmlns:a16="http://schemas.microsoft.com/office/drawing/2014/main" id="{AADBC347-91FB-B2F7-EF2B-5A4C6C5E6B65}"/>
              </a:ext>
            </a:extLst>
          </p:cNvPr>
          <p:cNvSpPr/>
          <p:nvPr/>
        </p:nvSpPr>
        <p:spPr>
          <a:xfrm>
            <a:off x="407368" y="6779916"/>
            <a:ext cx="11521280" cy="12006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hueOff val="0"/>
                  <a:satOff val="0"/>
                  <a:lumOff val="0"/>
                  <a:alphaOff val="0"/>
                </a:prstClr>
              </a:solidFill>
              <a:effectLst/>
              <a:uLnTx/>
              <a:uFillTx/>
              <a:latin typeface="Arial"/>
              <a:ea typeface="+mn-ea"/>
              <a:cs typeface="+mn-cs"/>
            </a:endParaRPr>
          </a:p>
        </p:txBody>
      </p:sp>
    </p:spTree>
    <p:extLst>
      <p:ext uri="{BB962C8B-B14F-4D97-AF65-F5344CB8AC3E}">
        <p14:creationId xmlns:p14="http://schemas.microsoft.com/office/powerpoint/2010/main" val="126198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1AE5425-D052-827B-7CF0-8018C2C44B5D}"/>
              </a:ext>
            </a:extLst>
          </p:cNvPr>
          <p:cNvPicPr>
            <a:picLocks noGrp="1" noChangeAspect="1"/>
          </p:cNvPicPr>
          <p:nvPr>
            <p:ph sz="half" idx="2"/>
          </p:nvPr>
        </p:nvPicPr>
        <p:blipFill>
          <a:blip r:embed="rId3"/>
          <a:srcRect l="1960" r="-1" b="2424"/>
          <a:stretch/>
        </p:blipFill>
        <p:spPr>
          <a:xfrm>
            <a:off x="5979557" y="836712"/>
            <a:ext cx="6212443" cy="5289453"/>
          </a:xfrm>
          <a:noFill/>
        </p:spPr>
      </p:pic>
      <p:sp>
        <p:nvSpPr>
          <p:cNvPr id="19" name="Content Placeholder 1">
            <a:extLst>
              <a:ext uri="{FF2B5EF4-FFF2-40B4-BE49-F238E27FC236}">
                <a16:creationId xmlns:a16="http://schemas.microsoft.com/office/drawing/2014/main" id="{51754C9B-8D99-58DE-4BA0-D5CCB070274B}"/>
              </a:ext>
            </a:extLst>
          </p:cNvPr>
          <p:cNvSpPr>
            <a:spLocks noGrp="1"/>
          </p:cNvSpPr>
          <p:nvPr>
            <p:ph sz="half" idx="1"/>
          </p:nvPr>
        </p:nvSpPr>
        <p:spPr>
          <a:xfrm>
            <a:off x="335361" y="836712"/>
            <a:ext cx="6480719" cy="5289453"/>
          </a:xfrm>
        </p:spPr>
        <p:txBody>
          <a:bodyPr/>
          <a:lstStyle/>
          <a:p>
            <a:pPr marL="0" indent="0" algn="l" rtl="0" fontAlgn="base">
              <a:buNone/>
            </a:pPr>
            <a:r>
              <a:rPr lang="en-GB" sz="1400" b="0" i="0" u="none" strike="noStrike" dirty="0">
                <a:solidFill>
                  <a:srgbClr val="000000"/>
                </a:solidFill>
                <a:effectLst/>
                <a:latin typeface="Arial" panose="020B0604020202020204" pitchFamily="34" charset="0"/>
              </a:rPr>
              <a:t>At present CYP community mental health services in Devon are predominantly commissioned by NHS Devon. </a:t>
            </a:r>
            <a:r>
              <a:rPr lang="en-US" sz="14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endParaRPr lang="en-GB" sz="1200" b="0" i="0" dirty="0">
              <a:solidFill>
                <a:srgbClr val="000000"/>
              </a:solidFill>
              <a:effectLst/>
              <a:latin typeface="Segoe UI" panose="020B0502040204020203" pitchFamily="34" charset="0"/>
            </a:endParaRPr>
          </a:p>
          <a:p>
            <a:pPr marL="0" indent="0" algn="l" rtl="0" fontAlgn="base">
              <a:buNone/>
            </a:pPr>
            <a:r>
              <a:rPr lang="en-GB" sz="1400" b="0" i="0" u="none" strike="noStrike" dirty="0">
                <a:solidFill>
                  <a:srgbClr val="000000"/>
                </a:solidFill>
                <a:effectLst/>
                <a:latin typeface="Arial" panose="020B0604020202020204" pitchFamily="34" charset="0"/>
              </a:rPr>
              <a:t>NHS Devon commissions children and young people’s emotional wellbeing and mental health services in Devon from the following providers:</a:t>
            </a:r>
            <a:r>
              <a:rPr lang="en-US" sz="14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400" b="0" i="0" u="none" strike="noStrike" dirty="0">
                <a:solidFill>
                  <a:srgbClr val="000000"/>
                </a:solidFill>
                <a:effectLst/>
                <a:latin typeface="Arial" panose="020B0604020202020204" pitchFamily="34" charset="0"/>
              </a:rPr>
              <a:t>Children &amp; Family Health Devon (CFHD)</a:t>
            </a:r>
            <a:r>
              <a:rPr lang="en-US" sz="1400" b="0" i="0" dirty="0">
                <a:solidFill>
                  <a:srgbClr val="000000"/>
                </a:solidFill>
                <a:effectLst/>
                <a:latin typeface="Arial" panose="020B0604020202020204" pitchFamily="34" charset="0"/>
              </a:rPr>
              <a:t>​</a:t>
            </a:r>
            <a:endParaRPr lang="en-US"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400" b="0" i="0" u="none" strike="noStrike" dirty="0">
                <a:solidFill>
                  <a:srgbClr val="000000"/>
                </a:solidFill>
                <a:effectLst/>
                <a:latin typeface="Arial" panose="020B0604020202020204" pitchFamily="34" charset="0"/>
              </a:rPr>
              <a:t>Young Devon and Young Devon in Partnership (YD) </a:t>
            </a:r>
            <a:r>
              <a:rPr lang="en-US" sz="1400" b="0" i="0" dirty="0">
                <a:solidFill>
                  <a:srgbClr val="000000"/>
                </a:solidFill>
                <a:effectLst/>
                <a:latin typeface="Arial" panose="020B0604020202020204" pitchFamily="34" charset="0"/>
              </a:rPr>
              <a:t>​</a:t>
            </a:r>
            <a:endParaRPr lang="en-US"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400" b="0" i="0" u="none" strike="noStrike" dirty="0">
                <a:solidFill>
                  <a:srgbClr val="000000"/>
                </a:solidFill>
                <a:effectLst/>
                <a:latin typeface="Arial" panose="020B0604020202020204" pitchFamily="34" charset="0"/>
              </a:rPr>
              <a:t>Livewell South West (LSW)</a:t>
            </a:r>
            <a:r>
              <a:rPr lang="en-US" sz="1400" b="0" i="0" dirty="0">
                <a:solidFill>
                  <a:srgbClr val="000000"/>
                </a:solidFill>
                <a:effectLst/>
                <a:latin typeface="Arial" panose="020B0604020202020204" pitchFamily="34" charset="0"/>
              </a:rPr>
              <a:t>​</a:t>
            </a:r>
            <a:endParaRPr lang="en-US"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400" b="0" i="0" u="none" strike="noStrike" dirty="0">
                <a:solidFill>
                  <a:srgbClr val="000000"/>
                </a:solidFill>
                <a:effectLst/>
                <a:latin typeface="Arial" panose="020B0604020202020204" pitchFamily="34" charset="0"/>
              </a:rPr>
              <a:t>Devon Partnership NHS Trust (DPT)</a:t>
            </a:r>
            <a:r>
              <a:rPr lang="en-US" sz="1400" b="0" i="0" dirty="0">
                <a:solidFill>
                  <a:srgbClr val="000000"/>
                </a:solidFill>
                <a:effectLst/>
                <a:latin typeface="Arial" panose="020B0604020202020204" pitchFamily="34" charset="0"/>
              </a:rPr>
              <a:t>​</a:t>
            </a:r>
            <a:endParaRPr lang="en-US"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400" b="0" i="0" u="none" strike="noStrike" dirty="0">
                <a:solidFill>
                  <a:srgbClr val="000000"/>
                </a:solidFill>
                <a:effectLst/>
                <a:latin typeface="Arial" panose="020B0604020202020204" pitchFamily="34" charset="0"/>
              </a:rPr>
              <a:t>South West Ambulance Service Trust (SWAST) </a:t>
            </a:r>
            <a:r>
              <a:rPr lang="en-US" sz="1400" b="0" i="0" dirty="0">
                <a:solidFill>
                  <a:srgbClr val="000000"/>
                </a:solidFill>
                <a:effectLst/>
                <a:latin typeface="Arial" panose="020B0604020202020204" pitchFamily="34" charset="0"/>
              </a:rPr>
              <a:t>​</a:t>
            </a:r>
            <a:endParaRPr lang="en-US"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400" b="0" i="0" u="none" strike="noStrike" dirty="0">
                <a:solidFill>
                  <a:srgbClr val="000000"/>
                </a:solidFill>
                <a:effectLst/>
                <a:latin typeface="Arial" panose="020B0604020202020204" pitchFamily="34" charset="0"/>
              </a:rPr>
              <a:t>Pete’s Dragons</a:t>
            </a:r>
            <a:r>
              <a:rPr lang="en-US" sz="1400" b="0" i="0" dirty="0">
                <a:solidFill>
                  <a:srgbClr val="000000"/>
                </a:solidFill>
                <a:effectLst/>
                <a:latin typeface="Arial" panose="020B0604020202020204" pitchFamily="34" charset="0"/>
              </a:rPr>
              <a:t>​</a:t>
            </a:r>
            <a:endParaRPr lang="en-US" sz="1200" b="0" i="0" dirty="0">
              <a:solidFill>
                <a:srgbClr val="000000"/>
              </a:solidFill>
              <a:effectLst/>
              <a:latin typeface="Arial" panose="020B0604020202020204" pitchFamily="34" charset="0"/>
            </a:endParaRPr>
          </a:p>
          <a:p>
            <a:pPr marL="0" indent="0" algn="l" rtl="0" fontAlgn="base">
              <a:buNone/>
            </a:pPr>
            <a:r>
              <a:rPr lang="en-GB" sz="1400" b="0" i="0" dirty="0">
                <a:solidFill>
                  <a:srgbClr val="000000"/>
                </a:solidFill>
                <a:effectLst/>
                <a:latin typeface="Arial" panose="020B0604020202020204" pitchFamily="34" charset="0"/>
              </a:rPr>
              <a:t>​</a:t>
            </a:r>
            <a:endParaRPr lang="en-GB" sz="1200" b="0" i="0" dirty="0">
              <a:solidFill>
                <a:srgbClr val="000000"/>
              </a:solidFill>
              <a:effectLst/>
              <a:latin typeface="Arial" panose="020B0604020202020204" pitchFamily="34" charset="0"/>
            </a:endParaRPr>
          </a:p>
          <a:p>
            <a:pPr marL="0" indent="0" algn="l" rtl="0" fontAlgn="base">
              <a:buNone/>
            </a:pPr>
            <a:r>
              <a:rPr lang="en-GB" sz="1400" b="0" i="0" u="none" strike="noStrike" dirty="0">
                <a:solidFill>
                  <a:srgbClr val="000000"/>
                </a:solidFill>
                <a:effectLst/>
                <a:latin typeface="Arial" panose="020B0604020202020204" pitchFamily="34" charset="0"/>
              </a:rPr>
              <a:t>The NHS also commissions, via the South West Provider Collaborative (SWPC), nationally designated ‘specialist commissioning’ such as specialist inpatient care for children and young people with mental health problems, including eating disorders and low secure care. </a:t>
            </a:r>
            <a:r>
              <a:rPr lang="en-US" sz="1400" b="0" i="0" dirty="0">
                <a:solidFill>
                  <a:srgbClr val="000000"/>
                </a:solidFill>
                <a:effectLst/>
                <a:latin typeface="Arial" panose="020B0604020202020204" pitchFamily="34" charset="0"/>
              </a:rPr>
              <a:t>​</a:t>
            </a:r>
            <a:endParaRPr lang="en-US" sz="1200" b="0" i="0" dirty="0">
              <a:solidFill>
                <a:srgbClr val="000000"/>
              </a:solidFill>
              <a:effectLst/>
              <a:latin typeface="Segoe UI" panose="020B0502040204020203" pitchFamily="34" charset="0"/>
            </a:endParaRPr>
          </a:p>
          <a:p>
            <a:pPr marL="0" indent="0" algn="l" rtl="0" fontAlgn="base">
              <a:buNone/>
            </a:pPr>
            <a:endParaRPr lang="en-GB" sz="1200" b="0" i="0" dirty="0">
              <a:solidFill>
                <a:srgbClr val="000000"/>
              </a:solidFill>
              <a:effectLst/>
              <a:latin typeface="Segoe UI" panose="020B0502040204020203" pitchFamily="34" charset="0"/>
            </a:endParaRPr>
          </a:p>
          <a:p>
            <a:pPr marL="0" indent="0" algn="l" rtl="0" fontAlgn="base">
              <a:buNone/>
            </a:pPr>
            <a:r>
              <a:rPr lang="en-GB" sz="1400" b="0" i="0" u="none" strike="noStrike" dirty="0">
                <a:solidFill>
                  <a:srgbClr val="000000"/>
                </a:solidFill>
                <a:effectLst/>
                <a:latin typeface="Arial" panose="020B0604020202020204" pitchFamily="34" charset="0"/>
              </a:rPr>
              <a:t>NHS commissioned provision, mapped to the THRIVE framework categories are identified on the following slide.</a:t>
            </a:r>
            <a:endParaRPr lang="en-US" sz="1200" b="0" i="0" dirty="0">
              <a:solidFill>
                <a:srgbClr val="000000"/>
              </a:solidFill>
              <a:effectLst/>
              <a:latin typeface="Segoe UI" panose="020B0502040204020203" pitchFamily="34" charset="0"/>
            </a:endParaRPr>
          </a:p>
          <a:p>
            <a:pPr marL="0" indent="0">
              <a:buNone/>
            </a:pPr>
            <a:endParaRPr lang="en-GB" sz="1700" dirty="0"/>
          </a:p>
        </p:txBody>
      </p:sp>
      <p:sp>
        <p:nvSpPr>
          <p:cNvPr id="2" name="Title 1">
            <a:extLst>
              <a:ext uri="{FF2B5EF4-FFF2-40B4-BE49-F238E27FC236}">
                <a16:creationId xmlns:a16="http://schemas.microsoft.com/office/drawing/2014/main" id="{E7A25086-E6B1-68A5-4381-3CBE5A1B78D4}"/>
              </a:ext>
            </a:extLst>
          </p:cNvPr>
          <p:cNvSpPr>
            <a:spLocks noGrp="1"/>
          </p:cNvSpPr>
          <p:nvPr>
            <p:ph type="title"/>
          </p:nvPr>
        </p:nvSpPr>
        <p:spPr>
          <a:xfrm>
            <a:off x="609600" y="274637"/>
            <a:ext cx="10972800" cy="562075"/>
          </a:xfrm>
        </p:spPr>
        <p:txBody>
          <a:bodyPr anchor="ctr">
            <a:normAutofit/>
          </a:bodyPr>
          <a:lstStyle/>
          <a:p>
            <a:r>
              <a:rPr lang="en-GB" dirty="0"/>
              <a:t>Provider/ Commissioner Landscape NHS Landscape</a:t>
            </a:r>
          </a:p>
        </p:txBody>
      </p:sp>
      <p:sp>
        <p:nvSpPr>
          <p:cNvPr id="3" name="Title 1">
            <a:extLst>
              <a:ext uri="{FF2B5EF4-FFF2-40B4-BE49-F238E27FC236}">
                <a16:creationId xmlns:a16="http://schemas.microsoft.com/office/drawing/2014/main" id="{E3D453E1-1BE7-A52B-1C9E-468849C8B0E1}"/>
              </a:ext>
            </a:extLst>
          </p:cNvPr>
          <p:cNvSpPr txBox="1">
            <a:spLocks/>
          </p:cNvSpPr>
          <p:nvPr/>
        </p:nvSpPr>
        <p:spPr>
          <a:xfrm>
            <a:off x="0" y="0"/>
            <a:ext cx="12192000" cy="74428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Context: </a:t>
            </a:r>
            <a:r>
              <a:rPr kumimoji="0" lang="en-GB" sz="2400" b="0" i="0" u="none" strike="noStrike" kern="1200" cap="none" spc="0" normalizeH="0" baseline="0" noProof="0" dirty="0">
                <a:ln>
                  <a:noFill/>
                </a:ln>
                <a:solidFill>
                  <a:prstClr val="white"/>
                </a:solidFill>
                <a:effectLst/>
                <a:uLnTx/>
                <a:uFillTx/>
                <a:latin typeface="Arial"/>
                <a:ea typeface="+mj-ea"/>
                <a:cs typeface="Arial"/>
              </a:rPr>
              <a:t>NHS commissioned services</a:t>
            </a:r>
          </a:p>
        </p:txBody>
      </p:sp>
    </p:spTree>
    <p:extLst>
      <p:ext uri="{BB962C8B-B14F-4D97-AF65-F5344CB8AC3E}">
        <p14:creationId xmlns:p14="http://schemas.microsoft.com/office/powerpoint/2010/main" val="388432479"/>
      </p:ext>
    </p:extLst>
  </p:cSld>
  <p:clrMapOvr>
    <a:masterClrMapping/>
  </p:clrMapOvr>
</p:sld>
</file>

<file path=ppt/theme/theme1.xml><?xml version="1.0" encoding="utf-8"?>
<a:theme xmlns:a="http://schemas.openxmlformats.org/drawingml/2006/main" name="1_Blank">
  <a:themeElements>
    <a:clrScheme name="NHS Devon CCG">
      <a:dk1>
        <a:sysClr val="windowText" lastClr="000000"/>
      </a:dk1>
      <a:lt1>
        <a:sysClr val="window" lastClr="FFFFFF"/>
      </a:lt1>
      <a:dk2>
        <a:srgbClr val="003087"/>
      </a:dk2>
      <a:lt2>
        <a:srgbClr val="425563"/>
      </a:lt2>
      <a:accent1>
        <a:srgbClr val="005EB8"/>
      </a:accent1>
      <a:accent2>
        <a:srgbClr val="003087"/>
      </a:accent2>
      <a:accent3>
        <a:srgbClr val="009639"/>
      </a:accent3>
      <a:accent4>
        <a:srgbClr val="41B6E6"/>
      </a:accent4>
      <a:accent5>
        <a:srgbClr val="AE2573"/>
      </a:accent5>
      <a:accent6>
        <a:srgbClr val="ED8B00"/>
      </a:accent6>
      <a:hlink>
        <a:srgbClr val="003087"/>
      </a:hlink>
      <a:folHlink>
        <a:srgbClr val="AE257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13119</TotalTime>
  <Words>5850</Words>
  <Application>Microsoft Office PowerPoint</Application>
  <PresentationFormat>Widescreen</PresentationFormat>
  <Paragraphs>522</Paragraphs>
  <Slides>26</Slides>
  <Notes>23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5" baseType="lpstr">
      <vt:lpstr>Aptos</vt:lpstr>
      <vt:lpstr>Arial</vt:lpstr>
      <vt:lpstr>Calibri</vt:lpstr>
      <vt:lpstr>inherit</vt:lpstr>
      <vt:lpstr>Noto Sans</vt:lpstr>
      <vt:lpstr>Segoe UI</vt:lpstr>
      <vt:lpstr>Wingdings</vt:lpstr>
      <vt:lpstr>1_Blank</vt:lpstr>
      <vt:lpstr>Worksheet</vt:lpstr>
      <vt:lpstr>FINAL  Devon Children &amp; Young People’s Emotional Wellbeing &amp; Mental Health Strategic Planning &amp; Priority Setting Summary</vt:lpstr>
      <vt:lpstr>PowerPoint Presentation</vt:lpstr>
      <vt:lpstr>PowerPoint Presentation</vt:lpstr>
      <vt:lpstr> Strategic Drivers: Voice of Children Young People, Parents &amp; Staff</vt:lpstr>
      <vt:lpstr>PowerPoint Presentation</vt:lpstr>
      <vt:lpstr>PowerPoint Presentation</vt:lpstr>
      <vt:lpstr>PowerPoint Presentation</vt:lpstr>
      <vt:lpstr>PowerPoint Presentation</vt:lpstr>
      <vt:lpstr>Provider/ Commissioner Landscape NHS Landscape</vt:lpstr>
      <vt:lpstr>PowerPoint Presentation</vt:lpstr>
      <vt:lpstr>Provider/ Commissioner Landscape NHS Landscape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GREEN, Michelle (NHS DEVON ICB - 15N)</dc:creator>
  <cp:lastModifiedBy>ALLEN, Charlotte (NHS DEVON ICB - 15N)</cp:lastModifiedBy>
  <cp:revision>9</cp:revision>
  <dcterms:created xsi:type="dcterms:W3CDTF">2025-03-04T13:10:54Z</dcterms:created>
  <dcterms:modified xsi:type="dcterms:W3CDTF">2026-03-05T15:07:57Z</dcterms:modified>
</cp:coreProperties>
</file>