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sldIdLst>
    <p:sldId id="2147473245" r:id="rId5"/>
    <p:sldId id="2147473509" r:id="rId6"/>
    <p:sldId id="2147473536" r:id="rId7"/>
    <p:sldId id="2147473508" r:id="rId8"/>
    <p:sldId id="2147473501" r:id="rId9"/>
    <p:sldId id="2147473273" r:id="rId10"/>
    <p:sldId id="2147473510" r:id="rId11"/>
    <p:sldId id="2147473514" r:id="rId12"/>
    <p:sldId id="2147473538" r:id="rId13"/>
    <p:sldId id="2147473512" r:id="rId14"/>
    <p:sldId id="2147473277" r:id="rId15"/>
    <p:sldId id="2147473247" r:id="rId16"/>
    <p:sldId id="2147473539" r:id="rId17"/>
    <p:sldId id="2147473269" r:id="rId18"/>
    <p:sldId id="2147473324" r:id="rId19"/>
    <p:sldId id="2147473518" r:id="rId20"/>
    <p:sldId id="2147473519" r:id="rId21"/>
    <p:sldId id="2147473330" r:id="rId22"/>
    <p:sldId id="214747327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1314400-9A09-34C8-2B8E-622BFD3F3F1F}" name="BREWER, Helen (ROYAL DEVON UNIVERSITY HEALTHCARE NHS FOUNDATION TRUST)" initials="" userId="S::helen.brewer@nhs.net::06cf88ea-ac8c-4999-8500-54802e429a93" providerId="AD"/>
  <p188:author id="{2AF95199-6296-1429-095C-8836B28567D6}" name="LEWIS, Carole (NHS DEVON ICB - 15N)" initials="CL" userId="S::carole.lewis11@nhs.net::5a8494b7-0bc0-49b7-bee1-739896bcf79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091" autoAdjust="0"/>
    <p:restoredTop sz="96652" autoAdjust="0"/>
  </p:normalViewPr>
  <p:slideViewPr>
    <p:cSldViewPr snapToGrid="0">
      <p:cViewPr varScale="1">
        <p:scale>
          <a:sx n="79" d="100"/>
          <a:sy n="79" d="100"/>
        </p:scale>
        <p:origin x="7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EEN, Michelle (NHS DEVON ICB - 15N)" userId="S::michellegreen4@nhs.net::af140ca6-2f1c-4a1d-b320-8c2fddeb862f" providerId="AD" clId="Web-{39B5331B-AE58-4D4B-AC11-05E668A8155E}"/>
    <pc:docChg chg="modSld">
      <pc:chgData name="GREEN, Michelle (NHS DEVON ICB - 15N)" userId="S::michellegreen4@nhs.net::af140ca6-2f1c-4a1d-b320-8c2fddeb862f" providerId="AD" clId="Web-{39B5331B-AE58-4D4B-AC11-05E668A8155E}" dt="2025-06-09T10:32:08.899" v="14"/>
      <pc:docMkLst>
        <pc:docMk/>
      </pc:docMkLst>
      <pc:sldChg chg="modSp">
        <pc:chgData name="GREEN, Michelle (NHS DEVON ICB - 15N)" userId="S::michellegreen4@nhs.net::af140ca6-2f1c-4a1d-b320-8c2fddeb862f" providerId="AD" clId="Web-{39B5331B-AE58-4D4B-AC11-05E668A8155E}" dt="2025-06-09T10:32:08.899" v="14"/>
        <pc:sldMkLst>
          <pc:docMk/>
          <pc:sldMk cId="3401339523" sldId="2147473538"/>
        </pc:sldMkLst>
        <pc:graphicFrameChg chg="mod modGraphic">
          <ac:chgData name="GREEN, Michelle (NHS DEVON ICB - 15N)" userId="S::michellegreen4@nhs.net::af140ca6-2f1c-4a1d-b320-8c2fddeb862f" providerId="AD" clId="Web-{39B5331B-AE58-4D4B-AC11-05E668A8155E}" dt="2025-06-09T10:32:08.899" v="14"/>
          <ac:graphicFrameMkLst>
            <pc:docMk/>
            <pc:sldMk cId="3401339523" sldId="2147473538"/>
            <ac:graphicFrameMk id="2" creationId="{780264DE-DD27-41EF-5150-4D6484EBC553}"/>
          </ac:graphicFrameMkLst>
        </pc:graphicFrameChg>
      </pc:sldChg>
    </pc:docChg>
  </pc:docChgLst>
  <pc:docChgLst>
    <pc:chgData name="GREEN, Michelle (NHS DEVON ICB - 15N)" userId="af140ca6-2f1c-4a1d-b320-8c2fddeb862f" providerId="ADAL" clId="{5311D046-5C5E-4215-A0EB-D3885D973B21}"/>
    <pc:docChg chg="modSld sldOrd">
      <pc:chgData name="GREEN, Michelle (NHS DEVON ICB - 15N)" userId="af140ca6-2f1c-4a1d-b320-8c2fddeb862f" providerId="ADAL" clId="{5311D046-5C5E-4215-A0EB-D3885D973B21}" dt="2025-06-17T09:24:22.375" v="1971" actId="20577"/>
      <pc:docMkLst>
        <pc:docMk/>
      </pc:docMkLst>
      <pc:sldChg chg="modSp mod">
        <pc:chgData name="GREEN, Michelle (NHS DEVON ICB - 15N)" userId="af140ca6-2f1c-4a1d-b320-8c2fddeb862f" providerId="ADAL" clId="{5311D046-5C5E-4215-A0EB-D3885D973B21}" dt="2025-06-17T09:24:22.375" v="1971" actId="20577"/>
        <pc:sldMkLst>
          <pc:docMk/>
          <pc:sldMk cId="3615805905" sldId="2147473245"/>
        </pc:sldMkLst>
        <pc:spChg chg="mod">
          <ac:chgData name="GREEN, Michelle (NHS DEVON ICB - 15N)" userId="af140ca6-2f1c-4a1d-b320-8c2fddeb862f" providerId="ADAL" clId="{5311D046-5C5E-4215-A0EB-D3885D973B21}" dt="2025-06-17T09:24:22.375" v="1971" actId="20577"/>
          <ac:spMkLst>
            <pc:docMk/>
            <pc:sldMk cId="3615805905" sldId="2147473245"/>
            <ac:spMk id="3" creationId="{C8AB41BC-1D85-4048-A1D8-BE06DABE9E5C}"/>
          </ac:spMkLst>
        </pc:spChg>
      </pc:sldChg>
      <pc:sldChg chg="modSp mod">
        <pc:chgData name="GREEN, Michelle (NHS DEVON ICB - 15N)" userId="af140ca6-2f1c-4a1d-b320-8c2fddeb862f" providerId="ADAL" clId="{5311D046-5C5E-4215-A0EB-D3885D973B21}" dt="2025-05-30T13:52:38.289" v="1958" actId="404"/>
        <pc:sldMkLst>
          <pc:docMk/>
          <pc:sldMk cId="1705385408" sldId="2147473247"/>
        </pc:sldMkLst>
        <pc:graphicFrameChg chg="mod modGraphic">
          <ac:chgData name="GREEN, Michelle (NHS DEVON ICB - 15N)" userId="af140ca6-2f1c-4a1d-b320-8c2fddeb862f" providerId="ADAL" clId="{5311D046-5C5E-4215-A0EB-D3885D973B21}" dt="2025-05-30T13:52:38.289" v="1958" actId="404"/>
          <ac:graphicFrameMkLst>
            <pc:docMk/>
            <pc:sldMk cId="1705385408" sldId="2147473247"/>
            <ac:graphicFrameMk id="9" creationId="{07336F6C-40EA-EE81-6DC3-217C3D12B23A}"/>
          </ac:graphicFrameMkLst>
        </pc:graphicFrameChg>
      </pc:sldChg>
      <pc:sldChg chg="mod modShow">
        <pc:chgData name="GREEN, Michelle (NHS DEVON ICB - 15N)" userId="af140ca6-2f1c-4a1d-b320-8c2fddeb862f" providerId="ADAL" clId="{5311D046-5C5E-4215-A0EB-D3885D973B21}" dt="2025-06-17T09:18:39.073" v="1964" actId="729"/>
        <pc:sldMkLst>
          <pc:docMk/>
          <pc:sldMk cId="2159680163" sldId="2147473269"/>
        </pc:sldMkLst>
      </pc:sldChg>
      <pc:sldChg chg="mod modShow">
        <pc:chgData name="GREEN, Michelle (NHS DEVON ICB - 15N)" userId="af140ca6-2f1c-4a1d-b320-8c2fddeb862f" providerId="ADAL" clId="{5311D046-5C5E-4215-A0EB-D3885D973B21}" dt="2025-06-17T09:18:58.961" v="1969" actId="729"/>
        <pc:sldMkLst>
          <pc:docMk/>
          <pc:sldMk cId="2755855226" sldId="2147473271"/>
        </pc:sldMkLst>
      </pc:sldChg>
      <pc:sldChg chg="modSp mod modShow">
        <pc:chgData name="GREEN, Michelle (NHS DEVON ICB - 15N)" userId="af140ca6-2f1c-4a1d-b320-8c2fddeb862f" providerId="ADAL" clId="{5311D046-5C5E-4215-A0EB-D3885D973B21}" dt="2025-06-17T09:18:34.371" v="1963" actId="729"/>
        <pc:sldMkLst>
          <pc:docMk/>
          <pc:sldMk cId="1190869909" sldId="2147473277"/>
        </pc:sldMkLst>
        <pc:graphicFrameChg chg="mod">
          <ac:chgData name="GREEN, Michelle (NHS DEVON ICB - 15N)" userId="af140ca6-2f1c-4a1d-b320-8c2fddeb862f" providerId="ADAL" clId="{5311D046-5C5E-4215-A0EB-D3885D973B21}" dt="2025-05-30T13:28:40.008" v="176" actId="20577"/>
          <ac:graphicFrameMkLst>
            <pc:docMk/>
            <pc:sldMk cId="1190869909" sldId="2147473277"/>
            <ac:graphicFrameMk id="4" creationId="{D4D10920-DA54-2C00-8CC0-57780DABC229}"/>
          </ac:graphicFrameMkLst>
        </pc:graphicFrameChg>
      </pc:sldChg>
      <pc:sldChg chg="mod modShow">
        <pc:chgData name="GREEN, Michelle (NHS DEVON ICB - 15N)" userId="af140ca6-2f1c-4a1d-b320-8c2fddeb862f" providerId="ADAL" clId="{5311D046-5C5E-4215-A0EB-D3885D973B21}" dt="2025-06-17T09:18:41.483" v="1965" actId="729"/>
        <pc:sldMkLst>
          <pc:docMk/>
          <pc:sldMk cId="801856932" sldId="2147473324"/>
        </pc:sldMkLst>
      </pc:sldChg>
      <pc:sldChg chg="mod modShow">
        <pc:chgData name="GREEN, Michelle (NHS DEVON ICB - 15N)" userId="af140ca6-2f1c-4a1d-b320-8c2fddeb862f" providerId="ADAL" clId="{5311D046-5C5E-4215-A0EB-D3885D973B21}" dt="2025-06-17T09:18:53.935" v="1968" actId="729"/>
        <pc:sldMkLst>
          <pc:docMk/>
          <pc:sldMk cId="2541525877" sldId="2147473330"/>
        </pc:sldMkLst>
      </pc:sldChg>
      <pc:sldChg chg="modSp mod">
        <pc:chgData name="GREEN, Michelle (NHS DEVON ICB - 15N)" userId="af140ca6-2f1c-4a1d-b320-8c2fddeb862f" providerId="ADAL" clId="{5311D046-5C5E-4215-A0EB-D3885D973B21}" dt="2025-05-30T13:23:24.663" v="20" actId="20577"/>
        <pc:sldMkLst>
          <pc:docMk/>
          <pc:sldMk cId="1759027996" sldId="2147473509"/>
        </pc:sldMkLst>
        <pc:spChg chg="mod">
          <ac:chgData name="GREEN, Michelle (NHS DEVON ICB - 15N)" userId="af140ca6-2f1c-4a1d-b320-8c2fddeb862f" providerId="ADAL" clId="{5311D046-5C5E-4215-A0EB-D3885D973B21}" dt="2025-05-30T13:23:24.663" v="20" actId="20577"/>
          <ac:spMkLst>
            <pc:docMk/>
            <pc:sldMk cId="1759027996" sldId="2147473509"/>
            <ac:spMk id="5" creationId="{B4E04061-1672-9807-ABB7-67639F5A2734}"/>
          </ac:spMkLst>
        </pc:spChg>
      </pc:sldChg>
      <pc:sldChg chg="mod modShow">
        <pc:chgData name="GREEN, Michelle (NHS DEVON ICB - 15N)" userId="af140ca6-2f1c-4a1d-b320-8c2fddeb862f" providerId="ADAL" clId="{5311D046-5C5E-4215-A0EB-D3885D973B21}" dt="2025-06-17T09:17:55.912" v="1959" actId="729"/>
        <pc:sldMkLst>
          <pc:docMk/>
          <pc:sldMk cId="3904280187" sldId="2147473510"/>
        </pc:sldMkLst>
      </pc:sldChg>
      <pc:sldChg chg="modSp mod ord">
        <pc:chgData name="GREEN, Michelle (NHS DEVON ICB - 15N)" userId="af140ca6-2f1c-4a1d-b320-8c2fddeb862f" providerId="ADAL" clId="{5311D046-5C5E-4215-A0EB-D3885D973B21}" dt="2025-06-17T09:18:08.442" v="1962"/>
        <pc:sldMkLst>
          <pc:docMk/>
          <pc:sldMk cId="4112412614" sldId="2147473512"/>
        </pc:sldMkLst>
        <pc:spChg chg="mod">
          <ac:chgData name="GREEN, Michelle (NHS DEVON ICB - 15N)" userId="af140ca6-2f1c-4a1d-b320-8c2fddeb862f" providerId="ADAL" clId="{5311D046-5C5E-4215-A0EB-D3885D973B21}" dt="2025-05-29T15:06:41.769" v="1" actId="20577"/>
          <ac:spMkLst>
            <pc:docMk/>
            <pc:sldMk cId="4112412614" sldId="2147473512"/>
            <ac:spMk id="16" creationId="{99F0EB24-366C-1CE3-A46E-B6CCD9A43097}"/>
          </ac:spMkLst>
        </pc:spChg>
      </pc:sldChg>
      <pc:sldChg chg="mod modShow">
        <pc:chgData name="GREEN, Michelle (NHS DEVON ICB - 15N)" userId="af140ca6-2f1c-4a1d-b320-8c2fddeb862f" providerId="ADAL" clId="{5311D046-5C5E-4215-A0EB-D3885D973B21}" dt="2025-06-17T09:18:44.147" v="1966" actId="729"/>
        <pc:sldMkLst>
          <pc:docMk/>
          <pc:sldMk cId="998049959" sldId="2147473518"/>
        </pc:sldMkLst>
      </pc:sldChg>
      <pc:sldChg chg="mod modShow">
        <pc:chgData name="GREEN, Michelle (NHS DEVON ICB - 15N)" userId="af140ca6-2f1c-4a1d-b320-8c2fddeb862f" providerId="ADAL" clId="{5311D046-5C5E-4215-A0EB-D3885D973B21}" dt="2025-06-17T09:18:47.101" v="1967" actId="729"/>
        <pc:sldMkLst>
          <pc:docMk/>
          <pc:sldMk cId="1689309901" sldId="2147473519"/>
        </pc:sldMkLst>
      </pc:sldChg>
      <pc:sldChg chg="mod modShow">
        <pc:chgData name="GREEN, Michelle (NHS DEVON ICB - 15N)" userId="af140ca6-2f1c-4a1d-b320-8c2fddeb862f" providerId="ADAL" clId="{5311D046-5C5E-4215-A0EB-D3885D973B21}" dt="2025-06-17T09:18:01.027" v="1960" actId="729"/>
        <pc:sldMkLst>
          <pc:docMk/>
          <pc:sldMk cId="3001477920" sldId="2147473536"/>
        </pc:sldMkLst>
      </pc:sldChg>
    </pc:docChg>
  </pc:docChgLst>
</pc:chgInfo>
</file>

<file path=ppt/diagrams/_rels/data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rawing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607ED6-283B-48BC-B63A-5158F6A68BAA}"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GB"/>
        </a:p>
      </dgm:t>
    </dgm:pt>
    <dgm:pt modelId="{098B5FB8-8CE0-40AA-8D42-95B7521A160F}">
      <dgm:prSet phldrT="[Text]" custT="1">
        <dgm:style>
          <a:lnRef idx="2">
            <a:schemeClr val="accent1"/>
          </a:lnRef>
          <a:fillRef idx="1">
            <a:schemeClr val="lt1"/>
          </a:fillRef>
          <a:effectRef idx="0">
            <a:schemeClr val="accent1"/>
          </a:effectRef>
          <a:fontRef idx="minor">
            <a:schemeClr val="dk1"/>
          </a:fontRef>
        </dgm:style>
      </dgm:prSet>
      <dgm:spPr>
        <a:ln w="57150"/>
      </dgm:spPr>
      <dgm:t>
        <a:bodyPr/>
        <a:lstStyle/>
        <a:p>
          <a:pPr>
            <a:lnSpc>
              <a:spcPct val="90000"/>
            </a:lnSpc>
            <a:spcBef>
              <a:spcPct val="0"/>
            </a:spcBef>
            <a:spcAft>
              <a:spcPct val="35000"/>
            </a:spcAft>
          </a:pPr>
          <a:r>
            <a:rPr lang="en-GB" sz="1600" b="1">
              <a:solidFill>
                <a:sysClr val="windowText" lastClr="000000"/>
              </a:solidFill>
              <a:latin typeface="Arial"/>
              <a:ea typeface="Gadugi"/>
              <a:cs typeface="Arial"/>
            </a:rPr>
            <a:t>Parents and Carers  tell us…</a:t>
          </a:r>
        </a:p>
      </dgm:t>
    </dgm:pt>
    <dgm:pt modelId="{3B154E4A-3A35-424E-BA4A-9A7F456982AD}" type="parTrans" cxnId="{A896A5D0-2997-4033-89E6-5FFA1006A89A}">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05E34FA4-D4CA-433A-8A0C-79D99185CF4A}" type="sibTrans" cxnId="{A896A5D0-2997-4033-89E6-5FFA1006A89A}">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7EB27E97-4203-4A89-8C78-44C10AC9F45F}">
      <dgm:prSet phldrT="[Text]" custT="1">
        <dgm:style>
          <a:lnRef idx="2">
            <a:schemeClr val="accent1"/>
          </a:lnRef>
          <a:fillRef idx="1">
            <a:schemeClr val="lt1"/>
          </a:fillRef>
          <a:effectRef idx="0">
            <a:schemeClr val="accent1"/>
          </a:effectRef>
          <a:fontRef idx="minor">
            <a:schemeClr val="dk1"/>
          </a:fontRef>
        </dgm:style>
      </dgm:prSet>
      <dgm:spPr>
        <a:ln w="57150"/>
      </dgm:spPr>
      <dgm:t>
        <a:bodyPr/>
        <a:lstStyle/>
        <a:p>
          <a:pPr>
            <a:lnSpc>
              <a:spcPct val="100000"/>
            </a:lnSpc>
            <a:spcBef>
              <a:spcPts val="0"/>
            </a:spcBef>
            <a:spcAft>
              <a:spcPts val="600"/>
            </a:spcAft>
          </a:pPr>
          <a:r>
            <a:rPr lang="en-GB" sz="1300" b="0">
              <a:solidFill>
                <a:sysClr val="windowText" lastClr="000000"/>
              </a:solidFill>
              <a:latin typeface="Arial"/>
              <a:ea typeface="Gadugi"/>
              <a:cs typeface="Arial"/>
            </a:rPr>
            <a:t>they want better, more regular communication and the chance to talk to someone about assessment processes</a:t>
          </a:r>
        </a:p>
      </dgm:t>
    </dgm:pt>
    <dgm:pt modelId="{16BF9F3B-151A-4B85-8A08-2794BCB9CB47}" type="parTrans" cxnId="{44269217-F301-4D10-83EA-826E2CA21219}">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3D67FBED-3DDD-4ADA-9735-3099EB55553F}" type="sibTrans" cxnId="{44269217-F301-4D10-83EA-826E2CA21219}">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D1DE7C7D-65D9-4D74-A739-53F5168D0854}">
      <dgm:prSet phldrT="[Text]" custT="1">
        <dgm:style>
          <a:lnRef idx="2">
            <a:schemeClr val="accent1"/>
          </a:lnRef>
          <a:fillRef idx="1">
            <a:schemeClr val="lt1"/>
          </a:fillRef>
          <a:effectRef idx="0">
            <a:schemeClr val="accent1"/>
          </a:effectRef>
          <a:fontRef idx="minor">
            <a:schemeClr val="dk1"/>
          </a:fontRef>
        </dgm:style>
      </dgm:prSet>
      <dgm:spPr>
        <a:ln w="57150"/>
      </dgm:spPr>
      <dgm:t>
        <a:bodyPr/>
        <a:lstStyle/>
        <a:p>
          <a:pPr>
            <a:lnSpc>
              <a:spcPct val="100000"/>
            </a:lnSpc>
            <a:spcBef>
              <a:spcPts val="0"/>
            </a:spcBef>
            <a:spcAft>
              <a:spcPts val="600"/>
            </a:spcAft>
          </a:pPr>
          <a:r>
            <a:rPr lang="en-GB" sz="1300" b="0">
              <a:solidFill>
                <a:sysClr val="windowText" lastClr="000000"/>
              </a:solidFill>
              <a:latin typeface="Arial"/>
              <a:ea typeface="Gadugi"/>
              <a:cs typeface="Arial"/>
            </a:rPr>
            <a:t>communication about waiting times and what happens during and after an assessment were the most important information for them. </a:t>
          </a:r>
        </a:p>
      </dgm:t>
    </dgm:pt>
    <dgm:pt modelId="{BF1407CE-4D09-44F5-9EAD-C13BD25633FD}" type="parTrans" cxnId="{76150A26-1CC2-4A05-86B5-FF71D5643E27}">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CF183C21-8D01-430D-91E1-653FB5D23C8D}" type="sibTrans" cxnId="{76150A26-1CC2-4A05-86B5-FF71D5643E27}">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A959D198-BBE6-43DE-ACBF-3EB7C09A3639}">
      <dgm:prSet phldrT="[Text]" custT="1">
        <dgm:style>
          <a:lnRef idx="2">
            <a:schemeClr val="accent1"/>
          </a:lnRef>
          <a:fillRef idx="1">
            <a:schemeClr val="lt1"/>
          </a:fillRef>
          <a:effectRef idx="0">
            <a:schemeClr val="accent1"/>
          </a:effectRef>
          <a:fontRef idx="minor">
            <a:schemeClr val="dk1"/>
          </a:fontRef>
        </dgm:style>
      </dgm:prSet>
      <dgm:spPr>
        <a:ln w="57150"/>
      </dgm:spPr>
      <dgm:t>
        <a:bodyPr/>
        <a:lstStyle/>
        <a:p>
          <a:pPr>
            <a:lnSpc>
              <a:spcPct val="90000"/>
            </a:lnSpc>
            <a:spcAft>
              <a:spcPct val="35000"/>
            </a:spcAft>
          </a:pPr>
          <a:r>
            <a:rPr lang="en-GB" sz="1600" b="1">
              <a:solidFill>
                <a:sysClr val="windowText" lastClr="000000"/>
              </a:solidFill>
              <a:latin typeface="Arial" panose="020B0604020202020204" pitchFamily="34" charset="0"/>
              <a:ea typeface="Gadugi" panose="020B0502040204020203" pitchFamily="34" charset="0"/>
              <a:cs typeface="Arial" panose="020B0604020202020204" pitchFamily="34" charset="0"/>
            </a:rPr>
            <a:t>Staff tell us...</a:t>
          </a:r>
        </a:p>
      </dgm:t>
    </dgm:pt>
    <dgm:pt modelId="{1C197A68-F5E6-456F-8AD4-E8A941B31725}" type="parTrans" cxnId="{0CB8EE41-D5E0-4E5F-AC27-70AEE30FF849}">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2D9F453D-3E63-4BEC-9415-AEBFF0B12D05}" type="sibTrans" cxnId="{0CB8EE41-D5E0-4E5F-AC27-70AEE30FF849}">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B13488D1-20B3-4605-ACD9-3FC200E5B68B}">
      <dgm:prSet phldrT="[Text]" custT="1">
        <dgm:style>
          <a:lnRef idx="2">
            <a:schemeClr val="accent1"/>
          </a:lnRef>
          <a:fillRef idx="1">
            <a:schemeClr val="lt1"/>
          </a:fillRef>
          <a:effectRef idx="0">
            <a:schemeClr val="accent1"/>
          </a:effectRef>
          <a:fontRef idx="minor">
            <a:schemeClr val="dk1"/>
          </a:fontRef>
        </dgm:style>
      </dgm:prSet>
      <dgm:spPr>
        <a:ln w="57150"/>
      </dgm:spPr>
      <dgm:t>
        <a:bodyPr/>
        <a:lstStyle/>
        <a:p>
          <a:pPr>
            <a:lnSpc>
              <a:spcPct val="100000"/>
            </a:lnSpc>
            <a:spcAft>
              <a:spcPts val="600"/>
            </a:spcAft>
          </a:pPr>
          <a:r>
            <a:rPr lang="en-GB" sz="1300" b="0">
              <a:solidFill>
                <a:sysClr val="windowText" lastClr="000000"/>
              </a:solidFill>
              <a:latin typeface="Arial"/>
              <a:ea typeface="Gadugi"/>
              <a:cs typeface="Arial"/>
            </a:rPr>
            <a:t>wait lists, poor experience, sustained pressure, and limited ability to recruit to vacancies adversely impact motivation and retention of workforce.</a:t>
          </a:r>
        </a:p>
      </dgm:t>
    </dgm:pt>
    <dgm:pt modelId="{6901AFAF-5E80-4D4B-9C3D-E3927C510D58}" type="parTrans" cxnId="{436F6B28-AD4D-45C1-B21D-D6B8A6FFCDC6}">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407C1450-2891-4612-A7F8-FCDCA7D31383}" type="sibTrans" cxnId="{436F6B28-AD4D-45C1-B21D-D6B8A6FFCDC6}">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DAC5EC0F-0B9B-4D06-940B-57D9C26EF011}">
      <dgm:prSet custT="1">
        <dgm:style>
          <a:lnRef idx="2">
            <a:schemeClr val="accent1"/>
          </a:lnRef>
          <a:fillRef idx="1">
            <a:schemeClr val="lt1"/>
          </a:fillRef>
          <a:effectRef idx="0">
            <a:schemeClr val="accent1"/>
          </a:effectRef>
          <a:fontRef idx="minor">
            <a:schemeClr val="dk1"/>
          </a:fontRef>
        </dgm:style>
      </dgm:prSet>
      <dgm:spPr>
        <a:ln w="57150"/>
      </dgm:spPr>
      <dgm:t>
        <a:bodyPr anchor="t"/>
        <a:lstStyle/>
        <a:p>
          <a:pPr>
            <a:lnSpc>
              <a:spcPct val="90000"/>
            </a:lnSpc>
            <a:spcBef>
              <a:spcPct val="0"/>
            </a:spcBef>
            <a:spcAft>
              <a:spcPct val="35000"/>
            </a:spcAft>
            <a:buNone/>
          </a:pPr>
          <a:r>
            <a:rPr lang="en-GB" sz="1600" b="1">
              <a:solidFill>
                <a:sysClr val="windowText" lastClr="000000"/>
              </a:solidFill>
              <a:latin typeface="Arial" panose="020B0604020202020204" pitchFamily="34" charset="0"/>
              <a:ea typeface="Gadugi" panose="020B0502040204020203" pitchFamily="34" charset="0"/>
              <a:cs typeface="Arial" panose="020B0604020202020204" pitchFamily="34" charset="0"/>
            </a:rPr>
            <a:t>Children &amp; Young People tell us…</a:t>
          </a:r>
        </a:p>
      </dgm:t>
    </dgm:pt>
    <dgm:pt modelId="{CEC509BE-1A7A-46B0-B18F-7631A335878C}" type="parTrans" cxnId="{F2EC82DB-0292-432B-AC9E-C5BF204F4091}">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BA720DEB-15AB-448B-BBC8-432BCD20F0EF}" type="sibTrans" cxnId="{F2EC82DB-0292-432B-AC9E-C5BF204F4091}">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2746D4D0-83D6-47E1-8E33-4DC901545F3B}">
      <dgm:prSet phldrT="[Text]" custT="1">
        <dgm:style>
          <a:lnRef idx="2">
            <a:schemeClr val="accent1"/>
          </a:lnRef>
          <a:fillRef idx="1">
            <a:schemeClr val="lt1"/>
          </a:fillRef>
          <a:effectRef idx="0">
            <a:schemeClr val="accent1"/>
          </a:effectRef>
          <a:fontRef idx="minor">
            <a:schemeClr val="dk1"/>
          </a:fontRef>
        </dgm:style>
      </dgm:prSet>
      <dgm:spPr>
        <a:ln w="57150"/>
      </dgm:spPr>
      <dgm:t>
        <a:bodyPr/>
        <a:lstStyle/>
        <a:p>
          <a:pPr>
            <a:lnSpc>
              <a:spcPct val="100000"/>
            </a:lnSpc>
            <a:spcBef>
              <a:spcPts val="0"/>
            </a:spcBef>
            <a:spcAft>
              <a:spcPts val="600"/>
            </a:spcAft>
          </a:pPr>
          <a:r>
            <a:rPr lang="en-GB" sz="1300" b="0">
              <a:solidFill>
                <a:sysClr val="windowText" lastClr="000000"/>
              </a:solidFill>
              <a:latin typeface="Arial"/>
              <a:ea typeface="Gadugi"/>
              <a:cs typeface="Arial"/>
            </a:rPr>
            <a:t>they would like peer support opportunities</a:t>
          </a:r>
        </a:p>
      </dgm:t>
    </dgm:pt>
    <dgm:pt modelId="{0174B6CE-0FAA-45C3-9C81-CB5AA6015469}" type="parTrans" cxnId="{E861CE4E-EFDD-4F54-B0E9-8EBE5501396D}">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B1F5F7BD-BD7A-439B-919D-D788FA5866C5}" type="sibTrans" cxnId="{E861CE4E-EFDD-4F54-B0E9-8EBE5501396D}">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FEDA4774-9216-4C87-B467-DF20741A6520}">
      <dgm:prSet custT="1">
        <dgm:style>
          <a:lnRef idx="2">
            <a:schemeClr val="accent1"/>
          </a:lnRef>
          <a:fillRef idx="1">
            <a:schemeClr val="lt1"/>
          </a:fillRef>
          <a:effectRef idx="0">
            <a:schemeClr val="accent1"/>
          </a:effectRef>
          <a:fontRef idx="minor">
            <a:schemeClr val="dk1"/>
          </a:fontRef>
        </dgm:style>
      </dgm:prSet>
      <dgm:spPr>
        <a:ln w="57150"/>
      </dgm:spPr>
      <dgm:t>
        <a:bodyPr/>
        <a:lstStyle/>
        <a:p>
          <a:pPr rtl="0">
            <a:lnSpc>
              <a:spcPct val="100000"/>
            </a:lnSpc>
            <a:spcBef>
              <a:spcPts val="0"/>
            </a:spcBef>
            <a:spcAft>
              <a:spcPts val="600"/>
            </a:spcAft>
            <a:buFont typeface="Arial" panose="020B0604020202020204" pitchFamily="34" charset="0"/>
            <a:buChar char="•"/>
          </a:pPr>
          <a:r>
            <a:rPr lang="en-GB" sz="1300" b="0" i="0">
              <a:solidFill>
                <a:sysClr val="windowText" lastClr="000000"/>
              </a:solidFill>
              <a:latin typeface="Arial"/>
              <a:ea typeface="Gadugi"/>
              <a:cs typeface="Arial"/>
            </a:rPr>
            <a:t>they are frustrated with the long waiting times for autism assessments which negatively impacts their education, mental health, and overall well-being</a:t>
          </a:r>
          <a:endParaRPr lang="en-GB" sz="1300" b="0">
            <a:solidFill>
              <a:sysClr val="windowText" lastClr="000000"/>
            </a:solidFill>
            <a:latin typeface="Arial"/>
            <a:ea typeface="Gadugi"/>
            <a:cs typeface="Arial"/>
          </a:endParaRPr>
        </a:p>
      </dgm:t>
    </dgm:pt>
    <dgm:pt modelId="{9C2E825A-8030-4E11-9D6E-DE1867EA3A99}" type="parTrans" cxnId="{23272867-1F38-4C8B-BC73-7A791BA0AA28}">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31989EB2-DD9B-4246-ABEB-B6D702A67137}" type="sibTrans" cxnId="{23272867-1F38-4C8B-BC73-7A791BA0AA28}">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2B3455A9-3794-454A-BE4B-6A3D296E124E}">
      <dgm:prSet>
        <dgm:style>
          <a:lnRef idx="2">
            <a:schemeClr val="accent1"/>
          </a:lnRef>
          <a:fillRef idx="1">
            <a:schemeClr val="lt1"/>
          </a:fillRef>
          <a:effectRef idx="0">
            <a:schemeClr val="accent1"/>
          </a:effectRef>
          <a:fontRef idx="minor">
            <a:schemeClr val="dk1"/>
          </a:fontRef>
        </dgm:style>
      </dgm:prSet>
      <dgm:spPr>
        <a:ln w="57150"/>
      </dgm:spPr>
      <dgm:t>
        <a:bodyPr/>
        <a:lstStyle/>
        <a:p>
          <a:pPr>
            <a:lnSpc>
              <a:spcPct val="90000"/>
            </a:lnSpc>
            <a:spcBef>
              <a:spcPct val="0"/>
            </a:spcBef>
            <a:spcAft>
              <a:spcPct val="15000"/>
            </a:spcAft>
          </a:pPr>
          <a:endParaRPr lang="en-GB" sz="1100">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6EF20C82-BE4C-4BC3-A7D8-648466349B43}" type="parTrans" cxnId="{07F2B32E-F22A-46AE-8C5D-28F54B506908}">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F502726C-B499-4AAD-836D-57DEDA873D4C}" type="sibTrans" cxnId="{07F2B32E-F22A-46AE-8C5D-28F54B506908}">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72D4DA3A-3440-493D-8401-95B1CA2727FB}">
      <dgm:prSet custT="1">
        <dgm:style>
          <a:lnRef idx="2">
            <a:schemeClr val="accent1"/>
          </a:lnRef>
          <a:fillRef idx="1">
            <a:schemeClr val="lt1"/>
          </a:fillRef>
          <a:effectRef idx="0">
            <a:schemeClr val="accent1"/>
          </a:effectRef>
          <a:fontRef idx="minor">
            <a:schemeClr val="dk1"/>
          </a:fontRef>
        </dgm:style>
      </dgm:prSet>
      <dgm:spPr>
        <a:ln w="57150"/>
      </dgm:spPr>
      <dgm:t>
        <a:bodyPr/>
        <a:lstStyle/>
        <a:p>
          <a:pPr rtl="0">
            <a:lnSpc>
              <a:spcPct val="100000"/>
            </a:lnSpc>
            <a:spcBef>
              <a:spcPts val="0"/>
            </a:spcBef>
            <a:spcAft>
              <a:spcPts val="600"/>
            </a:spcAft>
            <a:buFont typeface="Arial" panose="020B0604020202020204" pitchFamily="34" charset="0"/>
            <a:buChar char="•"/>
          </a:pPr>
          <a:r>
            <a:rPr lang="en-GB" sz="1300" b="0" i="0">
              <a:solidFill>
                <a:sysClr val="windowText" lastClr="000000"/>
              </a:solidFill>
              <a:latin typeface="Arial"/>
              <a:ea typeface="Gadugi"/>
              <a:cs typeface="Arial"/>
            </a:rPr>
            <a:t>there is a need for better support in schools. They called for more understanding from teachers and tailored interventions to help them manage their needs effectively</a:t>
          </a:r>
        </a:p>
      </dgm:t>
    </dgm:pt>
    <dgm:pt modelId="{59243DCA-0A5A-4D02-AB8B-6645454B6AE9}" type="parTrans" cxnId="{5FA16331-6F32-452F-BF29-47FA86531B8B}">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783374C2-9E7B-472D-A9AE-D5613EAE249D}" type="sibTrans" cxnId="{5FA16331-6F32-452F-BF29-47FA86531B8B}">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B41F3463-4405-403E-88CC-0F07C2BD3908}">
      <dgm:prSet custT="1">
        <dgm:style>
          <a:lnRef idx="2">
            <a:schemeClr val="accent1"/>
          </a:lnRef>
          <a:fillRef idx="1">
            <a:schemeClr val="lt1"/>
          </a:fillRef>
          <a:effectRef idx="0">
            <a:schemeClr val="accent1"/>
          </a:effectRef>
          <a:fontRef idx="minor">
            <a:schemeClr val="dk1"/>
          </a:fontRef>
        </dgm:style>
      </dgm:prSet>
      <dgm:spPr>
        <a:ln w="57150"/>
      </dgm:spPr>
      <dgm:t>
        <a:bodyPr/>
        <a:lstStyle/>
        <a:p>
          <a:pPr rtl="0">
            <a:lnSpc>
              <a:spcPct val="100000"/>
            </a:lnSpc>
            <a:spcBef>
              <a:spcPts val="0"/>
            </a:spcBef>
            <a:spcAft>
              <a:spcPts val="600"/>
            </a:spcAft>
            <a:buFont typeface="Arial" panose="020B0604020202020204" pitchFamily="34" charset="0"/>
            <a:buChar char="•"/>
          </a:pPr>
          <a:r>
            <a:rPr lang="en-GB" sz="1300" b="0" i="0">
              <a:solidFill>
                <a:sysClr val="windowText" lastClr="000000"/>
              </a:solidFill>
              <a:latin typeface="Arial"/>
              <a:ea typeface="Gadugi"/>
              <a:cs typeface="Arial"/>
            </a:rPr>
            <a:t>they want support and help which is easy to navigate and provide comprehensive support for their needs</a:t>
          </a:r>
        </a:p>
      </dgm:t>
    </dgm:pt>
    <dgm:pt modelId="{B0814427-3665-4ADD-A4C2-C78F736EC70D}" type="parTrans" cxnId="{6C47FE77-DB80-4BCF-8EE2-D11A1C8A70D0}">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3ADB22D9-C328-4575-AC6C-3F509534FE77}" type="sibTrans" cxnId="{6C47FE77-DB80-4BCF-8EE2-D11A1C8A70D0}">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F1BD9965-57E7-44A2-8C88-BC3362F7A362}">
      <dgm:prSet phldrT="[Text]" custT="1">
        <dgm:style>
          <a:lnRef idx="2">
            <a:schemeClr val="accent1"/>
          </a:lnRef>
          <a:fillRef idx="1">
            <a:schemeClr val="lt1"/>
          </a:fillRef>
          <a:effectRef idx="0">
            <a:schemeClr val="accent1"/>
          </a:effectRef>
          <a:fontRef idx="minor">
            <a:schemeClr val="dk1"/>
          </a:fontRef>
        </dgm:style>
      </dgm:prSet>
      <dgm:spPr>
        <a:ln w="57150"/>
      </dgm:spPr>
      <dgm:t>
        <a:bodyPr/>
        <a:lstStyle/>
        <a:p>
          <a:pPr>
            <a:lnSpc>
              <a:spcPct val="100000"/>
            </a:lnSpc>
            <a:spcAft>
              <a:spcPts val="600"/>
            </a:spcAft>
          </a:pPr>
          <a:r>
            <a:rPr lang="en-GB" sz="1300" b="0">
              <a:solidFill>
                <a:sysClr val="windowText" lastClr="000000"/>
              </a:solidFill>
              <a:latin typeface="Arial"/>
              <a:ea typeface="Gadugi"/>
              <a:cs typeface="Arial"/>
            </a:rPr>
            <a:t>that whilst some schools offer outstanding provision for neurodivergent  pupils, this is inconsistent within and across schools, leading to inconsistent outcomes  </a:t>
          </a:r>
        </a:p>
      </dgm:t>
    </dgm:pt>
    <dgm:pt modelId="{57E17841-2A9B-4004-BBE6-0FAAE50959BB}" type="parTrans" cxnId="{38D255B0-611D-43EE-A55F-F18976FA83D4}">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D2459FF3-D5BF-4EFE-9B5B-4BAD8F766B82}" type="sibTrans" cxnId="{38D255B0-611D-43EE-A55F-F18976FA83D4}">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7E8692CB-56DA-48B6-BD33-5A28FD71D571}">
      <dgm:prSet phldrT="[Text]">
        <dgm:style>
          <a:lnRef idx="2">
            <a:schemeClr val="accent1"/>
          </a:lnRef>
          <a:fillRef idx="1">
            <a:schemeClr val="lt1"/>
          </a:fillRef>
          <a:effectRef idx="0">
            <a:schemeClr val="accent1"/>
          </a:effectRef>
          <a:fontRef idx="minor">
            <a:schemeClr val="dk1"/>
          </a:fontRef>
        </dgm:style>
      </dgm:prSet>
      <dgm:spPr>
        <a:ln w="57150"/>
      </dgm:spPr>
      <dgm:t>
        <a:bodyPr/>
        <a:lstStyle/>
        <a:p>
          <a:pPr>
            <a:lnSpc>
              <a:spcPct val="90000"/>
            </a:lnSpc>
            <a:spcAft>
              <a:spcPct val="15000"/>
            </a:spcAft>
          </a:pPr>
          <a:endParaRPr lang="en-GB" sz="1100">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76EF2533-8514-4380-8570-F2D61308B4F0}" type="parTrans" cxnId="{83C1F32B-607F-43DA-A3B8-75727B83B1D3}">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09283E6B-AFA2-462B-A7C8-71647BACFD27}" type="sibTrans" cxnId="{83C1F32B-607F-43DA-A3B8-75727B83B1D3}">
      <dgm:prSet/>
      <dgm:spPr/>
      <dgm:t>
        <a:bodyPr/>
        <a:lstStyle/>
        <a:p>
          <a:endParaRPr lang="en-GB">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gm:t>
    </dgm:pt>
    <dgm:pt modelId="{C3956E07-B781-4A8F-81F0-A204A4313999}">
      <dgm:prSet phldrT="[Text]" custT="1">
        <dgm:style>
          <a:lnRef idx="2">
            <a:schemeClr val="accent1"/>
          </a:lnRef>
          <a:fillRef idx="1">
            <a:schemeClr val="lt1"/>
          </a:fillRef>
          <a:effectRef idx="0">
            <a:schemeClr val="accent1"/>
          </a:effectRef>
          <a:fontRef idx="minor">
            <a:schemeClr val="dk1"/>
          </a:fontRef>
        </dgm:style>
      </dgm:prSet>
      <dgm:spPr>
        <a:ln w="57150"/>
      </dgm:spPr>
      <dgm:t>
        <a:bodyPr/>
        <a:lstStyle/>
        <a:p>
          <a:pPr>
            <a:lnSpc>
              <a:spcPct val="100000"/>
            </a:lnSpc>
            <a:spcBef>
              <a:spcPts val="0"/>
            </a:spcBef>
            <a:spcAft>
              <a:spcPts val="600"/>
            </a:spcAft>
          </a:pPr>
          <a:r>
            <a:rPr lang="en-GB" sz="1300" b="0">
              <a:solidFill>
                <a:sysClr val="windowText" lastClr="000000"/>
              </a:solidFill>
              <a:latin typeface="Arial"/>
              <a:ea typeface="Gadugi"/>
              <a:cs typeface="Arial"/>
            </a:rPr>
            <a:t>they want details of how to get advice, support and signposting to other services, learning, groups and online resources.</a:t>
          </a:r>
        </a:p>
      </dgm:t>
    </dgm:pt>
    <dgm:pt modelId="{59EBF941-4116-440E-AC32-0B723181F924}" type="parTrans" cxnId="{836F18D2-6D15-43C5-951E-CD35803D53DC}">
      <dgm:prSet/>
      <dgm:spPr/>
      <dgm:t>
        <a:bodyPr/>
        <a:lstStyle/>
        <a:p>
          <a:endParaRPr lang="en-GB">
            <a:solidFill>
              <a:sysClr val="windowText" lastClr="000000"/>
            </a:solidFill>
          </a:endParaRPr>
        </a:p>
      </dgm:t>
    </dgm:pt>
    <dgm:pt modelId="{01EB6262-B16F-476C-9781-E647A933EE32}" type="sibTrans" cxnId="{836F18D2-6D15-43C5-951E-CD35803D53DC}">
      <dgm:prSet/>
      <dgm:spPr/>
      <dgm:t>
        <a:bodyPr/>
        <a:lstStyle/>
        <a:p>
          <a:endParaRPr lang="en-GB">
            <a:solidFill>
              <a:sysClr val="windowText" lastClr="000000"/>
            </a:solidFill>
          </a:endParaRPr>
        </a:p>
      </dgm:t>
    </dgm:pt>
    <dgm:pt modelId="{A1B02A31-4AAF-4790-BFF1-50D5DC8E85BF}">
      <dgm:prSet phldrT="[Text]" custT="1">
        <dgm:style>
          <a:lnRef idx="2">
            <a:schemeClr val="accent1"/>
          </a:lnRef>
          <a:fillRef idx="1">
            <a:schemeClr val="lt1"/>
          </a:fillRef>
          <a:effectRef idx="0">
            <a:schemeClr val="accent1"/>
          </a:effectRef>
          <a:fontRef idx="minor">
            <a:schemeClr val="dk1"/>
          </a:fontRef>
        </dgm:style>
      </dgm:prSet>
      <dgm:spPr>
        <a:ln w="57150"/>
      </dgm:spPr>
      <dgm:t>
        <a:bodyPr/>
        <a:lstStyle/>
        <a:p>
          <a:pPr>
            <a:lnSpc>
              <a:spcPct val="100000"/>
            </a:lnSpc>
            <a:spcAft>
              <a:spcPts val="600"/>
            </a:spcAft>
          </a:pPr>
          <a:r>
            <a:rPr lang="en-GB" sz="1300" b="0">
              <a:solidFill>
                <a:sysClr val="windowText" lastClr="000000"/>
              </a:solidFill>
              <a:latin typeface="Arial"/>
              <a:ea typeface="Gadugi"/>
              <a:cs typeface="Arial"/>
            </a:rPr>
            <a:t>they identify that a lack of some types of capacity can result in increased assessment referrals </a:t>
          </a:r>
        </a:p>
      </dgm:t>
    </dgm:pt>
    <dgm:pt modelId="{5A080FA4-7670-4405-B442-312FEA2F1C3B}" type="parTrans" cxnId="{81046792-0E06-4E2C-9F2C-5AB8DF762C00}">
      <dgm:prSet/>
      <dgm:spPr/>
      <dgm:t>
        <a:bodyPr/>
        <a:lstStyle/>
        <a:p>
          <a:endParaRPr lang="en-GB">
            <a:solidFill>
              <a:sysClr val="windowText" lastClr="000000"/>
            </a:solidFill>
          </a:endParaRPr>
        </a:p>
      </dgm:t>
    </dgm:pt>
    <dgm:pt modelId="{F5357A0D-DE90-4016-B130-792261739371}" type="sibTrans" cxnId="{81046792-0E06-4E2C-9F2C-5AB8DF762C00}">
      <dgm:prSet/>
      <dgm:spPr/>
      <dgm:t>
        <a:bodyPr/>
        <a:lstStyle/>
        <a:p>
          <a:endParaRPr lang="en-GB">
            <a:solidFill>
              <a:sysClr val="windowText" lastClr="000000"/>
            </a:solidFill>
          </a:endParaRPr>
        </a:p>
      </dgm:t>
    </dgm:pt>
    <dgm:pt modelId="{D2DACB45-4003-4E2A-A9F1-2C8346332DB6}" type="pres">
      <dgm:prSet presAssocID="{4D607ED6-283B-48BC-B63A-5158F6A68BAA}" presName="Name0" presStyleCnt="0">
        <dgm:presLayoutVars>
          <dgm:dir/>
          <dgm:resizeHandles val="exact"/>
        </dgm:presLayoutVars>
      </dgm:prSet>
      <dgm:spPr/>
    </dgm:pt>
    <dgm:pt modelId="{34B6AC1C-902F-4EF0-9AD5-1678EDC760FB}" type="pres">
      <dgm:prSet presAssocID="{DAC5EC0F-0B9B-4D06-940B-57D9C26EF011}" presName="node" presStyleLbl="node1" presStyleIdx="0" presStyleCnt="3" custScaleX="106521">
        <dgm:presLayoutVars>
          <dgm:bulletEnabled val="1"/>
        </dgm:presLayoutVars>
      </dgm:prSet>
      <dgm:spPr/>
    </dgm:pt>
    <dgm:pt modelId="{96C80B72-0DD2-4FB9-BDC4-747F0C5A286D}" type="pres">
      <dgm:prSet presAssocID="{BA720DEB-15AB-448B-BBC8-432BCD20F0EF}" presName="sibTrans" presStyleCnt="0"/>
      <dgm:spPr/>
    </dgm:pt>
    <dgm:pt modelId="{F0B60944-4122-4648-A449-93D6693AEB01}" type="pres">
      <dgm:prSet presAssocID="{098B5FB8-8CE0-40AA-8D42-95B7521A160F}" presName="node" presStyleLbl="node1" presStyleIdx="1" presStyleCnt="3">
        <dgm:presLayoutVars>
          <dgm:bulletEnabled val="1"/>
        </dgm:presLayoutVars>
      </dgm:prSet>
      <dgm:spPr/>
    </dgm:pt>
    <dgm:pt modelId="{92EA8E2A-56E4-4FEA-BF3A-27D02E811414}" type="pres">
      <dgm:prSet presAssocID="{05E34FA4-D4CA-433A-8A0C-79D99185CF4A}" presName="sibTrans" presStyleCnt="0"/>
      <dgm:spPr/>
    </dgm:pt>
    <dgm:pt modelId="{3A08F6FA-EE2C-41D2-A0C0-A6A2531097E0}" type="pres">
      <dgm:prSet presAssocID="{A959D198-BBE6-43DE-ACBF-3EB7C09A3639}" presName="node" presStyleLbl="node1" presStyleIdx="2" presStyleCnt="3">
        <dgm:presLayoutVars>
          <dgm:bulletEnabled val="1"/>
        </dgm:presLayoutVars>
      </dgm:prSet>
      <dgm:spPr/>
    </dgm:pt>
  </dgm:ptLst>
  <dgm:cxnLst>
    <dgm:cxn modelId="{F65E4904-7E87-4583-98B0-6E9FB5FC5B21}" type="presOf" srcId="{098B5FB8-8CE0-40AA-8D42-95B7521A160F}" destId="{F0B60944-4122-4648-A449-93D6693AEB01}" srcOrd="0" destOrd="0" presId="urn:microsoft.com/office/officeart/2005/8/layout/hList6"/>
    <dgm:cxn modelId="{EF6E8312-36FA-45A5-B13A-7C6EBD36B2DE}" type="presOf" srcId="{DAC5EC0F-0B9B-4D06-940B-57D9C26EF011}" destId="{34B6AC1C-902F-4EF0-9AD5-1678EDC760FB}" srcOrd="0" destOrd="0" presId="urn:microsoft.com/office/officeart/2005/8/layout/hList6"/>
    <dgm:cxn modelId="{6D434916-1B44-46F4-ACE5-0167B17FC5C5}" type="presOf" srcId="{B13488D1-20B3-4605-ACD9-3FC200E5B68B}" destId="{3A08F6FA-EE2C-41D2-A0C0-A6A2531097E0}" srcOrd="0" destOrd="1" presId="urn:microsoft.com/office/officeart/2005/8/layout/hList6"/>
    <dgm:cxn modelId="{44269217-F301-4D10-83EA-826E2CA21219}" srcId="{098B5FB8-8CE0-40AA-8D42-95B7521A160F}" destId="{7EB27E97-4203-4A89-8C78-44C10AC9F45F}" srcOrd="0" destOrd="0" parTransId="{16BF9F3B-151A-4B85-8A08-2794BCB9CB47}" sibTransId="{3D67FBED-3DDD-4ADA-9735-3099EB55553F}"/>
    <dgm:cxn modelId="{DA20C51E-1094-432C-A9EB-C5DF86BC5C28}" type="presOf" srcId="{A959D198-BBE6-43DE-ACBF-3EB7C09A3639}" destId="{3A08F6FA-EE2C-41D2-A0C0-A6A2531097E0}" srcOrd="0" destOrd="0" presId="urn:microsoft.com/office/officeart/2005/8/layout/hList6"/>
    <dgm:cxn modelId="{76150A26-1CC2-4A05-86B5-FF71D5643E27}" srcId="{098B5FB8-8CE0-40AA-8D42-95B7521A160F}" destId="{D1DE7C7D-65D9-4D74-A739-53F5168D0854}" srcOrd="1" destOrd="0" parTransId="{BF1407CE-4D09-44F5-9EAD-C13BD25633FD}" sibTransId="{CF183C21-8D01-430D-91E1-653FB5D23C8D}"/>
    <dgm:cxn modelId="{436F6B28-AD4D-45C1-B21D-D6B8A6FFCDC6}" srcId="{A959D198-BBE6-43DE-ACBF-3EB7C09A3639}" destId="{B13488D1-20B3-4605-ACD9-3FC200E5B68B}" srcOrd="0" destOrd="0" parTransId="{6901AFAF-5E80-4D4B-9C3D-E3927C510D58}" sibTransId="{407C1450-2891-4612-A7F8-FCDCA7D31383}"/>
    <dgm:cxn modelId="{83C1F32B-607F-43DA-A3B8-75727B83B1D3}" srcId="{A959D198-BBE6-43DE-ACBF-3EB7C09A3639}" destId="{7E8692CB-56DA-48B6-BD33-5A28FD71D571}" srcOrd="3" destOrd="0" parTransId="{76EF2533-8514-4380-8570-F2D61308B4F0}" sibTransId="{09283E6B-AFA2-462B-A7C8-71647BACFD27}"/>
    <dgm:cxn modelId="{07F2B32E-F22A-46AE-8C5D-28F54B506908}" srcId="{DAC5EC0F-0B9B-4D06-940B-57D9C26EF011}" destId="{2B3455A9-3794-454A-BE4B-6A3D296E124E}" srcOrd="3" destOrd="0" parTransId="{6EF20C82-BE4C-4BC3-A7D8-648466349B43}" sibTransId="{F502726C-B499-4AAD-836D-57DEDA873D4C}"/>
    <dgm:cxn modelId="{5FA16331-6F32-452F-BF29-47FA86531B8B}" srcId="{DAC5EC0F-0B9B-4D06-940B-57D9C26EF011}" destId="{72D4DA3A-3440-493D-8401-95B1CA2727FB}" srcOrd="1" destOrd="0" parTransId="{59243DCA-0A5A-4D02-AB8B-6645454B6AE9}" sibTransId="{783374C2-9E7B-472D-A9AE-D5613EAE249D}"/>
    <dgm:cxn modelId="{CB07D15E-E02B-4DCD-B1D0-D462380328D7}" type="presOf" srcId="{C3956E07-B781-4A8F-81F0-A204A4313999}" destId="{F0B60944-4122-4648-A449-93D6693AEB01}" srcOrd="0" destOrd="3" presId="urn:microsoft.com/office/officeart/2005/8/layout/hList6"/>
    <dgm:cxn modelId="{16572261-B208-4FFF-B457-7B751874AECB}" type="presOf" srcId="{FEDA4774-9216-4C87-B467-DF20741A6520}" destId="{34B6AC1C-902F-4EF0-9AD5-1678EDC760FB}" srcOrd="0" destOrd="1" presId="urn:microsoft.com/office/officeart/2005/8/layout/hList6"/>
    <dgm:cxn modelId="{0CB8EE41-D5E0-4E5F-AC27-70AEE30FF849}" srcId="{4D607ED6-283B-48BC-B63A-5158F6A68BAA}" destId="{A959D198-BBE6-43DE-ACBF-3EB7C09A3639}" srcOrd="2" destOrd="0" parTransId="{1C197A68-F5E6-456F-8AD4-E8A941B31725}" sibTransId="{2D9F453D-3E63-4BEC-9415-AEBFF0B12D05}"/>
    <dgm:cxn modelId="{23272867-1F38-4C8B-BC73-7A791BA0AA28}" srcId="{DAC5EC0F-0B9B-4D06-940B-57D9C26EF011}" destId="{FEDA4774-9216-4C87-B467-DF20741A6520}" srcOrd="0" destOrd="0" parTransId="{9C2E825A-8030-4E11-9D6E-DE1867EA3A99}" sibTransId="{31989EB2-DD9B-4246-ABEB-B6D702A67137}"/>
    <dgm:cxn modelId="{E861CE4E-EFDD-4F54-B0E9-8EBE5501396D}" srcId="{098B5FB8-8CE0-40AA-8D42-95B7521A160F}" destId="{2746D4D0-83D6-47E1-8E33-4DC901545F3B}" srcOrd="3" destOrd="0" parTransId="{0174B6CE-0FAA-45C3-9C81-CB5AA6015469}" sibTransId="{B1F5F7BD-BD7A-439B-919D-D788FA5866C5}"/>
    <dgm:cxn modelId="{0460B552-A52F-4418-BF3B-F2D919042B47}" type="presOf" srcId="{7EB27E97-4203-4A89-8C78-44C10AC9F45F}" destId="{F0B60944-4122-4648-A449-93D6693AEB01}" srcOrd="0" destOrd="1" presId="urn:microsoft.com/office/officeart/2005/8/layout/hList6"/>
    <dgm:cxn modelId="{AE8E1C53-CCBC-4BB9-9EE0-5CA1658B24DA}" type="presOf" srcId="{72D4DA3A-3440-493D-8401-95B1CA2727FB}" destId="{34B6AC1C-902F-4EF0-9AD5-1678EDC760FB}" srcOrd="0" destOrd="2" presId="urn:microsoft.com/office/officeart/2005/8/layout/hList6"/>
    <dgm:cxn modelId="{6C47FE77-DB80-4BCF-8EE2-D11A1C8A70D0}" srcId="{DAC5EC0F-0B9B-4D06-940B-57D9C26EF011}" destId="{B41F3463-4405-403E-88CC-0F07C2BD3908}" srcOrd="2" destOrd="0" parTransId="{B0814427-3665-4ADD-A4C2-C78F736EC70D}" sibTransId="{3ADB22D9-C328-4575-AC6C-3F509534FE77}"/>
    <dgm:cxn modelId="{97E40384-C002-4C19-BD18-6408422ABD4E}" type="presOf" srcId="{B41F3463-4405-403E-88CC-0F07C2BD3908}" destId="{34B6AC1C-902F-4EF0-9AD5-1678EDC760FB}" srcOrd="0" destOrd="3" presId="urn:microsoft.com/office/officeart/2005/8/layout/hList6"/>
    <dgm:cxn modelId="{643AA586-22EC-4924-BEBC-626E64D684CB}" type="presOf" srcId="{A1B02A31-4AAF-4790-BFF1-50D5DC8E85BF}" destId="{3A08F6FA-EE2C-41D2-A0C0-A6A2531097E0}" srcOrd="0" destOrd="3" presId="urn:microsoft.com/office/officeart/2005/8/layout/hList6"/>
    <dgm:cxn modelId="{81046792-0E06-4E2C-9F2C-5AB8DF762C00}" srcId="{A959D198-BBE6-43DE-ACBF-3EB7C09A3639}" destId="{A1B02A31-4AAF-4790-BFF1-50D5DC8E85BF}" srcOrd="2" destOrd="0" parTransId="{5A080FA4-7670-4405-B442-312FEA2F1C3B}" sibTransId="{F5357A0D-DE90-4016-B130-792261739371}"/>
    <dgm:cxn modelId="{E5904797-3B7F-4D1E-9AE7-D333400CF7D6}" type="presOf" srcId="{4D607ED6-283B-48BC-B63A-5158F6A68BAA}" destId="{D2DACB45-4003-4E2A-A9F1-2C8346332DB6}" srcOrd="0" destOrd="0" presId="urn:microsoft.com/office/officeart/2005/8/layout/hList6"/>
    <dgm:cxn modelId="{AF7D43A5-D856-44AD-8587-D7EEFCD3FEAE}" type="presOf" srcId="{2B3455A9-3794-454A-BE4B-6A3D296E124E}" destId="{34B6AC1C-902F-4EF0-9AD5-1678EDC760FB}" srcOrd="0" destOrd="4" presId="urn:microsoft.com/office/officeart/2005/8/layout/hList6"/>
    <dgm:cxn modelId="{38D255B0-611D-43EE-A55F-F18976FA83D4}" srcId="{A959D198-BBE6-43DE-ACBF-3EB7C09A3639}" destId="{F1BD9965-57E7-44A2-8C88-BC3362F7A362}" srcOrd="1" destOrd="0" parTransId="{57E17841-2A9B-4004-BBE6-0FAAE50959BB}" sibTransId="{D2459FF3-D5BF-4EFE-9B5B-4BAD8F766B82}"/>
    <dgm:cxn modelId="{7B4285B8-416A-4E27-8A47-47A671C60D8B}" type="presOf" srcId="{2746D4D0-83D6-47E1-8E33-4DC901545F3B}" destId="{F0B60944-4122-4648-A449-93D6693AEB01}" srcOrd="0" destOrd="4" presId="urn:microsoft.com/office/officeart/2005/8/layout/hList6"/>
    <dgm:cxn modelId="{298111CA-1319-48D2-AD25-84D71116700D}" type="presOf" srcId="{D1DE7C7D-65D9-4D74-A739-53F5168D0854}" destId="{F0B60944-4122-4648-A449-93D6693AEB01}" srcOrd="0" destOrd="2" presId="urn:microsoft.com/office/officeart/2005/8/layout/hList6"/>
    <dgm:cxn modelId="{A896A5D0-2997-4033-89E6-5FFA1006A89A}" srcId="{4D607ED6-283B-48BC-B63A-5158F6A68BAA}" destId="{098B5FB8-8CE0-40AA-8D42-95B7521A160F}" srcOrd="1" destOrd="0" parTransId="{3B154E4A-3A35-424E-BA4A-9A7F456982AD}" sibTransId="{05E34FA4-D4CA-433A-8A0C-79D99185CF4A}"/>
    <dgm:cxn modelId="{836F18D2-6D15-43C5-951E-CD35803D53DC}" srcId="{098B5FB8-8CE0-40AA-8D42-95B7521A160F}" destId="{C3956E07-B781-4A8F-81F0-A204A4313999}" srcOrd="2" destOrd="0" parTransId="{59EBF941-4116-440E-AC32-0B723181F924}" sibTransId="{01EB6262-B16F-476C-9781-E647A933EE32}"/>
    <dgm:cxn modelId="{F2EC82DB-0292-432B-AC9E-C5BF204F4091}" srcId="{4D607ED6-283B-48BC-B63A-5158F6A68BAA}" destId="{DAC5EC0F-0B9B-4D06-940B-57D9C26EF011}" srcOrd="0" destOrd="0" parTransId="{CEC509BE-1A7A-46B0-B18F-7631A335878C}" sibTransId="{BA720DEB-15AB-448B-BBC8-432BCD20F0EF}"/>
    <dgm:cxn modelId="{D46A3FDE-71AA-48A9-9FEF-A8D2DD220708}" type="presOf" srcId="{7E8692CB-56DA-48B6-BD33-5A28FD71D571}" destId="{3A08F6FA-EE2C-41D2-A0C0-A6A2531097E0}" srcOrd="0" destOrd="4" presId="urn:microsoft.com/office/officeart/2005/8/layout/hList6"/>
    <dgm:cxn modelId="{0684A5F6-A22A-4EC3-8B2B-8CF982ACB1BB}" type="presOf" srcId="{F1BD9965-57E7-44A2-8C88-BC3362F7A362}" destId="{3A08F6FA-EE2C-41D2-A0C0-A6A2531097E0}" srcOrd="0" destOrd="2" presId="urn:microsoft.com/office/officeart/2005/8/layout/hList6"/>
    <dgm:cxn modelId="{C2322824-4F38-423C-AD91-B7413F6C1341}" type="presParOf" srcId="{D2DACB45-4003-4E2A-A9F1-2C8346332DB6}" destId="{34B6AC1C-902F-4EF0-9AD5-1678EDC760FB}" srcOrd="0" destOrd="0" presId="urn:microsoft.com/office/officeart/2005/8/layout/hList6"/>
    <dgm:cxn modelId="{B3B2D40A-CA6C-4E4C-9CFD-86E8729FB5E8}" type="presParOf" srcId="{D2DACB45-4003-4E2A-A9F1-2C8346332DB6}" destId="{96C80B72-0DD2-4FB9-BDC4-747F0C5A286D}" srcOrd="1" destOrd="0" presId="urn:microsoft.com/office/officeart/2005/8/layout/hList6"/>
    <dgm:cxn modelId="{1DE7626B-1A51-401B-B1E7-A1E90AB99333}" type="presParOf" srcId="{D2DACB45-4003-4E2A-A9F1-2C8346332DB6}" destId="{F0B60944-4122-4648-A449-93D6693AEB01}" srcOrd="2" destOrd="0" presId="urn:microsoft.com/office/officeart/2005/8/layout/hList6"/>
    <dgm:cxn modelId="{FE74A6D0-1D26-46F4-9756-77B14CF7E881}" type="presParOf" srcId="{D2DACB45-4003-4E2A-A9F1-2C8346332DB6}" destId="{92EA8E2A-56E4-4FEA-BF3A-27D02E811414}" srcOrd="3" destOrd="0" presId="urn:microsoft.com/office/officeart/2005/8/layout/hList6"/>
    <dgm:cxn modelId="{5B254A10-4206-454D-8A24-A94F46FF49E1}" type="presParOf" srcId="{D2DACB45-4003-4E2A-A9F1-2C8346332DB6}" destId="{3A08F6FA-EE2C-41D2-A0C0-A6A2531097E0}" srcOrd="4" destOrd="0" presId="urn:microsoft.com/office/officeart/2005/8/layout/hList6"/>
  </dgm:cxnLst>
  <dgm:bg/>
  <dgm:whole>
    <a:ln w="57150"/>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AF3E3C-61D6-4D1C-9800-45EC3C3DC62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A55CC5E6-C4DB-4752-927A-B7DC139B3AF9}">
      <dgm:prSet phldrT="[Text]" custT="1"/>
      <dgm:spPr>
        <a:solidFill>
          <a:srgbClr val="005EB8"/>
        </a:solidFill>
      </dgm:spPr>
      <dgm:t>
        <a:bodyPr/>
        <a:lstStyle/>
        <a:p>
          <a:r>
            <a:rPr lang="en-GB" sz="1400" b="1">
              <a:latin typeface="Arial"/>
              <a:cs typeface="Arial"/>
            </a:rPr>
            <a:t>Safe:</a:t>
          </a:r>
        </a:p>
      </dgm:t>
    </dgm:pt>
    <dgm:pt modelId="{79D118F8-613D-4C45-AE00-BE0852B22304}" type="parTrans" cxnId="{6BF5B2A7-768F-4422-8F59-B1AC46E22B17}">
      <dgm:prSet/>
      <dgm:spPr/>
      <dgm:t>
        <a:bodyPr/>
        <a:lstStyle/>
        <a:p>
          <a:endParaRPr lang="en-GB"/>
        </a:p>
      </dgm:t>
    </dgm:pt>
    <dgm:pt modelId="{1C701011-4AD8-4ADB-BCA3-B94EA9489A4C}" type="sibTrans" cxnId="{6BF5B2A7-768F-4422-8F59-B1AC46E22B17}">
      <dgm:prSet/>
      <dgm:spPr/>
      <dgm:t>
        <a:bodyPr/>
        <a:lstStyle/>
        <a:p>
          <a:endParaRPr lang="en-GB"/>
        </a:p>
      </dgm:t>
    </dgm:pt>
    <dgm:pt modelId="{F37960F3-175A-42DE-B8D5-A0728A148F4F}">
      <dgm:prSet phldrT="[Text]" custT="1"/>
      <dgm:spPr>
        <a:solidFill>
          <a:srgbClr val="005EB8"/>
        </a:solidFill>
      </dgm:spPr>
      <dgm:t>
        <a:bodyPr/>
        <a:lstStyle/>
        <a:p>
          <a:r>
            <a:rPr lang="en-GB" sz="1400" b="1">
              <a:latin typeface="Arial"/>
              <a:cs typeface="Arial"/>
            </a:rPr>
            <a:t>Effective:</a:t>
          </a:r>
        </a:p>
      </dgm:t>
    </dgm:pt>
    <dgm:pt modelId="{97F8FA33-D4C5-4073-B0D4-E375A297A738}" type="parTrans" cxnId="{C930BBF5-1F3A-40D9-A034-04E20C6C5116}">
      <dgm:prSet/>
      <dgm:spPr/>
      <dgm:t>
        <a:bodyPr/>
        <a:lstStyle/>
        <a:p>
          <a:endParaRPr lang="en-GB"/>
        </a:p>
      </dgm:t>
    </dgm:pt>
    <dgm:pt modelId="{4DF618E8-6BF9-4D39-864E-B2DE774DA494}" type="sibTrans" cxnId="{C930BBF5-1F3A-40D9-A034-04E20C6C5116}">
      <dgm:prSet/>
      <dgm:spPr/>
      <dgm:t>
        <a:bodyPr/>
        <a:lstStyle/>
        <a:p>
          <a:endParaRPr lang="en-GB"/>
        </a:p>
      </dgm:t>
    </dgm:pt>
    <dgm:pt modelId="{8BDCC349-A104-48FB-A23F-7F4ECA04CDAB}">
      <dgm:prSet phldrT="[Text]" custT="1"/>
      <dgm:spPr>
        <a:solidFill>
          <a:srgbClr val="005EB8"/>
        </a:solidFill>
      </dgm:spPr>
      <dgm:t>
        <a:bodyPr/>
        <a:lstStyle/>
        <a:p>
          <a:r>
            <a:rPr lang="en-GB" sz="1400" b="1">
              <a:latin typeface="Arial"/>
              <a:cs typeface="Arial"/>
            </a:rPr>
            <a:t>Equitable:</a:t>
          </a:r>
        </a:p>
      </dgm:t>
    </dgm:pt>
    <dgm:pt modelId="{31A1FDE3-ECBE-4F3C-BFFE-F0F467252798}" type="parTrans" cxnId="{C34EFF7B-A492-4550-A9A0-EA13D5515C1C}">
      <dgm:prSet/>
      <dgm:spPr/>
      <dgm:t>
        <a:bodyPr/>
        <a:lstStyle/>
        <a:p>
          <a:endParaRPr lang="en-GB"/>
        </a:p>
      </dgm:t>
    </dgm:pt>
    <dgm:pt modelId="{13FB8FFF-65A6-4536-A38F-933A819E99FA}" type="sibTrans" cxnId="{C34EFF7B-A492-4550-A9A0-EA13D5515C1C}">
      <dgm:prSet/>
      <dgm:spPr/>
      <dgm:t>
        <a:bodyPr/>
        <a:lstStyle/>
        <a:p>
          <a:endParaRPr lang="en-GB"/>
        </a:p>
      </dgm:t>
    </dgm:pt>
    <dgm:pt modelId="{09F2F57A-76B5-4CF4-BE5B-54CDDF235E8A}">
      <dgm:prSet phldrT="[Text]" custT="1"/>
      <dgm:spPr>
        <a:solidFill>
          <a:srgbClr val="005EB8"/>
        </a:solidFill>
      </dgm:spPr>
      <dgm:t>
        <a:bodyPr/>
        <a:lstStyle/>
        <a:p>
          <a:r>
            <a:rPr lang="en-GB" sz="1400" b="1">
              <a:latin typeface="Arial"/>
              <a:cs typeface="Arial"/>
            </a:rPr>
            <a:t>Efficient:</a:t>
          </a:r>
        </a:p>
      </dgm:t>
    </dgm:pt>
    <dgm:pt modelId="{CFD45019-0324-4948-9CC2-3BB752854B40}" type="parTrans" cxnId="{BEA23AF7-B7BE-403A-9B04-2686628D7937}">
      <dgm:prSet/>
      <dgm:spPr/>
      <dgm:t>
        <a:bodyPr/>
        <a:lstStyle/>
        <a:p>
          <a:endParaRPr lang="en-GB"/>
        </a:p>
      </dgm:t>
    </dgm:pt>
    <dgm:pt modelId="{D61F17DA-9B58-4A06-832B-6EA0EA4A88C7}" type="sibTrans" cxnId="{BEA23AF7-B7BE-403A-9B04-2686628D7937}">
      <dgm:prSet/>
      <dgm:spPr/>
      <dgm:t>
        <a:bodyPr/>
        <a:lstStyle/>
        <a:p>
          <a:endParaRPr lang="en-GB"/>
        </a:p>
      </dgm:t>
    </dgm:pt>
    <dgm:pt modelId="{CFD873B9-BF5D-4E04-BFE6-4DADA7940CBF}">
      <dgm:prSet custT="1"/>
      <dgm:spPr>
        <a:solidFill>
          <a:srgbClr val="005EB8"/>
        </a:solidFill>
      </dgm:spPr>
      <dgm:t>
        <a:bodyPr/>
        <a:lstStyle/>
        <a:p>
          <a:r>
            <a:rPr lang="en-GB" sz="1400" b="1">
              <a:latin typeface="Arial"/>
              <a:cs typeface="Arial"/>
            </a:rPr>
            <a:t>Well-Experienced:</a:t>
          </a:r>
        </a:p>
      </dgm:t>
    </dgm:pt>
    <dgm:pt modelId="{9D53867A-AE8B-4C50-8DC8-2954FFF3E07A}" type="parTrans" cxnId="{99DFBCDC-24D7-49FB-9AFF-E2049771CB1B}">
      <dgm:prSet/>
      <dgm:spPr/>
      <dgm:t>
        <a:bodyPr/>
        <a:lstStyle/>
        <a:p>
          <a:endParaRPr lang="en-GB"/>
        </a:p>
      </dgm:t>
    </dgm:pt>
    <dgm:pt modelId="{B26E8028-5987-4F77-8CED-B5F060C4AB08}" type="sibTrans" cxnId="{99DFBCDC-24D7-49FB-9AFF-E2049771CB1B}">
      <dgm:prSet/>
      <dgm:spPr/>
      <dgm:t>
        <a:bodyPr/>
        <a:lstStyle/>
        <a:p>
          <a:endParaRPr lang="en-GB"/>
        </a:p>
      </dgm:t>
    </dgm:pt>
    <dgm:pt modelId="{99D50C52-20F6-4505-A8CC-EC33508529C8}">
      <dgm:prSet custT="1"/>
      <dgm:spPr/>
      <dgm:t>
        <a:bodyPr/>
        <a:lstStyle/>
        <a:p>
          <a:r>
            <a:rPr lang="en-GB" sz="1400">
              <a:latin typeface="Arial"/>
              <a:cs typeface="Arial"/>
            </a:rPr>
            <a:t>Families feel pathways are confusing and siloed, with little access to help whilst waiting, people then go on to feel abandoned by services after diagnosis.</a:t>
          </a:r>
        </a:p>
      </dgm:t>
    </dgm:pt>
    <dgm:pt modelId="{46DA2946-AD7C-44FB-895F-190B191C6700}" type="parTrans" cxnId="{6D3BABBE-8ED5-4F22-99B6-E6CD2A088AA5}">
      <dgm:prSet/>
      <dgm:spPr/>
      <dgm:t>
        <a:bodyPr/>
        <a:lstStyle/>
        <a:p>
          <a:endParaRPr lang="en-GB"/>
        </a:p>
      </dgm:t>
    </dgm:pt>
    <dgm:pt modelId="{8CAE974A-FBBE-417C-BB1A-54D9AE456A46}" type="sibTrans" cxnId="{6D3BABBE-8ED5-4F22-99B6-E6CD2A088AA5}">
      <dgm:prSet/>
      <dgm:spPr/>
      <dgm:t>
        <a:bodyPr/>
        <a:lstStyle/>
        <a:p>
          <a:endParaRPr lang="en-GB"/>
        </a:p>
      </dgm:t>
    </dgm:pt>
    <dgm:pt modelId="{7949479E-A390-493A-B03C-BEE39EDAA6E1}">
      <dgm:prSet custT="1"/>
      <dgm:spPr/>
      <dgm:t>
        <a:bodyPr/>
        <a:lstStyle/>
        <a:p>
          <a:pPr rtl="0"/>
          <a:r>
            <a:rPr lang="en-GB" sz="1400">
              <a:latin typeface="Arial"/>
              <a:cs typeface="Arial"/>
            </a:rPr>
            <a:t>When children and young people get timely access to the therapeutic, inclusive services they need (with or without diagnosis), it can make a huge difference to their happiness, wellbeing and development, they are more likely to achieve developmental milestones and less likely to develop co-morbid mental health problems.</a:t>
          </a:r>
        </a:p>
      </dgm:t>
    </dgm:pt>
    <dgm:pt modelId="{3B95D3E4-1D31-4B48-9303-E3CADF222459}" type="parTrans" cxnId="{984B34E2-20B0-4692-B1CC-EC96F37B0740}">
      <dgm:prSet/>
      <dgm:spPr/>
      <dgm:t>
        <a:bodyPr/>
        <a:lstStyle/>
        <a:p>
          <a:endParaRPr lang="en-GB"/>
        </a:p>
      </dgm:t>
    </dgm:pt>
    <dgm:pt modelId="{3224FB0C-F800-4125-85A8-E301B935CFE3}" type="sibTrans" cxnId="{984B34E2-20B0-4692-B1CC-EC96F37B0740}">
      <dgm:prSet/>
      <dgm:spPr/>
      <dgm:t>
        <a:bodyPr/>
        <a:lstStyle/>
        <a:p>
          <a:endParaRPr lang="en-GB"/>
        </a:p>
      </dgm:t>
    </dgm:pt>
    <dgm:pt modelId="{E0551B57-DA61-4BBE-9C47-AA19EC2BAABF}">
      <dgm:prSet phldrT="[Text]" custT="1"/>
      <dgm:spPr/>
      <dgm:t>
        <a:bodyPr/>
        <a:lstStyle/>
        <a:p>
          <a:r>
            <a:rPr lang="en-GB" sz="1400">
              <a:latin typeface="Arial"/>
              <a:cs typeface="Arial"/>
            </a:rPr>
            <a:t>The most disadvantaged children are disproportionately impacted by delayed access to assessment and support, primarily because:</a:t>
          </a:r>
        </a:p>
      </dgm:t>
    </dgm:pt>
    <dgm:pt modelId="{778468A0-D0D8-4CCD-986B-42BBEC6E47D3}" type="parTrans" cxnId="{7F788321-A5DF-45FA-9E60-0E33CD858237}">
      <dgm:prSet/>
      <dgm:spPr/>
      <dgm:t>
        <a:bodyPr/>
        <a:lstStyle/>
        <a:p>
          <a:endParaRPr lang="en-GB"/>
        </a:p>
      </dgm:t>
    </dgm:pt>
    <dgm:pt modelId="{6FA9DB32-B1D9-4394-89CD-CF180980BD4A}" type="sibTrans" cxnId="{7F788321-A5DF-45FA-9E60-0E33CD858237}">
      <dgm:prSet/>
      <dgm:spPr/>
      <dgm:t>
        <a:bodyPr/>
        <a:lstStyle/>
        <a:p>
          <a:endParaRPr lang="en-GB"/>
        </a:p>
      </dgm:t>
    </dgm:pt>
    <dgm:pt modelId="{A9767802-4F80-48FF-97EF-17B44FD8AFDD}">
      <dgm:prSet custT="1"/>
      <dgm:spPr/>
      <dgm:t>
        <a:bodyPr/>
        <a:lstStyle/>
        <a:p>
          <a:r>
            <a:rPr lang="en-GB" sz="1400">
              <a:latin typeface="Arial"/>
              <a:cs typeface="Arial"/>
            </a:rPr>
            <a:t>Nationally and locally, long waits are a source of poor experience, identified in complaints and concerns raised with the ICB and Providers.</a:t>
          </a:r>
        </a:p>
      </dgm:t>
    </dgm:pt>
    <dgm:pt modelId="{7BF142C6-2B89-48D0-AD0F-2DD018D84CBC}" type="parTrans" cxnId="{06024322-5B91-4C48-967A-5C19B70EB5AA}">
      <dgm:prSet/>
      <dgm:spPr/>
      <dgm:t>
        <a:bodyPr/>
        <a:lstStyle/>
        <a:p>
          <a:endParaRPr lang="en-GB"/>
        </a:p>
      </dgm:t>
    </dgm:pt>
    <dgm:pt modelId="{C69AB08E-093D-4EC4-8597-5CF42ECDDE37}" type="sibTrans" cxnId="{06024322-5B91-4C48-967A-5C19B70EB5AA}">
      <dgm:prSet/>
      <dgm:spPr/>
      <dgm:t>
        <a:bodyPr/>
        <a:lstStyle/>
        <a:p>
          <a:endParaRPr lang="en-GB"/>
        </a:p>
      </dgm:t>
    </dgm:pt>
    <dgm:pt modelId="{CE87AC86-011D-4C6D-A1D4-E2158415F6D8}">
      <dgm:prSet phldrT="[Text]" custT="1"/>
      <dgm:spPr/>
      <dgm:t>
        <a:bodyPr/>
        <a:lstStyle/>
        <a:p>
          <a:pPr rtl="0"/>
          <a:r>
            <a:rPr lang="en-GB" sz="1400">
              <a:latin typeface="Arial"/>
              <a:cs typeface="Arial"/>
            </a:rPr>
            <a:t>Delays in diagnosis and support can result in deterioration in mental health, including crises that require intensive interventions.</a:t>
          </a:r>
        </a:p>
      </dgm:t>
    </dgm:pt>
    <dgm:pt modelId="{51A432DC-0B03-4C6E-A475-B11BCD1DBC44}" type="parTrans" cxnId="{6B4C1DD8-F15A-49E9-A790-6D7A556CEB4C}">
      <dgm:prSet/>
      <dgm:spPr/>
      <dgm:t>
        <a:bodyPr/>
        <a:lstStyle/>
        <a:p>
          <a:endParaRPr lang="en-GB"/>
        </a:p>
      </dgm:t>
    </dgm:pt>
    <dgm:pt modelId="{9EDF961C-97B8-4F14-AC14-4F9C17B91BFE}" type="sibTrans" cxnId="{6B4C1DD8-F15A-49E9-A790-6D7A556CEB4C}">
      <dgm:prSet/>
      <dgm:spPr/>
      <dgm:t>
        <a:bodyPr/>
        <a:lstStyle/>
        <a:p>
          <a:endParaRPr lang="en-GB"/>
        </a:p>
      </dgm:t>
    </dgm:pt>
    <dgm:pt modelId="{BA0BE3E7-F774-4E12-B7AF-3A47D673F60C}">
      <dgm:prSet phldrT="[Text]" custT="1"/>
      <dgm:spPr/>
      <dgm:t>
        <a:bodyPr/>
        <a:lstStyle/>
        <a:p>
          <a:r>
            <a:rPr lang="en-GB" sz="1400">
              <a:latin typeface="Arial"/>
              <a:cs typeface="Arial"/>
            </a:rPr>
            <a:t>People with autism are 9 times more likely to die by suicide than other people and long wait times to access diagnosis have been associated with suicide in prevention of future death reports from coroners.</a:t>
          </a:r>
        </a:p>
      </dgm:t>
    </dgm:pt>
    <dgm:pt modelId="{A17AC869-D94E-4C26-9B93-D6C2EDA72C50}" type="parTrans" cxnId="{575ACB8E-2295-4C08-8C05-C4D1EB4DFE07}">
      <dgm:prSet/>
      <dgm:spPr/>
      <dgm:t>
        <a:bodyPr/>
        <a:lstStyle/>
        <a:p>
          <a:endParaRPr lang="en-GB"/>
        </a:p>
      </dgm:t>
    </dgm:pt>
    <dgm:pt modelId="{45E7D110-B8EE-4848-ADF1-B372563DE5F7}" type="sibTrans" cxnId="{575ACB8E-2295-4C08-8C05-C4D1EB4DFE07}">
      <dgm:prSet/>
      <dgm:spPr/>
      <dgm:t>
        <a:bodyPr/>
        <a:lstStyle/>
        <a:p>
          <a:endParaRPr lang="en-GB"/>
        </a:p>
      </dgm:t>
    </dgm:pt>
    <dgm:pt modelId="{0B9878A5-F487-4844-B812-3404187D750D}">
      <dgm:prSet phldrT="[Text]" custT="1"/>
      <dgm:spPr/>
      <dgm:t>
        <a:bodyPr/>
        <a:lstStyle/>
        <a:p>
          <a:r>
            <a:rPr lang="en-GB" sz="1400">
              <a:latin typeface="Arial"/>
              <a:cs typeface="Arial"/>
            </a:rPr>
            <a:t>CYP with neurodevelopmental needs, who do not receive timely and adequate support are more likely to incur increased costs in special educational provision and have reduced long term economic potential, experiencing higher unemployment and increased use of welfare. </a:t>
          </a:r>
        </a:p>
      </dgm:t>
    </dgm:pt>
    <dgm:pt modelId="{01A4DE58-8B8D-416A-B2A0-BB005C489BAE}" type="parTrans" cxnId="{81C08270-491E-4E14-806E-636DCABD2D2C}">
      <dgm:prSet/>
      <dgm:spPr/>
      <dgm:t>
        <a:bodyPr/>
        <a:lstStyle/>
        <a:p>
          <a:endParaRPr lang="en-GB"/>
        </a:p>
      </dgm:t>
    </dgm:pt>
    <dgm:pt modelId="{E689A99C-124D-408A-9E71-75023803A007}" type="sibTrans" cxnId="{81C08270-491E-4E14-806E-636DCABD2D2C}">
      <dgm:prSet/>
      <dgm:spPr/>
      <dgm:t>
        <a:bodyPr/>
        <a:lstStyle/>
        <a:p>
          <a:endParaRPr lang="en-GB"/>
        </a:p>
      </dgm:t>
    </dgm:pt>
    <dgm:pt modelId="{0C3AA8CF-6D9F-43DF-B44A-4EDC7043FE2A}">
      <dgm:prSet phldrT="[Text]" custT="1"/>
      <dgm:spPr/>
      <dgm:t>
        <a:bodyPr/>
        <a:lstStyle/>
        <a:p>
          <a:r>
            <a:rPr lang="en-GB" sz="1400">
              <a:latin typeface="Arial"/>
              <a:cs typeface="Arial"/>
            </a:rPr>
            <a:t>There is an economic impact for parents/ carers associated with the increased challenges of supporting CYP with additional needs, particularly, in the absence of timely access to assessment and support.   </a:t>
          </a:r>
        </a:p>
      </dgm:t>
    </dgm:pt>
    <dgm:pt modelId="{01A51467-8C53-4B5D-A446-1B6FCAD3C3E7}" type="parTrans" cxnId="{AC8073E9-B7C1-4ECF-9016-0A1BA0365EA2}">
      <dgm:prSet/>
      <dgm:spPr/>
      <dgm:t>
        <a:bodyPr/>
        <a:lstStyle/>
        <a:p>
          <a:endParaRPr lang="en-GB"/>
        </a:p>
      </dgm:t>
    </dgm:pt>
    <dgm:pt modelId="{CA79A28D-A5DD-4142-87AF-B91F919952BF}" type="sibTrans" cxnId="{AC8073E9-B7C1-4ECF-9016-0A1BA0365EA2}">
      <dgm:prSet/>
      <dgm:spPr/>
      <dgm:t>
        <a:bodyPr/>
        <a:lstStyle/>
        <a:p>
          <a:endParaRPr lang="en-GB"/>
        </a:p>
      </dgm:t>
    </dgm:pt>
    <dgm:pt modelId="{6B75CB97-BB20-47AF-81F3-0766539FCF12}">
      <dgm:prSet phldrT="[Text]" custT="1"/>
      <dgm:spPr/>
      <dgm:t>
        <a:bodyPr/>
        <a:lstStyle/>
        <a:p>
          <a:r>
            <a:rPr lang="en-GB" sz="1400">
              <a:latin typeface="Arial"/>
              <a:cs typeface="Arial"/>
            </a:rPr>
            <a:t>families with means can choose to pay to access private assessments and support.</a:t>
          </a:r>
        </a:p>
      </dgm:t>
    </dgm:pt>
    <dgm:pt modelId="{5E4A0C8A-7CA0-42B0-8CA7-4923F40A5FCC}" type="parTrans" cxnId="{4A3C66E1-8EC6-4DF2-B3B6-619F18C9E389}">
      <dgm:prSet/>
      <dgm:spPr/>
      <dgm:t>
        <a:bodyPr/>
        <a:lstStyle/>
        <a:p>
          <a:endParaRPr lang="en-GB"/>
        </a:p>
      </dgm:t>
    </dgm:pt>
    <dgm:pt modelId="{CEC203C9-7864-4785-90F7-42C6BC62E4CC}" type="sibTrans" cxnId="{4A3C66E1-8EC6-4DF2-B3B6-619F18C9E389}">
      <dgm:prSet/>
      <dgm:spPr/>
      <dgm:t>
        <a:bodyPr/>
        <a:lstStyle/>
        <a:p>
          <a:endParaRPr lang="en-GB"/>
        </a:p>
      </dgm:t>
    </dgm:pt>
    <dgm:pt modelId="{F9DE3EB6-8A41-4897-A867-D4BEE77E9CE5}">
      <dgm:prSet phldrT="[Text]" custT="1"/>
      <dgm:spPr/>
      <dgm:t>
        <a:bodyPr/>
        <a:lstStyle/>
        <a:p>
          <a:r>
            <a:rPr lang="en-GB" sz="1400">
              <a:latin typeface="Arial"/>
              <a:cs typeface="Arial"/>
            </a:rPr>
            <a:t>CYP from vulnerable groups, such as Looked After Children or those who are deprived are over-represented on waitlists.</a:t>
          </a:r>
        </a:p>
      </dgm:t>
    </dgm:pt>
    <dgm:pt modelId="{60C38841-C9B4-40BD-8512-6657A9CE26F9}" type="parTrans" cxnId="{DBB11125-18D5-4287-ACEE-9306D2F1836D}">
      <dgm:prSet/>
      <dgm:spPr/>
      <dgm:t>
        <a:bodyPr/>
        <a:lstStyle/>
        <a:p>
          <a:endParaRPr lang="en-GB"/>
        </a:p>
      </dgm:t>
    </dgm:pt>
    <dgm:pt modelId="{DCB57E1A-A14E-4F24-8395-7BEBD03DFED6}" type="sibTrans" cxnId="{DBB11125-18D5-4287-ACEE-9306D2F1836D}">
      <dgm:prSet/>
      <dgm:spPr/>
      <dgm:t>
        <a:bodyPr/>
        <a:lstStyle/>
        <a:p>
          <a:endParaRPr lang="en-GB"/>
        </a:p>
      </dgm:t>
    </dgm:pt>
    <dgm:pt modelId="{3A8C84C7-2DF4-49B4-8A3B-8090B788A485}">
      <dgm:prSet custT="1"/>
      <dgm:spPr/>
      <dgm:t>
        <a:bodyPr/>
        <a:lstStyle/>
        <a:p>
          <a:endParaRPr lang="en-GB" sz="1400">
            <a:latin typeface="Arial" panose="020B0604020202020204" pitchFamily="34" charset="0"/>
            <a:cs typeface="Arial" panose="020B0604020202020204" pitchFamily="34" charset="0"/>
          </a:endParaRPr>
        </a:p>
      </dgm:t>
    </dgm:pt>
    <dgm:pt modelId="{4FBA0AB2-15C5-4512-83FD-DEA190B9F47C}" type="parTrans" cxnId="{BEFCBFC2-752D-4E05-BFB9-C28F1770FB3E}">
      <dgm:prSet/>
      <dgm:spPr/>
      <dgm:t>
        <a:bodyPr/>
        <a:lstStyle/>
        <a:p>
          <a:endParaRPr lang="en-GB"/>
        </a:p>
      </dgm:t>
    </dgm:pt>
    <dgm:pt modelId="{E88C1BDB-0C82-42DE-A677-40E9AD0A6E3A}" type="sibTrans" cxnId="{BEFCBFC2-752D-4E05-BFB9-C28F1770FB3E}">
      <dgm:prSet/>
      <dgm:spPr/>
      <dgm:t>
        <a:bodyPr/>
        <a:lstStyle/>
        <a:p>
          <a:endParaRPr lang="en-GB"/>
        </a:p>
      </dgm:t>
    </dgm:pt>
    <dgm:pt modelId="{F96F872E-08CE-4031-8AA3-64114797735B}">
      <dgm:prSet custT="1"/>
      <dgm:spPr/>
      <dgm:t>
        <a:bodyPr/>
        <a:lstStyle/>
        <a:p>
          <a:endParaRPr lang="en-GB" sz="1400">
            <a:latin typeface="Arial" panose="020B0604020202020204" pitchFamily="34" charset="0"/>
            <a:cs typeface="Arial" panose="020B0604020202020204" pitchFamily="34" charset="0"/>
          </a:endParaRPr>
        </a:p>
      </dgm:t>
    </dgm:pt>
    <dgm:pt modelId="{F779EF00-48E7-40D0-A189-571E9339D008}" type="parTrans" cxnId="{B1490EA5-D966-433F-9156-94D7AF07F7CB}">
      <dgm:prSet/>
      <dgm:spPr/>
      <dgm:t>
        <a:bodyPr/>
        <a:lstStyle/>
        <a:p>
          <a:endParaRPr lang="en-GB"/>
        </a:p>
      </dgm:t>
    </dgm:pt>
    <dgm:pt modelId="{3E40B0F5-614C-4FEF-8B0D-31DAD5F5241E}" type="sibTrans" cxnId="{B1490EA5-D966-433F-9156-94D7AF07F7CB}">
      <dgm:prSet/>
      <dgm:spPr/>
      <dgm:t>
        <a:bodyPr/>
        <a:lstStyle/>
        <a:p>
          <a:endParaRPr lang="en-GB"/>
        </a:p>
      </dgm:t>
    </dgm:pt>
    <dgm:pt modelId="{4AB14D09-681B-466E-A9AB-C90D7520DDB3}">
      <dgm:prSet phldrT="[Text]" custT="1"/>
      <dgm:spPr/>
      <dgm:t>
        <a:bodyPr/>
        <a:lstStyle/>
        <a:p>
          <a:endParaRPr lang="en-GB" sz="1400">
            <a:latin typeface="Arial" panose="020B0604020202020204" pitchFamily="34" charset="0"/>
            <a:cs typeface="Arial" panose="020B0604020202020204" pitchFamily="34" charset="0"/>
          </a:endParaRPr>
        </a:p>
      </dgm:t>
    </dgm:pt>
    <dgm:pt modelId="{5ECC0199-50CE-4730-AB90-4E301470078C}" type="parTrans" cxnId="{EC2CCE0A-356D-430E-87CD-C0F512BABA81}">
      <dgm:prSet/>
      <dgm:spPr/>
      <dgm:t>
        <a:bodyPr/>
        <a:lstStyle/>
        <a:p>
          <a:endParaRPr lang="en-GB"/>
        </a:p>
      </dgm:t>
    </dgm:pt>
    <dgm:pt modelId="{FB87AD2E-053C-4482-98CF-9721459DB996}" type="sibTrans" cxnId="{EC2CCE0A-356D-430E-87CD-C0F512BABA81}">
      <dgm:prSet/>
      <dgm:spPr/>
      <dgm:t>
        <a:bodyPr/>
        <a:lstStyle/>
        <a:p>
          <a:endParaRPr lang="en-GB"/>
        </a:p>
      </dgm:t>
    </dgm:pt>
    <dgm:pt modelId="{1F279D0B-D266-4AC5-B41E-184EAE781B2B}" type="pres">
      <dgm:prSet presAssocID="{E9AF3E3C-61D6-4D1C-9800-45EC3C3DC628}" presName="linear" presStyleCnt="0">
        <dgm:presLayoutVars>
          <dgm:animLvl val="lvl"/>
          <dgm:resizeHandles val="exact"/>
        </dgm:presLayoutVars>
      </dgm:prSet>
      <dgm:spPr/>
    </dgm:pt>
    <dgm:pt modelId="{E52F39EF-939B-4DAF-A255-080DF660B8EA}" type="pres">
      <dgm:prSet presAssocID="{A55CC5E6-C4DB-4752-927A-B7DC139B3AF9}" presName="parentText" presStyleLbl="node1" presStyleIdx="0" presStyleCnt="5">
        <dgm:presLayoutVars>
          <dgm:chMax val="0"/>
          <dgm:bulletEnabled val="1"/>
        </dgm:presLayoutVars>
      </dgm:prSet>
      <dgm:spPr/>
    </dgm:pt>
    <dgm:pt modelId="{AF9F0017-2FD2-457C-AB6B-2A43A1469893}" type="pres">
      <dgm:prSet presAssocID="{A55CC5E6-C4DB-4752-927A-B7DC139B3AF9}" presName="childText" presStyleLbl="revTx" presStyleIdx="0" presStyleCnt="5">
        <dgm:presLayoutVars>
          <dgm:bulletEnabled val="1"/>
        </dgm:presLayoutVars>
      </dgm:prSet>
      <dgm:spPr/>
    </dgm:pt>
    <dgm:pt modelId="{94454C5C-9266-4D8B-BE4E-2113973A6E7F}" type="pres">
      <dgm:prSet presAssocID="{F37960F3-175A-42DE-B8D5-A0728A148F4F}" presName="parentText" presStyleLbl="node1" presStyleIdx="1" presStyleCnt="5">
        <dgm:presLayoutVars>
          <dgm:chMax val="0"/>
          <dgm:bulletEnabled val="1"/>
        </dgm:presLayoutVars>
      </dgm:prSet>
      <dgm:spPr/>
    </dgm:pt>
    <dgm:pt modelId="{F2414E96-0DE0-4820-9C23-315CC5EF2F08}" type="pres">
      <dgm:prSet presAssocID="{F37960F3-175A-42DE-B8D5-A0728A148F4F}" presName="childText" presStyleLbl="revTx" presStyleIdx="1" presStyleCnt="5">
        <dgm:presLayoutVars>
          <dgm:bulletEnabled val="1"/>
        </dgm:presLayoutVars>
      </dgm:prSet>
      <dgm:spPr/>
    </dgm:pt>
    <dgm:pt modelId="{B57F9CFC-8F62-4293-A975-B8C36221DCA7}" type="pres">
      <dgm:prSet presAssocID="{CFD873B9-BF5D-4E04-BFE6-4DADA7940CBF}" presName="parentText" presStyleLbl="node1" presStyleIdx="2" presStyleCnt="5">
        <dgm:presLayoutVars>
          <dgm:chMax val="0"/>
          <dgm:bulletEnabled val="1"/>
        </dgm:presLayoutVars>
      </dgm:prSet>
      <dgm:spPr/>
    </dgm:pt>
    <dgm:pt modelId="{DEB96D28-DED4-4C7E-9B41-B9BA8E424186}" type="pres">
      <dgm:prSet presAssocID="{CFD873B9-BF5D-4E04-BFE6-4DADA7940CBF}" presName="childText" presStyleLbl="revTx" presStyleIdx="2" presStyleCnt="5">
        <dgm:presLayoutVars>
          <dgm:bulletEnabled val="1"/>
        </dgm:presLayoutVars>
      </dgm:prSet>
      <dgm:spPr/>
    </dgm:pt>
    <dgm:pt modelId="{A142C39D-AEAA-42C5-BA10-8B4596D0738D}" type="pres">
      <dgm:prSet presAssocID="{8BDCC349-A104-48FB-A23F-7F4ECA04CDAB}" presName="parentText" presStyleLbl="node1" presStyleIdx="3" presStyleCnt="5">
        <dgm:presLayoutVars>
          <dgm:chMax val="0"/>
          <dgm:bulletEnabled val="1"/>
        </dgm:presLayoutVars>
      </dgm:prSet>
      <dgm:spPr/>
    </dgm:pt>
    <dgm:pt modelId="{A11E0F6A-8C43-4CD9-91D8-57DED824DB76}" type="pres">
      <dgm:prSet presAssocID="{8BDCC349-A104-48FB-A23F-7F4ECA04CDAB}" presName="childText" presStyleLbl="revTx" presStyleIdx="3" presStyleCnt="5">
        <dgm:presLayoutVars>
          <dgm:bulletEnabled val="1"/>
        </dgm:presLayoutVars>
      </dgm:prSet>
      <dgm:spPr/>
    </dgm:pt>
    <dgm:pt modelId="{5629B141-938C-4391-ABDB-6A8EE17D2FC4}" type="pres">
      <dgm:prSet presAssocID="{09F2F57A-76B5-4CF4-BE5B-54CDDF235E8A}" presName="parentText" presStyleLbl="node1" presStyleIdx="4" presStyleCnt="5">
        <dgm:presLayoutVars>
          <dgm:chMax val="0"/>
          <dgm:bulletEnabled val="1"/>
        </dgm:presLayoutVars>
      </dgm:prSet>
      <dgm:spPr/>
    </dgm:pt>
    <dgm:pt modelId="{80BF1226-11EC-4B0D-B2E2-7DFA097C5A63}" type="pres">
      <dgm:prSet presAssocID="{09F2F57A-76B5-4CF4-BE5B-54CDDF235E8A}" presName="childText" presStyleLbl="revTx" presStyleIdx="4" presStyleCnt="5">
        <dgm:presLayoutVars>
          <dgm:bulletEnabled val="1"/>
        </dgm:presLayoutVars>
      </dgm:prSet>
      <dgm:spPr/>
    </dgm:pt>
  </dgm:ptLst>
  <dgm:cxnLst>
    <dgm:cxn modelId="{EC2CCE0A-356D-430E-87CD-C0F512BABA81}" srcId="{E0551B57-DA61-4BBE-9C47-AA19EC2BAABF}" destId="{4AB14D09-681B-466E-A9AB-C90D7520DDB3}" srcOrd="2" destOrd="0" parTransId="{5ECC0199-50CE-4730-AB90-4E301470078C}" sibTransId="{FB87AD2E-053C-4482-98CF-9721459DB996}"/>
    <dgm:cxn modelId="{CF77CB12-E1FA-40BA-805E-09FFA90E79C1}" type="presOf" srcId="{8BDCC349-A104-48FB-A23F-7F4ECA04CDAB}" destId="{A142C39D-AEAA-42C5-BA10-8B4596D0738D}" srcOrd="0" destOrd="0" presId="urn:microsoft.com/office/officeart/2005/8/layout/vList2"/>
    <dgm:cxn modelId="{160CDE16-55F6-40CF-8E52-70D0490929AC}" type="presOf" srcId="{0C3AA8CF-6D9F-43DF-B44A-4EDC7043FE2A}" destId="{80BF1226-11EC-4B0D-B2E2-7DFA097C5A63}" srcOrd="0" destOrd="1" presId="urn:microsoft.com/office/officeart/2005/8/layout/vList2"/>
    <dgm:cxn modelId="{7F788321-A5DF-45FA-9E60-0E33CD858237}" srcId="{8BDCC349-A104-48FB-A23F-7F4ECA04CDAB}" destId="{E0551B57-DA61-4BBE-9C47-AA19EC2BAABF}" srcOrd="0" destOrd="0" parTransId="{778468A0-D0D8-4CCD-986B-42BBEC6E47D3}" sibTransId="{6FA9DB32-B1D9-4394-89CD-CF180980BD4A}"/>
    <dgm:cxn modelId="{06024322-5B91-4C48-967A-5C19B70EB5AA}" srcId="{CFD873B9-BF5D-4E04-BFE6-4DADA7940CBF}" destId="{A9767802-4F80-48FF-97EF-17B44FD8AFDD}" srcOrd="0" destOrd="0" parTransId="{7BF142C6-2B89-48D0-AD0F-2DD018D84CBC}" sibTransId="{C69AB08E-093D-4EC4-8597-5CF42ECDDE37}"/>
    <dgm:cxn modelId="{DBB11125-18D5-4287-ACEE-9306D2F1836D}" srcId="{E0551B57-DA61-4BBE-9C47-AA19EC2BAABF}" destId="{F9DE3EB6-8A41-4897-A867-D4BEE77E9CE5}" srcOrd="1" destOrd="0" parTransId="{60C38841-C9B4-40BD-8512-6657A9CE26F9}" sibTransId="{DCB57E1A-A14E-4F24-8395-7BEBD03DFED6}"/>
    <dgm:cxn modelId="{35378C39-ECB9-417B-BC35-0DEA6CEC9382}" type="presOf" srcId="{BA0BE3E7-F774-4E12-B7AF-3A47D673F60C}" destId="{AF9F0017-2FD2-457C-AB6B-2A43A1469893}" srcOrd="0" destOrd="1" presId="urn:microsoft.com/office/officeart/2005/8/layout/vList2"/>
    <dgm:cxn modelId="{3C11A067-DA5A-4217-8ACF-FD6D0B81497B}" type="presOf" srcId="{7949479E-A390-493A-B03C-BEE39EDAA6E1}" destId="{F2414E96-0DE0-4820-9C23-315CC5EF2F08}" srcOrd="0" destOrd="0" presId="urn:microsoft.com/office/officeart/2005/8/layout/vList2"/>
    <dgm:cxn modelId="{97877C6B-B823-4BB6-A7E4-6788BE691DA8}" type="presOf" srcId="{CE87AC86-011D-4C6D-A1D4-E2158415F6D8}" destId="{AF9F0017-2FD2-457C-AB6B-2A43A1469893}" srcOrd="0" destOrd="0" presId="urn:microsoft.com/office/officeart/2005/8/layout/vList2"/>
    <dgm:cxn modelId="{81C08270-491E-4E14-806E-636DCABD2D2C}" srcId="{09F2F57A-76B5-4CF4-BE5B-54CDDF235E8A}" destId="{0B9878A5-F487-4844-B812-3404187D750D}" srcOrd="0" destOrd="0" parTransId="{01A4DE58-8B8D-416A-B2A0-BB005C489BAE}" sibTransId="{E689A99C-124D-408A-9E71-75023803A007}"/>
    <dgm:cxn modelId="{6E32E052-F307-4866-916A-05CFFC33D6C5}" type="presOf" srcId="{E9AF3E3C-61D6-4D1C-9800-45EC3C3DC628}" destId="{1F279D0B-D266-4AC5-B41E-184EAE781B2B}" srcOrd="0" destOrd="0" presId="urn:microsoft.com/office/officeart/2005/8/layout/vList2"/>
    <dgm:cxn modelId="{1410A553-5D83-4E56-A6CD-2014B100CB9A}" type="presOf" srcId="{4AB14D09-681B-466E-A9AB-C90D7520DDB3}" destId="{A11E0F6A-8C43-4CD9-91D8-57DED824DB76}" srcOrd="0" destOrd="3" presId="urn:microsoft.com/office/officeart/2005/8/layout/vList2"/>
    <dgm:cxn modelId="{39D0B055-7C8F-4187-A3E0-2A124DE5FFF2}" type="presOf" srcId="{A55CC5E6-C4DB-4752-927A-B7DC139B3AF9}" destId="{E52F39EF-939B-4DAF-A255-080DF660B8EA}" srcOrd="0" destOrd="0" presId="urn:microsoft.com/office/officeart/2005/8/layout/vList2"/>
    <dgm:cxn modelId="{D7237A79-3177-4560-9846-051EFBFF6AC8}" type="presOf" srcId="{99D50C52-20F6-4505-A8CC-EC33508529C8}" destId="{DEB96D28-DED4-4C7E-9B41-B9BA8E424186}" srcOrd="0" destOrd="1" presId="urn:microsoft.com/office/officeart/2005/8/layout/vList2"/>
    <dgm:cxn modelId="{60130D7A-B9F2-4D00-9932-690872D76443}" type="presOf" srcId="{CFD873B9-BF5D-4E04-BFE6-4DADA7940CBF}" destId="{B57F9CFC-8F62-4293-A975-B8C36221DCA7}" srcOrd="0" destOrd="0" presId="urn:microsoft.com/office/officeart/2005/8/layout/vList2"/>
    <dgm:cxn modelId="{C34EFF7B-A492-4550-A9A0-EA13D5515C1C}" srcId="{E9AF3E3C-61D6-4D1C-9800-45EC3C3DC628}" destId="{8BDCC349-A104-48FB-A23F-7F4ECA04CDAB}" srcOrd="3" destOrd="0" parTransId="{31A1FDE3-ECBE-4F3C-BFFE-F0F467252798}" sibTransId="{13FB8FFF-65A6-4536-A38F-933A819E99FA}"/>
    <dgm:cxn modelId="{575ACB8E-2295-4C08-8C05-C4D1EB4DFE07}" srcId="{A55CC5E6-C4DB-4752-927A-B7DC139B3AF9}" destId="{BA0BE3E7-F774-4E12-B7AF-3A47D673F60C}" srcOrd="1" destOrd="0" parTransId="{A17AC869-D94E-4C26-9B93-D6C2EDA72C50}" sibTransId="{45E7D110-B8EE-4848-ADF1-B372563DE5F7}"/>
    <dgm:cxn modelId="{DAEBEA93-681A-4D1F-A13A-2F0E17641A57}" type="presOf" srcId="{6B75CB97-BB20-47AF-81F3-0766539FCF12}" destId="{A11E0F6A-8C43-4CD9-91D8-57DED824DB76}" srcOrd="0" destOrd="1" presId="urn:microsoft.com/office/officeart/2005/8/layout/vList2"/>
    <dgm:cxn modelId="{9853459B-198C-480E-BACF-AF0CE50F8969}" type="presOf" srcId="{3A8C84C7-2DF4-49B4-8A3B-8090B788A485}" destId="{F2414E96-0DE0-4820-9C23-315CC5EF2F08}" srcOrd="0" destOrd="1" presId="urn:microsoft.com/office/officeart/2005/8/layout/vList2"/>
    <dgm:cxn modelId="{B1490EA5-D966-433F-9156-94D7AF07F7CB}" srcId="{CFD873B9-BF5D-4E04-BFE6-4DADA7940CBF}" destId="{F96F872E-08CE-4031-8AA3-64114797735B}" srcOrd="2" destOrd="0" parTransId="{F779EF00-48E7-40D0-A189-571E9339D008}" sibTransId="{3E40B0F5-614C-4FEF-8B0D-31DAD5F5241E}"/>
    <dgm:cxn modelId="{6BF5B2A7-768F-4422-8F59-B1AC46E22B17}" srcId="{E9AF3E3C-61D6-4D1C-9800-45EC3C3DC628}" destId="{A55CC5E6-C4DB-4752-927A-B7DC139B3AF9}" srcOrd="0" destOrd="0" parTransId="{79D118F8-613D-4C45-AE00-BE0852B22304}" sibTransId="{1C701011-4AD8-4ADB-BCA3-B94EA9489A4C}"/>
    <dgm:cxn modelId="{190499AC-8A2B-48F2-8799-F3691FD173DB}" type="presOf" srcId="{E0551B57-DA61-4BBE-9C47-AA19EC2BAABF}" destId="{A11E0F6A-8C43-4CD9-91D8-57DED824DB76}" srcOrd="0" destOrd="0" presId="urn:microsoft.com/office/officeart/2005/8/layout/vList2"/>
    <dgm:cxn modelId="{9EB3D0B6-372E-4962-BC77-87305C4F3E20}" type="presOf" srcId="{F9DE3EB6-8A41-4897-A867-D4BEE77E9CE5}" destId="{A11E0F6A-8C43-4CD9-91D8-57DED824DB76}" srcOrd="0" destOrd="2" presId="urn:microsoft.com/office/officeart/2005/8/layout/vList2"/>
    <dgm:cxn modelId="{6D3BABBE-8ED5-4F22-99B6-E6CD2A088AA5}" srcId="{CFD873B9-BF5D-4E04-BFE6-4DADA7940CBF}" destId="{99D50C52-20F6-4505-A8CC-EC33508529C8}" srcOrd="1" destOrd="0" parTransId="{46DA2946-AD7C-44FB-895F-190B191C6700}" sibTransId="{8CAE974A-FBBE-417C-BB1A-54D9AE456A46}"/>
    <dgm:cxn modelId="{BEFCBFC2-752D-4E05-BFB9-C28F1770FB3E}" srcId="{F37960F3-175A-42DE-B8D5-A0728A148F4F}" destId="{3A8C84C7-2DF4-49B4-8A3B-8090B788A485}" srcOrd="1" destOrd="0" parTransId="{4FBA0AB2-15C5-4512-83FD-DEA190B9F47C}" sibTransId="{E88C1BDB-0C82-42DE-A677-40E9AD0A6E3A}"/>
    <dgm:cxn modelId="{B485A9C5-B9BB-47AA-8068-F10B3E3976C3}" type="presOf" srcId="{A9767802-4F80-48FF-97EF-17B44FD8AFDD}" destId="{DEB96D28-DED4-4C7E-9B41-B9BA8E424186}" srcOrd="0" destOrd="0" presId="urn:microsoft.com/office/officeart/2005/8/layout/vList2"/>
    <dgm:cxn modelId="{C85328CB-614D-4A1E-8B46-E3AEDAE065C6}" type="presOf" srcId="{F37960F3-175A-42DE-B8D5-A0728A148F4F}" destId="{94454C5C-9266-4D8B-BE4E-2113973A6E7F}" srcOrd="0" destOrd="0" presId="urn:microsoft.com/office/officeart/2005/8/layout/vList2"/>
    <dgm:cxn modelId="{F639B1D2-33E8-47A5-A54B-8F1CC7230590}" type="presOf" srcId="{0B9878A5-F487-4844-B812-3404187D750D}" destId="{80BF1226-11EC-4B0D-B2E2-7DFA097C5A63}" srcOrd="0" destOrd="0" presId="urn:microsoft.com/office/officeart/2005/8/layout/vList2"/>
    <dgm:cxn modelId="{6B4C1DD8-F15A-49E9-A790-6D7A556CEB4C}" srcId="{A55CC5E6-C4DB-4752-927A-B7DC139B3AF9}" destId="{CE87AC86-011D-4C6D-A1D4-E2158415F6D8}" srcOrd="0" destOrd="0" parTransId="{51A432DC-0B03-4C6E-A475-B11BCD1DBC44}" sibTransId="{9EDF961C-97B8-4F14-AC14-4F9C17B91BFE}"/>
    <dgm:cxn modelId="{99DFBCDC-24D7-49FB-9AFF-E2049771CB1B}" srcId="{E9AF3E3C-61D6-4D1C-9800-45EC3C3DC628}" destId="{CFD873B9-BF5D-4E04-BFE6-4DADA7940CBF}" srcOrd="2" destOrd="0" parTransId="{9D53867A-AE8B-4C50-8DC8-2954FFF3E07A}" sibTransId="{B26E8028-5987-4F77-8CED-B5F060C4AB08}"/>
    <dgm:cxn modelId="{4A3C66E1-8EC6-4DF2-B3B6-619F18C9E389}" srcId="{E0551B57-DA61-4BBE-9C47-AA19EC2BAABF}" destId="{6B75CB97-BB20-47AF-81F3-0766539FCF12}" srcOrd="0" destOrd="0" parTransId="{5E4A0C8A-7CA0-42B0-8CA7-4923F40A5FCC}" sibTransId="{CEC203C9-7864-4785-90F7-42C6BC62E4CC}"/>
    <dgm:cxn modelId="{6EA547E1-175A-48EE-906D-90B76AE0CC7A}" type="presOf" srcId="{F96F872E-08CE-4031-8AA3-64114797735B}" destId="{DEB96D28-DED4-4C7E-9B41-B9BA8E424186}" srcOrd="0" destOrd="2" presId="urn:microsoft.com/office/officeart/2005/8/layout/vList2"/>
    <dgm:cxn modelId="{984B34E2-20B0-4692-B1CC-EC96F37B0740}" srcId="{F37960F3-175A-42DE-B8D5-A0728A148F4F}" destId="{7949479E-A390-493A-B03C-BEE39EDAA6E1}" srcOrd="0" destOrd="0" parTransId="{3B95D3E4-1D31-4B48-9303-E3CADF222459}" sibTransId="{3224FB0C-F800-4125-85A8-E301B935CFE3}"/>
    <dgm:cxn modelId="{AC8073E9-B7C1-4ECF-9016-0A1BA0365EA2}" srcId="{09F2F57A-76B5-4CF4-BE5B-54CDDF235E8A}" destId="{0C3AA8CF-6D9F-43DF-B44A-4EDC7043FE2A}" srcOrd="1" destOrd="0" parTransId="{01A51467-8C53-4B5D-A446-1B6FCAD3C3E7}" sibTransId="{CA79A28D-A5DD-4142-87AF-B91F919952BF}"/>
    <dgm:cxn modelId="{C930BBF5-1F3A-40D9-A034-04E20C6C5116}" srcId="{E9AF3E3C-61D6-4D1C-9800-45EC3C3DC628}" destId="{F37960F3-175A-42DE-B8D5-A0728A148F4F}" srcOrd="1" destOrd="0" parTransId="{97F8FA33-D4C5-4073-B0D4-E375A297A738}" sibTransId="{4DF618E8-6BF9-4D39-864E-B2DE774DA494}"/>
    <dgm:cxn modelId="{BEA23AF7-B7BE-403A-9B04-2686628D7937}" srcId="{E9AF3E3C-61D6-4D1C-9800-45EC3C3DC628}" destId="{09F2F57A-76B5-4CF4-BE5B-54CDDF235E8A}" srcOrd="4" destOrd="0" parTransId="{CFD45019-0324-4948-9CC2-3BB752854B40}" sibTransId="{D61F17DA-9B58-4A06-832B-6EA0EA4A88C7}"/>
    <dgm:cxn modelId="{72C416FB-007C-4600-9C1D-991508164FB5}" type="presOf" srcId="{09F2F57A-76B5-4CF4-BE5B-54CDDF235E8A}" destId="{5629B141-938C-4391-ABDB-6A8EE17D2FC4}" srcOrd="0" destOrd="0" presId="urn:microsoft.com/office/officeart/2005/8/layout/vList2"/>
    <dgm:cxn modelId="{4E180FBF-7B87-4293-B874-DA6CB72C9790}" type="presParOf" srcId="{1F279D0B-D266-4AC5-B41E-184EAE781B2B}" destId="{E52F39EF-939B-4DAF-A255-080DF660B8EA}" srcOrd="0" destOrd="0" presId="urn:microsoft.com/office/officeart/2005/8/layout/vList2"/>
    <dgm:cxn modelId="{E2F70228-5792-4332-A4F3-AB4DFEBBE891}" type="presParOf" srcId="{1F279D0B-D266-4AC5-B41E-184EAE781B2B}" destId="{AF9F0017-2FD2-457C-AB6B-2A43A1469893}" srcOrd="1" destOrd="0" presId="urn:microsoft.com/office/officeart/2005/8/layout/vList2"/>
    <dgm:cxn modelId="{B72E05F5-18E0-4E75-9342-971BE7894A37}" type="presParOf" srcId="{1F279D0B-D266-4AC5-B41E-184EAE781B2B}" destId="{94454C5C-9266-4D8B-BE4E-2113973A6E7F}" srcOrd="2" destOrd="0" presId="urn:microsoft.com/office/officeart/2005/8/layout/vList2"/>
    <dgm:cxn modelId="{2363FA8B-D63A-4C1C-8717-7BD4D8000902}" type="presParOf" srcId="{1F279D0B-D266-4AC5-B41E-184EAE781B2B}" destId="{F2414E96-0DE0-4820-9C23-315CC5EF2F08}" srcOrd="3" destOrd="0" presId="urn:microsoft.com/office/officeart/2005/8/layout/vList2"/>
    <dgm:cxn modelId="{52DEC79E-6392-4300-9F6C-4444C1A38A54}" type="presParOf" srcId="{1F279D0B-D266-4AC5-B41E-184EAE781B2B}" destId="{B57F9CFC-8F62-4293-A975-B8C36221DCA7}" srcOrd="4" destOrd="0" presId="urn:microsoft.com/office/officeart/2005/8/layout/vList2"/>
    <dgm:cxn modelId="{9D016E60-259B-4EB4-820B-2E5BD089397D}" type="presParOf" srcId="{1F279D0B-D266-4AC5-B41E-184EAE781B2B}" destId="{DEB96D28-DED4-4C7E-9B41-B9BA8E424186}" srcOrd="5" destOrd="0" presId="urn:microsoft.com/office/officeart/2005/8/layout/vList2"/>
    <dgm:cxn modelId="{E8C0BC62-1358-406B-8203-93E4149BD2BB}" type="presParOf" srcId="{1F279D0B-D266-4AC5-B41E-184EAE781B2B}" destId="{A142C39D-AEAA-42C5-BA10-8B4596D0738D}" srcOrd="6" destOrd="0" presId="urn:microsoft.com/office/officeart/2005/8/layout/vList2"/>
    <dgm:cxn modelId="{BEF9221F-05EA-482A-93A2-EEC4A30AB9D6}" type="presParOf" srcId="{1F279D0B-D266-4AC5-B41E-184EAE781B2B}" destId="{A11E0F6A-8C43-4CD9-91D8-57DED824DB76}" srcOrd="7" destOrd="0" presId="urn:microsoft.com/office/officeart/2005/8/layout/vList2"/>
    <dgm:cxn modelId="{281EB30D-422A-4A3C-8DA6-403466042AF9}" type="presParOf" srcId="{1F279D0B-D266-4AC5-B41E-184EAE781B2B}" destId="{5629B141-938C-4391-ABDB-6A8EE17D2FC4}" srcOrd="8" destOrd="0" presId="urn:microsoft.com/office/officeart/2005/8/layout/vList2"/>
    <dgm:cxn modelId="{62E7791A-A89A-4D1C-9D19-ED20067117B7}" type="presParOf" srcId="{1F279D0B-D266-4AC5-B41E-184EAE781B2B}" destId="{80BF1226-11EC-4B0D-B2E2-7DFA097C5A63}"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B86279-D6A1-464F-9580-F4C1F5FC2ED9}"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GB"/>
        </a:p>
      </dgm:t>
    </dgm:pt>
    <dgm:pt modelId="{1A176838-2EFF-4409-BFF3-3343C52DC68F}">
      <dgm:prSet phldrT="[Text]"/>
      <dgm:spPr>
        <a:solidFill>
          <a:srgbClr val="005EB8"/>
        </a:solidFill>
      </dgm:spPr>
      <dgm:t>
        <a:bodyPr/>
        <a:lstStyle/>
        <a:p>
          <a:r>
            <a:rPr lang="en-GB" b="1" dirty="0">
              <a:solidFill>
                <a:srgbClr val="FFD347"/>
              </a:solidFill>
            </a:rPr>
            <a:t>Inclusive</a:t>
          </a:r>
          <a:r>
            <a:rPr lang="en-GB" b="1" dirty="0">
              <a:solidFill>
                <a:srgbClr val="7030A0"/>
              </a:solidFill>
            </a:rPr>
            <a:t> </a:t>
          </a:r>
          <a:r>
            <a:rPr lang="en-GB" b="1" dirty="0"/>
            <a:t>Communities: </a:t>
          </a:r>
          <a:r>
            <a:rPr lang="en-GB" b="0" dirty="0"/>
            <a:t>Neurodiverse c</a:t>
          </a:r>
          <a:r>
            <a:rPr lang="en-US" b="0" dirty="0" err="1">
              <a:latin typeface="+mn-lt"/>
              <a:cs typeface="+mn-cs"/>
            </a:rPr>
            <a:t>hildren</a:t>
          </a:r>
          <a:r>
            <a:rPr lang="en-US" b="0" dirty="0">
              <a:latin typeface="+mn-lt"/>
              <a:cs typeface="+mn-cs"/>
            </a:rPr>
            <a:t> and young people who are neurodiverse will be able flourish and live their best life in neuro-inclusive cultures, environments &amp; communities</a:t>
          </a:r>
          <a:r>
            <a:rPr lang="en-US" dirty="0">
              <a:latin typeface="+mn-lt"/>
              <a:cs typeface="+mn-cs"/>
            </a:rPr>
            <a:t>.</a:t>
          </a:r>
          <a:endParaRPr lang="en-GB" dirty="0"/>
        </a:p>
      </dgm:t>
    </dgm:pt>
    <dgm:pt modelId="{6712CE70-26F9-4C95-A175-67F58527D691}" type="parTrans" cxnId="{40A72057-DB08-4488-AE71-BA8DDB2D8E5F}">
      <dgm:prSet/>
      <dgm:spPr/>
      <dgm:t>
        <a:bodyPr/>
        <a:lstStyle/>
        <a:p>
          <a:endParaRPr lang="en-GB"/>
        </a:p>
      </dgm:t>
    </dgm:pt>
    <dgm:pt modelId="{5371F776-A5E9-4378-86C6-7E8FDC147236}" type="sibTrans" cxnId="{40A72057-DB08-4488-AE71-BA8DDB2D8E5F}">
      <dgm:prSet/>
      <dgm:spPr>
        <a:solidFill>
          <a:schemeClr val="bg1">
            <a:lumMod val="65000"/>
          </a:schemeClr>
        </a:solidFill>
      </dgm:spPr>
      <dgm:t>
        <a:bodyPr/>
        <a:lstStyle/>
        <a:p>
          <a:endParaRPr lang="en-GB"/>
        </a:p>
      </dgm:t>
    </dgm:pt>
    <dgm:pt modelId="{5101BF6F-00D9-4E7A-A5C0-9A80A0CE93BE}">
      <dgm:prSet phldrT="[Text]"/>
      <dgm:spPr>
        <a:solidFill>
          <a:srgbClr val="005EB8"/>
        </a:solidFill>
      </dgm:spPr>
      <dgm:t>
        <a:bodyPr/>
        <a:lstStyle/>
        <a:p>
          <a:r>
            <a:rPr lang="en-GB" b="1" dirty="0"/>
            <a:t>Needs </a:t>
          </a:r>
          <a:r>
            <a:rPr lang="en-GB" b="1" dirty="0">
              <a:solidFill>
                <a:srgbClr val="FFD347"/>
              </a:solidFill>
            </a:rPr>
            <a:t>identified</a:t>
          </a:r>
          <a:r>
            <a:rPr lang="en-GB" b="1" dirty="0"/>
            <a:t> and supported earlier:</a:t>
          </a:r>
          <a:r>
            <a:rPr lang="en-GB" b="0" dirty="0"/>
            <a:t> Neurodiverse children and young people and their families will get the help they need sooner because we will work to identify and respond to </a:t>
          </a:r>
          <a:r>
            <a:rPr lang="en-US" b="0" dirty="0">
              <a:latin typeface="+mn-lt"/>
              <a:cs typeface="+mn-cs"/>
            </a:rPr>
            <a:t>individual’s needs sooner and offer support that works for them, when they need it.</a:t>
          </a:r>
          <a:endParaRPr lang="en-GB" b="0" dirty="0"/>
        </a:p>
      </dgm:t>
    </dgm:pt>
    <dgm:pt modelId="{904D09DC-6988-4D2A-B784-5108B3EB3C2E}" type="parTrans" cxnId="{D3EEF497-B583-4D04-9607-2123CF9B5CE5}">
      <dgm:prSet/>
      <dgm:spPr/>
      <dgm:t>
        <a:bodyPr/>
        <a:lstStyle/>
        <a:p>
          <a:endParaRPr lang="en-GB"/>
        </a:p>
      </dgm:t>
    </dgm:pt>
    <dgm:pt modelId="{474F84D7-BFC2-46FB-AD17-46D31B81748C}" type="sibTrans" cxnId="{D3EEF497-B583-4D04-9607-2123CF9B5CE5}">
      <dgm:prSet/>
      <dgm:spPr>
        <a:solidFill>
          <a:schemeClr val="bg1">
            <a:lumMod val="65000"/>
          </a:schemeClr>
        </a:solidFill>
      </dgm:spPr>
      <dgm:t>
        <a:bodyPr/>
        <a:lstStyle/>
        <a:p>
          <a:endParaRPr lang="en-GB"/>
        </a:p>
      </dgm:t>
    </dgm:pt>
    <dgm:pt modelId="{F7546A3A-07E2-407C-B81C-90CD175CAD72}">
      <dgm:prSet phldrT="[Text]"/>
      <dgm:spPr>
        <a:solidFill>
          <a:srgbClr val="005EB8"/>
        </a:solidFill>
      </dgm:spPr>
      <dgm:t>
        <a:bodyPr/>
        <a:lstStyle/>
        <a:p>
          <a:r>
            <a:rPr lang="en-GB" b="1" dirty="0">
              <a:solidFill>
                <a:srgbClr val="FFD347"/>
              </a:solidFill>
            </a:rPr>
            <a:t>Integrated</a:t>
          </a:r>
          <a:r>
            <a:rPr lang="en-GB" b="1" dirty="0"/>
            <a:t> support and services: </a:t>
          </a:r>
          <a:r>
            <a:rPr lang="en-GB" b="0" dirty="0"/>
            <a:t>Neurodiverse children and young people and their families will get the help they need sooner because of</a:t>
          </a:r>
          <a:r>
            <a:rPr lang="en-US" dirty="0">
              <a:latin typeface="+mn-lt"/>
              <a:cs typeface="+mn-cs"/>
            </a:rPr>
            <a:t> </a:t>
          </a:r>
          <a:r>
            <a:rPr lang="en-US" b="0" dirty="0">
              <a:latin typeface="+mn-lt"/>
              <a:cs typeface="+mn-cs"/>
            </a:rPr>
            <a:t>better integration, communication and efficiency resulting in a greater effectiveness of the services across One Devon</a:t>
          </a:r>
          <a:r>
            <a:rPr lang="en-US" b="1" dirty="0">
              <a:latin typeface="+mn-lt"/>
              <a:cs typeface="+mn-cs"/>
            </a:rPr>
            <a:t>.</a:t>
          </a:r>
          <a:r>
            <a:rPr lang="en-GB" b="1" dirty="0"/>
            <a:t> </a:t>
          </a:r>
          <a:endParaRPr lang="en-GB" dirty="0"/>
        </a:p>
      </dgm:t>
    </dgm:pt>
    <dgm:pt modelId="{6B1EE433-69BC-44A0-8035-92041CBB7C1D}" type="parTrans" cxnId="{E41485F6-F0AB-4429-AC94-63F7BCB86325}">
      <dgm:prSet/>
      <dgm:spPr/>
      <dgm:t>
        <a:bodyPr/>
        <a:lstStyle/>
        <a:p>
          <a:endParaRPr lang="en-GB"/>
        </a:p>
      </dgm:t>
    </dgm:pt>
    <dgm:pt modelId="{2E31B535-3C48-4242-AA6F-94A2DCDACFD8}" type="sibTrans" cxnId="{E41485F6-F0AB-4429-AC94-63F7BCB86325}">
      <dgm:prSet/>
      <dgm:spPr>
        <a:solidFill>
          <a:schemeClr val="bg1">
            <a:lumMod val="65000"/>
          </a:schemeClr>
        </a:solidFill>
      </dgm:spPr>
      <dgm:t>
        <a:bodyPr/>
        <a:lstStyle/>
        <a:p>
          <a:endParaRPr lang="en-GB"/>
        </a:p>
      </dgm:t>
    </dgm:pt>
    <dgm:pt modelId="{1981B6C4-B6B6-4CF9-A52A-47405A971009}" type="pres">
      <dgm:prSet presAssocID="{AEB86279-D6A1-464F-9580-F4C1F5FC2ED9}" presName="Name0" presStyleCnt="0">
        <dgm:presLayoutVars>
          <dgm:dir/>
          <dgm:resizeHandles val="exact"/>
        </dgm:presLayoutVars>
      </dgm:prSet>
      <dgm:spPr/>
    </dgm:pt>
    <dgm:pt modelId="{31038B12-6DCA-4A78-80D8-1A87BA41C4FF}" type="pres">
      <dgm:prSet presAssocID="{1A176838-2EFF-4409-BFF3-3343C52DC68F}" presName="node" presStyleLbl="node1" presStyleIdx="0" presStyleCnt="3" custScaleX="202947" custScaleY="122184" custRadScaleRad="84688" custRadScaleInc="-3323">
        <dgm:presLayoutVars>
          <dgm:bulletEnabled val="1"/>
        </dgm:presLayoutVars>
      </dgm:prSet>
      <dgm:spPr/>
    </dgm:pt>
    <dgm:pt modelId="{2BF936C8-BA8E-4D39-BE2F-89C292C197FA}" type="pres">
      <dgm:prSet presAssocID="{5371F776-A5E9-4378-86C6-7E8FDC147236}" presName="sibTrans" presStyleLbl="sibTrans2D1" presStyleIdx="0" presStyleCnt="3"/>
      <dgm:spPr/>
    </dgm:pt>
    <dgm:pt modelId="{E8531149-3B28-4D05-A6C4-E42098FD2FC5}" type="pres">
      <dgm:prSet presAssocID="{5371F776-A5E9-4378-86C6-7E8FDC147236}" presName="connectorText" presStyleLbl="sibTrans2D1" presStyleIdx="0" presStyleCnt="3"/>
      <dgm:spPr/>
    </dgm:pt>
    <dgm:pt modelId="{1A5BAC45-C856-4629-8B13-4F81B9D44E9E}" type="pres">
      <dgm:prSet presAssocID="{5101BF6F-00D9-4E7A-A5C0-9A80A0CE93BE}" presName="node" presStyleLbl="node1" presStyleIdx="1" presStyleCnt="3" custScaleX="187217" custScaleY="126412" custRadScaleRad="114803" custRadScaleInc="-29988">
        <dgm:presLayoutVars>
          <dgm:bulletEnabled val="1"/>
        </dgm:presLayoutVars>
      </dgm:prSet>
      <dgm:spPr/>
    </dgm:pt>
    <dgm:pt modelId="{E8D242FB-73D5-4879-89C1-C88AAB82B716}" type="pres">
      <dgm:prSet presAssocID="{474F84D7-BFC2-46FB-AD17-46D31B81748C}" presName="sibTrans" presStyleLbl="sibTrans2D1" presStyleIdx="1" presStyleCnt="3"/>
      <dgm:spPr/>
    </dgm:pt>
    <dgm:pt modelId="{1E32F688-C5DD-453F-9FB4-62E37B134648}" type="pres">
      <dgm:prSet presAssocID="{474F84D7-BFC2-46FB-AD17-46D31B81748C}" presName="connectorText" presStyleLbl="sibTrans2D1" presStyleIdx="1" presStyleCnt="3"/>
      <dgm:spPr/>
    </dgm:pt>
    <dgm:pt modelId="{326F2556-DAEF-46CB-8EDE-1E814C7519AF}" type="pres">
      <dgm:prSet presAssocID="{F7546A3A-07E2-407C-B81C-90CD175CAD72}" presName="node" presStyleLbl="node1" presStyleIdx="2" presStyleCnt="3" custScaleX="185923" custScaleY="120797" custRadScaleRad="118720" custRadScaleInc="30027">
        <dgm:presLayoutVars>
          <dgm:bulletEnabled val="1"/>
        </dgm:presLayoutVars>
      </dgm:prSet>
      <dgm:spPr/>
    </dgm:pt>
    <dgm:pt modelId="{53ECBD2C-0B19-4055-8FFD-FB329F55A671}" type="pres">
      <dgm:prSet presAssocID="{2E31B535-3C48-4242-AA6F-94A2DCDACFD8}" presName="sibTrans" presStyleLbl="sibTrans2D1" presStyleIdx="2" presStyleCnt="3"/>
      <dgm:spPr/>
    </dgm:pt>
    <dgm:pt modelId="{E971A328-D05E-486D-AB58-049BDB9F3E96}" type="pres">
      <dgm:prSet presAssocID="{2E31B535-3C48-4242-AA6F-94A2DCDACFD8}" presName="connectorText" presStyleLbl="sibTrans2D1" presStyleIdx="2" presStyleCnt="3"/>
      <dgm:spPr/>
    </dgm:pt>
  </dgm:ptLst>
  <dgm:cxnLst>
    <dgm:cxn modelId="{3241CE5C-9F83-4D0D-A593-7F8CA62C34BD}" type="presOf" srcId="{5371F776-A5E9-4378-86C6-7E8FDC147236}" destId="{E8531149-3B28-4D05-A6C4-E42098FD2FC5}" srcOrd="1" destOrd="0" presId="urn:microsoft.com/office/officeart/2005/8/layout/cycle7"/>
    <dgm:cxn modelId="{40A72057-DB08-4488-AE71-BA8DDB2D8E5F}" srcId="{AEB86279-D6A1-464F-9580-F4C1F5FC2ED9}" destId="{1A176838-2EFF-4409-BFF3-3343C52DC68F}" srcOrd="0" destOrd="0" parTransId="{6712CE70-26F9-4C95-A175-67F58527D691}" sibTransId="{5371F776-A5E9-4378-86C6-7E8FDC147236}"/>
    <dgm:cxn modelId="{5A29D485-949A-4E79-967C-74ECF7D23104}" type="presOf" srcId="{AEB86279-D6A1-464F-9580-F4C1F5FC2ED9}" destId="{1981B6C4-B6B6-4CF9-A52A-47405A971009}" srcOrd="0" destOrd="0" presId="urn:microsoft.com/office/officeart/2005/8/layout/cycle7"/>
    <dgm:cxn modelId="{35368986-328D-488F-8027-2C9119685EE9}" type="presOf" srcId="{474F84D7-BFC2-46FB-AD17-46D31B81748C}" destId="{E8D242FB-73D5-4879-89C1-C88AAB82B716}" srcOrd="0" destOrd="0" presId="urn:microsoft.com/office/officeart/2005/8/layout/cycle7"/>
    <dgm:cxn modelId="{78F21790-5F01-4D26-A434-1932BCEFFBB2}" type="presOf" srcId="{1A176838-2EFF-4409-BFF3-3343C52DC68F}" destId="{31038B12-6DCA-4A78-80D8-1A87BA41C4FF}" srcOrd="0" destOrd="0" presId="urn:microsoft.com/office/officeart/2005/8/layout/cycle7"/>
    <dgm:cxn modelId="{E8D8A794-7EAA-46E1-A3E3-ECF95DB57FD8}" type="presOf" srcId="{5101BF6F-00D9-4E7A-A5C0-9A80A0CE93BE}" destId="{1A5BAC45-C856-4629-8B13-4F81B9D44E9E}" srcOrd="0" destOrd="0" presId="urn:microsoft.com/office/officeart/2005/8/layout/cycle7"/>
    <dgm:cxn modelId="{D3EEF497-B583-4D04-9607-2123CF9B5CE5}" srcId="{AEB86279-D6A1-464F-9580-F4C1F5FC2ED9}" destId="{5101BF6F-00D9-4E7A-A5C0-9A80A0CE93BE}" srcOrd="1" destOrd="0" parTransId="{904D09DC-6988-4D2A-B784-5108B3EB3C2E}" sibTransId="{474F84D7-BFC2-46FB-AD17-46D31B81748C}"/>
    <dgm:cxn modelId="{FF6D26B1-0A4C-4AE7-9FE4-892AC491DCA5}" type="presOf" srcId="{F7546A3A-07E2-407C-B81C-90CD175CAD72}" destId="{326F2556-DAEF-46CB-8EDE-1E814C7519AF}" srcOrd="0" destOrd="0" presId="urn:microsoft.com/office/officeart/2005/8/layout/cycle7"/>
    <dgm:cxn modelId="{8FE2A4B2-8DC0-4AE9-B183-3A74AACB430B}" type="presOf" srcId="{2E31B535-3C48-4242-AA6F-94A2DCDACFD8}" destId="{E971A328-D05E-486D-AB58-049BDB9F3E96}" srcOrd="1" destOrd="0" presId="urn:microsoft.com/office/officeart/2005/8/layout/cycle7"/>
    <dgm:cxn modelId="{806E53CA-0F08-42DD-8EC6-A4B98472917A}" type="presOf" srcId="{2E31B535-3C48-4242-AA6F-94A2DCDACFD8}" destId="{53ECBD2C-0B19-4055-8FFD-FB329F55A671}" srcOrd="0" destOrd="0" presId="urn:microsoft.com/office/officeart/2005/8/layout/cycle7"/>
    <dgm:cxn modelId="{F88B7EDD-DC6F-4D83-951B-E0BC3EFF0B98}" type="presOf" srcId="{474F84D7-BFC2-46FB-AD17-46D31B81748C}" destId="{1E32F688-C5DD-453F-9FB4-62E37B134648}" srcOrd="1" destOrd="0" presId="urn:microsoft.com/office/officeart/2005/8/layout/cycle7"/>
    <dgm:cxn modelId="{8D412DEB-696A-40A7-96E4-C905E152DFD9}" type="presOf" srcId="{5371F776-A5E9-4378-86C6-7E8FDC147236}" destId="{2BF936C8-BA8E-4D39-BE2F-89C292C197FA}" srcOrd="0" destOrd="0" presId="urn:microsoft.com/office/officeart/2005/8/layout/cycle7"/>
    <dgm:cxn modelId="{E41485F6-F0AB-4429-AC94-63F7BCB86325}" srcId="{AEB86279-D6A1-464F-9580-F4C1F5FC2ED9}" destId="{F7546A3A-07E2-407C-B81C-90CD175CAD72}" srcOrd="2" destOrd="0" parTransId="{6B1EE433-69BC-44A0-8035-92041CBB7C1D}" sibTransId="{2E31B535-3C48-4242-AA6F-94A2DCDACFD8}"/>
    <dgm:cxn modelId="{D2560860-FEF4-4792-907A-C906CE175F52}" type="presParOf" srcId="{1981B6C4-B6B6-4CF9-A52A-47405A971009}" destId="{31038B12-6DCA-4A78-80D8-1A87BA41C4FF}" srcOrd="0" destOrd="0" presId="urn:microsoft.com/office/officeart/2005/8/layout/cycle7"/>
    <dgm:cxn modelId="{85E75740-3066-4A56-BC9D-CD75931A9E1B}" type="presParOf" srcId="{1981B6C4-B6B6-4CF9-A52A-47405A971009}" destId="{2BF936C8-BA8E-4D39-BE2F-89C292C197FA}" srcOrd="1" destOrd="0" presId="urn:microsoft.com/office/officeart/2005/8/layout/cycle7"/>
    <dgm:cxn modelId="{0C2E81D6-281B-4CA9-8842-5803C44E62C0}" type="presParOf" srcId="{2BF936C8-BA8E-4D39-BE2F-89C292C197FA}" destId="{E8531149-3B28-4D05-A6C4-E42098FD2FC5}" srcOrd="0" destOrd="0" presId="urn:microsoft.com/office/officeart/2005/8/layout/cycle7"/>
    <dgm:cxn modelId="{A3E8EE51-C328-450F-A1E2-473B9AFDCA74}" type="presParOf" srcId="{1981B6C4-B6B6-4CF9-A52A-47405A971009}" destId="{1A5BAC45-C856-4629-8B13-4F81B9D44E9E}" srcOrd="2" destOrd="0" presId="urn:microsoft.com/office/officeart/2005/8/layout/cycle7"/>
    <dgm:cxn modelId="{BAC0F489-B47B-4807-BB46-6596B1686DC3}" type="presParOf" srcId="{1981B6C4-B6B6-4CF9-A52A-47405A971009}" destId="{E8D242FB-73D5-4879-89C1-C88AAB82B716}" srcOrd="3" destOrd="0" presId="urn:microsoft.com/office/officeart/2005/8/layout/cycle7"/>
    <dgm:cxn modelId="{9F88A9CC-1C01-4C9C-91DD-226D66F2C444}" type="presParOf" srcId="{E8D242FB-73D5-4879-89C1-C88AAB82B716}" destId="{1E32F688-C5DD-453F-9FB4-62E37B134648}" srcOrd="0" destOrd="0" presId="urn:microsoft.com/office/officeart/2005/8/layout/cycle7"/>
    <dgm:cxn modelId="{9CB96C31-9CDB-48DB-BAB6-791C192779E7}" type="presParOf" srcId="{1981B6C4-B6B6-4CF9-A52A-47405A971009}" destId="{326F2556-DAEF-46CB-8EDE-1E814C7519AF}" srcOrd="4" destOrd="0" presId="urn:microsoft.com/office/officeart/2005/8/layout/cycle7"/>
    <dgm:cxn modelId="{E632161C-77D3-4E73-AF7B-841850ECFF57}" type="presParOf" srcId="{1981B6C4-B6B6-4CF9-A52A-47405A971009}" destId="{53ECBD2C-0B19-4055-8FFD-FB329F55A671}" srcOrd="5" destOrd="0" presId="urn:microsoft.com/office/officeart/2005/8/layout/cycle7"/>
    <dgm:cxn modelId="{6020FB16-F3FA-4511-82ED-D5F7FB1A2625}" type="presParOf" srcId="{53ECBD2C-0B19-4055-8FFD-FB329F55A671}" destId="{E971A328-D05E-486D-AB58-049BDB9F3E96}"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005A5A4-8FF6-4702-A4FB-D864A9B551C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45DD4F3A-A945-4B18-8871-EC6CAB21C460}">
      <dgm:prSet phldrT="[Text]" custT="1"/>
      <dgm:spPr>
        <a:solidFill>
          <a:schemeClr val="bg1"/>
        </a:solidFill>
        <a:ln w="57150">
          <a:solidFill>
            <a:srgbClr val="FABA00"/>
          </a:solidFill>
        </a:ln>
      </dgm:spPr>
      <dgm:t>
        <a:bodyPr/>
        <a:lstStyle/>
        <a:p>
          <a:pPr>
            <a:buNone/>
          </a:pPr>
          <a:r>
            <a:rPr lang="en-GB" sz="1400" b="1" u="none" dirty="0">
              <a:solidFill>
                <a:schemeClr val="tx1"/>
              </a:solidFill>
              <a:latin typeface="Arial" panose="020B0604020202020204" pitchFamily="34" charset="0"/>
              <a:ea typeface="+mn-ea"/>
              <a:cs typeface="Arial" panose="020B0604020202020204" pitchFamily="34" charset="0"/>
            </a:rPr>
            <a:t>Supporting Parent Carers:</a:t>
          </a:r>
        </a:p>
        <a:p>
          <a:pPr>
            <a:buNone/>
          </a:pPr>
          <a:r>
            <a:rPr lang="en-GB" sz="1400" b="0" u="none" dirty="0">
              <a:solidFill>
                <a:schemeClr val="tx1"/>
              </a:solidFill>
              <a:latin typeface="Arial" panose="020B0604020202020204" pitchFamily="34" charset="0"/>
              <a:ea typeface="+mn-ea"/>
              <a:cs typeface="Arial" panose="020B0604020202020204" pitchFamily="34" charset="0"/>
            </a:rPr>
            <a:t>Neurodiverse children and young people and their families will benefit from support for parent carers that:</a:t>
          </a:r>
        </a:p>
        <a:p>
          <a:pPr>
            <a:buNone/>
          </a:pPr>
          <a:r>
            <a:rPr lang="en-GB" sz="1400" b="0" u="none" dirty="0">
              <a:solidFill>
                <a:schemeClr val="tx1"/>
              </a:solidFill>
              <a:latin typeface="Arial" panose="020B0604020202020204" pitchFamily="34" charset="0"/>
              <a:ea typeface="+mn-ea"/>
              <a:cs typeface="Arial" panose="020B0604020202020204" pitchFamily="34" charset="0"/>
            </a:rPr>
            <a:t>- </a:t>
          </a:r>
          <a:r>
            <a:rPr lang="en-GB" sz="1200" b="0" u="none" dirty="0">
              <a:solidFill>
                <a:schemeClr val="tx1"/>
              </a:solidFill>
              <a:latin typeface="Arial" panose="020B0604020202020204" pitchFamily="34" charset="0"/>
              <a:ea typeface="+mn-ea"/>
              <a:cs typeface="Arial" panose="020B0604020202020204" pitchFamily="34" charset="0"/>
            </a:rPr>
            <a:t>Responds to what parent carers need through an e</a:t>
          </a:r>
          <a:r>
            <a:rPr lang="en-GB" sz="1200" dirty="0">
              <a:solidFill>
                <a:schemeClr val="tx1"/>
              </a:solidFill>
              <a:latin typeface="Arial" panose="020B0604020202020204" pitchFamily="34" charset="0"/>
              <a:ea typeface="+mn-ea"/>
              <a:cs typeface="Arial" panose="020B0604020202020204" pitchFamily="34" charset="0"/>
            </a:rPr>
            <a:t>nhanced and co-produced online offer. </a:t>
          </a:r>
        </a:p>
        <a:p>
          <a:pPr>
            <a:buNone/>
          </a:pPr>
          <a:r>
            <a:rPr lang="en-GB" sz="1200" dirty="0">
              <a:solidFill>
                <a:schemeClr val="tx1"/>
              </a:solidFill>
              <a:latin typeface="Arial" panose="020B0604020202020204" pitchFamily="34" charset="0"/>
              <a:ea typeface="+mn-ea"/>
              <a:cs typeface="Arial" panose="020B0604020202020204" pitchFamily="34" charset="0"/>
            </a:rPr>
            <a:t>-Offers Peer Led Parent Support Programmes and Parenting Support Programmes. </a:t>
          </a:r>
          <a:endParaRPr lang="en-GB" sz="1200" dirty="0">
            <a:solidFill>
              <a:schemeClr val="tx1"/>
            </a:solidFill>
            <a:latin typeface="Arial" panose="020B0604020202020204" pitchFamily="34" charset="0"/>
            <a:cs typeface="Arial" panose="020B0604020202020204" pitchFamily="34" charset="0"/>
          </a:endParaRPr>
        </a:p>
      </dgm:t>
    </dgm:pt>
    <dgm:pt modelId="{D2FC82F1-90EF-4DAC-8459-F4CF6FBDC1CF}" type="parTrans" cxnId="{18351D11-FDC5-49FF-BBF5-4E40D8571DE1}">
      <dgm:prSet/>
      <dgm:spPr/>
      <dgm:t>
        <a:bodyPr/>
        <a:lstStyle/>
        <a:p>
          <a:endParaRPr lang="en-GB" sz="1800">
            <a:solidFill>
              <a:schemeClr val="tx1"/>
            </a:solidFill>
            <a:latin typeface="Arial" panose="020B0604020202020204" pitchFamily="34" charset="0"/>
            <a:cs typeface="Arial" panose="020B0604020202020204" pitchFamily="34" charset="0"/>
          </a:endParaRPr>
        </a:p>
      </dgm:t>
    </dgm:pt>
    <dgm:pt modelId="{5E8C3693-E6FA-409C-A370-4DD342884421}" type="sibTrans" cxnId="{18351D11-FDC5-49FF-BBF5-4E40D8571DE1}">
      <dgm:prSet/>
      <dgm:spPr/>
      <dgm:t>
        <a:bodyPr/>
        <a:lstStyle/>
        <a:p>
          <a:endParaRPr lang="en-GB" sz="1800">
            <a:solidFill>
              <a:schemeClr val="tx1"/>
            </a:solidFill>
            <a:latin typeface="Arial" panose="020B0604020202020204" pitchFamily="34" charset="0"/>
            <a:cs typeface="Arial" panose="020B0604020202020204" pitchFamily="34" charset="0"/>
          </a:endParaRPr>
        </a:p>
      </dgm:t>
    </dgm:pt>
    <dgm:pt modelId="{5663BDE7-7CA4-449A-BC09-33CF9370DB6D}">
      <dgm:prSet phldrT="[Text]" custT="1"/>
      <dgm:spPr>
        <a:noFill/>
        <a:ln w="57150">
          <a:solidFill>
            <a:srgbClr val="009639"/>
          </a:solidFill>
        </a:ln>
      </dgm:spPr>
      <dgm:t>
        <a:bodyPr/>
        <a:lstStyle/>
        <a:p>
          <a:pPr>
            <a:buNone/>
          </a:pPr>
          <a:r>
            <a:rPr lang="en-GB" sz="1400" b="1" u="none" dirty="0">
              <a:solidFill>
                <a:schemeClr val="tx1"/>
              </a:solidFill>
              <a:latin typeface="Arial" panose="020B0604020202020204" pitchFamily="34" charset="0"/>
              <a:ea typeface="+mn-ea"/>
              <a:cs typeface="Arial" panose="020B0604020202020204" pitchFamily="34" charset="0"/>
            </a:rPr>
            <a:t>Supporting Schools:</a:t>
          </a:r>
        </a:p>
        <a:p>
          <a:pPr>
            <a:buNone/>
          </a:pPr>
          <a:r>
            <a:rPr lang="en-GB" sz="1400" b="0" u="none" dirty="0">
              <a:solidFill>
                <a:schemeClr val="tx1"/>
              </a:solidFill>
              <a:latin typeface="Arial" panose="020B0604020202020204" pitchFamily="34" charset="0"/>
              <a:ea typeface="+mn-ea"/>
              <a:cs typeface="Arial" panose="020B0604020202020204" pitchFamily="34" charset="0"/>
            </a:rPr>
            <a:t>Neurodiverse children and young people and their families will benefit from support for schools which that:</a:t>
          </a:r>
        </a:p>
        <a:p>
          <a:pPr>
            <a:buNone/>
          </a:pPr>
          <a:r>
            <a:rPr lang="en-GB" sz="1200" b="0" u="none" dirty="0">
              <a:solidFill>
                <a:schemeClr val="tx1"/>
              </a:solidFill>
              <a:latin typeface="Arial" panose="020B0604020202020204" pitchFamily="34" charset="0"/>
              <a:ea typeface="+mn-ea"/>
              <a:cs typeface="Arial" panose="020B0604020202020204" pitchFamily="34" charset="0"/>
            </a:rPr>
            <a:t>- Promotes neuro-affirming and neuro-inclusive cultures, is responsive to children and young people’s experiences and aligns to the graduated approach</a:t>
          </a:r>
        </a:p>
        <a:p>
          <a:pPr>
            <a:buNone/>
          </a:pPr>
          <a:r>
            <a:rPr lang="en-GB" sz="1200" b="0" u="none" dirty="0">
              <a:solidFill>
                <a:schemeClr val="tx1"/>
              </a:solidFill>
              <a:latin typeface="Arial" panose="020B0604020202020204" pitchFamily="34" charset="0"/>
              <a:ea typeface="+mn-ea"/>
              <a:cs typeface="Arial" panose="020B0604020202020204" pitchFamily="34" charset="0"/>
            </a:rPr>
            <a:t>- Includes training</a:t>
          </a:r>
          <a:r>
            <a:rPr lang="en-GB" sz="1200" b="0" dirty="0">
              <a:solidFill>
                <a:schemeClr val="tx1"/>
              </a:solidFill>
              <a:latin typeface="Arial" panose="020B0604020202020204" pitchFamily="34" charset="0"/>
              <a:ea typeface="+mn-ea"/>
              <a:cs typeface="Arial" panose="020B0604020202020204" pitchFamily="34" charset="0"/>
            </a:rPr>
            <a:t> and ND / SLCN resources through PINS and Autism in Schools Programmes, linked therapists.</a:t>
          </a:r>
          <a:endParaRPr lang="en-GB" sz="1200" b="1" u="none" dirty="0">
            <a:solidFill>
              <a:schemeClr val="tx1"/>
            </a:solidFill>
            <a:latin typeface="Arial" panose="020B0604020202020204" pitchFamily="34" charset="0"/>
            <a:ea typeface="+mn-ea"/>
            <a:cs typeface="Arial" panose="020B0604020202020204" pitchFamily="34" charset="0"/>
          </a:endParaRPr>
        </a:p>
      </dgm:t>
    </dgm:pt>
    <dgm:pt modelId="{1977A113-BB37-43BA-85E8-B42D71F58FE6}" type="parTrans" cxnId="{DC44D060-2A90-41EE-B0FF-577AF883BC28}">
      <dgm:prSet/>
      <dgm:spPr/>
      <dgm:t>
        <a:bodyPr/>
        <a:lstStyle/>
        <a:p>
          <a:endParaRPr lang="en-GB" sz="1800">
            <a:solidFill>
              <a:schemeClr val="tx1"/>
            </a:solidFill>
            <a:latin typeface="Arial" panose="020B0604020202020204" pitchFamily="34" charset="0"/>
            <a:cs typeface="Arial" panose="020B0604020202020204" pitchFamily="34" charset="0"/>
          </a:endParaRPr>
        </a:p>
      </dgm:t>
    </dgm:pt>
    <dgm:pt modelId="{B90E43B5-B9DA-49D4-BB5C-695A19CA09B7}" type="sibTrans" cxnId="{DC44D060-2A90-41EE-B0FF-577AF883BC28}">
      <dgm:prSet/>
      <dgm:spPr/>
      <dgm:t>
        <a:bodyPr/>
        <a:lstStyle/>
        <a:p>
          <a:endParaRPr lang="en-GB" sz="1800">
            <a:solidFill>
              <a:schemeClr val="tx1"/>
            </a:solidFill>
            <a:latin typeface="Arial" panose="020B0604020202020204" pitchFamily="34" charset="0"/>
            <a:cs typeface="Arial" panose="020B0604020202020204" pitchFamily="34" charset="0"/>
          </a:endParaRPr>
        </a:p>
      </dgm:t>
    </dgm:pt>
    <dgm:pt modelId="{2F81740A-AB3A-4426-9468-283E3964E9FF}">
      <dgm:prSet phldrT="[Text]" custT="1"/>
      <dgm:spPr>
        <a:solidFill>
          <a:schemeClr val="bg1"/>
        </a:solidFill>
        <a:ln w="57150">
          <a:solidFill>
            <a:srgbClr val="ED8B00"/>
          </a:solidFill>
        </a:ln>
      </dgm:spPr>
      <dgm:t>
        <a:bodyPr/>
        <a:lstStyle/>
        <a:p>
          <a:pPr>
            <a:buNone/>
          </a:pPr>
          <a:r>
            <a:rPr lang="en-GB" sz="1400" b="1" u="none" dirty="0">
              <a:solidFill>
                <a:schemeClr val="tx1"/>
              </a:solidFill>
              <a:latin typeface="Arial" panose="020B0604020202020204" pitchFamily="34" charset="0"/>
              <a:ea typeface="+mn-ea"/>
              <a:cs typeface="Arial" panose="020B0604020202020204" pitchFamily="34" charset="0"/>
            </a:rPr>
            <a:t>Improved Integration, Timeliness &amp; Efficiency of Neurodevelopmental Diagnostic Assessment: </a:t>
          </a:r>
        </a:p>
        <a:p>
          <a:pPr>
            <a:buNone/>
          </a:pPr>
          <a:r>
            <a:rPr lang="en-GB" sz="1400" b="0" u="none" dirty="0">
              <a:solidFill>
                <a:schemeClr val="tx1"/>
              </a:solidFill>
              <a:latin typeface="Arial" panose="020B0604020202020204" pitchFamily="34" charset="0"/>
              <a:ea typeface="+mn-ea"/>
              <a:cs typeface="Arial" panose="020B0604020202020204" pitchFamily="34" charset="0"/>
            </a:rPr>
            <a:t>Neurodiverse children and young people and their families will benefit from:</a:t>
          </a:r>
        </a:p>
        <a:p>
          <a:pPr>
            <a:buNone/>
          </a:pPr>
          <a:r>
            <a:rPr lang="en-GB" sz="1200" b="0" u="none" dirty="0">
              <a:solidFill>
                <a:schemeClr val="tx1"/>
              </a:solidFill>
              <a:latin typeface="Arial" panose="020B0604020202020204" pitchFamily="34" charset="0"/>
              <a:ea typeface="+mn-ea"/>
              <a:cs typeface="Arial" panose="020B0604020202020204" pitchFamily="34" charset="0"/>
            </a:rPr>
            <a:t>-  Continuing waiting </a:t>
          </a:r>
          <a:r>
            <a:rPr lang="en-GB" sz="1200" b="0" dirty="0">
              <a:solidFill>
                <a:schemeClr val="tx1"/>
              </a:solidFill>
              <a:latin typeface="Arial" panose="020B0604020202020204" pitchFamily="34" charset="0"/>
              <a:ea typeface="+mn-ea"/>
              <a:cs typeface="Arial" panose="020B0604020202020204" pitchFamily="34" charset="0"/>
            </a:rPr>
            <a:t>list reduction activities and ensuring effective support through </a:t>
          </a:r>
          <a:r>
            <a:rPr lang="en-GB" sz="1200" dirty="0">
              <a:solidFill>
                <a:schemeClr val="tx1"/>
              </a:solidFill>
              <a:latin typeface="Arial" panose="020B0604020202020204" pitchFamily="34" charset="0"/>
              <a:ea typeface="+mn-ea"/>
              <a:cs typeface="Arial" panose="020B0604020202020204" pitchFamily="34" charset="0"/>
            </a:rPr>
            <a:t>Right to Choose and validation of private diagnostic assessments.</a:t>
          </a:r>
        </a:p>
        <a:p>
          <a:pPr>
            <a:buNone/>
          </a:pPr>
          <a:r>
            <a:rPr lang="en-GB" sz="1200" dirty="0">
              <a:solidFill>
                <a:schemeClr val="tx1"/>
              </a:solidFill>
              <a:latin typeface="Arial" panose="020B0604020202020204" pitchFamily="34" charset="0"/>
              <a:ea typeface="+mn-ea"/>
              <a:cs typeface="Arial" panose="020B0604020202020204" pitchFamily="34" charset="0"/>
            </a:rPr>
            <a:t>- Improving integration, efficiency and effectiveness by implementing </a:t>
          </a:r>
          <a:r>
            <a:rPr lang="en-GB" sz="1200" b="0" dirty="0">
              <a:solidFill>
                <a:schemeClr val="tx1"/>
              </a:solidFill>
              <a:latin typeface="Arial" panose="020B0604020202020204" pitchFamily="34" charset="0"/>
              <a:ea typeface="+mn-ea"/>
              <a:cs typeface="Arial" panose="020B0604020202020204" pitchFamily="34" charset="0"/>
            </a:rPr>
            <a:t>Integrated Neurodevelopmental Assessment Pathway (INAP) &amp; &lt;5 pathways.</a:t>
          </a:r>
          <a:endParaRPr lang="en-GB" sz="1200" b="1" u="none" dirty="0">
            <a:solidFill>
              <a:schemeClr val="tx1"/>
            </a:solidFill>
            <a:latin typeface="Arial" panose="020B0604020202020204" pitchFamily="34" charset="0"/>
            <a:ea typeface="+mn-ea"/>
            <a:cs typeface="Arial" panose="020B0604020202020204" pitchFamily="34" charset="0"/>
          </a:endParaRPr>
        </a:p>
      </dgm:t>
    </dgm:pt>
    <dgm:pt modelId="{04922F9B-E685-4E80-B768-2ABA38ACCB56}" type="parTrans" cxnId="{1F426822-2CB1-489F-A041-991E25A47454}">
      <dgm:prSet/>
      <dgm:spPr/>
      <dgm:t>
        <a:bodyPr/>
        <a:lstStyle/>
        <a:p>
          <a:endParaRPr lang="en-GB" sz="1800">
            <a:solidFill>
              <a:schemeClr val="tx1"/>
            </a:solidFill>
            <a:latin typeface="Arial" panose="020B0604020202020204" pitchFamily="34" charset="0"/>
            <a:cs typeface="Arial" panose="020B0604020202020204" pitchFamily="34" charset="0"/>
          </a:endParaRPr>
        </a:p>
      </dgm:t>
    </dgm:pt>
    <dgm:pt modelId="{DD76EDDF-06F7-496A-87FD-3BC967F26E48}" type="sibTrans" cxnId="{1F426822-2CB1-489F-A041-991E25A47454}">
      <dgm:prSet/>
      <dgm:spPr/>
      <dgm:t>
        <a:bodyPr/>
        <a:lstStyle/>
        <a:p>
          <a:endParaRPr lang="en-GB" sz="1800">
            <a:solidFill>
              <a:schemeClr val="tx1"/>
            </a:solidFill>
            <a:latin typeface="Arial" panose="020B0604020202020204" pitchFamily="34" charset="0"/>
            <a:cs typeface="Arial" panose="020B0604020202020204" pitchFamily="34" charset="0"/>
          </a:endParaRPr>
        </a:p>
      </dgm:t>
    </dgm:pt>
    <dgm:pt modelId="{391D1691-6594-468D-92AF-0A8F7F7C04A1}">
      <dgm:prSet phldrT="[Text]" custT="1"/>
      <dgm:spPr>
        <a:solidFill>
          <a:schemeClr val="bg1"/>
        </a:solidFill>
        <a:ln w="57150">
          <a:solidFill>
            <a:srgbClr val="DA291C"/>
          </a:solidFill>
        </a:ln>
      </dgm:spPr>
      <dgm:t>
        <a:bodyPr/>
        <a:lstStyle/>
        <a:p>
          <a:r>
            <a:rPr lang="en-GB" sz="1400" b="1" u="none" dirty="0">
              <a:solidFill>
                <a:schemeClr val="tx1"/>
              </a:solidFill>
              <a:latin typeface="Arial" panose="020B0604020202020204" pitchFamily="34" charset="0"/>
              <a:ea typeface="+mn-ea"/>
              <a:cs typeface="Arial" panose="020B0604020202020204" pitchFamily="34" charset="0"/>
            </a:rPr>
            <a:t>Support If Needs Are Overwhelming: </a:t>
          </a:r>
          <a:endParaRPr lang="en-GB" sz="1400" b="0" u="none" dirty="0">
            <a:solidFill>
              <a:schemeClr val="tx1"/>
            </a:solidFill>
            <a:latin typeface="Arial"/>
            <a:ea typeface="+mn-ea"/>
            <a:cs typeface="Arial"/>
          </a:endParaRPr>
        </a:p>
        <a:p>
          <a:r>
            <a:rPr lang="en-GB" sz="1400" dirty="0">
              <a:solidFill>
                <a:schemeClr val="tx1"/>
              </a:solidFill>
              <a:latin typeface="Arial"/>
              <a:ea typeface="+mn-ea"/>
              <a:cs typeface="+mn-cs"/>
            </a:rPr>
            <a:t>Neurodiverse children and young people and their families will benefit from:</a:t>
          </a:r>
        </a:p>
        <a:p>
          <a:r>
            <a:rPr lang="en-GB" sz="1400" b="0" u="none" dirty="0">
              <a:solidFill>
                <a:schemeClr val="tx1"/>
              </a:solidFill>
              <a:latin typeface="Arial"/>
              <a:ea typeface="+mn-ea"/>
              <a:cs typeface="+mn-cs"/>
            </a:rPr>
            <a:t>- </a:t>
          </a:r>
          <a:r>
            <a:rPr lang="en-GB" sz="1200" b="0" u="none" dirty="0">
              <a:solidFill>
                <a:schemeClr val="tx1"/>
              </a:solidFill>
              <a:latin typeface="Arial"/>
              <a:ea typeface="+mn-ea"/>
              <a:cs typeface="+mn-cs"/>
            </a:rPr>
            <a:t>Additional support t</a:t>
          </a:r>
          <a:r>
            <a:rPr lang="en-GB" sz="1200" b="0" u="none" dirty="0">
              <a:solidFill>
                <a:schemeClr val="tx1"/>
              </a:solidFill>
              <a:latin typeface="Arial"/>
              <a:ea typeface="+mn-ea"/>
              <a:cs typeface="Arial"/>
            </a:rPr>
            <a:t>hrough the National Keyworker Programme and local serious violence strategy &amp; workforce development.</a:t>
          </a:r>
        </a:p>
        <a:p>
          <a:endParaRPr lang="en-GB" sz="1400" b="0" u="none" dirty="0">
            <a:solidFill>
              <a:schemeClr val="tx1"/>
            </a:solidFill>
            <a:latin typeface="Arial"/>
            <a:ea typeface="+mn-ea"/>
            <a:cs typeface="Arial"/>
          </a:endParaRPr>
        </a:p>
        <a:p>
          <a:endParaRPr lang="en-GB" sz="1400" b="0" u="none" dirty="0">
            <a:solidFill>
              <a:schemeClr val="tx1"/>
            </a:solidFill>
            <a:latin typeface="Arial"/>
            <a:ea typeface="+mn-ea"/>
            <a:cs typeface="Arial"/>
          </a:endParaRPr>
        </a:p>
        <a:p>
          <a:endParaRPr lang="en-GB" sz="1400" b="1" u="none" dirty="0">
            <a:solidFill>
              <a:schemeClr val="tx1"/>
            </a:solidFill>
            <a:latin typeface="Arial"/>
            <a:ea typeface="+mn-ea"/>
            <a:cs typeface="Arial"/>
          </a:endParaRPr>
        </a:p>
      </dgm:t>
    </dgm:pt>
    <dgm:pt modelId="{4427685F-C12C-4DC2-BA06-FEB6EE2B9C21}" type="parTrans" cxnId="{91613F98-6FE0-444C-AFFA-89F14D8FF3F7}">
      <dgm:prSet/>
      <dgm:spPr/>
      <dgm:t>
        <a:bodyPr/>
        <a:lstStyle/>
        <a:p>
          <a:endParaRPr lang="en-GB" sz="1800">
            <a:solidFill>
              <a:schemeClr val="tx1"/>
            </a:solidFill>
            <a:latin typeface="Arial" panose="020B0604020202020204" pitchFamily="34" charset="0"/>
            <a:cs typeface="Arial" panose="020B0604020202020204" pitchFamily="34" charset="0"/>
          </a:endParaRPr>
        </a:p>
      </dgm:t>
    </dgm:pt>
    <dgm:pt modelId="{D1D5BB69-4D9B-4CCD-BFF4-B5545FF3065E}" type="sibTrans" cxnId="{91613F98-6FE0-444C-AFFA-89F14D8FF3F7}">
      <dgm:prSet/>
      <dgm:spPr/>
      <dgm:t>
        <a:bodyPr/>
        <a:lstStyle/>
        <a:p>
          <a:endParaRPr lang="en-GB" sz="1800">
            <a:solidFill>
              <a:schemeClr val="tx1"/>
            </a:solidFill>
            <a:latin typeface="Arial" panose="020B0604020202020204" pitchFamily="34" charset="0"/>
            <a:cs typeface="Arial" panose="020B0604020202020204" pitchFamily="34" charset="0"/>
          </a:endParaRPr>
        </a:p>
      </dgm:t>
    </dgm:pt>
    <dgm:pt modelId="{57E56895-9845-4720-9FA0-2703FBE91E09}">
      <dgm:prSet custT="1"/>
      <dgm:spPr>
        <a:solidFill>
          <a:schemeClr val="bg1"/>
        </a:solidFill>
        <a:ln w="57150">
          <a:solidFill>
            <a:srgbClr val="660066"/>
          </a:solidFill>
        </a:ln>
      </dgm:spPr>
      <dgm:t>
        <a:bodyPr/>
        <a:lstStyle/>
        <a:p>
          <a:pPr>
            <a:buNone/>
          </a:pPr>
          <a:r>
            <a:rPr lang="en-GB" sz="1400" b="1" dirty="0">
              <a:solidFill>
                <a:schemeClr val="tx1"/>
              </a:solidFill>
              <a:latin typeface="Arial"/>
            </a:rPr>
            <a:t>Enhancing Universal Support: </a:t>
          </a:r>
        </a:p>
        <a:p>
          <a:pPr>
            <a:buNone/>
          </a:pPr>
          <a:r>
            <a:rPr lang="en-GB" sz="1400" dirty="0">
              <a:solidFill>
                <a:schemeClr val="tx1"/>
              </a:solidFill>
              <a:latin typeface="Arial"/>
              <a:ea typeface="+mn-ea"/>
              <a:cs typeface="+mn-cs"/>
            </a:rPr>
            <a:t>Neurodiverse children and young people and their families will benefit from:</a:t>
          </a:r>
        </a:p>
        <a:p>
          <a:pPr>
            <a:buNone/>
          </a:pPr>
          <a:r>
            <a:rPr lang="en-GB" sz="1200" dirty="0">
              <a:solidFill>
                <a:schemeClr val="tx1"/>
              </a:solidFill>
              <a:latin typeface="Arial"/>
              <a:ea typeface="+mn-ea"/>
              <a:cs typeface="+mn-cs"/>
            </a:rPr>
            <a:t>- Increased ND &amp; SLCN support into family hubs </a:t>
          </a:r>
        </a:p>
        <a:p>
          <a:pPr>
            <a:buNone/>
          </a:pPr>
          <a:r>
            <a:rPr lang="en-GB" sz="1200" dirty="0">
              <a:solidFill>
                <a:schemeClr val="tx1"/>
              </a:solidFill>
              <a:latin typeface="Arial"/>
              <a:ea typeface="+mn-ea"/>
              <a:cs typeface="+mn-cs"/>
            </a:rPr>
            <a:t>- alignment of early help and graduated approach</a:t>
          </a:r>
        </a:p>
        <a:p>
          <a:pPr>
            <a:buNone/>
          </a:pPr>
          <a:r>
            <a:rPr lang="en-GB" sz="1200" dirty="0">
              <a:solidFill>
                <a:schemeClr val="tx1"/>
              </a:solidFill>
              <a:latin typeface="Arial"/>
              <a:ea typeface="+mn-ea"/>
              <a:cs typeface="+mn-cs"/>
            </a:rPr>
            <a:t>- Promotion </a:t>
          </a:r>
          <a:r>
            <a:rPr lang="en-GB" sz="1200" b="0" dirty="0">
              <a:solidFill>
                <a:schemeClr val="tx1"/>
              </a:solidFill>
              <a:latin typeface="Arial"/>
              <a:ea typeface="+mn-ea"/>
              <a:cs typeface="+mn-cs"/>
            </a:rPr>
            <a:t>of more neuro- affirming and neuro- inclusive cultures, environments and communities.</a:t>
          </a:r>
        </a:p>
        <a:p>
          <a:pPr>
            <a:buNone/>
          </a:pPr>
          <a:endParaRPr lang="en-GB" sz="1400" dirty="0">
            <a:solidFill>
              <a:schemeClr val="tx1"/>
            </a:solidFill>
            <a:latin typeface="Arial" panose="020B0604020202020204" pitchFamily="34" charset="0"/>
            <a:cs typeface="Arial" panose="020B0604020202020204" pitchFamily="34" charset="0"/>
          </a:endParaRPr>
        </a:p>
      </dgm:t>
    </dgm:pt>
    <dgm:pt modelId="{C41D41DD-919B-466F-B691-78AD4EAC8F5B}" type="parTrans" cxnId="{C6AAFB77-1DB7-4FA6-B10D-C22C38C4DDF6}">
      <dgm:prSet/>
      <dgm:spPr/>
      <dgm:t>
        <a:bodyPr/>
        <a:lstStyle/>
        <a:p>
          <a:endParaRPr lang="en-GB" sz="1800">
            <a:solidFill>
              <a:schemeClr val="tx1"/>
            </a:solidFill>
            <a:latin typeface="Arial" panose="020B0604020202020204" pitchFamily="34" charset="0"/>
            <a:cs typeface="Arial" panose="020B0604020202020204" pitchFamily="34" charset="0"/>
          </a:endParaRPr>
        </a:p>
      </dgm:t>
    </dgm:pt>
    <dgm:pt modelId="{B9A9FEE7-9C46-4FC1-926E-AEE2830EE34B}" type="sibTrans" cxnId="{C6AAFB77-1DB7-4FA6-B10D-C22C38C4DDF6}">
      <dgm:prSet/>
      <dgm:spPr/>
      <dgm:t>
        <a:bodyPr/>
        <a:lstStyle/>
        <a:p>
          <a:endParaRPr lang="en-GB" sz="1800">
            <a:solidFill>
              <a:schemeClr val="tx1"/>
            </a:solidFill>
            <a:latin typeface="Arial" panose="020B0604020202020204" pitchFamily="34" charset="0"/>
            <a:cs typeface="Arial" panose="020B0604020202020204" pitchFamily="34" charset="0"/>
          </a:endParaRPr>
        </a:p>
      </dgm:t>
    </dgm:pt>
    <dgm:pt modelId="{17C153AD-CD02-439B-96D4-5D98D62FF84E}">
      <dgm:prSet custT="1"/>
      <dgm:spPr>
        <a:solidFill>
          <a:schemeClr val="bg1"/>
        </a:solidFill>
        <a:ln w="57150">
          <a:solidFill>
            <a:srgbClr val="005EB8"/>
          </a:solidFill>
        </a:ln>
      </dgm:spPr>
      <dgm:t>
        <a:bodyPr/>
        <a:lstStyle/>
        <a:p>
          <a:r>
            <a:rPr lang="en-GB" sz="1400" b="1" dirty="0">
              <a:solidFill>
                <a:schemeClr val="tx1"/>
              </a:solidFill>
              <a:latin typeface="Arial" panose="020B0604020202020204" pitchFamily="34" charset="0"/>
              <a:cs typeface="Arial" panose="020B0604020202020204" pitchFamily="34" charset="0"/>
            </a:rPr>
            <a:t>Needs Led Support:</a:t>
          </a:r>
        </a:p>
        <a:p>
          <a:r>
            <a:rPr lang="en-GB" sz="1400" dirty="0">
              <a:solidFill>
                <a:schemeClr val="tx1"/>
              </a:solidFill>
              <a:latin typeface="Arial"/>
              <a:ea typeface="+mn-ea"/>
              <a:cs typeface="+mn-cs"/>
            </a:rPr>
            <a:t>Neurodiverse children and young people and their families will benefit from:</a:t>
          </a:r>
        </a:p>
        <a:p>
          <a:r>
            <a:rPr lang="en-GB" sz="1200" dirty="0">
              <a:solidFill>
                <a:schemeClr val="tx1"/>
              </a:solidFill>
              <a:latin typeface="Arial"/>
              <a:ea typeface="+mn-ea"/>
              <a:cs typeface="+mn-cs"/>
            </a:rPr>
            <a:t>- support being needs led and a</a:t>
          </a:r>
          <a:r>
            <a:rPr lang="en-GB" sz="1200" dirty="0">
              <a:solidFill>
                <a:schemeClr val="tx1"/>
              </a:solidFill>
              <a:latin typeface="Arial" panose="020B0604020202020204" pitchFamily="34" charset="0"/>
              <a:cs typeface="Arial" panose="020B0604020202020204" pitchFamily="34" charset="0"/>
            </a:rPr>
            <a:t>vailable for all, with or without diagnosis. </a:t>
          </a:r>
        </a:p>
        <a:p>
          <a:r>
            <a:rPr lang="en-GB" sz="1200" dirty="0">
              <a:solidFill>
                <a:schemeClr val="tx1"/>
              </a:solidFill>
              <a:latin typeface="Arial" panose="020B0604020202020204" pitchFamily="34" charset="0"/>
              <a:cs typeface="Arial" panose="020B0604020202020204" pitchFamily="34" charset="0"/>
            </a:rPr>
            <a:t>- This will be achieved through Neurodiversity Navigators, locality SLT, and other Early Help Services.</a:t>
          </a:r>
        </a:p>
        <a:p>
          <a:endParaRPr lang="en-GB" sz="1400" b="1" dirty="0">
            <a:solidFill>
              <a:schemeClr val="tx1"/>
            </a:solidFill>
            <a:latin typeface="Arial" panose="020B0604020202020204" pitchFamily="34" charset="0"/>
            <a:cs typeface="Arial" panose="020B0604020202020204" pitchFamily="34" charset="0"/>
          </a:endParaRPr>
        </a:p>
      </dgm:t>
    </dgm:pt>
    <dgm:pt modelId="{F4E8A51E-AE0E-4C3B-BBD1-3A4431F92B6A}" type="parTrans" cxnId="{08AAA4D8-668A-4DAF-815E-36A206F0A57D}">
      <dgm:prSet/>
      <dgm:spPr/>
      <dgm:t>
        <a:bodyPr/>
        <a:lstStyle/>
        <a:p>
          <a:endParaRPr lang="en-GB" sz="2000">
            <a:solidFill>
              <a:schemeClr val="tx1"/>
            </a:solidFill>
          </a:endParaRPr>
        </a:p>
      </dgm:t>
    </dgm:pt>
    <dgm:pt modelId="{8A893BE9-0642-492A-8BDC-FAA6FAD6E9CF}" type="sibTrans" cxnId="{08AAA4D8-668A-4DAF-815E-36A206F0A57D}">
      <dgm:prSet/>
      <dgm:spPr/>
      <dgm:t>
        <a:bodyPr/>
        <a:lstStyle/>
        <a:p>
          <a:endParaRPr lang="en-GB" sz="2000">
            <a:solidFill>
              <a:schemeClr val="tx1"/>
            </a:solidFill>
          </a:endParaRPr>
        </a:p>
      </dgm:t>
    </dgm:pt>
    <dgm:pt modelId="{EE46C98F-AE10-4759-A2EE-82FB24896459}" type="pres">
      <dgm:prSet presAssocID="{4005A5A4-8FF6-4702-A4FB-D864A9B551C8}" presName="diagram" presStyleCnt="0">
        <dgm:presLayoutVars>
          <dgm:dir/>
          <dgm:resizeHandles val="exact"/>
        </dgm:presLayoutVars>
      </dgm:prSet>
      <dgm:spPr/>
    </dgm:pt>
    <dgm:pt modelId="{21C0118F-818C-47F3-8242-B348E8A972E9}" type="pres">
      <dgm:prSet presAssocID="{57E56895-9845-4720-9FA0-2703FBE91E09}" presName="node" presStyleLbl="node1" presStyleIdx="0" presStyleCnt="6">
        <dgm:presLayoutVars>
          <dgm:bulletEnabled val="1"/>
        </dgm:presLayoutVars>
      </dgm:prSet>
      <dgm:spPr/>
    </dgm:pt>
    <dgm:pt modelId="{CFBB3342-F5DB-40F6-8834-4ED4D8536971}" type="pres">
      <dgm:prSet presAssocID="{B9A9FEE7-9C46-4FC1-926E-AEE2830EE34B}" presName="sibTrans" presStyleCnt="0"/>
      <dgm:spPr/>
    </dgm:pt>
    <dgm:pt modelId="{F1333EED-7D8C-43BA-814C-5CD7D2742EC7}" type="pres">
      <dgm:prSet presAssocID="{45DD4F3A-A945-4B18-8871-EC6CAB21C460}" presName="node" presStyleLbl="node1" presStyleIdx="1" presStyleCnt="6">
        <dgm:presLayoutVars>
          <dgm:bulletEnabled val="1"/>
        </dgm:presLayoutVars>
      </dgm:prSet>
      <dgm:spPr/>
    </dgm:pt>
    <dgm:pt modelId="{D415CDC1-4BA4-42BA-B5B7-EFB4A0ACEDA5}" type="pres">
      <dgm:prSet presAssocID="{5E8C3693-E6FA-409C-A370-4DD342884421}" presName="sibTrans" presStyleCnt="0"/>
      <dgm:spPr/>
    </dgm:pt>
    <dgm:pt modelId="{98E486C0-338E-436C-8A4C-A051A9E6E4EE}" type="pres">
      <dgm:prSet presAssocID="{5663BDE7-7CA4-449A-BC09-33CF9370DB6D}" presName="node" presStyleLbl="node1" presStyleIdx="2" presStyleCnt="6">
        <dgm:presLayoutVars>
          <dgm:bulletEnabled val="1"/>
        </dgm:presLayoutVars>
      </dgm:prSet>
      <dgm:spPr/>
    </dgm:pt>
    <dgm:pt modelId="{1BDE93DE-200A-45B3-BDB1-54DE3F0B6B76}" type="pres">
      <dgm:prSet presAssocID="{B90E43B5-B9DA-49D4-BB5C-695A19CA09B7}" presName="sibTrans" presStyleCnt="0"/>
      <dgm:spPr/>
    </dgm:pt>
    <dgm:pt modelId="{333C37BC-1049-4BB7-A15A-99D7E598E7F2}" type="pres">
      <dgm:prSet presAssocID="{17C153AD-CD02-439B-96D4-5D98D62FF84E}" presName="node" presStyleLbl="node1" presStyleIdx="3" presStyleCnt="6">
        <dgm:presLayoutVars>
          <dgm:bulletEnabled val="1"/>
        </dgm:presLayoutVars>
      </dgm:prSet>
      <dgm:spPr/>
    </dgm:pt>
    <dgm:pt modelId="{1926ECAB-2F37-4182-B213-187BFBC35DE7}" type="pres">
      <dgm:prSet presAssocID="{8A893BE9-0642-492A-8BDC-FAA6FAD6E9CF}" presName="sibTrans" presStyleCnt="0"/>
      <dgm:spPr/>
    </dgm:pt>
    <dgm:pt modelId="{6627BFEA-1A25-4B71-8092-8E6A5128D4F9}" type="pres">
      <dgm:prSet presAssocID="{2F81740A-AB3A-4426-9468-283E3964E9FF}" presName="node" presStyleLbl="node1" presStyleIdx="4" presStyleCnt="6">
        <dgm:presLayoutVars>
          <dgm:bulletEnabled val="1"/>
        </dgm:presLayoutVars>
      </dgm:prSet>
      <dgm:spPr/>
    </dgm:pt>
    <dgm:pt modelId="{29DF7D97-16BD-432B-88EB-7412734CC9C1}" type="pres">
      <dgm:prSet presAssocID="{DD76EDDF-06F7-496A-87FD-3BC967F26E48}" presName="sibTrans" presStyleCnt="0"/>
      <dgm:spPr/>
    </dgm:pt>
    <dgm:pt modelId="{65952A44-D9F4-406A-9611-2B67A9CA7F39}" type="pres">
      <dgm:prSet presAssocID="{391D1691-6594-468D-92AF-0A8F7F7C04A1}" presName="node" presStyleLbl="node1" presStyleIdx="5" presStyleCnt="6">
        <dgm:presLayoutVars>
          <dgm:bulletEnabled val="1"/>
        </dgm:presLayoutVars>
      </dgm:prSet>
      <dgm:spPr/>
    </dgm:pt>
  </dgm:ptLst>
  <dgm:cxnLst>
    <dgm:cxn modelId="{18351D11-FDC5-49FF-BBF5-4E40D8571DE1}" srcId="{4005A5A4-8FF6-4702-A4FB-D864A9B551C8}" destId="{45DD4F3A-A945-4B18-8871-EC6CAB21C460}" srcOrd="1" destOrd="0" parTransId="{D2FC82F1-90EF-4DAC-8459-F4CF6FBDC1CF}" sibTransId="{5E8C3693-E6FA-409C-A370-4DD342884421}"/>
    <dgm:cxn modelId="{ACDBDF13-AB6E-4587-81CE-5ADC605B508C}" type="presOf" srcId="{391D1691-6594-468D-92AF-0A8F7F7C04A1}" destId="{65952A44-D9F4-406A-9611-2B67A9CA7F39}" srcOrd="0" destOrd="0" presId="urn:microsoft.com/office/officeart/2005/8/layout/default"/>
    <dgm:cxn modelId="{1F426822-2CB1-489F-A041-991E25A47454}" srcId="{4005A5A4-8FF6-4702-A4FB-D864A9B551C8}" destId="{2F81740A-AB3A-4426-9468-283E3964E9FF}" srcOrd="4" destOrd="0" parTransId="{04922F9B-E685-4E80-B768-2ABA38ACCB56}" sibTransId="{DD76EDDF-06F7-496A-87FD-3BC967F26E48}"/>
    <dgm:cxn modelId="{5970142D-ABD7-4763-9F35-3A1EADB14ECA}" type="presOf" srcId="{57E56895-9845-4720-9FA0-2703FBE91E09}" destId="{21C0118F-818C-47F3-8242-B348E8A972E9}" srcOrd="0" destOrd="0" presId="urn:microsoft.com/office/officeart/2005/8/layout/default"/>
    <dgm:cxn modelId="{DC44D060-2A90-41EE-B0FF-577AF883BC28}" srcId="{4005A5A4-8FF6-4702-A4FB-D864A9B551C8}" destId="{5663BDE7-7CA4-449A-BC09-33CF9370DB6D}" srcOrd="2" destOrd="0" parTransId="{1977A113-BB37-43BA-85E8-B42D71F58FE6}" sibTransId="{B90E43B5-B9DA-49D4-BB5C-695A19CA09B7}"/>
    <dgm:cxn modelId="{FEE19341-A4A4-4CAF-AB02-738EDB5BE84C}" type="presOf" srcId="{5663BDE7-7CA4-449A-BC09-33CF9370DB6D}" destId="{98E486C0-338E-436C-8A4C-A051A9E6E4EE}" srcOrd="0" destOrd="0" presId="urn:microsoft.com/office/officeart/2005/8/layout/default"/>
    <dgm:cxn modelId="{06330665-3344-4EA7-90C9-4882A570A620}" type="presOf" srcId="{17C153AD-CD02-439B-96D4-5D98D62FF84E}" destId="{333C37BC-1049-4BB7-A15A-99D7E598E7F2}" srcOrd="0" destOrd="0" presId="urn:microsoft.com/office/officeart/2005/8/layout/default"/>
    <dgm:cxn modelId="{C6AAFB77-1DB7-4FA6-B10D-C22C38C4DDF6}" srcId="{4005A5A4-8FF6-4702-A4FB-D864A9B551C8}" destId="{57E56895-9845-4720-9FA0-2703FBE91E09}" srcOrd="0" destOrd="0" parTransId="{C41D41DD-919B-466F-B691-78AD4EAC8F5B}" sibTransId="{B9A9FEE7-9C46-4FC1-926E-AEE2830EE34B}"/>
    <dgm:cxn modelId="{91613F98-6FE0-444C-AFFA-89F14D8FF3F7}" srcId="{4005A5A4-8FF6-4702-A4FB-D864A9B551C8}" destId="{391D1691-6594-468D-92AF-0A8F7F7C04A1}" srcOrd="5" destOrd="0" parTransId="{4427685F-C12C-4DC2-BA06-FEB6EE2B9C21}" sibTransId="{D1D5BB69-4D9B-4CCD-BFF4-B5545FF3065E}"/>
    <dgm:cxn modelId="{9A1C14A4-04F1-4FB3-9E2B-51F3B5A9A3AB}" type="presOf" srcId="{45DD4F3A-A945-4B18-8871-EC6CAB21C460}" destId="{F1333EED-7D8C-43BA-814C-5CD7D2742EC7}" srcOrd="0" destOrd="0" presId="urn:microsoft.com/office/officeart/2005/8/layout/default"/>
    <dgm:cxn modelId="{08AAA4D8-668A-4DAF-815E-36A206F0A57D}" srcId="{4005A5A4-8FF6-4702-A4FB-D864A9B551C8}" destId="{17C153AD-CD02-439B-96D4-5D98D62FF84E}" srcOrd="3" destOrd="0" parTransId="{F4E8A51E-AE0E-4C3B-BBD1-3A4431F92B6A}" sibTransId="{8A893BE9-0642-492A-8BDC-FAA6FAD6E9CF}"/>
    <dgm:cxn modelId="{817DB2E6-AC41-40CF-A465-1B8464F97F5B}" type="presOf" srcId="{2F81740A-AB3A-4426-9468-283E3964E9FF}" destId="{6627BFEA-1A25-4B71-8092-8E6A5128D4F9}" srcOrd="0" destOrd="0" presId="urn:microsoft.com/office/officeart/2005/8/layout/default"/>
    <dgm:cxn modelId="{8724A0F0-BF98-477C-9BD1-CCA746B2F4CF}" type="presOf" srcId="{4005A5A4-8FF6-4702-A4FB-D864A9B551C8}" destId="{EE46C98F-AE10-4759-A2EE-82FB24896459}" srcOrd="0" destOrd="0" presId="urn:microsoft.com/office/officeart/2005/8/layout/default"/>
    <dgm:cxn modelId="{614848A4-50F6-420C-B7A2-25EDA499C2EC}" type="presParOf" srcId="{EE46C98F-AE10-4759-A2EE-82FB24896459}" destId="{21C0118F-818C-47F3-8242-B348E8A972E9}" srcOrd="0" destOrd="0" presId="urn:microsoft.com/office/officeart/2005/8/layout/default"/>
    <dgm:cxn modelId="{F0F2C0D1-973E-438B-B0E6-F1C446224CFC}" type="presParOf" srcId="{EE46C98F-AE10-4759-A2EE-82FB24896459}" destId="{CFBB3342-F5DB-40F6-8834-4ED4D8536971}" srcOrd="1" destOrd="0" presId="urn:microsoft.com/office/officeart/2005/8/layout/default"/>
    <dgm:cxn modelId="{7181DF59-3708-4172-8D00-EFBC464FF88A}" type="presParOf" srcId="{EE46C98F-AE10-4759-A2EE-82FB24896459}" destId="{F1333EED-7D8C-43BA-814C-5CD7D2742EC7}" srcOrd="2" destOrd="0" presId="urn:microsoft.com/office/officeart/2005/8/layout/default"/>
    <dgm:cxn modelId="{29EA9884-ADAB-48FB-8D09-5A54B686637F}" type="presParOf" srcId="{EE46C98F-AE10-4759-A2EE-82FB24896459}" destId="{D415CDC1-4BA4-42BA-B5B7-EFB4A0ACEDA5}" srcOrd="3" destOrd="0" presId="urn:microsoft.com/office/officeart/2005/8/layout/default"/>
    <dgm:cxn modelId="{64268B29-9426-4D66-87EE-9854F1C05D5B}" type="presParOf" srcId="{EE46C98F-AE10-4759-A2EE-82FB24896459}" destId="{98E486C0-338E-436C-8A4C-A051A9E6E4EE}" srcOrd="4" destOrd="0" presId="urn:microsoft.com/office/officeart/2005/8/layout/default"/>
    <dgm:cxn modelId="{8D446030-305E-496E-85DE-921E3DAC9327}" type="presParOf" srcId="{EE46C98F-AE10-4759-A2EE-82FB24896459}" destId="{1BDE93DE-200A-45B3-BDB1-54DE3F0B6B76}" srcOrd="5" destOrd="0" presId="urn:microsoft.com/office/officeart/2005/8/layout/default"/>
    <dgm:cxn modelId="{C9EF9235-08DF-491B-8C02-59FB38CE2C53}" type="presParOf" srcId="{EE46C98F-AE10-4759-A2EE-82FB24896459}" destId="{333C37BC-1049-4BB7-A15A-99D7E598E7F2}" srcOrd="6" destOrd="0" presId="urn:microsoft.com/office/officeart/2005/8/layout/default"/>
    <dgm:cxn modelId="{E841B91B-A121-4AC9-A653-D82F4F56E4DA}" type="presParOf" srcId="{EE46C98F-AE10-4759-A2EE-82FB24896459}" destId="{1926ECAB-2F37-4182-B213-187BFBC35DE7}" srcOrd="7" destOrd="0" presId="urn:microsoft.com/office/officeart/2005/8/layout/default"/>
    <dgm:cxn modelId="{49FB5CB7-2DE8-4597-B775-2E7FD397D224}" type="presParOf" srcId="{EE46C98F-AE10-4759-A2EE-82FB24896459}" destId="{6627BFEA-1A25-4B71-8092-8E6A5128D4F9}" srcOrd="8" destOrd="0" presId="urn:microsoft.com/office/officeart/2005/8/layout/default"/>
    <dgm:cxn modelId="{A70B6A00-28DB-48C6-9ECD-B728353DBA3C}" type="presParOf" srcId="{EE46C98F-AE10-4759-A2EE-82FB24896459}" destId="{29DF7D97-16BD-432B-88EB-7412734CC9C1}" srcOrd="9" destOrd="0" presId="urn:microsoft.com/office/officeart/2005/8/layout/default"/>
    <dgm:cxn modelId="{292613E8-665B-4F4E-B1C5-B4D9A2BCCB0B}" type="presParOf" srcId="{EE46C98F-AE10-4759-A2EE-82FB24896459}" destId="{65952A44-D9F4-406A-9611-2B67A9CA7F39}" srcOrd="10" destOrd="0" presId="urn:microsoft.com/office/officeart/2005/8/layout/default"/>
  </dgm:cxnLst>
  <dgm:bg>
    <a:solidFill>
      <a:schemeClr val="bg1"/>
    </a:solidFill>
  </dgm:bg>
  <dgm:whole>
    <a:ln w="57150"/>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39FBFDD-7EF6-402A-87AA-BB259D43D17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9EA60B33-003E-4E5B-B3CD-4345BDBE990B}">
      <dgm:prSet custT="1"/>
      <dgm:spPr/>
      <dgm:t>
        <a:bodyPr/>
        <a:lstStyle/>
        <a:p>
          <a:r>
            <a:rPr lang="en-GB" sz="1400">
              <a:latin typeface="Arial" panose="020B0604020202020204" pitchFamily="34" charset="0"/>
              <a:cs typeface="Arial" panose="020B0604020202020204" pitchFamily="34" charset="0"/>
            </a:rPr>
            <a:t>Efficient</a:t>
          </a:r>
        </a:p>
      </dgm:t>
    </dgm:pt>
    <dgm:pt modelId="{2B47FDB4-4153-4072-85BC-882429638911}" type="parTrans" cxnId="{923C2DF3-580C-4EBC-B483-F30F1BF08486}">
      <dgm:prSet/>
      <dgm:spPr/>
      <dgm:t>
        <a:bodyPr/>
        <a:lstStyle/>
        <a:p>
          <a:endParaRPr lang="en-GB"/>
        </a:p>
      </dgm:t>
    </dgm:pt>
    <dgm:pt modelId="{FF1D69C8-EB68-4B8C-9A1A-C93EC76CEF25}" type="sibTrans" cxnId="{923C2DF3-580C-4EBC-B483-F30F1BF08486}">
      <dgm:prSet/>
      <dgm:spPr/>
      <dgm:t>
        <a:bodyPr/>
        <a:lstStyle/>
        <a:p>
          <a:endParaRPr lang="en-GB"/>
        </a:p>
      </dgm:t>
    </dgm:pt>
    <dgm:pt modelId="{E2F54FD7-0FF5-4AD3-A03C-B8FD69341378}">
      <dgm:prSet custT="1"/>
      <dgm:spPr/>
      <dgm:t>
        <a:bodyPr/>
        <a:lstStyle/>
        <a:p>
          <a:r>
            <a:rPr lang="en-US" sz="1400">
              <a:latin typeface="Arial" panose="020B0604020202020204" pitchFamily="34" charset="0"/>
              <a:cs typeface="Arial" panose="020B0604020202020204" pitchFamily="34" charset="0"/>
            </a:rPr>
            <a:t>Effectiveness</a:t>
          </a:r>
        </a:p>
      </dgm:t>
    </dgm:pt>
    <dgm:pt modelId="{34961A55-A7F6-478A-B6FF-10CCE84192E5}" type="parTrans" cxnId="{C5F8EB71-F1D8-445E-AC7B-9D8A17FD4BA8}">
      <dgm:prSet/>
      <dgm:spPr/>
      <dgm:t>
        <a:bodyPr/>
        <a:lstStyle/>
        <a:p>
          <a:endParaRPr lang="en-GB"/>
        </a:p>
      </dgm:t>
    </dgm:pt>
    <dgm:pt modelId="{5BAB5108-ABC2-43ED-A287-78D9530845E5}" type="sibTrans" cxnId="{C5F8EB71-F1D8-445E-AC7B-9D8A17FD4BA8}">
      <dgm:prSet/>
      <dgm:spPr/>
      <dgm:t>
        <a:bodyPr/>
        <a:lstStyle/>
        <a:p>
          <a:endParaRPr lang="en-GB"/>
        </a:p>
      </dgm:t>
    </dgm:pt>
    <dgm:pt modelId="{4B763921-0A21-4526-B9DB-5977D4A11DB2}">
      <dgm:prSet custT="1"/>
      <dgm:spPr/>
      <dgm:t>
        <a:bodyPr/>
        <a:lstStyle/>
        <a:p>
          <a:r>
            <a:rPr lang="en-US" sz="1400">
              <a:latin typeface="Arial" panose="020B0604020202020204" pitchFamily="34" charset="0"/>
              <a:cs typeface="Arial" panose="020B0604020202020204" pitchFamily="34" charset="0"/>
            </a:rPr>
            <a:t>Equitable</a:t>
          </a:r>
        </a:p>
      </dgm:t>
    </dgm:pt>
    <dgm:pt modelId="{CD2EF68A-E459-43AA-9D90-2EBFD6E9461B}" type="parTrans" cxnId="{598EF43F-9D13-4BB9-937D-E8CE85A5F3AD}">
      <dgm:prSet/>
      <dgm:spPr/>
      <dgm:t>
        <a:bodyPr/>
        <a:lstStyle/>
        <a:p>
          <a:endParaRPr lang="en-GB"/>
        </a:p>
      </dgm:t>
    </dgm:pt>
    <dgm:pt modelId="{4938F923-1D7F-4558-BDB4-3DA018C68F11}" type="sibTrans" cxnId="{598EF43F-9D13-4BB9-937D-E8CE85A5F3AD}">
      <dgm:prSet/>
      <dgm:spPr/>
      <dgm:t>
        <a:bodyPr/>
        <a:lstStyle/>
        <a:p>
          <a:endParaRPr lang="en-GB"/>
        </a:p>
      </dgm:t>
    </dgm:pt>
    <dgm:pt modelId="{0D058D3E-E2AC-4846-ABB0-3540D22D627F}">
      <dgm:prSet custT="1"/>
      <dgm:spPr/>
      <dgm:t>
        <a:bodyPr/>
        <a:lstStyle/>
        <a:p>
          <a:r>
            <a:rPr lang="en-GB" sz="1400">
              <a:latin typeface="Arial" panose="020B0604020202020204" pitchFamily="34" charset="0"/>
              <a:cs typeface="Arial" panose="020B0604020202020204" pitchFamily="34" charset="0"/>
            </a:rPr>
            <a:t>Experience</a:t>
          </a:r>
        </a:p>
      </dgm:t>
    </dgm:pt>
    <dgm:pt modelId="{86337974-CD23-489F-899B-E6823095ACB8}" type="sibTrans" cxnId="{A6B97890-A78C-4684-A511-3BBF2D4B5A24}">
      <dgm:prSet/>
      <dgm:spPr/>
      <dgm:t>
        <a:bodyPr/>
        <a:lstStyle/>
        <a:p>
          <a:endParaRPr lang="en-US"/>
        </a:p>
      </dgm:t>
    </dgm:pt>
    <dgm:pt modelId="{3698F84B-7BF1-45B0-A521-8032B041F0FF}" type="parTrans" cxnId="{A6B97890-A78C-4684-A511-3BBF2D4B5A24}">
      <dgm:prSet/>
      <dgm:spPr/>
      <dgm:t>
        <a:bodyPr/>
        <a:lstStyle/>
        <a:p>
          <a:endParaRPr lang="en-US"/>
        </a:p>
      </dgm:t>
    </dgm:pt>
    <dgm:pt modelId="{7FE145F4-857E-4BB0-B40A-FCC095D792EA}" type="pres">
      <dgm:prSet presAssocID="{439FBFDD-7EF6-402A-87AA-BB259D43D174}" presName="diagram" presStyleCnt="0">
        <dgm:presLayoutVars>
          <dgm:dir/>
          <dgm:resizeHandles val="exact"/>
        </dgm:presLayoutVars>
      </dgm:prSet>
      <dgm:spPr/>
    </dgm:pt>
    <dgm:pt modelId="{3DA422D3-9E22-4983-88A5-AB06E4D46707}" type="pres">
      <dgm:prSet presAssocID="{0D058D3E-E2AC-4846-ABB0-3540D22D627F}" presName="node" presStyleLbl="node1" presStyleIdx="0" presStyleCnt="4">
        <dgm:presLayoutVars>
          <dgm:bulletEnabled val="1"/>
        </dgm:presLayoutVars>
      </dgm:prSet>
      <dgm:spPr/>
    </dgm:pt>
    <dgm:pt modelId="{5150A4CE-E155-4ABE-8208-CFA11CADB688}" type="pres">
      <dgm:prSet presAssocID="{86337974-CD23-489F-899B-E6823095ACB8}" presName="sibTrans" presStyleCnt="0"/>
      <dgm:spPr/>
    </dgm:pt>
    <dgm:pt modelId="{7AFDF6BD-0B67-4C1F-B14A-99B19747BDF1}" type="pres">
      <dgm:prSet presAssocID="{E2F54FD7-0FF5-4AD3-A03C-B8FD69341378}" presName="node" presStyleLbl="node1" presStyleIdx="1" presStyleCnt="4">
        <dgm:presLayoutVars>
          <dgm:bulletEnabled val="1"/>
        </dgm:presLayoutVars>
      </dgm:prSet>
      <dgm:spPr/>
    </dgm:pt>
    <dgm:pt modelId="{BE828FDF-2D33-4BBA-8CA1-EC2E110263E3}" type="pres">
      <dgm:prSet presAssocID="{5BAB5108-ABC2-43ED-A287-78D9530845E5}" presName="sibTrans" presStyleCnt="0"/>
      <dgm:spPr/>
    </dgm:pt>
    <dgm:pt modelId="{ECAAE5DE-655B-46E0-9ED2-DC495B6C230E}" type="pres">
      <dgm:prSet presAssocID="{4B763921-0A21-4526-B9DB-5977D4A11DB2}" presName="node" presStyleLbl="node1" presStyleIdx="2" presStyleCnt="4">
        <dgm:presLayoutVars>
          <dgm:bulletEnabled val="1"/>
        </dgm:presLayoutVars>
      </dgm:prSet>
      <dgm:spPr/>
    </dgm:pt>
    <dgm:pt modelId="{C2512B0E-A0CA-4792-9D68-29F017C860D8}" type="pres">
      <dgm:prSet presAssocID="{4938F923-1D7F-4558-BDB4-3DA018C68F11}" presName="sibTrans" presStyleCnt="0"/>
      <dgm:spPr/>
    </dgm:pt>
    <dgm:pt modelId="{8BB5645A-C9FB-4E8E-9C43-A68BF8F4B549}" type="pres">
      <dgm:prSet presAssocID="{9EA60B33-003E-4E5B-B3CD-4345BDBE990B}" presName="node" presStyleLbl="node1" presStyleIdx="3" presStyleCnt="4">
        <dgm:presLayoutVars>
          <dgm:bulletEnabled val="1"/>
        </dgm:presLayoutVars>
      </dgm:prSet>
      <dgm:spPr/>
    </dgm:pt>
  </dgm:ptLst>
  <dgm:cxnLst>
    <dgm:cxn modelId="{598EF43F-9D13-4BB9-937D-E8CE85A5F3AD}" srcId="{439FBFDD-7EF6-402A-87AA-BB259D43D174}" destId="{4B763921-0A21-4526-B9DB-5977D4A11DB2}" srcOrd="2" destOrd="0" parTransId="{CD2EF68A-E459-43AA-9D90-2EBFD6E9461B}" sibTransId="{4938F923-1D7F-4558-BDB4-3DA018C68F11}"/>
    <dgm:cxn modelId="{9B655E45-1A5F-4EF7-9814-ED7347F6BE92}" type="presOf" srcId="{9EA60B33-003E-4E5B-B3CD-4345BDBE990B}" destId="{8BB5645A-C9FB-4E8E-9C43-A68BF8F4B549}" srcOrd="0" destOrd="0" presId="urn:microsoft.com/office/officeart/2005/8/layout/default"/>
    <dgm:cxn modelId="{4F649748-9DA7-4D91-A09A-8407377645E3}" type="presOf" srcId="{0D058D3E-E2AC-4846-ABB0-3540D22D627F}" destId="{3DA422D3-9E22-4983-88A5-AB06E4D46707}" srcOrd="0" destOrd="0" presId="urn:microsoft.com/office/officeart/2005/8/layout/default"/>
    <dgm:cxn modelId="{E42C674D-3D28-40CA-A9ED-F8F7E4E83951}" type="presOf" srcId="{4B763921-0A21-4526-B9DB-5977D4A11DB2}" destId="{ECAAE5DE-655B-46E0-9ED2-DC495B6C230E}" srcOrd="0" destOrd="0" presId="urn:microsoft.com/office/officeart/2005/8/layout/default"/>
    <dgm:cxn modelId="{C5F8EB71-F1D8-445E-AC7B-9D8A17FD4BA8}" srcId="{439FBFDD-7EF6-402A-87AA-BB259D43D174}" destId="{E2F54FD7-0FF5-4AD3-A03C-B8FD69341378}" srcOrd="1" destOrd="0" parTransId="{34961A55-A7F6-478A-B6FF-10CCE84192E5}" sibTransId="{5BAB5108-ABC2-43ED-A287-78D9530845E5}"/>
    <dgm:cxn modelId="{A6B97890-A78C-4684-A511-3BBF2D4B5A24}" srcId="{439FBFDD-7EF6-402A-87AA-BB259D43D174}" destId="{0D058D3E-E2AC-4846-ABB0-3540D22D627F}" srcOrd="0" destOrd="0" parTransId="{3698F84B-7BF1-45B0-A521-8032B041F0FF}" sibTransId="{86337974-CD23-489F-899B-E6823095ACB8}"/>
    <dgm:cxn modelId="{A789E490-DBB2-4F3F-9FCB-0092E5437347}" type="presOf" srcId="{439FBFDD-7EF6-402A-87AA-BB259D43D174}" destId="{7FE145F4-857E-4BB0-B40A-FCC095D792EA}" srcOrd="0" destOrd="0" presId="urn:microsoft.com/office/officeart/2005/8/layout/default"/>
    <dgm:cxn modelId="{0110D7E8-AB7E-4CE9-B38C-40EAB773E84B}" type="presOf" srcId="{E2F54FD7-0FF5-4AD3-A03C-B8FD69341378}" destId="{7AFDF6BD-0B67-4C1F-B14A-99B19747BDF1}" srcOrd="0" destOrd="0" presId="urn:microsoft.com/office/officeart/2005/8/layout/default"/>
    <dgm:cxn modelId="{923C2DF3-580C-4EBC-B483-F30F1BF08486}" srcId="{439FBFDD-7EF6-402A-87AA-BB259D43D174}" destId="{9EA60B33-003E-4E5B-B3CD-4345BDBE990B}" srcOrd="3" destOrd="0" parTransId="{2B47FDB4-4153-4072-85BC-882429638911}" sibTransId="{FF1D69C8-EB68-4B8C-9A1A-C93EC76CEF25}"/>
    <dgm:cxn modelId="{48BF4F2A-E2C5-4789-970B-3A3D9EA7D710}" type="presParOf" srcId="{7FE145F4-857E-4BB0-B40A-FCC095D792EA}" destId="{3DA422D3-9E22-4983-88A5-AB06E4D46707}" srcOrd="0" destOrd="0" presId="urn:microsoft.com/office/officeart/2005/8/layout/default"/>
    <dgm:cxn modelId="{6BF94A87-03F4-4FEC-9E07-65002A439FBA}" type="presParOf" srcId="{7FE145F4-857E-4BB0-B40A-FCC095D792EA}" destId="{5150A4CE-E155-4ABE-8208-CFA11CADB688}" srcOrd="1" destOrd="0" presId="urn:microsoft.com/office/officeart/2005/8/layout/default"/>
    <dgm:cxn modelId="{7024CA0A-BDFE-4D32-AB35-AF4363C3408D}" type="presParOf" srcId="{7FE145F4-857E-4BB0-B40A-FCC095D792EA}" destId="{7AFDF6BD-0B67-4C1F-B14A-99B19747BDF1}" srcOrd="2" destOrd="0" presId="urn:microsoft.com/office/officeart/2005/8/layout/default"/>
    <dgm:cxn modelId="{66DF33BB-7128-4AE7-AE5F-BA0C394F3B69}" type="presParOf" srcId="{7FE145F4-857E-4BB0-B40A-FCC095D792EA}" destId="{BE828FDF-2D33-4BBA-8CA1-EC2E110263E3}" srcOrd="3" destOrd="0" presId="urn:microsoft.com/office/officeart/2005/8/layout/default"/>
    <dgm:cxn modelId="{59F6F94A-DB77-44F3-AAEA-C8834B963874}" type="presParOf" srcId="{7FE145F4-857E-4BB0-B40A-FCC095D792EA}" destId="{ECAAE5DE-655B-46E0-9ED2-DC495B6C230E}" srcOrd="4" destOrd="0" presId="urn:microsoft.com/office/officeart/2005/8/layout/default"/>
    <dgm:cxn modelId="{9E5B5400-38AF-456B-A60A-7BA68E4AFE54}" type="presParOf" srcId="{7FE145F4-857E-4BB0-B40A-FCC095D792EA}" destId="{C2512B0E-A0CA-4792-9D68-29F017C860D8}" srcOrd="5" destOrd="0" presId="urn:microsoft.com/office/officeart/2005/8/layout/default"/>
    <dgm:cxn modelId="{4CCEB670-9EF7-418B-AF1A-C52731F8204C}" type="presParOf" srcId="{7FE145F4-857E-4BB0-B40A-FCC095D792EA}" destId="{8BB5645A-C9FB-4E8E-9C43-A68BF8F4B549}"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4A951DE-D95F-4B46-9C47-21C4E4F5150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0388A37D-9053-4CF1-A9DD-716B4E6F7BB4}">
      <dgm:prSet phldr="0"/>
      <dgm:spPr/>
      <dgm:t>
        <a:bodyPr/>
        <a:lstStyle/>
        <a:p>
          <a:pPr rtl="0"/>
          <a:r>
            <a:rPr lang="en-GB">
              <a:latin typeface="Arial" panose="020B0604020202020204" pitchFamily="34" charset="0"/>
              <a:cs typeface="Arial" panose="020B0604020202020204" pitchFamily="34" charset="0"/>
            </a:rPr>
            <a:t>Welcome &amp; Care</a:t>
          </a:r>
        </a:p>
      </dgm:t>
    </dgm:pt>
    <dgm:pt modelId="{22CB61F8-C59C-4C74-AE21-D119EEB79C5C}" type="parTrans" cxnId="{A0311FA9-2693-483F-8539-9385DCB0617A}">
      <dgm:prSet/>
      <dgm:spPr/>
      <dgm:t>
        <a:bodyPr/>
        <a:lstStyle/>
        <a:p>
          <a:endParaRPr lang="en-GB"/>
        </a:p>
      </dgm:t>
    </dgm:pt>
    <dgm:pt modelId="{E1C50395-2D52-44ED-8532-B3B7D88F3295}" type="sibTrans" cxnId="{A0311FA9-2693-483F-8539-9385DCB0617A}">
      <dgm:prSet/>
      <dgm:spPr/>
      <dgm:t>
        <a:bodyPr/>
        <a:lstStyle/>
        <a:p>
          <a:endParaRPr lang="en-GB"/>
        </a:p>
      </dgm:t>
    </dgm:pt>
    <dgm:pt modelId="{EE0A2E52-C76A-41D5-86B1-2845093A80CA}">
      <dgm:prSet phldr="0"/>
      <dgm:spPr/>
      <dgm:t>
        <a:bodyPr/>
        <a:lstStyle/>
        <a:p>
          <a:r>
            <a:rPr lang="en-GB">
              <a:latin typeface="Arial" panose="020B0604020202020204" pitchFamily="34" charset="0"/>
              <a:cs typeface="Arial" panose="020B0604020202020204" pitchFamily="34" charset="0"/>
            </a:rPr>
            <a:t>Value &amp; Include</a:t>
          </a:r>
        </a:p>
      </dgm:t>
    </dgm:pt>
    <dgm:pt modelId="{35BAA02D-C5E4-4733-B610-5C8655B89D51}" type="parTrans" cxnId="{72D3E257-2CC6-4193-8752-6DBCFCBB0477}">
      <dgm:prSet/>
      <dgm:spPr/>
      <dgm:t>
        <a:bodyPr/>
        <a:lstStyle/>
        <a:p>
          <a:endParaRPr lang="en-GB"/>
        </a:p>
      </dgm:t>
    </dgm:pt>
    <dgm:pt modelId="{80C4CB15-9D24-4550-BEB1-F73EE5C2060E}" type="sibTrans" cxnId="{72D3E257-2CC6-4193-8752-6DBCFCBB0477}">
      <dgm:prSet/>
      <dgm:spPr/>
      <dgm:t>
        <a:bodyPr/>
        <a:lstStyle/>
        <a:p>
          <a:endParaRPr lang="en-GB"/>
        </a:p>
      </dgm:t>
    </dgm:pt>
    <dgm:pt modelId="{01729092-32D7-44BA-8942-6475F02951DB}">
      <dgm:prSet phldr="0"/>
      <dgm:spPr/>
      <dgm:t>
        <a:bodyPr/>
        <a:lstStyle/>
        <a:p>
          <a:r>
            <a:rPr lang="en-GB">
              <a:latin typeface="Arial" panose="020B0604020202020204" pitchFamily="34" charset="0"/>
              <a:cs typeface="Arial" panose="020B0604020202020204" pitchFamily="34" charset="0"/>
            </a:rPr>
            <a:t>Communicate </a:t>
          </a:r>
        </a:p>
      </dgm:t>
    </dgm:pt>
    <dgm:pt modelId="{47110A7A-1B69-4135-B729-6226DF7FF50A}" type="parTrans" cxnId="{D7423801-AE69-4375-B31D-92C9D6DC2631}">
      <dgm:prSet/>
      <dgm:spPr/>
      <dgm:t>
        <a:bodyPr/>
        <a:lstStyle/>
        <a:p>
          <a:endParaRPr lang="en-GB"/>
        </a:p>
      </dgm:t>
    </dgm:pt>
    <dgm:pt modelId="{AEE1692D-5618-48FE-84D0-88AC7139CBB7}" type="sibTrans" cxnId="{D7423801-AE69-4375-B31D-92C9D6DC2631}">
      <dgm:prSet/>
      <dgm:spPr/>
      <dgm:t>
        <a:bodyPr/>
        <a:lstStyle/>
        <a:p>
          <a:endParaRPr lang="en-GB"/>
        </a:p>
      </dgm:t>
    </dgm:pt>
    <dgm:pt modelId="{ED0D38FD-102B-41D1-AFC3-F31672EC6970}">
      <dgm:prSet phldr="0"/>
      <dgm:spPr/>
      <dgm:t>
        <a:bodyPr/>
        <a:lstStyle/>
        <a:p>
          <a:r>
            <a:rPr lang="en-GB">
              <a:latin typeface="Arial" panose="020B0604020202020204" pitchFamily="34" charset="0"/>
              <a:cs typeface="Arial" panose="020B0604020202020204" pitchFamily="34" charset="0"/>
            </a:rPr>
            <a:t>Work in Partnership</a:t>
          </a:r>
        </a:p>
      </dgm:t>
    </dgm:pt>
    <dgm:pt modelId="{8507EF94-4D77-41A1-91FE-63DF15CB1AB7}" type="parTrans" cxnId="{03C2A2CD-7564-4399-8C88-6CD1052F27CD}">
      <dgm:prSet/>
      <dgm:spPr/>
      <dgm:t>
        <a:bodyPr/>
        <a:lstStyle/>
        <a:p>
          <a:endParaRPr lang="en-GB"/>
        </a:p>
      </dgm:t>
    </dgm:pt>
    <dgm:pt modelId="{E274CE5E-B1B9-43C1-A649-DE2C0433AFD7}" type="sibTrans" cxnId="{03C2A2CD-7564-4399-8C88-6CD1052F27CD}">
      <dgm:prSet/>
      <dgm:spPr/>
      <dgm:t>
        <a:bodyPr/>
        <a:lstStyle/>
        <a:p>
          <a:endParaRPr lang="en-GB"/>
        </a:p>
      </dgm:t>
    </dgm:pt>
    <dgm:pt modelId="{B6A91306-DBBA-447C-85CC-B8E69DDAAB20}" type="pres">
      <dgm:prSet presAssocID="{44A951DE-D95F-4B46-9C47-21C4E4F51502}" presName="diagram" presStyleCnt="0">
        <dgm:presLayoutVars>
          <dgm:dir/>
          <dgm:resizeHandles val="exact"/>
        </dgm:presLayoutVars>
      </dgm:prSet>
      <dgm:spPr/>
    </dgm:pt>
    <dgm:pt modelId="{36BAD9A8-C623-41D4-8E8D-BC8B4F8E21BB}" type="pres">
      <dgm:prSet presAssocID="{0388A37D-9053-4CF1-A9DD-716B4E6F7BB4}" presName="node" presStyleLbl="node1" presStyleIdx="0" presStyleCnt="4">
        <dgm:presLayoutVars>
          <dgm:bulletEnabled val="1"/>
        </dgm:presLayoutVars>
      </dgm:prSet>
      <dgm:spPr/>
    </dgm:pt>
    <dgm:pt modelId="{691A56B2-5AA8-48A5-A908-8C94AA32305F}" type="pres">
      <dgm:prSet presAssocID="{E1C50395-2D52-44ED-8532-B3B7D88F3295}" presName="sibTrans" presStyleCnt="0"/>
      <dgm:spPr/>
    </dgm:pt>
    <dgm:pt modelId="{34B267ED-AA85-460C-B3B8-155C175D433B}" type="pres">
      <dgm:prSet presAssocID="{EE0A2E52-C76A-41D5-86B1-2845093A80CA}" presName="node" presStyleLbl="node1" presStyleIdx="1" presStyleCnt="4">
        <dgm:presLayoutVars>
          <dgm:bulletEnabled val="1"/>
        </dgm:presLayoutVars>
      </dgm:prSet>
      <dgm:spPr/>
    </dgm:pt>
    <dgm:pt modelId="{CFA2D45B-A415-4EF6-AF32-59FF6AB6E1CD}" type="pres">
      <dgm:prSet presAssocID="{80C4CB15-9D24-4550-BEB1-F73EE5C2060E}" presName="sibTrans" presStyleCnt="0"/>
      <dgm:spPr/>
    </dgm:pt>
    <dgm:pt modelId="{731E2EF9-FD24-4DCF-8D3F-1B10556EB2A5}" type="pres">
      <dgm:prSet presAssocID="{01729092-32D7-44BA-8942-6475F02951DB}" presName="node" presStyleLbl="node1" presStyleIdx="2" presStyleCnt="4">
        <dgm:presLayoutVars>
          <dgm:bulletEnabled val="1"/>
        </dgm:presLayoutVars>
      </dgm:prSet>
      <dgm:spPr/>
    </dgm:pt>
    <dgm:pt modelId="{DD31C043-83D7-4563-B644-6C113EA8C509}" type="pres">
      <dgm:prSet presAssocID="{AEE1692D-5618-48FE-84D0-88AC7139CBB7}" presName="sibTrans" presStyleCnt="0"/>
      <dgm:spPr/>
    </dgm:pt>
    <dgm:pt modelId="{DB6AD669-9E80-4BDF-B238-1B8FE28D99C5}" type="pres">
      <dgm:prSet presAssocID="{ED0D38FD-102B-41D1-AFC3-F31672EC6970}" presName="node" presStyleLbl="node1" presStyleIdx="3" presStyleCnt="4">
        <dgm:presLayoutVars>
          <dgm:bulletEnabled val="1"/>
        </dgm:presLayoutVars>
      </dgm:prSet>
      <dgm:spPr/>
    </dgm:pt>
  </dgm:ptLst>
  <dgm:cxnLst>
    <dgm:cxn modelId="{D7423801-AE69-4375-B31D-92C9D6DC2631}" srcId="{44A951DE-D95F-4B46-9C47-21C4E4F51502}" destId="{01729092-32D7-44BA-8942-6475F02951DB}" srcOrd="2" destOrd="0" parTransId="{47110A7A-1B69-4135-B729-6226DF7FF50A}" sibTransId="{AEE1692D-5618-48FE-84D0-88AC7139CBB7}"/>
    <dgm:cxn modelId="{D130B10B-9F4D-43E4-8B1F-27FD990735DF}" type="presOf" srcId="{01729092-32D7-44BA-8942-6475F02951DB}" destId="{731E2EF9-FD24-4DCF-8D3F-1B10556EB2A5}" srcOrd="0" destOrd="0" presId="urn:microsoft.com/office/officeart/2005/8/layout/default"/>
    <dgm:cxn modelId="{52D58015-F5E4-40CF-9EA9-F2AD45C4BEB6}" type="presOf" srcId="{EE0A2E52-C76A-41D5-86B1-2845093A80CA}" destId="{34B267ED-AA85-460C-B3B8-155C175D433B}" srcOrd="0" destOrd="0" presId="urn:microsoft.com/office/officeart/2005/8/layout/default"/>
    <dgm:cxn modelId="{3BB26433-6216-490A-90AF-FB5406A08F39}" type="presOf" srcId="{0388A37D-9053-4CF1-A9DD-716B4E6F7BB4}" destId="{36BAD9A8-C623-41D4-8E8D-BC8B4F8E21BB}" srcOrd="0" destOrd="0" presId="urn:microsoft.com/office/officeart/2005/8/layout/default"/>
    <dgm:cxn modelId="{3DE4D54C-9BC2-440C-A050-C39FAB232303}" type="presOf" srcId="{ED0D38FD-102B-41D1-AFC3-F31672EC6970}" destId="{DB6AD669-9E80-4BDF-B238-1B8FE28D99C5}" srcOrd="0" destOrd="0" presId="urn:microsoft.com/office/officeart/2005/8/layout/default"/>
    <dgm:cxn modelId="{72D3E257-2CC6-4193-8752-6DBCFCBB0477}" srcId="{44A951DE-D95F-4B46-9C47-21C4E4F51502}" destId="{EE0A2E52-C76A-41D5-86B1-2845093A80CA}" srcOrd="1" destOrd="0" parTransId="{35BAA02D-C5E4-4733-B610-5C8655B89D51}" sibTransId="{80C4CB15-9D24-4550-BEB1-F73EE5C2060E}"/>
    <dgm:cxn modelId="{A0311FA9-2693-483F-8539-9385DCB0617A}" srcId="{44A951DE-D95F-4B46-9C47-21C4E4F51502}" destId="{0388A37D-9053-4CF1-A9DD-716B4E6F7BB4}" srcOrd="0" destOrd="0" parTransId="{22CB61F8-C59C-4C74-AE21-D119EEB79C5C}" sibTransId="{E1C50395-2D52-44ED-8532-B3B7D88F3295}"/>
    <dgm:cxn modelId="{F832E7B2-2871-4B6B-8016-B72F286D6FE8}" type="presOf" srcId="{44A951DE-D95F-4B46-9C47-21C4E4F51502}" destId="{B6A91306-DBBA-447C-85CC-B8E69DDAAB20}" srcOrd="0" destOrd="0" presId="urn:microsoft.com/office/officeart/2005/8/layout/default"/>
    <dgm:cxn modelId="{03C2A2CD-7564-4399-8C88-6CD1052F27CD}" srcId="{44A951DE-D95F-4B46-9C47-21C4E4F51502}" destId="{ED0D38FD-102B-41D1-AFC3-F31672EC6970}" srcOrd="3" destOrd="0" parTransId="{8507EF94-4D77-41A1-91FE-63DF15CB1AB7}" sibTransId="{E274CE5E-B1B9-43C1-A649-DE2C0433AFD7}"/>
    <dgm:cxn modelId="{B32773ED-EA31-4898-BDA4-2DE14D4B51F7}" type="presParOf" srcId="{B6A91306-DBBA-447C-85CC-B8E69DDAAB20}" destId="{36BAD9A8-C623-41D4-8E8D-BC8B4F8E21BB}" srcOrd="0" destOrd="0" presId="urn:microsoft.com/office/officeart/2005/8/layout/default"/>
    <dgm:cxn modelId="{3DE5525A-1BDA-48F8-9166-EF1738FDEE15}" type="presParOf" srcId="{B6A91306-DBBA-447C-85CC-B8E69DDAAB20}" destId="{691A56B2-5AA8-48A5-A908-8C94AA32305F}" srcOrd="1" destOrd="0" presId="urn:microsoft.com/office/officeart/2005/8/layout/default"/>
    <dgm:cxn modelId="{8E487A57-74AC-43FB-AF73-73DF96AF729E}" type="presParOf" srcId="{B6A91306-DBBA-447C-85CC-B8E69DDAAB20}" destId="{34B267ED-AA85-460C-B3B8-155C175D433B}" srcOrd="2" destOrd="0" presId="urn:microsoft.com/office/officeart/2005/8/layout/default"/>
    <dgm:cxn modelId="{C566BBE6-8812-4C05-8398-CE9F03D6E82A}" type="presParOf" srcId="{B6A91306-DBBA-447C-85CC-B8E69DDAAB20}" destId="{CFA2D45B-A415-4EF6-AF32-59FF6AB6E1CD}" srcOrd="3" destOrd="0" presId="urn:microsoft.com/office/officeart/2005/8/layout/default"/>
    <dgm:cxn modelId="{68B863CB-2CED-446E-A786-9AB60EB83CEA}" type="presParOf" srcId="{B6A91306-DBBA-447C-85CC-B8E69DDAAB20}" destId="{731E2EF9-FD24-4DCF-8D3F-1B10556EB2A5}" srcOrd="4" destOrd="0" presId="urn:microsoft.com/office/officeart/2005/8/layout/default"/>
    <dgm:cxn modelId="{B98A1342-EBB9-409B-BE25-79A1AFA73A24}" type="presParOf" srcId="{B6A91306-DBBA-447C-85CC-B8E69DDAAB20}" destId="{DD31C043-83D7-4563-B644-6C113EA8C509}" srcOrd="5" destOrd="0" presId="urn:microsoft.com/office/officeart/2005/8/layout/default"/>
    <dgm:cxn modelId="{4E646F28-CF42-4BF5-987C-FB8CB629E65F}" type="presParOf" srcId="{B6A91306-DBBA-447C-85CC-B8E69DDAAB20}" destId="{DB6AD669-9E80-4BDF-B238-1B8FE28D99C5}" srcOrd="6"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9A8DBBE-21C9-4DBB-B7CC-BACD7EFFB367}" type="doc">
      <dgm:prSet loTypeId="urn:microsoft.com/office/officeart/2018/2/layout/IconVerticalSolidList" loCatId="icon" qsTypeId="urn:microsoft.com/office/officeart/2005/8/quickstyle/simple2" qsCatId="simple" csTypeId="urn:microsoft.com/office/officeart/2005/8/colors/accent1_2" csCatId="accent1" phldr="1"/>
      <dgm:spPr/>
      <dgm:t>
        <a:bodyPr/>
        <a:lstStyle/>
        <a:p>
          <a:endParaRPr lang="en-US"/>
        </a:p>
      </dgm:t>
    </dgm:pt>
    <dgm:pt modelId="{877AD273-2573-4544-BAF6-88B16570F15D}">
      <dgm:prSet/>
      <dgm:spPr/>
      <dgm:t>
        <a:bodyPr/>
        <a:lstStyle/>
        <a:p>
          <a:pPr>
            <a:lnSpc>
              <a:spcPct val="100000"/>
            </a:lnSpc>
          </a:pPr>
          <a:r>
            <a:rPr lang="en-GB"/>
            <a:t>3. Recommendations from Commissioner’s Report (Oct 2024) </a:t>
          </a:r>
          <a:endParaRPr lang="en-US"/>
        </a:p>
      </dgm:t>
    </dgm:pt>
    <dgm:pt modelId="{3BA87ED4-7598-497D-929E-E2AD97096A14}" type="parTrans" cxnId="{6DD132AB-F523-4ECF-865C-5D9ECDCD6473}">
      <dgm:prSet/>
      <dgm:spPr/>
      <dgm:t>
        <a:bodyPr/>
        <a:lstStyle/>
        <a:p>
          <a:endParaRPr lang="en-US"/>
        </a:p>
      </dgm:t>
    </dgm:pt>
    <dgm:pt modelId="{F9C2CA67-8D54-468F-847F-83C65181BEC0}" type="sibTrans" cxnId="{6DD132AB-F523-4ECF-865C-5D9ECDCD6473}">
      <dgm:prSet/>
      <dgm:spPr/>
      <dgm:t>
        <a:bodyPr/>
        <a:lstStyle/>
        <a:p>
          <a:endParaRPr lang="en-US"/>
        </a:p>
      </dgm:t>
    </dgm:pt>
    <dgm:pt modelId="{395C2D48-840A-4CF5-BDB2-BC3FDFC4F84C}">
      <dgm:prSet/>
      <dgm:spPr/>
      <dgm:t>
        <a:bodyPr/>
        <a:lstStyle/>
        <a:p>
          <a:pPr>
            <a:lnSpc>
              <a:spcPct val="100000"/>
            </a:lnSpc>
          </a:pPr>
          <a:r>
            <a:rPr lang="en-GB"/>
            <a:t>1. References</a:t>
          </a:r>
          <a:endParaRPr lang="en-US"/>
        </a:p>
      </dgm:t>
    </dgm:pt>
    <dgm:pt modelId="{F6A7F44E-2542-46F9-9DEF-DFBC5CD1D075}" type="parTrans" cxnId="{817F5458-2BE2-4B65-A19B-2DAC40FDFBCB}">
      <dgm:prSet/>
      <dgm:spPr/>
      <dgm:t>
        <a:bodyPr/>
        <a:lstStyle/>
        <a:p>
          <a:endParaRPr lang="en-US"/>
        </a:p>
      </dgm:t>
    </dgm:pt>
    <dgm:pt modelId="{31245637-9B32-434A-9B67-AF9BC3B56A28}" type="sibTrans" cxnId="{817F5458-2BE2-4B65-A19B-2DAC40FDFBCB}">
      <dgm:prSet/>
      <dgm:spPr/>
      <dgm:t>
        <a:bodyPr/>
        <a:lstStyle/>
        <a:p>
          <a:endParaRPr lang="en-US"/>
        </a:p>
      </dgm:t>
    </dgm:pt>
    <dgm:pt modelId="{1E6FAC09-B7C4-4333-B726-C2FBFB487136}">
      <dgm:prSet/>
      <dgm:spPr/>
      <dgm:t>
        <a:bodyPr/>
        <a:lstStyle/>
        <a:p>
          <a:pPr>
            <a:lnSpc>
              <a:spcPct val="100000"/>
            </a:lnSpc>
          </a:pPr>
          <a:r>
            <a:rPr lang="en-GB"/>
            <a:t>4. Glossary</a:t>
          </a:r>
        </a:p>
      </dgm:t>
    </dgm:pt>
    <dgm:pt modelId="{400C2B51-0084-4F94-83B9-A60737118D23}" type="sibTrans" cxnId="{2399402C-BBEC-4628-92BB-1DC3A5DB76C0}">
      <dgm:prSet/>
      <dgm:spPr/>
      <dgm:t>
        <a:bodyPr/>
        <a:lstStyle/>
        <a:p>
          <a:endParaRPr lang="en-GB"/>
        </a:p>
      </dgm:t>
    </dgm:pt>
    <dgm:pt modelId="{D945FCA3-79F4-4A43-BF35-9CA057CC27A6}" type="parTrans" cxnId="{2399402C-BBEC-4628-92BB-1DC3A5DB76C0}">
      <dgm:prSet/>
      <dgm:spPr/>
      <dgm:t>
        <a:bodyPr/>
        <a:lstStyle/>
        <a:p>
          <a:endParaRPr lang="en-GB"/>
        </a:p>
      </dgm:t>
    </dgm:pt>
    <dgm:pt modelId="{9301D49C-6CCF-4519-AE94-B802A1AF3C5E}">
      <dgm:prSet/>
      <dgm:spPr/>
      <dgm:t>
        <a:bodyPr/>
        <a:lstStyle/>
        <a:p>
          <a:pPr>
            <a:lnSpc>
              <a:spcPct val="100000"/>
            </a:lnSpc>
          </a:pPr>
          <a:r>
            <a:rPr lang="en-GB"/>
            <a:t>2. Scope of this strategy</a:t>
          </a:r>
        </a:p>
      </dgm:t>
    </dgm:pt>
    <dgm:pt modelId="{E5DFD2E4-671C-4118-818B-981C5CF5F520}" type="parTrans" cxnId="{C86F4E9D-4B4D-4FC1-BA30-736FF8943767}">
      <dgm:prSet/>
      <dgm:spPr/>
      <dgm:t>
        <a:bodyPr/>
        <a:lstStyle/>
        <a:p>
          <a:endParaRPr lang="en-GB"/>
        </a:p>
      </dgm:t>
    </dgm:pt>
    <dgm:pt modelId="{E97901FB-634F-4E5E-B3C1-67C69C40A864}" type="sibTrans" cxnId="{C86F4E9D-4B4D-4FC1-BA30-736FF8943767}">
      <dgm:prSet/>
      <dgm:spPr/>
      <dgm:t>
        <a:bodyPr/>
        <a:lstStyle/>
        <a:p>
          <a:endParaRPr lang="en-GB"/>
        </a:p>
      </dgm:t>
    </dgm:pt>
    <dgm:pt modelId="{70F8465A-F379-46D3-B9EA-F3C2F5687639}" type="pres">
      <dgm:prSet presAssocID="{49A8DBBE-21C9-4DBB-B7CC-BACD7EFFB367}" presName="root" presStyleCnt="0">
        <dgm:presLayoutVars>
          <dgm:dir/>
          <dgm:resizeHandles val="exact"/>
        </dgm:presLayoutVars>
      </dgm:prSet>
      <dgm:spPr/>
    </dgm:pt>
    <dgm:pt modelId="{4B80B44F-AA9B-4C38-A5A4-FFAFD80BC72E}" type="pres">
      <dgm:prSet presAssocID="{395C2D48-840A-4CF5-BDB2-BC3FDFC4F84C}" presName="compNode" presStyleCnt="0"/>
      <dgm:spPr/>
    </dgm:pt>
    <dgm:pt modelId="{C12EE144-784C-405F-A7B1-E8966582E1FF}" type="pres">
      <dgm:prSet presAssocID="{395C2D48-840A-4CF5-BDB2-BC3FDFC4F84C}" presName="bgRect" presStyleLbl="bgShp" presStyleIdx="0" presStyleCnt="4"/>
      <dgm:spPr/>
    </dgm:pt>
    <dgm:pt modelId="{5FDF80C3-28F9-4445-9D93-2B1027C70CDF}" type="pres">
      <dgm:prSet presAssocID="{395C2D48-840A-4CF5-BDB2-BC3FDFC4F84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eeting"/>
        </a:ext>
      </dgm:extLst>
    </dgm:pt>
    <dgm:pt modelId="{A7DD5736-B1B2-44D1-B55A-0F1DA0634676}" type="pres">
      <dgm:prSet presAssocID="{395C2D48-840A-4CF5-BDB2-BC3FDFC4F84C}" presName="spaceRect" presStyleCnt="0"/>
      <dgm:spPr/>
    </dgm:pt>
    <dgm:pt modelId="{30AD0D30-C8EB-40E7-BFBB-1FBEEFAB80D8}" type="pres">
      <dgm:prSet presAssocID="{395C2D48-840A-4CF5-BDB2-BC3FDFC4F84C}" presName="parTx" presStyleLbl="revTx" presStyleIdx="0" presStyleCnt="4">
        <dgm:presLayoutVars>
          <dgm:chMax val="0"/>
          <dgm:chPref val="0"/>
        </dgm:presLayoutVars>
      </dgm:prSet>
      <dgm:spPr/>
    </dgm:pt>
    <dgm:pt modelId="{F07323DC-75C1-4A50-B8D1-F3665E6328D7}" type="pres">
      <dgm:prSet presAssocID="{31245637-9B32-434A-9B67-AF9BC3B56A28}" presName="sibTrans" presStyleCnt="0"/>
      <dgm:spPr/>
    </dgm:pt>
    <dgm:pt modelId="{36D7771C-BD78-4648-83A1-1572E6544AE5}" type="pres">
      <dgm:prSet presAssocID="{9301D49C-6CCF-4519-AE94-B802A1AF3C5E}" presName="compNode" presStyleCnt="0"/>
      <dgm:spPr/>
    </dgm:pt>
    <dgm:pt modelId="{AA57709E-13DA-4E65-9A99-B07E466B6FE6}" type="pres">
      <dgm:prSet presAssocID="{9301D49C-6CCF-4519-AE94-B802A1AF3C5E}" presName="bgRect" presStyleLbl="bgShp" presStyleIdx="1" presStyleCnt="4"/>
      <dgm:spPr/>
    </dgm:pt>
    <dgm:pt modelId="{5DCBA798-1962-4BE6-9EF6-5FCC503F7E77}" type="pres">
      <dgm:prSet presAssocID="{9301D49C-6CCF-4519-AE94-B802A1AF3C5E}" presName="iconRect" presStyleLbl="node1" presStyleIdx="1" presStyleCnt="4"/>
      <dgm:spPr/>
    </dgm:pt>
    <dgm:pt modelId="{DACDE9B4-5F60-45DB-BA09-0DAECF82240B}" type="pres">
      <dgm:prSet presAssocID="{9301D49C-6CCF-4519-AE94-B802A1AF3C5E}" presName="spaceRect" presStyleCnt="0"/>
      <dgm:spPr/>
    </dgm:pt>
    <dgm:pt modelId="{11AE207F-3BB5-4FDB-981E-DB9C9FD38DA0}" type="pres">
      <dgm:prSet presAssocID="{9301D49C-6CCF-4519-AE94-B802A1AF3C5E}" presName="parTx" presStyleLbl="revTx" presStyleIdx="1" presStyleCnt="4">
        <dgm:presLayoutVars>
          <dgm:chMax val="0"/>
          <dgm:chPref val="0"/>
        </dgm:presLayoutVars>
      </dgm:prSet>
      <dgm:spPr/>
    </dgm:pt>
    <dgm:pt modelId="{92BF0B41-E5EC-4BDF-AE8B-E398E55F05E0}" type="pres">
      <dgm:prSet presAssocID="{E97901FB-634F-4E5E-B3C1-67C69C40A864}" presName="sibTrans" presStyleCnt="0"/>
      <dgm:spPr/>
    </dgm:pt>
    <dgm:pt modelId="{AB739991-FDE9-4967-AA69-22CAD3E175B6}" type="pres">
      <dgm:prSet presAssocID="{877AD273-2573-4544-BAF6-88B16570F15D}" presName="compNode" presStyleCnt="0"/>
      <dgm:spPr/>
    </dgm:pt>
    <dgm:pt modelId="{99DF6728-7975-4D5E-92D2-A794A3AD4AF5}" type="pres">
      <dgm:prSet presAssocID="{877AD273-2573-4544-BAF6-88B16570F15D}" presName="bgRect" presStyleLbl="bgShp" presStyleIdx="2" presStyleCnt="4"/>
      <dgm:spPr/>
    </dgm:pt>
    <dgm:pt modelId="{18C2E27C-91A5-43A0-AAB0-3CA4D1D371AC}" type="pres">
      <dgm:prSet presAssocID="{877AD273-2573-4544-BAF6-88B16570F15D}" presName="iconRect" presStyleLbl="node1" presStyleIdx="2"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lapper board"/>
        </a:ext>
      </dgm:extLst>
    </dgm:pt>
    <dgm:pt modelId="{A2AE7D4C-D19A-42DB-AE48-EF772AC50B5B}" type="pres">
      <dgm:prSet presAssocID="{877AD273-2573-4544-BAF6-88B16570F15D}" presName="spaceRect" presStyleCnt="0"/>
      <dgm:spPr/>
    </dgm:pt>
    <dgm:pt modelId="{75EC0274-68D9-4E79-9DEA-FD0ADAEF89AE}" type="pres">
      <dgm:prSet presAssocID="{877AD273-2573-4544-BAF6-88B16570F15D}" presName="parTx" presStyleLbl="revTx" presStyleIdx="2" presStyleCnt="4">
        <dgm:presLayoutVars>
          <dgm:chMax val="0"/>
          <dgm:chPref val="0"/>
        </dgm:presLayoutVars>
      </dgm:prSet>
      <dgm:spPr/>
    </dgm:pt>
    <dgm:pt modelId="{DAA5F06F-2AC6-4A95-9BA7-8703A43B4700}" type="pres">
      <dgm:prSet presAssocID="{F9C2CA67-8D54-468F-847F-83C65181BEC0}" presName="sibTrans" presStyleCnt="0"/>
      <dgm:spPr/>
    </dgm:pt>
    <dgm:pt modelId="{C46BC4FA-D8E3-4B9B-A0B1-F0AB4AFD9F85}" type="pres">
      <dgm:prSet presAssocID="{1E6FAC09-B7C4-4333-B726-C2FBFB487136}" presName="compNode" presStyleCnt="0"/>
      <dgm:spPr/>
    </dgm:pt>
    <dgm:pt modelId="{66894136-8A3A-4FFB-9033-D00203807A17}" type="pres">
      <dgm:prSet presAssocID="{1E6FAC09-B7C4-4333-B726-C2FBFB487136}" presName="bgRect" presStyleLbl="bgShp" presStyleIdx="3" presStyleCnt="4"/>
      <dgm:spPr/>
    </dgm:pt>
    <dgm:pt modelId="{06C4BB80-8684-4343-AE30-0A84D15FBC82}" type="pres">
      <dgm:prSet presAssocID="{1E6FAC09-B7C4-4333-B726-C2FBFB487136}" presName="iconRect" presStyleLbl="node1" presStyleIdx="3"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List outline"/>
        </a:ext>
      </dgm:extLst>
    </dgm:pt>
    <dgm:pt modelId="{2D73F41F-5B93-4C7F-B6E1-391704290E67}" type="pres">
      <dgm:prSet presAssocID="{1E6FAC09-B7C4-4333-B726-C2FBFB487136}" presName="spaceRect" presStyleCnt="0"/>
      <dgm:spPr/>
    </dgm:pt>
    <dgm:pt modelId="{40AB2313-D99C-40E5-A19C-89E68D527814}" type="pres">
      <dgm:prSet presAssocID="{1E6FAC09-B7C4-4333-B726-C2FBFB487136}" presName="parTx" presStyleLbl="revTx" presStyleIdx="3" presStyleCnt="4">
        <dgm:presLayoutVars>
          <dgm:chMax val="0"/>
          <dgm:chPref val="0"/>
        </dgm:presLayoutVars>
      </dgm:prSet>
      <dgm:spPr/>
    </dgm:pt>
  </dgm:ptLst>
  <dgm:cxnLst>
    <dgm:cxn modelId="{E0757016-93AB-406C-BB84-A278B2FE945D}" type="presOf" srcId="{9301D49C-6CCF-4519-AE94-B802A1AF3C5E}" destId="{11AE207F-3BB5-4FDB-981E-DB9C9FD38DA0}" srcOrd="0" destOrd="0" presId="urn:microsoft.com/office/officeart/2018/2/layout/IconVerticalSolidList"/>
    <dgm:cxn modelId="{2399402C-BBEC-4628-92BB-1DC3A5DB76C0}" srcId="{49A8DBBE-21C9-4DBB-B7CC-BACD7EFFB367}" destId="{1E6FAC09-B7C4-4333-B726-C2FBFB487136}" srcOrd="3" destOrd="0" parTransId="{D945FCA3-79F4-4A43-BF35-9CA057CC27A6}" sibTransId="{400C2B51-0084-4F94-83B9-A60737118D23}"/>
    <dgm:cxn modelId="{F8E17C36-EA33-4ACA-84FB-038E73EC138D}" type="presOf" srcId="{1E6FAC09-B7C4-4333-B726-C2FBFB487136}" destId="{40AB2313-D99C-40E5-A19C-89E68D527814}" srcOrd="0" destOrd="0" presId="urn:microsoft.com/office/officeart/2018/2/layout/IconVerticalSolidList"/>
    <dgm:cxn modelId="{8CE01D3D-7BB5-4074-BFDB-E7C191CE22E5}" type="presOf" srcId="{395C2D48-840A-4CF5-BDB2-BC3FDFC4F84C}" destId="{30AD0D30-C8EB-40E7-BFBB-1FBEEFAB80D8}" srcOrd="0" destOrd="0" presId="urn:microsoft.com/office/officeart/2018/2/layout/IconVerticalSolidList"/>
    <dgm:cxn modelId="{B272F753-CDB1-4C50-91BF-EC8E75CDD5AD}" type="presOf" srcId="{49A8DBBE-21C9-4DBB-B7CC-BACD7EFFB367}" destId="{70F8465A-F379-46D3-B9EA-F3C2F5687639}" srcOrd="0" destOrd="0" presId="urn:microsoft.com/office/officeart/2018/2/layout/IconVerticalSolidList"/>
    <dgm:cxn modelId="{817F5458-2BE2-4B65-A19B-2DAC40FDFBCB}" srcId="{49A8DBBE-21C9-4DBB-B7CC-BACD7EFFB367}" destId="{395C2D48-840A-4CF5-BDB2-BC3FDFC4F84C}" srcOrd="0" destOrd="0" parTransId="{F6A7F44E-2542-46F9-9DEF-DFBC5CD1D075}" sibTransId="{31245637-9B32-434A-9B67-AF9BC3B56A28}"/>
    <dgm:cxn modelId="{C86F4E9D-4B4D-4FC1-BA30-736FF8943767}" srcId="{49A8DBBE-21C9-4DBB-B7CC-BACD7EFFB367}" destId="{9301D49C-6CCF-4519-AE94-B802A1AF3C5E}" srcOrd="1" destOrd="0" parTransId="{E5DFD2E4-671C-4118-818B-981C5CF5F520}" sibTransId="{E97901FB-634F-4E5E-B3C1-67C69C40A864}"/>
    <dgm:cxn modelId="{6DD132AB-F523-4ECF-865C-5D9ECDCD6473}" srcId="{49A8DBBE-21C9-4DBB-B7CC-BACD7EFFB367}" destId="{877AD273-2573-4544-BAF6-88B16570F15D}" srcOrd="2" destOrd="0" parTransId="{3BA87ED4-7598-497D-929E-E2AD97096A14}" sibTransId="{F9C2CA67-8D54-468F-847F-83C65181BEC0}"/>
    <dgm:cxn modelId="{109130F8-2016-4CFA-AF45-CD4A7C186410}" type="presOf" srcId="{877AD273-2573-4544-BAF6-88B16570F15D}" destId="{75EC0274-68D9-4E79-9DEA-FD0ADAEF89AE}" srcOrd="0" destOrd="0" presId="urn:microsoft.com/office/officeart/2018/2/layout/IconVerticalSolidList"/>
    <dgm:cxn modelId="{182320C0-7A61-4E33-9774-46F1AF160961}" type="presParOf" srcId="{70F8465A-F379-46D3-B9EA-F3C2F5687639}" destId="{4B80B44F-AA9B-4C38-A5A4-FFAFD80BC72E}" srcOrd="0" destOrd="0" presId="urn:microsoft.com/office/officeart/2018/2/layout/IconVerticalSolidList"/>
    <dgm:cxn modelId="{BBB46B13-C244-4361-9648-BCA47E764842}" type="presParOf" srcId="{4B80B44F-AA9B-4C38-A5A4-FFAFD80BC72E}" destId="{C12EE144-784C-405F-A7B1-E8966582E1FF}" srcOrd="0" destOrd="0" presId="urn:microsoft.com/office/officeart/2018/2/layout/IconVerticalSolidList"/>
    <dgm:cxn modelId="{6A659728-1886-4F50-B206-B08CDC62C264}" type="presParOf" srcId="{4B80B44F-AA9B-4C38-A5A4-FFAFD80BC72E}" destId="{5FDF80C3-28F9-4445-9D93-2B1027C70CDF}" srcOrd="1" destOrd="0" presId="urn:microsoft.com/office/officeart/2018/2/layout/IconVerticalSolidList"/>
    <dgm:cxn modelId="{625F7FBA-5185-4E9E-AE42-C450611D6BE7}" type="presParOf" srcId="{4B80B44F-AA9B-4C38-A5A4-FFAFD80BC72E}" destId="{A7DD5736-B1B2-44D1-B55A-0F1DA0634676}" srcOrd="2" destOrd="0" presId="urn:microsoft.com/office/officeart/2018/2/layout/IconVerticalSolidList"/>
    <dgm:cxn modelId="{557C7D1C-449D-49E3-AAC4-1A886FDA1E59}" type="presParOf" srcId="{4B80B44F-AA9B-4C38-A5A4-FFAFD80BC72E}" destId="{30AD0D30-C8EB-40E7-BFBB-1FBEEFAB80D8}" srcOrd="3" destOrd="0" presId="urn:microsoft.com/office/officeart/2018/2/layout/IconVerticalSolidList"/>
    <dgm:cxn modelId="{F2C96378-76FD-4A32-87F2-8B0964028933}" type="presParOf" srcId="{70F8465A-F379-46D3-B9EA-F3C2F5687639}" destId="{F07323DC-75C1-4A50-B8D1-F3665E6328D7}" srcOrd="1" destOrd="0" presId="urn:microsoft.com/office/officeart/2018/2/layout/IconVerticalSolidList"/>
    <dgm:cxn modelId="{72FAABAF-35BB-4237-8A29-E70229B993C3}" type="presParOf" srcId="{70F8465A-F379-46D3-B9EA-F3C2F5687639}" destId="{36D7771C-BD78-4648-83A1-1572E6544AE5}" srcOrd="2" destOrd="0" presId="urn:microsoft.com/office/officeart/2018/2/layout/IconVerticalSolidList"/>
    <dgm:cxn modelId="{06D6D910-1CBE-4A4C-8271-5D4BF69D44C1}" type="presParOf" srcId="{36D7771C-BD78-4648-83A1-1572E6544AE5}" destId="{AA57709E-13DA-4E65-9A99-B07E466B6FE6}" srcOrd="0" destOrd="0" presId="urn:microsoft.com/office/officeart/2018/2/layout/IconVerticalSolidList"/>
    <dgm:cxn modelId="{552C891D-BA11-402A-95AC-E1CE70B240B9}" type="presParOf" srcId="{36D7771C-BD78-4648-83A1-1572E6544AE5}" destId="{5DCBA798-1962-4BE6-9EF6-5FCC503F7E77}" srcOrd="1" destOrd="0" presId="urn:microsoft.com/office/officeart/2018/2/layout/IconVerticalSolidList"/>
    <dgm:cxn modelId="{8CA69917-A063-48B9-A580-52A3883660D4}" type="presParOf" srcId="{36D7771C-BD78-4648-83A1-1572E6544AE5}" destId="{DACDE9B4-5F60-45DB-BA09-0DAECF82240B}" srcOrd="2" destOrd="0" presId="urn:microsoft.com/office/officeart/2018/2/layout/IconVerticalSolidList"/>
    <dgm:cxn modelId="{D39E5778-CB53-486D-A0A3-73B775A2D0FE}" type="presParOf" srcId="{36D7771C-BD78-4648-83A1-1572E6544AE5}" destId="{11AE207F-3BB5-4FDB-981E-DB9C9FD38DA0}" srcOrd="3" destOrd="0" presId="urn:microsoft.com/office/officeart/2018/2/layout/IconVerticalSolidList"/>
    <dgm:cxn modelId="{0A2D7BD2-E178-46F6-8466-9962BC65AC35}" type="presParOf" srcId="{70F8465A-F379-46D3-B9EA-F3C2F5687639}" destId="{92BF0B41-E5EC-4BDF-AE8B-E398E55F05E0}" srcOrd="3" destOrd="0" presId="urn:microsoft.com/office/officeart/2018/2/layout/IconVerticalSolidList"/>
    <dgm:cxn modelId="{4A96C504-2251-4B92-8879-59E89847CE4C}" type="presParOf" srcId="{70F8465A-F379-46D3-B9EA-F3C2F5687639}" destId="{AB739991-FDE9-4967-AA69-22CAD3E175B6}" srcOrd="4" destOrd="0" presId="urn:microsoft.com/office/officeart/2018/2/layout/IconVerticalSolidList"/>
    <dgm:cxn modelId="{7A1682B6-B8AF-426B-B5E2-DE4FA9BB14DB}" type="presParOf" srcId="{AB739991-FDE9-4967-AA69-22CAD3E175B6}" destId="{99DF6728-7975-4D5E-92D2-A794A3AD4AF5}" srcOrd="0" destOrd="0" presId="urn:microsoft.com/office/officeart/2018/2/layout/IconVerticalSolidList"/>
    <dgm:cxn modelId="{82B0F978-CAAA-49DB-9DF9-459D2488E3A6}" type="presParOf" srcId="{AB739991-FDE9-4967-AA69-22CAD3E175B6}" destId="{18C2E27C-91A5-43A0-AAB0-3CA4D1D371AC}" srcOrd="1" destOrd="0" presId="urn:microsoft.com/office/officeart/2018/2/layout/IconVerticalSolidList"/>
    <dgm:cxn modelId="{CE71F4E7-26B6-4580-9F19-B14214B2F6A2}" type="presParOf" srcId="{AB739991-FDE9-4967-AA69-22CAD3E175B6}" destId="{A2AE7D4C-D19A-42DB-AE48-EF772AC50B5B}" srcOrd="2" destOrd="0" presId="urn:microsoft.com/office/officeart/2018/2/layout/IconVerticalSolidList"/>
    <dgm:cxn modelId="{D8921FB2-9268-458B-9133-3F91E6D443D7}" type="presParOf" srcId="{AB739991-FDE9-4967-AA69-22CAD3E175B6}" destId="{75EC0274-68D9-4E79-9DEA-FD0ADAEF89AE}" srcOrd="3" destOrd="0" presId="urn:microsoft.com/office/officeart/2018/2/layout/IconVerticalSolidList"/>
    <dgm:cxn modelId="{911A5EAD-9742-4473-A501-E4E45F473923}" type="presParOf" srcId="{70F8465A-F379-46D3-B9EA-F3C2F5687639}" destId="{DAA5F06F-2AC6-4A95-9BA7-8703A43B4700}" srcOrd="5" destOrd="0" presId="urn:microsoft.com/office/officeart/2018/2/layout/IconVerticalSolidList"/>
    <dgm:cxn modelId="{EAC673D2-8570-4D65-AB87-DD985DFCC495}" type="presParOf" srcId="{70F8465A-F379-46D3-B9EA-F3C2F5687639}" destId="{C46BC4FA-D8E3-4B9B-A0B1-F0AB4AFD9F85}" srcOrd="6" destOrd="0" presId="urn:microsoft.com/office/officeart/2018/2/layout/IconVerticalSolidList"/>
    <dgm:cxn modelId="{E2CCF357-44D3-40AC-B145-F0B9AD6981A4}" type="presParOf" srcId="{C46BC4FA-D8E3-4B9B-A0B1-F0AB4AFD9F85}" destId="{66894136-8A3A-4FFB-9033-D00203807A17}" srcOrd="0" destOrd="0" presId="urn:microsoft.com/office/officeart/2018/2/layout/IconVerticalSolidList"/>
    <dgm:cxn modelId="{3DFB61E3-9B1B-41CF-98DE-DCB6A6AB7A53}" type="presParOf" srcId="{C46BC4FA-D8E3-4B9B-A0B1-F0AB4AFD9F85}" destId="{06C4BB80-8684-4343-AE30-0A84D15FBC82}" srcOrd="1" destOrd="0" presId="urn:microsoft.com/office/officeart/2018/2/layout/IconVerticalSolidList"/>
    <dgm:cxn modelId="{B5F42139-B63C-41D5-8F44-EFABC022EE7B}" type="presParOf" srcId="{C46BC4FA-D8E3-4B9B-A0B1-F0AB4AFD9F85}" destId="{2D73F41F-5B93-4C7F-B6E1-391704290E67}" srcOrd="2" destOrd="0" presId="urn:microsoft.com/office/officeart/2018/2/layout/IconVerticalSolidList"/>
    <dgm:cxn modelId="{3BA64089-EE1F-436F-976D-374AF766105B}" type="presParOf" srcId="{C46BC4FA-D8E3-4B9B-A0B1-F0AB4AFD9F85}" destId="{40AB2313-D99C-40E5-A19C-89E68D52781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46724E1-02DE-4303-AB39-89A215ECF87C}" type="doc">
      <dgm:prSet loTypeId="urn:microsoft.com/office/officeart/2005/8/layout/cycle6" loCatId="relationship" qsTypeId="urn:microsoft.com/office/officeart/2005/8/quickstyle/simple1" qsCatId="simple" csTypeId="urn:microsoft.com/office/officeart/2005/8/colors/accent1_2" csCatId="accent1" phldr="1"/>
      <dgm:spPr/>
      <dgm:t>
        <a:bodyPr/>
        <a:lstStyle/>
        <a:p>
          <a:endParaRPr lang="en-GB"/>
        </a:p>
      </dgm:t>
    </dgm:pt>
    <dgm:pt modelId="{84D00BC2-FE0F-4705-AC4B-2A1DEAB84D29}">
      <dgm:prSet custT="1"/>
      <dgm:spPr>
        <a:solidFill>
          <a:schemeClr val="bg1">
            <a:lumMod val="95000"/>
          </a:schemeClr>
        </a:solidFill>
        <a:ln w="38100">
          <a:solidFill>
            <a:srgbClr val="005EB8"/>
          </a:solidFill>
        </a:ln>
      </dgm:spPr>
      <dgm:t>
        <a:bodyPr/>
        <a:lstStyle/>
        <a:p>
          <a:r>
            <a:rPr lang="en-GB" sz="950" b="1">
              <a:solidFill>
                <a:schemeClr val="tx1"/>
              </a:solidFill>
              <a:latin typeface="Arial"/>
              <a:ea typeface="Calibri"/>
              <a:cs typeface="Calibri"/>
            </a:rPr>
            <a:t>Strategic prioritisation</a:t>
          </a:r>
        </a:p>
        <a:p>
          <a:r>
            <a:rPr lang="en-GB" sz="950" b="1">
              <a:solidFill>
                <a:schemeClr val="tx1"/>
              </a:solidFill>
              <a:latin typeface="Arial"/>
              <a:ea typeface="Calibri"/>
              <a:cs typeface="Calibri"/>
            </a:rPr>
            <a:t>High Level Oversight</a:t>
          </a:r>
        </a:p>
      </dgm:t>
    </dgm:pt>
    <dgm:pt modelId="{9E20708C-4FEF-4ED5-AD9A-7066C1CCD655}" type="parTrans" cxnId="{6F332D60-8C1A-4065-A259-3B5A107AF562}">
      <dgm:prSet/>
      <dgm:spPr/>
      <dgm:t>
        <a:bodyPr/>
        <a:lstStyle/>
        <a:p>
          <a:endParaRPr lang="en-GB" sz="950" b="1">
            <a:solidFill>
              <a:schemeClr val="tx1"/>
            </a:solidFill>
          </a:endParaRPr>
        </a:p>
      </dgm:t>
    </dgm:pt>
    <dgm:pt modelId="{637662C5-C12D-42A4-9F3D-8A7FF0028022}" type="sibTrans" cxnId="{6F332D60-8C1A-4065-A259-3B5A107AF562}">
      <dgm:prSet/>
      <dgm:spPr/>
      <dgm:t>
        <a:bodyPr/>
        <a:lstStyle/>
        <a:p>
          <a:endParaRPr lang="en-GB" sz="950" b="1">
            <a:solidFill>
              <a:schemeClr val="tx1"/>
            </a:solidFill>
          </a:endParaRPr>
        </a:p>
      </dgm:t>
    </dgm:pt>
    <dgm:pt modelId="{829DC593-23FB-49C5-A65F-BB6CD8DFB430}">
      <dgm:prSet custT="1"/>
      <dgm:spPr>
        <a:solidFill>
          <a:schemeClr val="bg1">
            <a:lumMod val="95000"/>
          </a:schemeClr>
        </a:solidFill>
        <a:ln w="38100">
          <a:solidFill>
            <a:srgbClr val="005EB8"/>
          </a:solidFill>
        </a:ln>
      </dgm:spPr>
      <dgm:t>
        <a:bodyPr/>
        <a:lstStyle/>
        <a:p>
          <a:r>
            <a:rPr lang="en-GB" sz="950" b="1">
              <a:solidFill>
                <a:schemeClr val="tx1"/>
              </a:solidFill>
              <a:latin typeface="Arial"/>
              <a:ea typeface="Calibri"/>
              <a:cs typeface="Calibri"/>
            </a:rPr>
            <a:t>Early identification and support</a:t>
          </a:r>
        </a:p>
      </dgm:t>
    </dgm:pt>
    <dgm:pt modelId="{8F306F33-85B7-40CD-B171-5BB2C2183392}" type="parTrans" cxnId="{2E9B83C9-FC16-4026-919A-82B2A7CB4772}">
      <dgm:prSet/>
      <dgm:spPr/>
      <dgm:t>
        <a:bodyPr/>
        <a:lstStyle/>
        <a:p>
          <a:endParaRPr lang="en-GB" sz="950" b="1">
            <a:solidFill>
              <a:schemeClr val="tx1"/>
            </a:solidFill>
          </a:endParaRPr>
        </a:p>
      </dgm:t>
    </dgm:pt>
    <dgm:pt modelId="{9E77D1A5-C108-40B5-8ED2-1C1371C877E1}" type="sibTrans" cxnId="{2E9B83C9-FC16-4026-919A-82B2A7CB4772}">
      <dgm:prSet/>
      <dgm:spPr/>
      <dgm:t>
        <a:bodyPr/>
        <a:lstStyle/>
        <a:p>
          <a:endParaRPr lang="en-GB" sz="950" b="1">
            <a:solidFill>
              <a:schemeClr val="tx1"/>
            </a:solidFill>
          </a:endParaRPr>
        </a:p>
      </dgm:t>
    </dgm:pt>
    <dgm:pt modelId="{26ACA190-F873-4053-9B49-59383B80972B}">
      <dgm:prSet custT="1"/>
      <dgm:spPr>
        <a:solidFill>
          <a:schemeClr val="bg1">
            <a:lumMod val="95000"/>
          </a:schemeClr>
        </a:solidFill>
        <a:ln w="38100">
          <a:solidFill>
            <a:srgbClr val="005EB8"/>
          </a:solidFill>
        </a:ln>
      </dgm:spPr>
      <dgm:t>
        <a:bodyPr/>
        <a:lstStyle/>
        <a:p>
          <a:r>
            <a:rPr lang="en-GB" sz="950" b="1">
              <a:solidFill>
                <a:schemeClr val="tx1"/>
              </a:solidFill>
              <a:latin typeface="Arial"/>
              <a:ea typeface="Calibri"/>
              <a:cs typeface="Calibri"/>
            </a:rPr>
            <a:t>Needs-led support in school and health services</a:t>
          </a:r>
        </a:p>
      </dgm:t>
    </dgm:pt>
    <dgm:pt modelId="{2C3A12E4-9C8E-4222-BC9E-DC726FD17870}" type="parTrans" cxnId="{43CB843B-86B3-4820-86CE-975DC499BF6A}">
      <dgm:prSet/>
      <dgm:spPr/>
      <dgm:t>
        <a:bodyPr/>
        <a:lstStyle/>
        <a:p>
          <a:endParaRPr lang="en-GB" sz="950" b="1">
            <a:solidFill>
              <a:schemeClr val="tx1"/>
            </a:solidFill>
          </a:endParaRPr>
        </a:p>
      </dgm:t>
    </dgm:pt>
    <dgm:pt modelId="{2A04AFA1-1695-493F-8633-0F25170FD7F3}" type="sibTrans" cxnId="{43CB843B-86B3-4820-86CE-975DC499BF6A}">
      <dgm:prSet/>
      <dgm:spPr/>
      <dgm:t>
        <a:bodyPr/>
        <a:lstStyle/>
        <a:p>
          <a:endParaRPr lang="en-GB" sz="950" b="1">
            <a:solidFill>
              <a:schemeClr val="tx1"/>
            </a:solidFill>
          </a:endParaRPr>
        </a:p>
      </dgm:t>
    </dgm:pt>
    <dgm:pt modelId="{7813BC0A-DDB1-4FA1-9842-9996E19B6E7F}">
      <dgm:prSet custT="1"/>
      <dgm:spPr>
        <a:solidFill>
          <a:schemeClr val="bg1">
            <a:lumMod val="95000"/>
          </a:schemeClr>
        </a:solidFill>
        <a:ln w="38100">
          <a:solidFill>
            <a:srgbClr val="005EB8"/>
          </a:solidFill>
        </a:ln>
      </dgm:spPr>
      <dgm:t>
        <a:bodyPr/>
        <a:lstStyle/>
        <a:p>
          <a:r>
            <a:rPr lang="en-GB" sz="950" b="1">
              <a:solidFill>
                <a:schemeClr val="tx1"/>
              </a:solidFill>
              <a:latin typeface="Arial"/>
              <a:ea typeface="Calibri"/>
              <a:cs typeface="Calibri"/>
            </a:rPr>
            <a:t>Proactive support for parents and carers, and help from social care</a:t>
          </a:r>
        </a:p>
      </dgm:t>
    </dgm:pt>
    <dgm:pt modelId="{7D352A15-18C0-4E23-815D-A92D29543941}" type="parTrans" cxnId="{9E5074FA-C6C9-4700-8572-C18A0F44E385}">
      <dgm:prSet/>
      <dgm:spPr/>
      <dgm:t>
        <a:bodyPr/>
        <a:lstStyle/>
        <a:p>
          <a:endParaRPr lang="en-GB" sz="950" b="1">
            <a:solidFill>
              <a:schemeClr val="tx1"/>
            </a:solidFill>
          </a:endParaRPr>
        </a:p>
      </dgm:t>
    </dgm:pt>
    <dgm:pt modelId="{A7D899FA-7779-4645-9C5B-B7D9DC6BA86E}" type="sibTrans" cxnId="{9E5074FA-C6C9-4700-8572-C18A0F44E385}">
      <dgm:prSet/>
      <dgm:spPr/>
      <dgm:t>
        <a:bodyPr/>
        <a:lstStyle/>
        <a:p>
          <a:endParaRPr lang="en-GB" sz="950" b="1">
            <a:solidFill>
              <a:schemeClr val="tx1"/>
            </a:solidFill>
          </a:endParaRPr>
        </a:p>
      </dgm:t>
    </dgm:pt>
    <dgm:pt modelId="{17A78713-EC0E-46A1-BC17-6135FB3D728C}">
      <dgm:prSet custT="1"/>
      <dgm:spPr>
        <a:solidFill>
          <a:schemeClr val="bg1">
            <a:lumMod val="95000"/>
          </a:schemeClr>
        </a:solidFill>
        <a:ln w="38100">
          <a:solidFill>
            <a:srgbClr val="005EB8"/>
          </a:solidFill>
        </a:ln>
      </dgm:spPr>
      <dgm:t>
        <a:bodyPr/>
        <a:lstStyle/>
        <a:p>
          <a:r>
            <a:rPr lang="en-GB" sz="950" b="1">
              <a:solidFill>
                <a:schemeClr val="tx1"/>
              </a:solidFill>
              <a:latin typeface="Arial"/>
              <a:ea typeface="Calibri"/>
              <a:cs typeface="Calibri"/>
            </a:rPr>
            <a:t>Tackling health Inequalities</a:t>
          </a:r>
        </a:p>
      </dgm:t>
    </dgm:pt>
    <dgm:pt modelId="{CFFEA4CC-35B6-4B7F-91B2-2566AC33076A}" type="parTrans" cxnId="{09874420-5D23-4851-9F73-38B8FB4B5130}">
      <dgm:prSet/>
      <dgm:spPr/>
      <dgm:t>
        <a:bodyPr/>
        <a:lstStyle/>
        <a:p>
          <a:endParaRPr lang="en-GB" sz="950" b="1">
            <a:solidFill>
              <a:schemeClr val="tx1"/>
            </a:solidFill>
          </a:endParaRPr>
        </a:p>
      </dgm:t>
    </dgm:pt>
    <dgm:pt modelId="{DA19CFFD-D907-4F8A-AC93-F3239A817F1A}" type="sibTrans" cxnId="{09874420-5D23-4851-9F73-38B8FB4B5130}">
      <dgm:prSet/>
      <dgm:spPr/>
      <dgm:t>
        <a:bodyPr/>
        <a:lstStyle/>
        <a:p>
          <a:endParaRPr lang="en-GB" sz="950" b="1">
            <a:solidFill>
              <a:schemeClr val="tx1"/>
            </a:solidFill>
          </a:endParaRPr>
        </a:p>
      </dgm:t>
    </dgm:pt>
    <dgm:pt modelId="{F45D61C0-1A1C-4CD3-A9E1-0CE288B61C5F}">
      <dgm:prSet custT="1"/>
      <dgm:spPr>
        <a:solidFill>
          <a:schemeClr val="bg1">
            <a:lumMod val="95000"/>
          </a:schemeClr>
        </a:solidFill>
        <a:ln w="38100">
          <a:solidFill>
            <a:srgbClr val="005EB8"/>
          </a:solidFill>
        </a:ln>
      </dgm:spPr>
      <dgm:t>
        <a:bodyPr/>
        <a:lstStyle/>
        <a:p>
          <a:r>
            <a:rPr lang="en-GB" sz="950" b="1">
              <a:solidFill>
                <a:schemeClr val="tx1"/>
              </a:solidFill>
              <a:latin typeface="Arial"/>
              <a:ea typeface="Calibri"/>
              <a:cs typeface="Calibri"/>
            </a:rPr>
            <a:t>Improved data for a joined-up picture</a:t>
          </a:r>
        </a:p>
      </dgm:t>
    </dgm:pt>
    <dgm:pt modelId="{AA099B63-5513-4072-9E4B-127E3874ADE6}" type="parTrans" cxnId="{424A58C0-17CF-4451-A78E-ED560B4482FB}">
      <dgm:prSet/>
      <dgm:spPr/>
      <dgm:t>
        <a:bodyPr/>
        <a:lstStyle/>
        <a:p>
          <a:endParaRPr lang="en-GB" sz="950" b="1">
            <a:solidFill>
              <a:schemeClr val="tx1"/>
            </a:solidFill>
          </a:endParaRPr>
        </a:p>
      </dgm:t>
    </dgm:pt>
    <dgm:pt modelId="{D1FCBFB2-EFB0-4203-90E3-54E15C5248ED}" type="sibTrans" cxnId="{424A58C0-17CF-4451-A78E-ED560B4482FB}">
      <dgm:prSet/>
      <dgm:spPr/>
      <dgm:t>
        <a:bodyPr/>
        <a:lstStyle/>
        <a:p>
          <a:endParaRPr lang="en-GB" sz="950" b="1">
            <a:solidFill>
              <a:schemeClr val="tx1"/>
            </a:solidFill>
          </a:endParaRPr>
        </a:p>
      </dgm:t>
    </dgm:pt>
    <dgm:pt modelId="{A677E776-3BE3-485F-8174-E028636B5946}">
      <dgm:prSet custT="1"/>
      <dgm:spPr>
        <a:solidFill>
          <a:schemeClr val="bg1">
            <a:lumMod val="95000"/>
          </a:schemeClr>
        </a:solidFill>
        <a:ln w="38100">
          <a:solidFill>
            <a:srgbClr val="005EB8"/>
          </a:solidFill>
        </a:ln>
      </dgm:spPr>
      <dgm:t>
        <a:bodyPr/>
        <a:lstStyle/>
        <a:p>
          <a:pPr>
            <a:spcAft>
              <a:spcPts val="0"/>
            </a:spcAft>
          </a:pPr>
          <a:r>
            <a:rPr lang="en-GB" sz="950" b="1">
              <a:solidFill>
                <a:schemeClr val="tx1"/>
              </a:solidFill>
              <a:latin typeface="Arial"/>
              <a:ea typeface="Calibri"/>
              <a:cs typeface="Calibri"/>
            </a:rPr>
            <a:t>A single</a:t>
          </a:r>
        </a:p>
        <a:p>
          <a:pPr>
            <a:spcAft>
              <a:spcPts val="0"/>
            </a:spcAft>
          </a:pPr>
          <a:r>
            <a:rPr lang="en-GB" sz="950" b="1">
              <a:solidFill>
                <a:schemeClr val="tx1"/>
              </a:solidFill>
              <a:latin typeface="Arial"/>
              <a:ea typeface="Calibri"/>
              <a:cs typeface="Calibri"/>
            </a:rPr>
            <a:t> multi-agency plan issued without delay</a:t>
          </a:r>
        </a:p>
      </dgm:t>
    </dgm:pt>
    <dgm:pt modelId="{B24CD41C-842E-4127-8B97-1F3E8C86BFE1}" type="parTrans" cxnId="{F3287D30-2224-425A-A308-9AFDEC9E18A5}">
      <dgm:prSet/>
      <dgm:spPr/>
      <dgm:t>
        <a:bodyPr/>
        <a:lstStyle/>
        <a:p>
          <a:endParaRPr lang="en-GB" sz="950" b="1">
            <a:solidFill>
              <a:schemeClr val="tx1"/>
            </a:solidFill>
          </a:endParaRPr>
        </a:p>
      </dgm:t>
    </dgm:pt>
    <dgm:pt modelId="{A4D018EE-67B6-4C61-B82A-F184C322FCD1}" type="sibTrans" cxnId="{F3287D30-2224-425A-A308-9AFDEC9E18A5}">
      <dgm:prSet/>
      <dgm:spPr/>
      <dgm:t>
        <a:bodyPr/>
        <a:lstStyle/>
        <a:p>
          <a:endParaRPr lang="en-GB" sz="950" b="1">
            <a:solidFill>
              <a:schemeClr val="tx1"/>
            </a:solidFill>
          </a:endParaRPr>
        </a:p>
      </dgm:t>
    </dgm:pt>
    <dgm:pt modelId="{23779F41-9A45-416F-B8AF-6C1C6D772E85}">
      <dgm:prSet custT="1"/>
      <dgm:spPr>
        <a:solidFill>
          <a:schemeClr val="bg1">
            <a:lumMod val="95000"/>
          </a:schemeClr>
        </a:solidFill>
        <a:ln w="38100">
          <a:solidFill>
            <a:srgbClr val="005EB8"/>
          </a:solidFill>
        </a:ln>
      </dgm:spPr>
      <dgm:t>
        <a:bodyPr/>
        <a:lstStyle/>
        <a:p>
          <a:r>
            <a:rPr lang="en-GB" sz="950" b="1">
              <a:solidFill>
                <a:schemeClr val="tx1"/>
              </a:solidFill>
              <a:latin typeface="Arial"/>
              <a:ea typeface="Calibri"/>
              <a:cs typeface="Calibri"/>
            </a:rPr>
            <a:t>Improving neurodevelopmental assessment pathways</a:t>
          </a:r>
        </a:p>
      </dgm:t>
    </dgm:pt>
    <dgm:pt modelId="{41DF1C50-1032-4B0D-B550-676102C5287A}" type="parTrans" cxnId="{88F891DD-5A4A-4C75-9849-C076D7BB3F66}">
      <dgm:prSet/>
      <dgm:spPr/>
      <dgm:t>
        <a:bodyPr/>
        <a:lstStyle/>
        <a:p>
          <a:endParaRPr lang="en-GB" sz="950" b="1">
            <a:solidFill>
              <a:schemeClr val="tx1"/>
            </a:solidFill>
          </a:endParaRPr>
        </a:p>
      </dgm:t>
    </dgm:pt>
    <dgm:pt modelId="{E5BDDE97-CC73-4515-949C-F05F383CE75C}" type="sibTrans" cxnId="{88F891DD-5A4A-4C75-9849-C076D7BB3F66}">
      <dgm:prSet/>
      <dgm:spPr/>
      <dgm:t>
        <a:bodyPr/>
        <a:lstStyle/>
        <a:p>
          <a:endParaRPr lang="en-GB" sz="950" b="1">
            <a:solidFill>
              <a:schemeClr val="tx1"/>
            </a:solidFill>
          </a:endParaRPr>
        </a:p>
      </dgm:t>
    </dgm:pt>
    <dgm:pt modelId="{166050EB-6485-4A3D-89CC-5D4B047CD415}">
      <dgm:prSet custT="1"/>
      <dgm:spPr>
        <a:solidFill>
          <a:schemeClr val="bg1">
            <a:lumMod val="95000"/>
          </a:schemeClr>
        </a:solidFill>
        <a:ln w="38100">
          <a:solidFill>
            <a:srgbClr val="005EB8"/>
          </a:solidFill>
        </a:ln>
      </dgm:spPr>
      <dgm:t>
        <a:bodyPr/>
        <a:lstStyle/>
        <a:p>
          <a:pPr>
            <a:spcAft>
              <a:spcPts val="0"/>
            </a:spcAft>
          </a:pPr>
          <a:r>
            <a:rPr lang="en-GB" sz="950" b="1">
              <a:solidFill>
                <a:schemeClr val="tx1"/>
              </a:solidFill>
              <a:latin typeface="Arial"/>
              <a:ea typeface="Calibri"/>
              <a:cs typeface="Calibri"/>
            </a:rPr>
            <a:t>Support for children while they wait for an assessment</a:t>
          </a:r>
        </a:p>
        <a:p>
          <a:pPr>
            <a:spcAft>
              <a:spcPts val="0"/>
            </a:spcAft>
          </a:pPr>
          <a:r>
            <a:rPr lang="en-GB" sz="950" b="1">
              <a:solidFill>
                <a:schemeClr val="tx1"/>
              </a:solidFill>
              <a:latin typeface="Arial"/>
              <a:ea typeface="Calibri"/>
              <a:cs typeface="Calibri"/>
            </a:rPr>
            <a:t> and after assessment</a:t>
          </a:r>
        </a:p>
      </dgm:t>
    </dgm:pt>
    <dgm:pt modelId="{5DDBF2A7-D85D-49C2-A43C-2AB219BB60CF}" type="parTrans" cxnId="{86CEB315-766D-4D03-AB29-D3F8A37A89A0}">
      <dgm:prSet/>
      <dgm:spPr/>
      <dgm:t>
        <a:bodyPr/>
        <a:lstStyle/>
        <a:p>
          <a:endParaRPr lang="en-GB" sz="950" b="1">
            <a:solidFill>
              <a:schemeClr val="tx1"/>
            </a:solidFill>
          </a:endParaRPr>
        </a:p>
      </dgm:t>
    </dgm:pt>
    <dgm:pt modelId="{BCC793E4-5728-40B7-9D1F-F0A3B26F63BC}" type="sibTrans" cxnId="{86CEB315-766D-4D03-AB29-D3F8A37A89A0}">
      <dgm:prSet/>
      <dgm:spPr/>
      <dgm:t>
        <a:bodyPr/>
        <a:lstStyle/>
        <a:p>
          <a:endParaRPr lang="en-GB" sz="950" b="1">
            <a:solidFill>
              <a:schemeClr val="tx1"/>
            </a:solidFill>
          </a:endParaRPr>
        </a:p>
      </dgm:t>
    </dgm:pt>
    <dgm:pt modelId="{1B6BE5FF-0113-421B-8DDF-6B28C4BEA7E7}">
      <dgm:prSet custT="1"/>
      <dgm:spPr>
        <a:solidFill>
          <a:schemeClr val="bg1">
            <a:lumMod val="95000"/>
          </a:schemeClr>
        </a:solidFill>
        <a:ln w="38100">
          <a:solidFill>
            <a:srgbClr val="005EB8"/>
          </a:solidFill>
        </a:ln>
      </dgm:spPr>
      <dgm:t>
        <a:bodyPr/>
        <a:lstStyle/>
        <a:p>
          <a:r>
            <a:rPr lang="en-GB" sz="950" b="1">
              <a:solidFill>
                <a:schemeClr val="tx1"/>
              </a:solidFill>
              <a:latin typeface="Arial"/>
              <a:ea typeface="Calibri"/>
              <a:cs typeface="Calibri"/>
            </a:rPr>
            <a:t>Support for children in crisis</a:t>
          </a:r>
        </a:p>
      </dgm:t>
    </dgm:pt>
    <dgm:pt modelId="{49939E47-CEB7-4EF1-B929-B5611A17883F}" type="parTrans" cxnId="{AD997162-7E88-44EA-A535-AF2D3B6DF2E6}">
      <dgm:prSet/>
      <dgm:spPr/>
      <dgm:t>
        <a:bodyPr/>
        <a:lstStyle/>
        <a:p>
          <a:endParaRPr lang="en-GB" sz="950" b="1">
            <a:solidFill>
              <a:schemeClr val="tx1"/>
            </a:solidFill>
          </a:endParaRPr>
        </a:p>
      </dgm:t>
    </dgm:pt>
    <dgm:pt modelId="{44D33C25-66EB-46DB-A870-8DBBD0DDDB4E}" type="sibTrans" cxnId="{AD997162-7E88-44EA-A535-AF2D3B6DF2E6}">
      <dgm:prSet/>
      <dgm:spPr/>
      <dgm:t>
        <a:bodyPr/>
        <a:lstStyle/>
        <a:p>
          <a:endParaRPr lang="en-GB" sz="950" b="1">
            <a:solidFill>
              <a:schemeClr val="tx1"/>
            </a:solidFill>
          </a:endParaRPr>
        </a:p>
      </dgm:t>
    </dgm:pt>
    <dgm:pt modelId="{4EE93F46-F43E-4C2C-9987-10B643D971B2}" type="pres">
      <dgm:prSet presAssocID="{846724E1-02DE-4303-AB39-89A215ECF87C}" presName="cycle" presStyleCnt="0">
        <dgm:presLayoutVars>
          <dgm:dir/>
          <dgm:resizeHandles val="exact"/>
        </dgm:presLayoutVars>
      </dgm:prSet>
      <dgm:spPr/>
    </dgm:pt>
    <dgm:pt modelId="{7B9BF2E4-ADB3-4340-9CF1-4FD529F44119}" type="pres">
      <dgm:prSet presAssocID="{84D00BC2-FE0F-4705-AC4B-2A1DEAB84D29}" presName="node" presStyleLbl="node1" presStyleIdx="0" presStyleCnt="10" custScaleX="151035" custScaleY="174271">
        <dgm:presLayoutVars>
          <dgm:bulletEnabled val="1"/>
        </dgm:presLayoutVars>
      </dgm:prSet>
      <dgm:spPr/>
    </dgm:pt>
    <dgm:pt modelId="{C5D9AD7F-9411-488D-80A6-3EDA5B3627AB}" type="pres">
      <dgm:prSet presAssocID="{84D00BC2-FE0F-4705-AC4B-2A1DEAB84D29}" presName="spNode" presStyleCnt="0"/>
      <dgm:spPr/>
    </dgm:pt>
    <dgm:pt modelId="{E5F8D8D1-9FC6-4EE5-A2C7-D076E746ADE0}" type="pres">
      <dgm:prSet presAssocID="{637662C5-C12D-42A4-9F3D-8A7FF0028022}" presName="sibTrans" presStyleLbl="sibTrans1D1" presStyleIdx="0" presStyleCnt="10"/>
      <dgm:spPr/>
    </dgm:pt>
    <dgm:pt modelId="{FD304AF2-54D2-490E-845D-94028B8D7FCE}" type="pres">
      <dgm:prSet presAssocID="{26ACA190-F873-4053-9B49-59383B80972B}" presName="node" presStyleLbl="node1" presStyleIdx="1" presStyleCnt="10" custScaleX="151035" custScaleY="174271" custRadScaleRad="100228" custRadScaleInc="30780">
        <dgm:presLayoutVars>
          <dgm:bulletEnabled val="1"/>
        </dgm:presLayoutVars>
      </dgm:prSet>
      <dgm:spPr/>
    </dgm:pt>
    <dgm:pt modelId="{59D19CB3-DD87-483C-8707-6982ABE20D72}" type="pres">
      <dgm:prSet presAssocID="{26ACA190-F873-4053-9B49-59383B80972B}" presName="spNode" presStyleCnt="0"/>
      <dgm:spPr/>
    </dgm:pt>
    <dgm:pt modelId="{783D01A9-8223-47D8-AE57-B6B77DE89440}" type="pres">
      <dgm:prSet presAssocID="{2A04AFA1-1695-493F-8633-0F25170FD7F3}" presName="sibTrans" presStyleLbl="sibTrans1D1" presStyleIdx="1" presStyleCnt="10"/>
      <dgm:spPr/>
    </dgm:pt>
    <dgm:pt modelId="{4F85C1D3-BD1C-445D-8102-4C11F7F07D9C}" type="pres">
      <dgm:prSet presAssocID="{829DC593-23FB-49C5-A65F-BB6CD8DFB430}" presName="node" presStyleLbl="node1" presStyleIdx="2" presStyleCnt="10" custScaleX="151035" custScaleY="174271" custRadScaleRad="98959" custRadScaleInc="16327">
        <dgm:presLayoutVars>
          <dgm:bulletEnabled val="1"/>
        </dgm:presLayoutVars>
      </dgm:prSet>
      <dgm:spPr/>
    </dgm:pt>
    <dgm:pt modelId="{F4669BC2-1B8C-4900-8B8A-A3D1341D588D}" type="pres">
      <dgm:prSet presAssocID="{829DC593-23FB-49C5-A65F-BB6CD8DFB430}" presName="spNode" presStyleCnt="0"/>
      <dgm:spPr/>
    </dgm:pt>
    <dgm:pt modelId="{8070C7BD-1FB8-4E97-911C-FE07F47A0C16}" type="pres">
      <dgm:prSet presAssocID="{9E77D1A5-C108-40B5-8ED2-1C1371C877E1}" presName="sibTrans" presStyleLbl="sibTrans1D1" presStyleIdx="2" presStyleCnt="10"/>
      <dgm:spPr/>
    </dgm:pt>
    <dgm:pt modelId="{7331E287-3F77-4F36-AD42-6F24ECBEFEC9}" type="pres">
      <dgm:prSet presAssocID="{1B6BE5FF-0113-421B-8DDF-6B28C4BEA7E7}" presName="node" presStyleLbl="node1" presStyleIdx="3" presStyleCnt="10" custScaleX="151035" custScaleY="174271" custRadScaleRad="99068" custRadScaleInc="-27106">
        <dgm:presLayoutVars>
          <dgm:bulletEnabled val="1"/>
        </dgm:presLayoutVars>
      </dgm:prSet>
      <dgm:spPr/>
    </dgm:pt>
    <dgm:pt modelId="{0F92FE2F-CF49-4E39-BDFB-8994385A93B2}" type="pres">
      <dgm:prSet presAssocID="{1B6BE5FF-0113-421B-8DDF-6B28C4BEA7E7}" presName="spNode" presStyleCnt="0"/>
      <dgm:spPr/>
    </dgm:pt>
    <dgm:pt modelId="{97A99522-EAB5-420B-8AAD-A8635C77137F}" type="pres">
      <dgm:prSet presAssocID="{44D33C25-66EB-46DB-A870-8DBBD0DDDB4E}" presName="sibTrans" presStyleLbl="sibTrans1D1" presStyleIdx="3" presStyleCnt="10"/>
      <dgm:spPr/>
    </dgm:pt>
    <dgm:pt modelId="{CA21A12D-EDD8-42D5-AA71-18DCC717F764}" type="pres">
      <dgm:prSet presAssocID="{166050EB-6485-4A3D-89CC-5D4B047CD415}" presName="node" presStyleLbl="node1" presStyleIdx="4" presStyleCnt="10" custScaleX="151035" custScaleY="174271" custRadScaleRad="101683" custRadScaleInc="-30512">
        <dgm:presLayoutVars>
          <dgm:bulletEnabled val="1"/>
        </dgm:presLayoutVars>
      </dgm:prSet>
      <dgm:spPr/>
    </dgm:pt>
    <dgm:pt modelId="{A6C0142A-AD29-4C45-86B1-91D11F6AF716}" type="pres">
      <dgm:prSet presAssocID="{166050EB-6485-4A3D-89CC-5D4B047CD415}" presName="spNode" presStyleCnt="0"/>
      <dgm:spPr/>
    </dgm:pt>
    <dgm:pt modelId="{FAD583CD-F5C7-4675-B082-92603A0B0D9E}" type="pres">
      <dgm:prSet presAssocID="{BCC793E4-5728-40B7-9D1F-F0A3B26F63BC}" presName="sibTrans" presStyleLbl="sibTrans1D1" presStyleIdx="4" presStyleCnt="10"/>
      <dgm:spPr/>
    </dgm:pt>
    <dgm:pt modelId="{C9BC344A-2E3E-4EA4-8989-F33C71BCCCF0}" type="pres">
      <dgm:prSet presAssocID="{23779F41-9A45-416F-B8AF-6C1C6D772E85}" presName="node" presStyleLbl="node1" presStyleIdx="5" presStyleCnt="10" custScaleX="151035" custScaleY="174271">
        <dgm:presLayoutVars>
          <dgm:bulletEnabled val="1"/>
        </dgm:presLayoutVars>
      </dgm:prSet>
      <dgm:spPr/>
    </dgm:pt>
    <dgm:pt modelId="{05869A81-358F-422D-A29B-3E8D63FE7F3E}" type="pres">
      <dgm:prSet presAssocID="{23779F41-9A45-416F-B8AF-6C1C6D772E85}" presName="spNode" presStyleCnt="0"/>
      <dgm:spPr/>
    </dgm:pt>
    <dgm:pt modelId="{50A21B74-B02A-4948-9CFE-AD1D5432DCC8}" type="pres">
      <dgm:prSet presAssocID="{E5BDDE97-CC73-4515-949C-F05F383CE75C}" presName="sibTrans" presStyleLbl="sibTrans1D1" presStyleIdx="5" presStyleCnt="10"/>
      <dgm:spPr/>
    </dgm:pt>
    <dgm:pt modelId="{3908DC10-7536-406C-BA1F-AA6EFDFBEED6}" type="pres">
      <dgm:prSet presAssocID="{A677E776-3BE3-485F-8174-E028636B5946}" presName="node" presStyleLbl="node1" presStyleIdx="6" presStyleCnt="10" custScaleX="151035" custScaleY="174271" custRadScaleRad="101219" custRadScaleInc="40968">
        <dgm:presLayoutVars>
          <dgm:bulletEnabled val="1"/>
        </dgm:presLayoutVars>
      </dgm:prSet>
      <dgm:spPr/>
    </dgm:pt>
    <dgm:pt modelId="{002E7B97-76E3-4DA8-8C9D-2867F39C15D8}" type="pres">
      <dgm:prSet presAssocID="{A677E776-3BE3-485F-8174-E028636B5946}" presName="spNode" presStyleCnt="0"/>
      <dgm:spPr/>
    </dgm:pt>
    <dgm:pt modelId="{F03939E8-91B1-4A5C-BB55-BC7A4CB52567}" type="pres">
      <dgm:prSet presAssocID="{A4D018EE-67B6-4C61-B82A-F184C322FCD1}" presName="sibTrans" presStyleLbl="sibTrans1D1" presStyleIdx="6" presStyleCnt="10"/>
      <dgm:spPr/>
    </dgm:pt>
    <dgm:pt modelId="{AB48155D-3E25-4A10-B45D-DC042BF6FC52}" type="pres">
      <dgm:prSet presAssocID="{F45D61C0-1A1C-4CD3-A9E1-0CE288B61C5F}" presName="node" presStyleLbl="node1" presStyleIdx="7" presStyleCnt="10" custScaleX="151035" custScaleY="174271" custRadScaleRad="100223" custRadScaleInc="21899">
        <dgm:presLayoutVars>
          <dgm:bulletEnabled val="1"/>
        </dgm:presLayoutVars>
      </dgm:prSet>
      <dgm:spPr/>
    </dgm:pt>
    <dgm:pt modelId="{4412573B-6AF3-4644-81F9-053AFA4AD64C}" type="pres">
      <dgm:prSet presAssocID="{F45D61C0-1A1C-4CD3-A9E1-0CE288B61C5F}" presName="spNode" presStyleCnt="0"/>
      <dgm:spPr/>
    </dgm:pt>
    <dgm:pt modelId="{DBFF34F9-5A70-49B3-95F0-3D35E4DB9984}" type="pres">
      <dgm:prSet presAssocID="{D1FCBFB2-EFB0-4203-90E3-54E15C5248ED}" presName="sibTrans" presStyleLbl="sibTrans1D1" presStyleIdx="7" presStyleCnt="10"/>
      <dgm:spPr/>
    </dgm:pt>
    <dgm:pt modelId="{F963A555-547C-466C-A82F-921593A5393E}" type="pres">
      <dgm:prSet presAssocID="{17A78713-EC0E-46A1-BC17-6135FB3D728C}" presName="node" presStyleLbl="node1" presStyleIdx="8" presStyleCnt="10" custScaleX="151035" custScaleY="174271" custRadScaleRad="100100" custRadScaleInc="-11375">
        <dgm:presLayoutVars>
          <dgm:bulletEnabled val="1"/>
        </dgm:presLayoutVars>
      </dgm:prSet>
      <dgm:spPr/>
    </dgm:pt>
    <dgm:pt modelId="{63B0AE7D-EF4E-440C-B7BC-ED44F2D644FA}" type="pres">
      <dgm:prSet presAssocID="{17A78713-EC0E-46A1-BC17-6135FB3D728C}" presName="spNode" presStyleCnt="0"/>
      <dgm:spPr/>
    </dgm:pt>
    <dgm:pt modelId="{5E148070-2CC3-49D1-9E7F-C908ED934769}" type="pres">
      <dgm:prSet presAssocID="{DA19CFFD-D907-4F8A-AC93-F3239A817F1A}" presName="sibTrans" presStyleLbl="sibTrans1D1" presStyleIdx="8" presStyleCnt="10"/>
      <dgm:spPr/>
    </dgm:pt>
    <dgm:pt modelId="{B57CB51A-85EA-40FD-9F04-81B89D9876ED}" type="pres">
      <dgm:prSet presAssocID="{7813BC0A-DDB1-4FA1-9842-9996E19B6E7F}" presName="node" presStyleLbl="node1" presStyleIdx="9" presStyleCnt="10" custScaleX="151035" custScaleY="174271" custRadScaleRad="101625" custRadScaleInc="-29119">
        <dgm:presLayoutVars>
          <dgm:bulletEnabled val="1"/>
        </dgm:presLayoutVars>
      </dgm:prSet>
      <dgm:spPr/>
    </dgm:pt>
    <dgm:pt modelId="{C977E356-7D39-4206-ABFE-810BCD46ADE5}" type="pres">
      <dgm:prSet presAssocID="{7813BC0A-DDB1-4FA1-9842-9996E19B6E7F}" presName="spNode" presStyleCnt="0"/>
      <dgm:spPr/>
    </dgm:pt>
    <dgm:pt modelId="{F3675645-E34B-46C6-B689-1C2ACC2BE766}" type="pres">
      <dgm:prSet presAssocID="{A7D899FA-7779-4645-9C5B-B7D9DC6BA86E}" presName="sibTrans" presStyleLbl="sibTrans1D1" presStyleIdx="9" presStyleCnt="10"/>
      <dgm:spPr/>
    </dgm:pt>
  </dgm:ptLst>
  <dgm:cxnLst>
    <dgm:cxn modelId="{4D7EE607-9728-4211-8B49-ECB075622BF4}" type="presOf" srcId="{9E77D1A5-C108-40B5-8ED2-1C1371C877E1}" destId="{8070C7BD-1FB8-4E97-911C-FE07F47A0C16}" srcOrd="0" destOrd="0" presId="urn:microsoft.com/office/officeart/2005/8/layout/cycle6"/>
    <dgm:cxn modelId="{37B98809-103C-458E-877C-07981A95430B}" type="presOf" srcId="{1B6BE5FF-0113-421B-8DDF-6B28C4BEA7E7}" destId="{7331E287-3F77-4F36-AD42-6F24ECBEFEC9}" srcOrd="0" destOrd="0" presId="urn:microsoft.com/office/officeart/2005/8/layout/cycle6"/>
    <dgm:cxn modelId="{1AA6770B-5165-4726-AC61-B074A453DB46}" type="presOf" srcId="{166050EB-6485-4A3D-89CC-5D4B047CD415}" destId="{CA21A12D-EDD8-42D5-AA71-18DCC717F764}" srcOrd="0" destOrd="0" presId="urn:microsoft.com/office/officeart/2005/8/layout/cycle6"/>
    <dgm:cxn modelId="{86CEB315-766D-4D03-AB29-D3F8A37A89A0}" srcId="{846724E1-02DE-4303-AB39-89A215ECF87C}" destId="{166050EB-6485-4A3D-89CC-5D4B047CD415}" srcOrd="4" destOrd="0" parTransId="{5DDBF2A7-D85D-49C2-A43C-2AB219BB60CF}" sibTransId="{BCC793E4-5728-40B7-9D1F-F0A3B26F63BC}"/>
    <dgm:cxn modelId="{4F726617-3C84-4BE2-9B88-C1DC16471948}" type="presOf" srcId="{26ACA190-F873-4053-9B49-59383B80972B}" destId="{FD304AF2-54D2-490E-845D-94028B8D7FCE}" srcOrd="0" destOrd="0" presId="urn:microsoft.com/office/officeart/2005/8/layout/cycle6"/>
    <dgm:cxn modelId="{E1C3E31F-7C14-4BAF-894D-E51B12E81D74}" type="presOf" srcId="{E5BDDE97-CC73-4515-949C-F05F383CE75C}" destId="{50A21B74-B02A-4948-9CFE-AD1D5432DCC8}" srcOrd="0" destOrd="0" presId="urn:microsoft.com/office/officeart/2005/8/layout/cycle6"/>
    <dgm:cxn modelId="{09874420-5D23-4851-9F73-38B8FB4B5130}" srcId="{846724E1-02DE-4303-AB39-89A215ECF87C}" destId="{17A78713-EC0E-46A1-BC17-6135FB3D728C}" srcOrd="8" destOrd="0" parTransId="{CFFEA4CC-35B6-4B7F-91B2-2566AC33076A}" sibTransId="{DA19CFFD-D907-4F8A-AC93-F3239A817F1A}"/>
    <dgm:cxn modelId="{A5B75421-A49F-4782-828F-12905D038129}" type="presOf" srcId="{A4D018EE-67B6-4C61-B82A-F184C322FCD1}" destId="{F03939E8-91B1-4A5C-BB55-BC7A4CB52567}" srcOrd="0" destOrd="0" presId="urn:microsoft.com/office/officeart/2005/8/layout/cycle6"/>
    <dgm:cxn modelId="{21078A22-1DEF-4AA4-82BE-93C9340D3F8F}" type="presOf" srcId="{23779F41-9A45-416F-B8AF-6C1C6D772E85}" destId="{C9BC344A-2E3E-4EA4-8989-F33C71BCCCF0}" srcOrd="0" destOrd="0" presId="urn:microsoft.com/office/officeart/2005/8/layout/cycle6"/>
    <dgm:cxn modelId="{FC263928-0F8D-45C4-B50B-B5AB2906EBCC}" type="presOf" srcId="{DA19CFFD-D907-4F8A-AC93-F3239A817F1A}" destId="{5E148070-2CC3-49D1-9E7F-C908ED934769}" srcOrd="0" destOrd="0" presId="urn:microsoft.com/office/officeart/2005/8/layout/cycle6"/>
    <dgm:cxn modelId="{EB33A72F-D033-4CB6-9DA2-E0478C2C021A}" type="presOf" srcId="{BCC793E4-5728-40B7-9D1F-F0A3B26F63BC}" destId="{FAD583CD-F5C7-4675-B082-92603A0B0D9E}" srcOrd="0" destOrd="0" presId="urn:microsoft.com/office/officeart/2005/8/layout/cycle6"/>
    <dgm:cxn modelId="{F3287D30-2224-425A-A308-9AFDEC9E18A5}" srcId="{846724E1-02DE-4303-AB39-89A215ECF87C}" destId="{A677E776-3BE3-485F-8174-E028636B5946}" srcOrd="6" destOrd="0" parTransId="{B24CD41C-842E-4127-8B97-1F3E8C86BFE1}" sibTransId="{A4D018EE-67B6-4C61-B82A-F184C322FCD1}"/>
    <dgm:cxn modelId="{FB810A33-142A-41B5-BBE2-A365090D15A8}" type="presOf" srcId="{846724E1-02DE-4303-AB39-89A215ECF87C}" destId="{4EE93F46-F43E-4C2C-9987-10B643D971B2}" srcOrd="0" destOrd="0" presId="urn:microsoft.com/office/officeart/2005/8/layout/cycle6"/>
    <dgm:cxn modelId="{1C57A634-C991-4B1F-B992-7C7DB6757FD6}" type="presOf" srcId="{2A04AFA1-1695-493F-8633-0F25170FD7F3}" destId="{783D01A9-8223-47D8-AE57-B6B77DE89440}" srcOrd="0" destOrd="0" presId="urn:microsoft.com/office/officeart/2005/8/layout/cycle6"/>
    <dgm:cxn modelId="{43CB843B-86B3-4820-86CE-975DC499BF6A}" srcId="{846724E1-02DE-4303-AB39-89A215ECF87C}" destId="{26ACA190-F873-4053-9B49-59383B80972B}" srcOrd="1" destOrd="0" parTransId="{2C3A12E4-9C8E-4222-BC9E-DC726FD17870}" sibTransId="{2A04AFA1-1695-493F-8633-0F25170FD7F3}"/>
    <dgm:cxn modelId="{6F332D60-8C1A-4065-A259-3B5A107AF562}" srcId="{846724E1-02DE-4303-AB39-89A215ECF87C}" destId="{84D00BC2-FE0F-4705-AC4B-2A1DEAB84D29}" srcOrd="0" destOrd="0" parTransId="{9E20708C-4FEF-4ED5-AD9A-7066C1CCD655}" sibTransId="{637662C5-C12D-42A4-9F3D-8A7FF0028022}"/>
    <dgm:cxn modelId="{AD997162-7E88-44EA-A535-AF2D3B6DF2E6}" srcId="{846724E1-02DE-4303-AB39-89A215ECF87C}" destId="{1B6BE5FF-0113-421B-8DDF-6B28C4BEA7E7}" srcOrd="3" destOrd="0" parTransId="{49939E47-CEB7-4EF1-B929-B5611A17883F}" sibTransId="{44D33C25-66EB-46DB-A870-8DBBD0DDDB4E}"/>
    <dgm:cxn modelId="{41AA9171-4EA3-4FF3-A5AE-C19BCE6923DC}" type="presOf" srcId="{637662C5-C12D-42A4-9F3D-8A7FF0028022}" destId="{E5F8D8D1-9FC6-4EE5-A2C7-D076E746ADE0}" srcOrd="0" destOrd="0" presId="urn:microsoft.com/office/officeart/2005/8/layout/cycle6"/>
    <dgm:cxn modelId="{54D07057-FE3C-4A8D-9BC4-906B9BAB01DF}" type="presOf" srcId="{D1FCBFB2-EFB0-4203-90E3-54E15C5248ED}" destId="{DBFF34F9-5A70-49B3-95F0-3D35E4DB9984}" srcOrd="0" destOrd="0" presId="urn:microsoft.com/office/officeart/2005/8/layout/cycle6"/>
    <dgm:cxn modelId="{922D7081-E49F-4205-A900-A33B7DD6418D}" type="presOf" srcId="{7813BC0A-DDB1-4FA1-9842-9996E19B6E7F}" destId="{B57CB51A-85EA-40FD-9F04-81B89D9876ED}" srcOrd="0" destOrd="0" presId="urn:microsoft.com/office/officeart/2005/8/layout/cycle6"/>
    <dgm:cxn modelId="{46369982-66FC-4C16-A70B-875CFCB8A597}" type="presOf" srcId="{44D33C25-66EB-46DB-A870-8DBBD0DDDB4E}" destId="{97A99522-EAB5-420B-8AAD-A8635C77137F}" srcOrd="0" destOrd="0" presId="urn:microsoft.com/office/officeart/2005/8/layout/cycle6"/>
    <dgm:cxn modelId="{424A58C0-17CF-4451-A78E-ED560B4482FB}" srcId="{846724E1-02DE-4303-AB39-89A215ECF87C}" destId="{F45D61C0-1A1C-4CD3-A9E1-0CE288B61C5F}" srcOrd="7" destOrd="0" parTransId="{AA099B63-5513-4072-9E4B-127E3874ADE6}" sibTransId="{D1FCBFB2-EFB0-4203-90E3-54E15C5248ED}"/>
    <dgm:cxn modelId="{2E9B83C9-FC16-4026-919A-82B2A7CB4772}" srcId="{846724E1-02DE-4303-AB39-89A215ECF87C}" destId="{829DC593-23FB-49C5-A65F-BB6CD8DFB430}" srcOrd="2" destOrd="0" parTransId="{8F306F33-85B7-40CD-B171-5BB2C2183392}" sibTransId="{9E77D1A5-C108-40B5-8ED2-1C1371C877E1}"/>
    <dgm:cxn modelId="{8E9290CA-300E-4B69-B76A-B4DC89195B4E}" type="presOf" srcId="{829DC593-23FB-49C5-A65F-BB6CD8DFB430}" destId="{4F85C1D3-BD1C-445D-8102-4C11F7F07D9C}" srcOrd="0" destOrd="0" presId="urn:microsoft.com/office/officeart/2005/8/layout/cycle6"/>
    <dgm:cxn modelId="{EBD7DBDB-BB5D-430A-BE45-2C612810B4E3}" type="presOf" srcId="{84D00BC2-FE0F-4705-AC4B-2A1DEAB84D29}" destId="{7B9BF2E4-ADB3-4340-9CF1-4FD529F44119}" srcOrd="0" destOrd="0" presId="urn:microsoft.com/office/officeart/2005/8/layout/cycle6"/>
    <dgm:cxn modelId="{88F891DD-5A4A-4C75-9849-C076D7BB3F66}" srcId="{846724E1-02DE-4303-AB39-89A215ECF87C}" destId="{23779F41-9A45-416F-B8AF-6C1C6D772E85}" srcOrd="5" destOrd="0" parTransId="{41DF1C50-1032-4B0D-B550-676102C5287A}" sibTransId="{E5BDDE97-CC73-4515-949C-F05F383CE75C}"/>
    <dgm:cxn modelId="{755000E4-8AB8-44CB-BC8D-1013784620E3}" type="presOf" srcId="{F45D61C0-1A1C-4CD3-A9E1-0CE288B61C5F}" destId="{AB48155D-3E25-4A10-B45D-DC042BF6FC52}" srcOrd="0" destOrd="0" presId="urn:microsoft.com/office/officeart/2005/8/layout/cycle6"/>
    <dgm:cxn modelId="{E8BA6DEA-3D8C-4571-94F7-01693D190429}" type="presOf" srcId="{17A78713-EC0E-46A1-BC17-6135FB3D728C}" destId="{F963A555-547C-466C-A82F-921593A5393E}" srcOrd="0" destOrd="0" presId="urn:microsoft.com/office/officeart/2005/8/layout/cycle6"/>
    <dgm:cxn modelId="{F27AE8F5-95B8-4B5C-8F60-FB600A3EBE7A}" type="presOf" srcId="{A677E776-3BE3-485F-8174-E028636B5946}" destId="{3908DC10-7536-406C-BA1F-AA6EFDFBEED6}" srcOrd="0" destOrd="0" presId="urn:microsoft.com/office/officeart/2005/8/layout/cycle6"/>
    <dgm:cxn modelId="{9E5074FA-C6C9-4700-8572-C18A0F44E385}" srcId="{846724E1-02DE-4303-AB39-89A215ECF87C}" destId="{7813BC0A-DDB1-4FA1-9842-9996E19B6E7F}" srcOrd="9" destOrd="0" parTransId="{7D352A15-18C0-4E23-815D-A92D29543941}" sibTransId="{A7D899FA-7779-4645-9C5B-B7D9DC6BA86E}"/>
    <dgm:cxn modelId="{7EBA6DFB-3FE5-427D-B9A3-15EA371EC5DF}" type="presOf" srcId="{A7D899FA-7779-4645-9C5B-B7D9DC6BA86E}" destId="{F3675645-E34B-46C6-B689-1C2ACC2BE766}" srcOrd="0" destOrd="0" presId="urn:microsoft.com/office/officeart/2005/8/layout/cycle6"/>
    <dgm:cxn modelId="{C64151E6-F751-4FC2-8CB1-A485A9E1180E}" type="presParOf" srcId="{4EE93F46-F43E-4C2C-9987-10B643D971B2}" destId="{7B9BF2E4-ADB3-4340-9CF1-4FD529F44119}" srcOrd="0" destOrd="0" presId="urn:microsoft.com/office/officeart/2005/8/layout/cycle6"/>
    <dgm:cxn modelId="{52DA115B-BB0B-4AF1-A3D7-B6C30F7579BA}" type="presParOf" srcId="{4EE93F46-F43E-4C2C-9987-10B643D971B2}" destId="{C5D9AD7F-9411-488D-80A6-3EDA5B3627AB}" srcOrd="1" destOrd="0" presId="urn:microsoft.com/office/officeart/2005/8/layout/cycle6"/>
    <dgm:cxn modelId="{E612D3F4-15F6-42F1-8F8B-3E8CE98B3AE0}" type="presParOf" srcId="{4EE93F46-F43E-4C2C-9987-10B643D971B2}" destId="{E5F8D8D1-9FC6-4EE5-A2C7-D076E746ADE0}" srcOrd="2" destOrd="0" presId="urn:microsoft.com/office/officeart/2005/8/layout/cycle6"/>
    <dgm:cxn modelId="{FB2DE759-B8F4-48B9-B9CA-3651AFE858D7}" type="presParOf" srcId="{4EE93F46-F43E-4C2C-9987-10B643D971B2}" destId="{FD304AF2-54D2-490E-845D-94028B8D7FCE}" srcOrd="3" destOrd="0" presId="urn:microsoft.com/office/officeart/2005/8/layout/cycle6"/>
    <dgm:cxn modelId="{DA6F1BB5-C169-44F1-AAFD-C74184C20799}" type="presParOf" srcId="{4EE93F46-F43E-4C2C-9987-10B643D971B2}" destId="{59D19CB3-DD87-483C-8707-6982ABE20D72}" srcOrd="4" destOrd="0" presId="urn:microsoft.com/office/officeart/2005/8/layout/cycle6"/>
    <dgm:cxn modelId="{D17084DD-2822-42D5-BE6A-FBB45669694C}" type="presParOf" srcId="{4EE93F46-F43E-4C2C-9987-10B643D971B2}" destId="{783D01A9-8223-47D8-AE57-B6B77DE89440}" srcOrd="5" destOrd="0" presId="urn:microsoft.com/office/officeart/2005/8/layout/cycle6"/>
    <dgm:cxn modelId="{EFEB42C1-9F10-4D2B-8E41-39E19E04CC4A}" type="presParOf" srcId="{4EE93F46-F43E-4C2C-9987-10B643D971B2}" destId="{4F85C1D3-BD1C-445D-8102-4C11F7F07D9C}" srcOrd="6" destOrd="0" presId="urn:microsoft.com/office/officeart/2005/8/layout/cycle6"/>
    <dgm:cxn modelId="{62580F48-C8A1-4EB9-A946-3E9053412369}" type="presParOf" srcId="{4EE93F46-F43E-4C2C-9987-10B643D971B2}" destId="{F4669BC2-1B8C-4900-8B8A-A3D1341D588D}" srcOrd="7" destOrd="0" presId="urn:microsoft.com/office/officeart/2005/8/layout/cycle6"/>
    <dgm:cxn modelId="{BFBAAB19-E0CD-4ECC-99BD-A1C650CA07B5}" type="presParOf" srcId="{4EE93F46-F43E-4C2C-9987-10B643D971B2}" destId="{8070C7BD-1FB8-4E97-911C-FE07F47A0C16}" srcOrd="8" destOrd="0" presId="urn:microsoft.com/office/officeart/2005/8/layout/cycle6"/>
    <dgm:cxn modelId="{75E6F0D7-DB1E-400D-B89E-4A921C99FB1C}" type="presParOf" srcId="{4EE93F46-F43E-4C2C-9987-10B643D971B2}" destId="{7331E287-3F77-4F36-AD42-6F24ECBEFEC9}" srcOrd="9" destOrd="0" presId="urn:microsoft.com/office/officeart/2005/8/layout/cycle6"/>
    <dgm:cxn modelId="{EF0CE2BF-09E3-40D7-B812-9A9956706FA2}" type="presParOf" srcId="{4EE93F46-F43E-4C2C-9987-10B643D971B2}" destId="{0F92FE2F-CF49-4E39-BDFB-8994385A93B2}" srcOrd="10" destOrd="0" presId="urn:microsoft.com/office/officeart/2005/8/layout/cycle6"/>
    <dgm:cxn modelId="{0120D822-B304-448C-88B4-D35176E7748D}" type="presParOf" srcId="{4EE93F46-F43E-4C2C-9987-10B643D971B2}" destId="{97A99522-EAB5-420B-8AAD-A8635C77137F}" srcOrd="11" destOrd="0" presId="urn:microsoft.com/office/officeart/2005/8/layout/cycle6"/>
    <dgm:cxn modelId="{5C4B6A2B-DFD3-49F6-A53D-A2CBA9FE7174}" type="presParOf" srcId="{4EE93F46-F43E-4C2C-9987-10B643D971B2}" destId="{CA21A12D-EDD8-42D5-AA71-18DCC717F764}" srcOrd="12" destOrd="0" presId="urn:microsoft.com/office/officeart/2005/8/layout/cycle6"/>
    <dgm:cxn modelId="{BDDD6F39-AC40-44CF-ABCA-FB3677F8DA10}" type="presParOf" srcId="{4EE93F46-F43E-4C2C-9987-10B643D971B2}" destId="{A6C0142A-AD29-4C45-86B1-91D11F6AF716}" srcOrd="13" destOrd="0" presId="urn:microsoft.com/office/officeart/2005/8/layout/cycle6"/>
    <dgm:cxn modelId="{3182F3F0-12FF-432E-A8FC-90C4FB006F7E}" type="presParOf" srcId="{4EE93F46-F43E-4C2C-9987-10B643D971B2}" destId="{FAD583CD-F5C7-4675-B082-92603A0B0D9E}" srcOrd="14" destOrd="0" presId="urn:microsoft.com/office/officeart/2005/8/layout/cycle6"/>
    <dgm:cxn modelId="{6BB4457D-56D1-40FE-A131-41F9B96D173B}" type="presParOf" srcId="{4EE93F46-F43E-4C2C-9987-10B643D971B2}" destId="{C9BC344A-2E3E-4EA4-8989-F33C71BCCCF0}" srcOrd="15" destOrd="0" presId="urn:microsoft.com/office/officeart/2005/8/layout/cycle6"/>
    <dgm:cxn modelId="{4C42271D-C260-4D07-A0F7-A9EAE11F00D5}" type="presParOf" srcId="{4EE93F46-F43E-4C2C-9987-10B643D971B2}" destId="{05869A81-358F-422D-A29B-3E8D63FE7F3E}" srcOrd="16" destOrd="0" presId="urn:microsoft.com/office/officeart/2005/8/layout/cycle6"/>
    <dgm:cxn modelId="{3874F9C7-F57B-4145-91F4-7FF7036326D6}" type="presParOf" srcId="{4EE93F46-F43E-4C2C-9987-10B643D971B2}" destId="{50A21B74-B02A-4948-9CFE-AD1D5432DCC8}" srcOrd="17" destOrd="0" presId="urn:microsoft.com/office/officeart/2005/8/layout/cycle6"/>
    <dgm:cxn modelId="{EF8084F1-1695-4814-A977-8D38A38C401D}" type="presParOf" srcId="{4EE93F46-F43E-4C2C-9987-10B643D971B2}" destId="{3908DC10-7536-406C-BA1F-AA6EFDFBEED6}" srcOrd="18" destOrd="0" presId="urn:microsoft.com/office/officeart/2005/8/layout/cycle6"/>
    <dgm:cxn modelId="{BC521F32-CA14-498C-A131-0636283CA000}" type="presParOf" srcId="{4EE93F46-F43E-4C2C-9987-10B643D971B2}" destId="{002E7B97-76E3-4DA8-8C9D-2867F39C15D8}" srcOrd="19" destOrd="0" presId="urn:microsoft.com/office/officeart/2005/8/layout/cycle6"/>
    <dgm:cxn modelId="{8544948A-DD27-43D7-91FF-5189D2225D59}" type="presParOf" srcId="{4EE93F46-F43E-4C2C-9987-10B643D971B2}" destId="{F03939E8-91B1-4A5C-BB55-BC7A4CB52567}" srcOrd="20" destOrd="0" presId="urn:microsoft.com/office/officeart/2005/8/layout/cycle6"/>
    <dgm:cxn modelId="{3B038C4A-9A91-4732-8236-039CC7E94FD9}" type="presParOf" srcId="{4EE93F46-F43E-4C2C-9987-10B643D971B2}" destId="{AB48155D-3E25-4A10-B45D-DC042BF6FC52}" srcOrd="21" destOrd="0" presId="urn:microsoft.com/office/officeart/2005/8/layout/cycle6"/>
    <dgm:cxn modelId="{9FE27BFB-AEF1-437D-B533-66DC4E76C465}" type="presParOf" srcId="{4EE93F46-F43E-4C2C-9987-10B643D971B2}" destId="{4412573B-6AF3-4644-81F9-053AFA4AD64C}" srcOrd="22" destOrd="0" presId="urn:microsoft.com/office/officeart/2005/8/layout/cycle6"/>
    <dgm:cxn modelId="{55CE9A0B-B0EC-47DA-819F-36722C0F73DD}" type="presParOf" srcId="{4EE93F46-F43E-4C2C-9987-10B643D971B2}" destId="{DBFF34F9-5A70-49B3-95F0-3D35E4DB9984}" srcOrd="23" destOrd="0" presId="urn:microsoft.com/office/officeart/2005/8/layout/cycle6"/>
    <dgm:cxn modelId="{3EF52B46-5417-4F76-87CD-E41E81823AD5}" type="presParOf" srcId="{4EE93F46-F43E-4C2C-9987-10B643D971B2}" destId="{F963A555-547C-466C-A82F-921593A5393E}" srcOrd="24" destOrd="0" presId="urn:microsoft.com/office/officeart/2005/8/layout/cycle6"/>
    <dgm:cxn modelId="{38D85EFA-C2CC-4CC9-A7A9-6927745F16F0}" type="presParOf" srcId="{4EE93F46-F43E-4C2C-9987-10B643D971B2}" destId="{63B0AE7D-EF4E-440C-B7BC-ED44F2D644FA}" srcOrd="25" destOrd="0" presId="urn:microsoft.com/office/officeart/2005/8/layout/cycle6"/>
    <dgm:cxn modelId="{1B936E9A-DA13-474D-857A-B4D93BB9C752}" type="presParOf" srcId="{4EE93F46-F43E-4C2C-9987-10B643D971B2}" destId="{5E148070-2CC3-49D1-9E7F-C908ED934769}" srcOrd="26" destOrd="0" presId="urn:microsoft.com/office/officeart/2005/8/layout/cycle6"/>
    <dgm:cxn modelId="{51056E5F-7582-42AA-A587-60760161B4B7}" type="presParOf" srcId="{4EE93F46-F43E-4C2C-9987-10B643D971B2}" destId="{B57CB51A-85EA-40FD-9F04-81B89D9876ED}" srcOrd="27" destOrd="0" presId="urn:microsoft.com/office/officeart/2005/8/layout/cycle6"/>
    <dgm:cxn modelId="{C8333159-57AF-46E1-86DE-1E1B64E1B39B}" type="presParOf" srcId="{4EE93F46-F43E-4C2C-9987-10B643D971B2}" destId="{C977E356-7D39-4206-ABFE-810BCD46ADE5}" srcOrd="28" destOrd="0" presId="urn:microsoft.com/office/officeart/2005/8/layout/cycle6"/>
    <dgm:cxn modelId="{494F2AF0-63AB-4B6F-9F6C-078868711F73}" type="presParOf" srcId="{4EE93F46-F43E-4C2C-9987-10B643D971B2}" destId="{F3675645-E34B-46C6-B689-1C2ACC2BE766}" srcOrd="29"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6AC1C-902F-4EF0-9AD5-1678EDC760FB}">
      <dsp:nvSpPr>
        <dsp:cNvPr id="0" name=""/>
        <dsp:cNvSpPr/>
      </dsp:nvSpPr>
      <dsp:spPr>
        <a:xfrm rot="16200000">
          <a:off x="-444411" y="452564"/>
          <a:ext cx="4438842" cy="3533712"/>
        </a:xfrm>
        <a:prstGeom prst="flowChartManualOperation">
          <a:avLst/>
        </a:prstGeom>
        <a:solidFill>
          <a:schemeClr val="lt1"/>
        </a:solidFill>
        <a:ln w="5715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1600" tIns="0" rIns="101600" bIns="0" numCol="1" spcCol="1270" anchor="t" anchorCtr="0">
          <a:noAutofit/>
        </a:bodyPr>
        <a:lstStyle/>
        <a:p>
          <a:pPr marL="0" lvl="0" indent="0" algn="l" defTabSz="711200">
            <a:lnSpc>
              <a:spcPct val="90000"/>
            </a:lnSpc>
            <a:spcBef>
              <a:spcPct val="0"/>
            </a:spcBef>
            <a:spcAft>
              <a:spcPct val="35000"/>
            </a:spcAft>
            <a:buNone/>
          </a:pPr>
          <a:r>
            <a:rPr lang="en-GB" sz="1600" b="1" kern="1200">
              <a:solidFill>
                <a:sysClr val="windowText" lastClr="000000"/>
              </a:solidFill>
              <a:latin typeface="Arial" panose="020B0604020202020204" pitchFamily="34" charset="0"/>
              <a:ea typeface="Gadugi" panose="020B0502040204020203" pitchFamily="34" charset="0"/>
              <a:cs typeface="Arial" panose="020B0604020202020204" pitchFamily="34" charset="0"/>
            </a:rPr>
            <a:t>Children &amp; Young People tell us…</a:t>
          </a:r>
        </a:p>
        <a:p>
          <a:pPr marL="114300" lvl="1" indent="-114300" algn="l" defTabSz="577850" rtl="0">
            <a:lnSpc>
              <a:spcPct val="100000"/>
            </a:lnSpc>
            <a:spcBef>
              <a:spcPts val="0"/>
            </a:spcBef>
            <a:spcAft>
              <a:spcPts val="600"/>
            </a:spcAft>
            <a:buFont typeface="Arial" panose="020B0604020202020204" pitchFamily="34" charset="0"/>
            <a:buChar char="•"/>
          </a:pPr>
          <a:r>
            <a:rPr lang="en-GB" sz="1300" b="0" i="0" kern="1200">
              <a:solidFill>
                <a:sysClr val="windowText" lastClr="000000"/>
              </a:solidFill>
              <a:latin typeface="Arial"/>
              <a:ea typeface="Gadugi"/>
              <a:cs typeface="Arial"/>
            </a:rPr>
            <a:t>they are frustrated with the long waiting times for autism assessments which negatively impacts their education, mental health, and overall well-being</a:t>
          </a:r>
          <a:endParaRPr lang="en-GB" sz="1300" b="0" kern="1200">
            <a:solidFill>
              <a:sysClr val="windowText" lastClr="000000"/>
            </a:solidFill>
            <a:latin typeface="Arial"/>
            <a:ea typeface="Gadugi"/>
            <a:cs typeface="Arial"/>
          </a:endParaRPr>
        </a:p>
        <a:p>
          <a:pPr marL="114300" lvl="1" indent="-114300" algn="l" defTabSz="577850" rtl="0">
            <a:lnSpc>
              <a:spcPct val="100000"/>
            </a:lnSpc>
            <a:spcBef>
              <a:spcPts val="0"/>
            </a:spcBef>
            <a:spcAft>
              <a:spcPts val="600"/>
            </a:spcAft>
            <a:buFont typeface="Arial" panose="020B0604020202020204" pitchFamily="34" charset="0"/>
            <a:buChar char="•"/>
          </a:pPr>
          <a:r>
            <a:rPr lang="en-GB" sz="1300" b="0" i="0" kern="1200">
              <a:solidFill>
                <a:sysClr val="windowText" lastClr="000000"/>
              </a:solidFill>
              <a:latin typeface="Arial"/>
              <a:ea typeface="Gadugi"/>
              <a:cs typeface="Arial"/>
            </a:rPr>
            <a:t>there is a need for better support in schools. They called for more understanding from teachers and tailored interventions to help them manage their needs effectively</a:t>
          </a:r>
        </a:p>
        <a:p>
          <a:pPr marL="114300" lvl="1" indent="-114300" algn="l" defTabSz="577850" rtl="0">
            <a:lnSpc>
              <a:spcPct val="100000"/>
            </a:lnSpc>
            <a:spcBef>
              <a:spcPts val="0"/>
            </a:spcBef>
            <a:spcAft>
              <a:spcPts val="600"/>
            </a:spcAft>
            <a:buFont typeface="Arial" panose="020B0604020202020204" pitchFamily="34" charset="0"/>
            <a:buChar char="•"/>
          </a:pPr>
          <a:r>
            <a:rPr lang="en-GB" sz="1300" b="0" i="0" kern="1200">
              <a:solidFill>
                <a:sysClr val="windowText" lastClr="000000"/>
              </a:solidFill>
              <a:latin typeface="Arial"/>
              <a:ea typeface="Gadugi"/>
              <a:cs typeface="Arial"/>
            </a:rPr>
            <a:t>they want support and help which is easy to navigate and provide comprehensive support for their needs</a:t>
          </a:r>
        </a:p>
        <a:p>
          <a:pPr marL="57150" lvl="1" indent="-57150" algn="l" defTabSz="488950">
            <a:lnSpc>
              <a:spcPct val="90000"/>
            </a:lnSpc>
            <a:spcBef>
              <a:spcPct val="0"/>
            </a:spcBef>
            <a:spcAft>
              <a:spcPct val="15000"/>
            </a:spcAft>
            <a:buChar char="•"/>
          </a:pPr>
          <a:endParaRPr lang="en-GB" sz="1100" kern="1200">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sp:txBody>
      <dsp:txXfrm rot="5400000">
        <a:off x="8154" y="887767"/>
        <a:ext cx="3533712" cy="2663306"/>
      </dsp:txXfrm>
    </dsp:sp>
    <dsp:sp modelId="{F0B60944-4122-4648-A449-93D6693AEB01}">
      <dsp:nvSpPr>
        <dsp:cNvPr id="0" name=""/>
        <dsp:cNvSpPr/>
      </dsp:nvSpPr>
      <dsp:spPr>
        <a:xfrm rot="16200000">
          <a:off x="3229941" y="560728"/>
          <a:ext cx="4438842" cy="3317385"/>
        </a:xfrm>
        <a:prstGeom prst="flowChartManualOperation">
          <a:avLst/>
        </a:prstGeom>
        <a:solidFill>
          <a:schemeClr val="lt1"/>
        </a:solidFill>
        <a:ln w="5715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1600" tIns="0" rIns="101600" bIns="0" numCol="1" spcCol="1270" anchor="t" anchorCtr="0">
          <a:noAutofit/>
        </a:bodyPr>
        <a:lstStyle/>
        <a:p>
          <a:pPr marL="0" lvl="0" indent="0" algn="l" defTabSz="711200">
            <a:lnSpc>
              <a:spcPct val="90000"/>
            </a:lnSpc>
            <a:spcBef>
              <a:spcPct val="0"/>
            </a:spcBef>
            <a:spcAft>
              <a:spcPct val="35000"/>
            </a:spcAft>
            <a:buNone/>
          </a:pPr>
          <a:r>
            <a:rPr lang="en-GB" sz="1600" b="1" kern="1200">
              <a:solidFill>
                <a:sysClr val="windowText" lastClr="000000"/>
              </a:solidFill>
              <a:latin typeface="Arial"/>
              <a:ea typeface="Gadugi"/>
              <a:cs typeface="Arial"/>
            </a:rPr>
            <a:t>Parents and Carers  tell us…</a:t>
          </a:r>
        </a:p>
        <a:p>
          <a:pPr marL="114300" lvl="1" indent="-114300" algn="l" defTabSz="577850">
            <a:lnSpc>
              <a:spcPct val="100000"/>
            </a:lnSpc>
            <a:spcBef>
              <a:spcPts val="0"/>
            </a:spcBef>
            <a:spcAft>
              <a:spcPts val="600"/>
            </a:spcAft>
            <a:buChar char="•"/>
          </a:pPr>
          <a:r>
            <a:rPr lang="en-GB" sz="1300" b="0" kern="1200">
              <a:solidFill>
                <a:sysClr val="windowText" lastClr="000000"/>
              </a:solidFill>
              <a:latin typeface="Arial"/>
              <a:ea typeface="Gadugi"/>
              <a:cs typeface="Arial"/>
            </a:rPr>
            <a:t>they want better, more regular communication and the chance to talk to someone about assessment processes</a:t>
          </a:r>
        </a:p>
        <a:p>
          <a:pPr marL="114300" lvl="1" indent="-114300" algn="l" defTabSz="577850">
            <a:lnSpc>
              <a:spcPct val="100000"/>
            </a:lnSpc>
            <a:spcBef>
              <a:spcPts val="0"/>
            </a:spcBef>
            <a:spcAft>
              <a:spcPts val="600"/>
            </a:spcAft>
            <a:buChar char="•"/>
          </a:pPr>
          <a:r>
            <a:rPr lang="en-GB" sz="1300" b="0" kern="1200">
              <a:solidFill>
                <a:sysClr val="windowText" lastClr="000000"/>
              </a:solidFill>
              <a:latin typeface="Arial"/>
              <a:ea typeface="Gadugi"/>
              <a:cs typeface="Arial"/>
            </a:rPr>
            <a:t>communication about waiting times and what happens during and after an assessment were the most important information for them. </a:t>
          </a:r>
        </a:p>
        <a:p>
          <a:pPr marL="114300" lvl="1" indent="-114300" algn="l" defTabSz="577850">
            <a:lnSpc>
              <a:spcPct val="100000"/>
            </a:lnSpc>
            <a:spcBef>
              <a:spcPts val="0"/>
            </a:spcBef>
            <a:spcAft>
              <a:spcPts val="600"/>
            </a:spcAft>
            <a:buChar char="•"/>
          </a:pPr>
          <a:r>
            <a:rPr lang="en-GB" sz="1300" b="0" kern="1200">
              <a:solidFill>
                <a:sysClr val="windowText" lastClr="000000"/>
              </a:solidFill>
              <a:latin typeface="Arial"/>
              <a:ea typeface="Gadugi"/>
              <a:cs typeface="Arial"/>
            </a:rPr>
            <a:t>they want details of how to get advice, support and signposting to other services, learning, groups and online resources.</a:t>
          </a:r>
        </a:p>
        <a:p>
          <a:pPr marL="114300" lvl="1" indent="-114300" algn="l" defTabSz="577850">
            <a:lnSpc>
              <a:spcPct val="100000"/>
            </a:lnSpc>
            <a:spcBef>
              <a:spcPts val="0"/>
            </a:spcBef>
            <a:spcAft>
              <a:spcPts val="600"/>
            </a:spcAft>
            <a:buChar char="•"/>
          </a:pPr>
          <a:r>
            <a:rPr lang="en-GB" sz="1300" b="0" kern="1200">
              <a:solidFill>
                <a:sysClr val="windowText" lastClr="000000"/>
              </a:solidFill>
              <a:latin typeface="Arial"/>
              <a:ea typeface="Gadugi"/>
              <a:cs typeface="Arial"/>
            </a:rPr>
            <a:t>they would like peer support opportunities</a:t>
          </a:r>
        </a:p>
      </dsp:txBody>
      <dsp:txXfrm rot="5400000">
        <a:off x="3790670" y="887767"/>
        <a:ext cx="3317385" cy="2663306"/>
      </dsp:txXfrm>
    </dsp:sp>
    <dsp:sp modelId="{3A08F6FA-EE2C-41D2-A0C0-A6A2531097E0}">
      <dsp:nvSpPr>
        <dsp:cNvPr id="0" name=""/>
        <dsp:cNvSpPr/>
      </dsp:nvSpPr>
      <dsp:spPr>
        <a:xfrm rot="16200000">
          <a:off x="6796131" y="560728"/>
          <a:ext cx="4438842" cy="3317385"/>
        </a:xfrm>
        <a:prstGeom prst="flowChartManualOperation">
          <a:avLst/>
        </a:prstGeom>
        <a:solidFill>
          <a:schemeClr val="lt1"/>
        </a:solidFill>
        <a:ln w="5715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1600" tIns="0" rIns="101600" bIns="0" numCol="1" spcCol="1270" anchor="t" anchorCtr="0">
          <a:noAutofit/>
        </a:bodyPr>
        <a:lstStyle/>
        <a:p>
          <a:pPr marL="0" lvl="0" indent="0" algn="l" defTabSz="711200">
            <a:lnSpc>
              <a:spcPct val="90000"/>
            </a:lnSpc>
            <a:spcBef>
              <a:spcPct val="0"/>
            </a:spcBef>
            <a:spcAft>
              <a:spcPct val="35000"/>
            </a:spcAft>
            <a:buNone/>
          </a:pPr>
          <a:r>
            <a:rPr lang="en-GB" sz="1600" b="1" kern="1200">
              <a:solidFill>
                <a:sysClr val="windowText" lastClr="000000"/>
              </a:solidFill>
              <a:latin typeface="Arial" panose="020B0604020202020204" pitchFamily="34" charset="0"/>
              <a:ea typeface="Gadugi" panose="020B0502040204020203" pitchFamily="34" charset="0"/>
              <a:cs typeface="Arial" panose="020B0604020202020204" pitchFamily="34" charset="0"/>
            </a:rPr>
            <a:t>Staff tell us...</a:t>
          </a:r>
        </a:p>
        <a:p>
          <a:pPr marL="114300" lvl="1" indent="-114300" algn="l" defTabSz="577850">
            <a:lnSpc>
              <a:spcPct val="100000"/>
            </a:lnSpc>
            <a:spcBef>
              <a:spcPct val="0"/>
            </a:spcBef>
            <a:spcAft>
              <a:spcPts val="600"/>
            </a:spcAft>
            <a:buChar char="•"/>
          </a:pPr>
          <a:r>
            <a:rPr lang="en-GB" sz="1300" b="0" kern="1200">
              <a:solidFill>
                <a:sysClr val="windowText" lastClr="000000"/>
              </a:solidFill>
              <a:latin typeface="Arial"/>
              <a:ea typeface="Gadugi"/>
              <a:cs typeface="Arial"/>
            </a:rPr>
            <a:t>wait lists, poor experience, sustained pressure, and limited ability to recruit to vacancies adversely impact motivation and retention of workforce.</a:t>
          </a:r>
        </a:p>
        <a:p>
          <a:pPr marL="114300" lvl="1" indent="-114300" algn="l" defTabSz="577850">
            <a:lnSpc>
              <a:spcPct val="100000"/>
            </a:lnSpc>
            <a:spcBef>
              <a:spcPct val="0"/>
            </a:spcBef>
            <a:spcAft>
              <a:spcPts val="600"/>
            </a:spcAft>
            <a:buChar char="•"/>
          </a:pPr>
          <a:r>
            <a:rPr lang="en-GB" sz="1300" b="0" kern="1200">
              <a:solidFill>
                <a:sysClr val="windowText" lastClr="000000"/>
              </a:solidFill>
              <a:latin typeface="Arial"/>
              <a:ea typeface="Gadugi"/>
              <a:cs typeface="Arial"/>
            </a:rPr>
            <a:t>that whilst some schools offer outstanding provision for neurodivergent  pupils, this is inconsistent within and across schools, leading to inconsistent outcomes  </a:t>
          </a:r>
        </a:p>
        <a:p>
          <a:pPr marL="114300" lvl="1" indent="-114300" algn="l" defTabSz="577850">
            <a:lnSpc>
              <a:spcPct val="100000"/>
            </a:lnSpc>
            <a:spcBef>
              <a:spcPct val="0"/>
            </a:spcBef>
            <a:spcAft>
              <a:spcPts val="600"/>
            </a:spcAft>
            <a:buChar char="•"/>
          </a:pPr>
          <a:r>
            <a:rPr lang="en-GB" sz="1300" b="0" kern="1200">
              <a:solidFill>
                <a:sysClr val="windowText" lastClr="000000"/>
              </a:solidFill>
              <a:latin typeface="Arial"/>
              <a:ea typeface="Gadugi"/>
              <a:cs typeface="Arial"/>
            </a:rPr>
            <a:t>they identify that a lack of some types of capacity can result in increased assessment referrals </a:t>
          </a:r>
        </a:p>
        <a:p>
          <a:pPr marL="57150" lvl="1" indent="-57150" algn="l" defTabSz="488950">
            <a:lnSpc>
              <a:spcPct val="90000"/>
            </a:lnSpc>
            <a:spcBef>
              <a:spcPct val="0"/>
            </a:spcBef>
            <a:spcAft>
              <a:spcPct val="15000"/>
            </a:spcAft>
            <a:buChar char="•"/>
          </a:pPr>
          <a:endParaRPr lang="en-GB" sz="1100" kern="1200">
            <a:solidFill>
              <a:sysClr val="windowText" lastClr="000000"/>
            </a:solidFill>
            <a:latin typeface="Arial" panose="020B0604020202020204" pitchFamily="34" charset="0"/>
            <a:ea typeface="Gadugi" panose="020B0502040204020203" pitchFamily="34" charset="0"/>
            <a:cs typeface="Arial" panose="020B0604020202020204" pitchFamily="34" charset="0"/>
          </a:endParaRPr>
        </a:p>
      </dsp:txBody>
      <dsp:txXfrm rot="5400000">
        <a:off x="7356860" y="887767"/>
        <a:ext cx="3317385" cy="26633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2F39EF-939B-4DAF-A255-080DF660B8EA}">
      <dsp:nvSpPr>
        <dsp:cNvPr id="0" name=""/>
        <dsp:cNvSpPr/>
      </dsp:nvSpPr>
      <dsp:spPr>
        <a:xfrm>
          <a:off x="0" y="4712"/>
          <a:ext cx="11532870" cy="316413"/>
        </a:xfrm>
        <a:prstGeom prst="roundRect">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1" kern="1200">
              <a:latin typeface="Arial"/>
              <a:cs typeface="Arial"/>
            </a:rPr>
            <a:t>Safe:</a:t>
          </a:r>
        </a:p>
      </dsp:txBody>
      <dsp:txXfrm>
        <a:off x="15446" y="20158"/>
        <a:ext cx="11501978" cy="285521"/>
      </dsp:txXfrm>
    </dsp:sp>
    <dsp:sp modelId="{AF9F0017-2FD2-457C-AB6B-2A43A1469893}">
      <dsp:nvSpPr>
        <dsp:cNvPr id="0" name=""/>
        <dsp:cNvSpPr/>
      </dsp:nvSpPr>
      <dsp:spPr>
        <a:xfrm>
          <a:off x="0" y="321125"/>
          <a:ext cx="11532870" cy="6097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6169" tIns="17780" rIns="99568" bIns="17780" numCol="1" spcCol="1270" anchor="t" anchorCtr="0">
          <a:noAutofit/>
        </a:bodyPr>
        <a:lstStyle/>
        <a:p>
          <a:pPr marL="114300" lvl="1" indent="-114300" algn="l" defTabSz="622300" rtl="0">
            <a:lnSpc>
              <a:spcPct val="90000"/>
            </a:lnSpc>
            <a:spcBef>
              <a:spcPct val="0"/>
            </a:spcBef>
            <a:spcAft>
              <a:spcPct val="20000"/>
            </a:spcAft>
            <a:buChar char="•"/>
          </a:pPr>
          <a:r>
            <a:rPr lang="en-GB" sz="1400" kern="1200">
              <a:latin typeface="Arial"/>
              <a:cs typeface="Arial"/>
            </a:rPr>
            <a:t>Delays in diagnosis and support can result in deterioration in mental health, including crises that require intensive interventions.</a:t>
          </a:r>
        </a:p>
        <a:p>
          <a:pPr marL="114300" lvl="1" indent="-114300" algn="l" defTabSz="622300">
            <a:lnSpc>
              <a:spcPct val="90000"/>
            </a:lnSpc>
            <a:spcBef>
              <a:spcPct val="0"/>
            </a:spcBef>
            <a:spcAft>
              <a:spcPct val="20000"/>
            </a:spcAft>
            <a:buChar char="•"/>
          </a:pPr>
          <a:r>
            <a:rPr lang="en-GB" sz="1400" kern="1200">
              <a:latin typeface="Arial"/>
              <a:cs typeface="Arial"/>
            </a:rPr>
            <a:t>People with autism are 9 times more likely to die by suicide than other people and long wait times to access diagnosis have been associated with suicide in prevention of future death reports from coroners.</a:t>
          </a:r>
        </a:p>
      </dsp:txBody>
      <dsp:txXfrm>
        <a:off x="0" y="321125"/>
        <a:ext cx="11532870" cy="609791"/>
      </dsp:txXfrm>
    </dsp:sp>
    <dsp:sp modelId="{94454C5C-9266-4D8B-BE4E-2113973A6E7F}">
      <dsp:nvSpPr>
        <dsp:cNvPr id="0" name=""/>
        <dsp:cNvSpPr/>
      </dsp:nvSpPr>
      <dsp:spPr>
        <a:xfrm>
          <a:off x="0" y="930916"/>
          <a:ext cx="11532870" cy="316413"/>
        </a:xfrm>
        <a:prstGeom prst="roundRect">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1" kern="1200">
              <a:latin typeface="Arial"/>
              <a:cs typeface="Arial"/>
            </a:rPr>
            <a:t>Effective:</a:t>
          </a:r>
        </a:p>
      </dsp:txBody>
      <dsp:txXfrm>
        <a:off x="15446" y="946362"/>
        <a:ext cx="11501978" cy="285521"/>
      </dsp:txXfrm>
    </dsp:sp>
    <dsp:sp modelId="{F2414E96-0DE0-4820-9C23-315CC5EF2F08}">
      <dsp:nvSpPr>
        <dsp:cNvPr id="0" name=""/>
        <dsp:cNvSpPr/>
      </dsp:nvSpPr>
      <dsp:spPr>
        <a:xfrm>
          <a:off x="0" y="1247330"/>
          <a:ext cx="11532870" cy="7997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6169" tIns="17780" rIns="99568" bIns="17780" numCol="1" spcCol="1270" anchor="t" anchorCtr="0">
          <a:noAutofit/>
        </a:bodyPr>
        <a:lstStyle/>
        <a:p>
          <a:pPr marL="114300" lvl="1" indent="-114300" algn="l" defTabSz="622300" rtl="0">
            <a:lnSpc>
              <a:spcPct val="90000"/>
            </a:lnSpc>
            <a:spcBef>
              <a:spcPct val="0"/>
            </a:spcBef>
            <a:spcAft>
              <a:spcPct val="20000"/>
            </a:spcAft>
            <a:buChar char="•"/>
          </a:pPr>
          <a:r>
            <a:rPr lang="en-GB" sz="1400" kern="1200">
              <a:latin typeface="Arial"/>
              <a:cs typeface="Arial"/>
            </a:rPr>
            <a:t>When children and young people get timely access to the therapeutic, inclusive services they need (with or without diagnosis), it can make a huge difference to their happiness, wellbeing and development, they are more likely to achieve developmental milestones and less likely to develop co-morbid mental health problems.</a:t>
          </a:r>
        </a:p>
        <a:p>
          <a:pPr marL="114300" lvl="1" indent="-114300" algn="l" defTabSz="622300">
            <a:lnSpc>
              <a:spcPct val="90000"/>
            </a:lnSpc>
            <a:spcBef>
              <a:spcPct val="0"/>
            </a:spcBef>
            <a:spcAft>
              <a:spcPct val="20000"/>
            </a:spcAft>
            <a:buChar char="•"/>
          </a:pPr>
          <a:endParaRPr lang="en-GB" sz="1400" kern="1200">
            <a:latin typeface="Arial" panose="020B0604020202020204" pitchFamily="34" charset="0"/>
            <a:cs typeface="Arial" panose="020B0604020202020204" pitchFamily="34" charset="0"/>
          </a:endParaRPr>
        </a:p>
      </dsp:txBody>
      <dsp:txXfrm>
        <a:off x="0" y="1247330"/>
        <a:ext cx="11532870" cy="799726"/>
      </dsp:txXfrm>
    </dsp:sp>
    <dsp:sp modelId="{B57F9CFC-8F62-4293-A975-B8C36221DCA7}">
      <dsp:nvSpPr>
        <dsp:cNvPr id="0" name=""/>
        <dsp:cNvSpPr/>
      </dsp:nvSpPr>
      <dsp:spPr>
        <a:xfrm>
          <a:off x="0" y="2047056"/>
          <a:ext cx="11532870" cy="316413"/>
        </a:xfrm>
        <a:prstGeom prst="roundRect">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1" kern="1200">
              <a:latin typeface="Arial"/>
              <a:cs typeface="Arial"/>
            </a:rPr>
            <a:t>Well-Experienced:</a:t>
          </a:r>
        </a:p>
      </dsp:txBody>
      <dsp:txXfrm>
        <a:off x="15446" y="2062502"/>
        <a:ext cx="11501978" cy="285521"/>
      </dsp:txXfrm>
    </dsp:sp>
    <dsp:sp modelId="{DEB96D28-DED4-4C7E-9B41-B9BA8E424186}">
      <dsp:nvSpPr>
        <dsp:cNvPr id="0" name=""/>
        <dsp:cNvSpPr/>
      </dsp:nvSpPr>
      <dsp:spPr>
        <a:xfrm>
          <a:off x="0" y="2363469"/>
          <a:ext cx="11532870" cy="839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6169"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GB" sz="1400" kern="1200">
              <a:latin typeface="Arial"/>
              <a:cs typeface="Arial"/>
            </a:rPr>
            <a:t>Nationally and locally, long waits are a source of poor experience, identified in complaints and concerns raised with the ICB and Providers.</a:t>
          </a:r>
        </a:p>
        <a:p>
          <a:pPr marL="114300" lvl="1" indent="-114300" algn="l" defTabSz="622300">
            <a:lnSpc>
              <a:spcPct val="90000"/>
            </a:lnSpc>
            <a:spcBef>
              <a:spcPct val="0"/>
            </a:spcBef>
            <a:spcAft>
              <a:spcPct val="20000"/>
            </a:spcAft>
            <a:buChar char="•"/>
          </a:pPr>
          <a:r>
            <a:rPr lang="en-GB" sz="1400" kern="1200">
              <a:latin typeface="Arial"/>
              <a:cs typeface="Arial"/>
            </a:rPr>
            <a:t>Families feel pathways are confusing and siloed, with little access to help whilst waiting, people then go on to feel abandoned by services after diagnosis.</a:t>
          </a:r>
        </a:p>
        <a:p>
          <a:pPr marL="114300" lvl="1" indent="-114300" algn="l" defTabSz="622300">
            <a:lnSpc>
              <a:spcPct val="90000"/>
            </a:lnSpc>
            <a:spcBef>
              <a:spcPct val="0"/>
            </a:spcBef>
            <a:spcAft>
              <a:spcPct val="20000"/>
            </a:spcAft>
            <a:buChar char="•"/>
          </a:pPr>
          <a:endParaRPr lang="en-GB" sz="1400" kern="1200">
            <a:latin typeface="Arial" panose="020B0604020202020204" pitchFamily="34" charset="0"/>
            <a:cs typeface="Arial" panose="020B0604020202020204" pitchFamily="34" charset="0"/>
          </a:endParaRPr>
        </a:p>
      </dsp:txBody>
      <dsp:txXfrm>
        <a:off x="0" y="2363469"/>
        <a:ext cx="11532870" cy="839712"/>
      </dsp:txXfrm>
    </dsp:sp>
    <dsp:sp modelId="{A142C39D-AEAA-42C5-BA10-8B4596D0738D}">
      <dsp:nvSpPr>
        <dsp:cNvPr id="0" name=""/>
        <dsp:cNvSpPr/>
      </dsp:nvSpPr>
      <dsp:spPr>
        <a:xfrm>
          <a:off x="0" y="3203182"/>
          <a:ext cx="11532870" cy="316413"/>
        </a:xfrm>
        <a:prstGeom prst="roundRect">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1" kern="1200">
              <a:latin typeface="Arial"/>
              <a:cs typeface="Arial"/>
            </a:rPr>
            <a:t>Equitable:</a:t>
          </a:r>
        </a:p>
      </dsp:txBody>
      <dsp:txXfrm>
        <a:off x="15446" y="3218628"/>
        <a:ext cx="11501978" cy="285521"/>
      </dsp:txXfrm>
    </dsp:sp>
    <dsp:sp modelId="{A11E0F6A-8C43-4CD9-91D8-57DED824DB76}">
      <dsp:nvSpPr>
        <dsp:cNvPr id="0" name=""/>
        <dsp:cNvSpPr/>
      </dsp:nvSpPr>
      <dsp:spPr>
        <a:xfrm>
          <a:off x="0" y="3519595"/>
          <a:ext cx="11532870" cy="879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6169"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GB" sz="1400" kern="1200">
              <a:latin typeface="Arial"/>
              <a:cs typeface="Arial"/>
            </a:rPr>
            <a:t>The most disadvantaged children are disproportionately impacted by delayed access to assessment and support, primarily because:</a:t>
          </a:r>
        </a:p>
        <a:p>
          <a:pPr marL="228600" lvl="2" indent="-114300" algn="l" defTabSz="622300">
            <a:lnSpc>
              <a:spcPct val="90000"/>
            </a:lnSpc>
            <a:spcBef>
              <a:spcPct val="0"/>
            </a:spcBef>
            <a:spcAft>
              <a:spcPct val="20000"/>
            </a:spcAft>
            <a:buChar char="•"/>
          </a:pPr>
          <a:r>
            <a:rPr lang="en-GB" sz="1400" kern="1200">
              <a:latin typeface="Arial"/>
              <a:cs typeface="Arial"/>
            </a:rPr>
            <a:t>families with means can choose to pay to access private assessments and support.</a:t>
          </a:r>
        </a:p>
        <a:p>
          <a:pPr marL="228600" lvl="2" indent="-114300" algn="l" defTabSz="622300">
            <a:lnSpc>
              <a:spcPct val="90000"/>
            </a:lnSpc>
            <a:spcBef>
              <a:spcPct val="0"/>
            </a:spcBef>
            <a:spcAft>
              <a:spcPct val="20000"/>
            </a:spcAft>
            <a:buChar char="•"/>
          </a:pPr>
          <a:r>
            <a:rPr lang="en-GB" sz="1400" kern="1200">
              <a:latin typeface="Arial"/>
              <a:cs typeface="Arial"/>
            </a:rPr>
            <a:t>CYP from vulnerable groups, such as Looked After Children or those who are deprived are over-represented on waitlists.</a:t>
          </a:r>
        </a:p>
        <a:p>
          <a:pPr marL="228600" lvl="2" indent="-114300" algn="l" defTabSz="622300">
            <a:lnSpc>
              <a:spcPct val="90000"/>
            </a:lnSpc>
            <a:spcBef>
              <a:spcPct val="0"/>
            </a:spcBef>
            <a:spcAft>
              <a:spcPct val="20000"/>
            </a:spcAft>
            <a:buChar char="•"/>
          </a:pPr>
          <a:endParaRPr lang="en-GB" sz="1400" kern="1200">
            <a:latin typeface="Arial" panose="020B0604020202020204" pitchFamily="34" charset="0"/>
            <a:cs typeface="Arial" panose="020B0604020202020204" pitchFamily="34" charset="0"/>
          </a:endParaRPr>
        </a:p>
      </dsp:txBody>
      <dsp:txXfrm>
        <a:off x="0" y="3519595"/>
        <a:ext cx="11532870" cy="879698"/>
      </dsp:txXfrm>
    </dsp:sp>
    <dsp:sp modelId="{5629B141-938C-4391-ABDB-6A8EE17D2FC4}">
      <dsp:nvSpPr>
        <dsp:cNvPr id="0" name=""/>
        <dsp:cNvSpPr/>
      </dsp:nvSpPr>
      <dsp:spPr>
        <a:xfrm>
          <a:off x="0" y="4399294"/>
          <a:ext cx="11532870" cy="316413"/>
        </a:xfrm>
        <a:prstGeom prst="roundRect">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1" kern="1200">
              <a:latin typeface="Arial"/>
              <a:cs typeface="Arial"/>
            </a:rPr>
            <a:t>Efficient:</a:t>
          </a:r>
        </a:p>
      </dsp:txBody>
      <dsp:txXfrm>
        <a:off x="15446" y="4414740"/>
        <a:ext cx="11501978" cy="285521"/>
      </dsp:txXfrm>
    </dsp:sp>
    <dsp:sp modelId="{80BF1226-11EC-4B0D-B2E2-7DFA097C5A63}">
      <dsp:nvSpPr>
        <dsp:cNvPr id="0" name=""/>
        <dsp:cNvSpPr/>
      </dsp:nvSpPr>
      <dsp:spPr>
        <a:xfrm>
          <a:off x="0" y="4715707"/>
          <a:ext cx="11532870" cy="7997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6169"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GB" sz="1400" kern="1200">
              <a:latin typeface="Arial"/>
              <a:cs typeface="Arial"/>
            </a:rPr>
            <a:t>CYP with neurodevelopmental needs, who do not receive timely and adequate support are more likely to incur increased costs in special educational provision and have reduced long term economic potential, experiencing higher unemployment and increased use of welfare. </a:t>
          </a:r>
        </a:p>
        <a:p>
          <a:pPr marL="114300" lvl="1" indent="-114300" algn="l" defTabSz="622300">
            <a:lnSpc>
              <a:spcPct val="90000"/>
            </a:lnSpc>
            <a:spcBef>
              <a:spcPct val="0"/>
            </a:spcBef>
            <a:spcAft>
              <a:spcPct val="20000"/>
            </a:spcAft>
            <a:buChar char="•"/>
          </a:pPr>
          <a:r>
            <a:rPr lang="en-GB" sz="1400" kern="1200">
              <a:latin typeface="Arial"/>
              <a:cs typeface="Arial"/>
            </a:rPr>
            <a:t>There is an economic impact for parents/ carers associated with the increased challenges of supporting CYP with additional needs, particularly, in the absence of timely access to assessment and support.   </a:t>
          </a:r>
        </a:p>
      </dsp:txBody>
      <dsp:txXfrm>
        <a:off x="0" y="4715707"/>
        <a:ext cx="11532870" cy="7997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038B12-6DCA-4A78-80D8-1A87BA41C4FF}">
      <dsp:nvSpPr>
        <dsp:cNvPr id="0" name=""/>
        <dsp:cNvSpPr/>
      </dsp:nvSpPr>
      <dsp:spPr>
        <a:xfrm>
          <a:off x="2665574" y="242197"/>
          <a:ext cx="5694180" cy="1714087"/>
        </a:xfrm>
        <a:prstGeom prst="roundRect">
          <a:avLst>
            <a:gd name="adj" fmla="val 10000"/>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1" kern="1200" dirty="0">
              <a:solidFill>
                <a:srgbClr val="FFD347"/>
              </a:solidFill>
            </a:rPr>
            <a:t>Inclusive</a:t>
          </a:r>
          <a:r>
            <a:rPr lang="en-GB" sz="1700" b="1" kern="1200" dirty="0">
              <a:solidFill>
                <a:srgbClr val="7030A0"/>
              </a:solidFill>
            </a:rPr>
            <a:t> </a:t>
          </a:r>
          <a:r>
            <a:rPr lang="en-GB" sz="1700" b="1" kern="1200" dirty="0"/>
            <a:t>Communities: </a:t>
          </a:r>
          <a:r>
            <a:rPr lang="en-GB" sz="1700" b="0" kern="1200" dirty="0"/>
            <a:t>Neurodiverse c</a:t>
          </a:r>
          <a:r>
            <a:rPr lang="en-US" sz="1700" b="0" kern="1200" dirty="0" err="1">
              <a:latin typeface="+mn-lt"/>
              <a:cs typeface="+mn-cs"/>
            </a:rPr>
            <a:t>hildren</a:t>
          </a:r>
          <a:r>
            <a:rPr lang="en-US" sz="1700" b="0" kern="1200" dirty="0">
              <a:latin typeface="+mn-lt"/>
              <a:cs typeface="+mn-cs"/>
            </a:rPr>
            <a:t> and young people who are neurodiverse will be able flourish and live their best life in neuro-inclusive cultures, environments &amp; communities</a:t>
          </a:r>
          <a:r>
            <a:rPr lang="en-US" sz="1700" kern="1200" dirty="0">
              <a:latin typeface="+mn-lt"/>
              <a:cs typeface="+mn-cs"/>
            </a:rPr>
            <a:t>.</a:t>
          </a:r>
          <a:endParaRPr lang="en-GB" sz="1700" kern="1200" dirty="0"/>
        </a:p>
      </dsp:txBody>
      <dsp:txXfrm>
        <a:off x="2715778" y="292401"/>
        <a:ext cx="5593772" cy="1613679"/>
      </dsp:txXfrm>
    </dsp:sp>
    <dsp:sp modelId="{2BF936C8-BA8E-4D39-BE2F-89C292C197FA}">
      <dsp:nvSpPr>
        <dsp:cNvPr id="0" name=""/>
        <dsp:cNvSpPr/>
      </dsp:nvSpPr>
      <dsp:spPr>
        <a:xfrm rot="2608292">
          <a:off x="6735338" y="2290344"/>
          <a:ext cx="585400" cy="491005"/>
        </a:xfrm>
        <a:prstGeom prst="leftRightArrow">
          <a:avLst>
            <a:gd name="adj1" fmla="val 60000"/>
            <a:gd name="adj2" fmla="val 50000"/>
          </a:avLst>
        </a:prstGeom>
        <a:solidFill>
          <a:schemeClr val="bg1">
            <a:lumMod val="6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6882640" y="2388545"/>
        <a:ext cx="290797" cy="294603"/>
      </dsp:txXfrm>
    </dsp:sp>
    <dsp:sp modelId="{1A5BAC45-C856-4629-8B13-4F81B9D44E9E}">
      <dsp:nvSpPr>
        <dsp:cNvPr id="0" name=""/>
        <dsp:cNvSpPr/>
      </dsp:nvSpPr>
      <dsp:spPr>
        <a:xfrm>
          <a:off x="5948277" y="3115409"/>
          <a:ext cx="5252836" cy="1773400"/>
        </a:xfrm>
        <a:prstGeom prst="roundRect">
          <a:avLst>
            <a:gd name="adj" fmla="val 10000"/>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1" kern="1200" dirty="0"/>
            <a:t>Needs </a:t>
          </a:r>
          <a:r>
            <a:rPr lang="en-GB" sz="1700" b="1" kern="1200" dirty="0">
              <a:solidFill>
                <a:srgbClr val="FFD347"/>
              </a:solidFill>
            </a:rPr>
            <a:t>identified</a:t>
          </a:r>
          <a:r>
            <a:rPr lang="en-GB" sz="1700" b="1" kern="1200" dirty="0"/>
            <a:t> and supported earlier:</a:t>
          </a:r>
          <a:r>
            <a:rPr lang="en-GB" sz="1700" b="0" kern="1200" dirty="0"/>
            <a:t> Neurodiverse children and young people and their families will get the help they need sooner because we will work to identify and respond to </a:t>
          </a:r>
          <a:r>
            <a:rPr lang="en-US" sz="1700" b="0" kern="1200" dirty="0">
              <a:latin typeface="+mn-lt"/>
              <a:cs typeface="+mn-cs"/>
            </a:rPr>
            <a:t>individual’s needs sooner and offer support that works for them, when they need it.</a:t>
          </a:r>
          <a:endParaRPr lang="en-GB" sz="1700" b="0" kern="1200" dirty="0"/>
        </a:p>
      </dsp:txBody>
      <dsp:txXfrm>
        <a:off x="6000218" y="3167350"/>
        <a:ext cx="5148954" cy="1669518"/>
      </dsp:txXfrm>
    </dsp:sp>
    <dsp:sp modelId="{E8D242FB-73D5-4879-89C1-C88AAB82B716}">
      <dsp:nvSpPr>
        <dsp:cNvPr id="0" name=""/>
        <dsp:cNvSpPr/>
      </dsp:nvSpPr>
      <dsp:spPr>
        <a:xfrm rot="10788172">
          <a:off x="5289703" y="3766902"/>
          <a:ext cx="585400" cy="491005"/>
        </a:xfrm>
        <a:prstGeom prst="leftRightArrow">
          <a:avLst>
            <a:gd name="adj1" fmla="val 60000"/>
            <a:gd name="adj2" fmla="val 50000"/>
          </a:avLst>
        </a:prstGeom>
        <a:solidFill>
          <a:schemeClr val="bg1">
            <a:lumMod val="6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rot="10800000">
        <a:off x="5437004" y="3865103"/>
        <a:ext cx="290797" cy="294603"/>
      </dsp:txXfrm>
    </dsp:sp>
    <dsp:sp modelId="{326F2556-DAEF-46CB-8EDE-1E814C7519AF}">
      <dsp:nvSpPr>
        <dsp:cNvPr id="0" name=""/>
        <dsp:cNvSpPr/>
      </dsp:nvSpPr>
      <dsp:spPr>
        <a:xfrm>
          <a:off x="0" y="3175324"/>
          <a:ext cx="5216530" cy="1694629"/>
        </a:xfrm>
        <a:prstGeom prst="roundRect">
          <a:avLst>
            <a:gd name="adj" fmla="val 10000"/>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1" kern="1200" dirty="0">
              <a:solidFill>
                <a:srgbClr val="FFD347"/>
              </a:solidFill>
            </a:rPr>
            <a:t>Integrated</a:t>
          </a:r>
          <a:r>
            <a:rPr lang="en-GB" sz="1700" b="1" kern="1200" dirty="0"/>
            <a:t> support and services: </a:t>
          </a:r>
          <a:r>
            <a:rPr lang="en-GB" sz="1700" b="0" kern="1200" dirty="0"/>
            <a:t>Neurodiverse children and young people and their families will get the help they need sooner because of</a:t>
          </a:r>
          <a:r>
            <a:rPr lang="en-US" sz="1700" kern="1200" dirty="0">
              <a:latin typeface="+mn-lt"/>
              <a:cs typeface="+mn-cs"/>
            </a:rPr>
            <a:t> </a:t>
          </a:r>
          <a:r>
            <a:rPr lang="en-US" sz="1700" b="0" kern="1200" dirty="0">
              <a:latin typeface="+mn-lt"/>
              <a:cs typeface="+mn-cs"/>
            </a:rPr>
            <a:t>better integration, communication and efficiency resulting in a greater effectiveness of the services across One Devon</a:t>
          </a:r>
          <a:r>
            <a:rPr lang="en-US" sz="1700" b="1" kern="1200" dirty="0">
              <a:latin typeface="+mn-lt"/>
              <a:cs typeface="+mn-cs"/>
            </a:rPr>
            <a:t>.</a:t>
          </a:r>
          <a:r>
            <a:rPr lang="en-GB" sz="1700" b="1" kern="1200" dirty="0"/>
            <a:t> </a:t>
          </a:r>
          <a:endParaRPr lang="en-GB" sz="1700" kern="1200" dirty="0"/>
        </a:p>
      </dsp:txBody>
      <dsp:txXfrm>
        <a:off x="49634" y="3224958"/>
        <a:ext cx="5117262" cy="1595361"/>
      </dsp:txXfrm>
    </dsp:sp>
    <dsp:sp modelId="{53ECBD2C-0B19-4055-8FFD-FB329F55A671}">
      <dsp:nvSpPr>
        <dsp:cNvPr id="0" name=""/>
        <dsp:cNvSpPr/>
      </dsp:nvSpPr>
      <dsp:spPr>
        <a:xfrm rot="18888793">
          <a:off x="3762931" y="2320301"/>
          <a:ext cx="585400" cy="491005"/>
        </a:xfrm>
        <a:prstGeom prst="leftRightArrow">
          <a:avLst>
            <a:gd name="adj1" fmla="val 60000"/>
            <a:gd name="adj2" fmla="val 50000"/>
          </a:avLst>
        </a:prstGeom>
        <a:solidFill>
          <a:schemeClr val="bg1">
            <a:lumMod val="6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3910233" y="2418502"/>
        <a:ext cx="290797" cy="2946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C0118F-818C-47F3-8242-B348E8A972E9}">
      <dsp:nvSpPr>
        <dsp:cNvPr id="0" name=""/>
        <dsp:cNvSpPr/>
      </dsp:nvSpPr>
      <dsp:spPr>
        <a:xfrm>
          <a:off x="0" y="140015"/>
          <a:ext cx="3654603" cy="2192762"/>
        </a:xfrm>
        <a:prstGeom prst="rect">
          <a:avLst/>
        </a:prstGeom>
        <a:solidFill>
          <a:schemeClr val="bg1"/>
        </a:solidFill>
        <a:ln w="57150" cap="flat" cmpd="sng" algn="ctr">
          <a:solidFill>
            <a:srgbClr val="66006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tx1"/>
              </a:solidFill>
              <a:latin typeface="Arial"/>
            </a:rPr>
            <a:t>Enhancing Universal Support: </a:t>
          </a:r>
        </a:p>
        <a:p>
          <a:pPr marL="0" lvl="0" indent="0" algn="ctr" defTabSz="622300">
            <a:lnSpc>
              <a:spcPct val="90000"/>
            </a:lnSpc>
            <a:spcBef>
              <a:spcPct val="0"/>
            </a:spcBef>
            <a:spcAft>
              <a:spcPct val="35000"/>
            </a:spcAft>
            <a:buNone/>
          </a:pPr>
          <a:r>
            <a:rPr lang="en-GB" sz="1400" kern="1200" dirty="0">
              <a:solidFill>
                <a:schemeClr val="tx1"/>
              </a:solidFill>
              <a:latin typeface="Arial"/>
              <a:ea typeface="+mn-ea"/>
              <a:cs typeface="+mn-cs"/>
            </a:rPr>
            <a:t>Neurodiverse children and young people and their families will benefit from:</a:t>
          </a:r>
        </a:p>
        <a:p>
          <a:pPr marL="0" lvl="0" indent="0" algn="ctr" defTabSz="622300">
            <a:lnSpc>
              <a:spcPct val="90000"/>
            </a:lnSpc>
            <a:spcBef>
              <a:spcPct val="0"/>
            </a:spcBef>
            <a:spcAft>
              <a:spcPct val="35000"/>
            </a:spcAft>
            <a:buNone/>
          </a:pPr>
          <a:r>
            <a:rPr lang="en-GB" sz="1200" kern="1200" dirty="0">
              <a:solidFill>
                <a:schemeClr val="tx1"/>
              </a:solidFill>
              <a:latin typeface="Arial"/>
              <a:ea typeface="+mn-ea"/>
              <a:cs typeface="+mn-cs"/>
            </a:rPr>
            <a:t>- Increased ND &amp; SLCN support into family hubs </a:t>
          </a:r>
        </a:p>
        <a:p>
          <a:pPr marL="0" lvl="0" indent="0" algn="ctr" defTabSz="622300">
            <a:lnSpc>
              <a:spcPct val="90000"/>
            </a:lnSpc>
            <a:spcBef>
              <a:spcPct val="0"/>
            </a:spcBef>
            <a:spcAft>
              <a:spcPct val="35000"/>
            </a:spcAft>
            <a:buNone/>
          </a:pPr>
          <a:r>
            <a:rPr lang="en-GB" sz="1200" kern="1200" dirty="0">
              <a:solidFill>
                <a:schemeClr val="tx1"/>
              </a:solidFill>
              <a:latin typeface="Arial"/>
              <a:ea typeface="+mn-ea"/>
              <a:cs typeface="+mn-cs"/>
            </a:rPr>
            <a:t>- alignment of early help and graduated approach</a:t>
          </a:r>
        </a:p>
        <a:p>
          <a:pPr marL="0" lvl="0" indent="0" algn="ctr" defTabSz="622300">
            <a:lnSpc>
              <a:spcPct val="90000"/>
            </a:lnSpc>
            <a:spcBef>
              <a:spcPct val="0"/>
            </a:spcBef>
            <a:spcAft>
              <a:spcPct val="35000"/>
            </a:spcAft>
            <a:buNone/>
          </a:pPr>
          <a:r>
            <a:rPr lang="en-GB" sz="1200" kern="1200" dirty="0">
              <a:solidFill>
                <a:schemeClr val="tx1"/>
              </a:solidFill>
              <a:latin typeface="Arial"/>
              <a:ea typeface="+mn-ea"/>
              <a:cs typeface="+mn-cs"/>
            </a:rPr>
            <a:t>- Promotion </a:t>
          </a:r>
          <a:r>
            <a:rPr lang="en-GB" sz="1200" b="0" kern="1200" dirty="0">
              <a:solidFill>
                <a:schemeClr val="tx1"/>
              </a:solidFill>
              <a:latin typeface="Arial"/>
              <a:ea typeface="+mn-ea"/>
              <a:cs typeface="+mn-cs"/>
            </a:rPr>
            <a:t>of more neuro- affirming and neuro- inclusive cultures, environments and communities.</a:t>
          </a:r>
        </a:p>
        <a:p>
          <a:pPr marL="0" lvl="0" indent="0" algn="ctr" defTabSz="622300">
            <a:lnSpc>
              <a:spcPct val="90000"/>
            </a:lnSpc>
            <a:spcBef>
              <a:spcPct val="0"/>
            </a:spcBef>
            <a:spcAft>
              <a:spcPct val="35000"/>
            </a:spcAft>
            <a:buNone/>
          </a:pPr>
          <a:endParaRPr lang="en-GB" sz="1400" kern="1200" dirty="0">
            <a:solidFill>
              <a:schemeClr val="tx1"/>
            </a:solidFill>
            <a:latin typeface="Arial" panose="020B0604020202020204" pitchFamily="34" charset="0"/>
            <a:cs typeface="Arial" panose="020B0604020202020204" pitchFamily="34" charset="0"/>
          </a:endParaRPr>
        </a:p>
      </dsp:txBody>
      <dsp:txXfrm>
        <a:off x="0" y="140015"/>
        <a:ext cx="3654603" cy="2192762"/>
      </dsp:txXfrm>
    </dsp:sp>
    <dsp:sp modelId="{F1333EED-7D8C-43BA-814C-5CD7D2742EC7}">
      <dsp:nvSpPr>
        <dsp:cNvPr id="0" name=""/>
        <dsp:cNvSpPr/>
      </dsp:nvSpPr>
      <dsp:spPr>
        <a:xfrm>
          <a:off x="4020064" y="140015"/>
          <a:ext cx="3654603" cy="2192762"/>
        </a:xfrm>
        <a:prstGeom prst="rect">
          <a:avLst/>
        </a:prstGeom>
        <a:solidFill>
          <a:schemeClr val="bg1"/>
        </a:solidFill>
        <a:ln w="57150" cap="flat" cmpd="sng" algn="ctr">
          <a:solidFill>
            <a:srgbClr val="FABA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u="none" kern="1200" dirty="0">
              <a:solidFill>
                <a:schemeClr val="tx1"/>
              </a:solidFill>
              <a:latin typeface="Arial" panose="020B0604020202020204" pitchFamily="34" charset="0"/>
              <a:ea typeface="+mn-ea"/>
              <a:cs typeface="Arial" panose="020B0604020202020204" pitchFamily="34" charset="0"/>
            </a:rPr>
            <a:t>Supporting Parent Carers:</a:t>
          </a:r>
        </a:p>
        <a:p>
          <a:pPr marL="0" lvl="0" indent="0" algn="ctr" defTabSz="622300">
            <a:lnSpc>
              <a:spcPct val="90000"/>
            </a:lnSpc>
            <a:spcBef>
              <a:spcPct val="0"/>
            </a:spcBef>
            <a:spcAft>
              <a:spcPct val="35000"/>
            </a:spcAft>
            <a:buNone/>
          </a:pPr>
          <a:r>
            <a:rPr lang="en-GB" sz="1400" b="0" u="none" kern="1200" dirty="0">
              <a:solidFill>
                <a:schemeClr val="tx1"/>
              </a:solidFill>
              <a:latin typeface="Arial" panose="020B0604020202020204" pitchFamily="34" charset="0"/>
              <a:ea typeface="+mn-ea"/>
              <a:cs typeface="Arial" panose="020B0604020202020204" pitchFamily="34" charset="0"/>
            </a:rPr>
            <a:t>Neurodiverse children and young people and their families will benefit from support for parent carers that:</a:t>
          </a:r>
        </a:p>
        <a:p>
          <a:pPr marL="0" lvl="0" indent="0" algn="ctr" defTabSz="622300">
            <a:lnSpc>
              <a:spcPct val="90000"/>
            </a:lnSpc>
            <a:spcBef>
              <a:spcPct val="0"/>
            </a:spcBef>
            <a:spcAft>
              <a:spcPct val="35000"/>
            </a:spcAft>
            <a:buNone/>
          </a:pPr>
          <a:r>
            <a:rPr lang="en-GB" sz="1400" b="0" u="none" kern="1200" dirty="0">
              <a:solidFill>
                <a:schemeClr val="tx1"/>
              </a:solidFill>
              <a:latin typeface="Arial" panose="020B0604020202020204" pitchFamily="34" charset="0"/>
              <a:ea typeface="+mn-ea"/>
              <a:cs typeface="Arial" panose="020B0604020202020204" pitchFamily="34" charset="0"/>
            </a:rPr>
            <a:t>- </a:t>
          </a:r>
          <a:r>
            <a:rPr lang="en-GB" sz="1200" b="0" u="none" kern="1200" dirty="0">
              <a:solidFill>
                <a:schemeClr val="tx1"/>
              </a:solidFill>
              <a:latin typeface="Arial" panose="020B0604020202020204" pitchFamily="34" charset="0"/>
              <a:ea typeface="+mn-ea"/>
              <a:cs typeface="Arial" panose="020B0604020202020204" pitchFamily="34" charset="0"/>
            </a:rPr>
            <a:t>Responds to what parent carers need through an e</a:t>
          </a:r>
          <a:r>
            <a:rPr lang="en-GB" sz="1200" kern="1200" dirty="0">
              <a:solidFill>
                <a:schemeClr val="tx1"/>
              </a:solidFill>
              <a:latin typeface="Arial" panose="020B0604020202020204" pitchFamily="34" charset="0"/>
              <a:ea typeface="+mn-ea"/>
              <a:cs typeface="Arial" panose="020B0604020202020204" pitchFamily="34" charset="0"/>
            </a:rPr>
            <a:t>nhanced and co-produced online offer. </a:t>
          </a:r>
        </a:p>
        <a:p>
          <a:pPr marL="0" lvl="0" indent="0" algn="ctr" defTabSz="622300">
            <a:lnSpc>
              <a:spcPct val="90000"/>
            </a:lnSpc>
            <a:spcBef>
              <a:spcPct val="0"/>
            </a:spcBef>
            <a:spcAft>
              <a:spcPct val="35000"/>
            </a:spcAft>
            <a:buNone/>
          </a:pPr>
          <a:r>
            <a:rPr lang="en-GB" sz="1200" kern="1200" dirty="0">
              <a:solidFill>
                <a:schemeClr val="tx1"/>
              </a:solidFill>
              <a:latin typeface="Arial" panose="020B0604020202020204" pitchFamily="34" charset="0"/>
              <a:ea typeface="+mn-ea"/>
              <a:cs typeface="Arial" panose="020B0604020202020204" pitchFamily="34" charset="0"/>
            </a:rPr>
            <a:t>-Offers Peer Led Parent Support Programmes and Parenting Support Programmes. </a:t>
          </a:r>
          <a:endParaRPr lang="en-GB" sz="1200" kern="1200" dirty="0">
            <a:solidFill>
              <a:schemeClr val="tx1"/>
            </a:solidFill>
            <a:latin typeface="Arial" panose="020B0604020202020204" pitchFamily="34" charset="0"/>
            <a:cs typeface="Arial" panose="020B0604020202020204" pitchFamily="34" charset="0"/>
          </a:endParaRPr>
        </a:p>
      </dsp:txBody>
      <dsp:txXfrm>
        <a:off x="4020064" y="140015"/>
        <a:ext cx="3654603" cy="2192762"/>
      </dsp:txXfrm>
    </dsp:sp>
    <dsp:sp modelId="{98E486C0-338E-436C-8A4C-A051A9E6E4EE}">
      <dsp:nvSpPr>
        <dsp:cNvPr id="0" name=""/>
        <dsp:cNvSpPr/>
      </dsp:nvSpPr>
      <dsp:spPr>
        <a:xfrm>
          <a:off x="8040128" y="140015"/>
          <a:ext cx="3654603" cy="2192762"/>
        </a:xfrm>
        <a:prstGeom prst="rect">
          <a:avLst/>
        </a:prstGeom>
        <a:noFill/>
        <a:ln w="57150" cap="flat" cmpd="sng" algn="ctr">
          <a:solidFill>
            <a:srgbClr val="00963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u="none" kern="1200" dirty="0">
              <a:solidFill>
                <a:schemeClr val="tx1"/>
              </a:solidFill>
              <a:latin typeface="Arial" panose="020B0604020202020204" pitchFamily="34" charset="0"/>
              <a:ea typeface="+mn-ea"/>
              <a:cs typeface="Arial" panose="020B0604020202020204" pitchFamily="34" charset="0"/>
            </a:rPr>
            <a:t>Supporting Schools:</a:t>
          </a:r>
        </a:p>
        <a:p>
          <a:pPr marL="0" lvl="0" indent="0" algn="ctr" defTabSz="622300">
            <a:lnSpc>
              <a:spcPct val="90000"/>
            </a:lnSpc>
            <a:spcBef>
              <a:spcPct val="0"/>
            </a:spcBef>
            <a:spcAft>
              <a:spcPct val="35000"/>
            </a:spcAft>
            <a:buNone/>
          </a:pPr>
          <a:r>
            <a:rPr lang="en-GB" sz="1400" b="0" u="none" kern="1200" dirty="0">
              <a:solidFill>
                <a:schemeClr val="tx1"/>
              </a:solidFill>
              <a:latin typeface="Arial" panose="020B0604020202020204" pitchFamily="34" charset="0"/>
              <a:ea typeface="+mn-ea"/>
              <a:cs typeface="Arial" panose="020B0604020202020204" pitchFamily="34" charset="0"/>
            </a:rPr>
            <a:t>Neurodiverse children and young people and their families will benefit from support for schools which that:</a:t>
          </a:r>
        </a:p>
        <a:p>
          <a:pPr marL="0" lvl="0" indent="0" algn="ctr" defTabSz="622300">
            <a:lnSpc>
              <a:spcPct val="90000"/>
            </a:lnSpc>
            <a:spcBef>
              <a:spcPct val="0"/>
            </a:spcBef>
            <a:spcAft>
              <a:spcPct val="35000"/>
            </a:spcAft>
            <a:buNone/>
          </a:pPr>
          <a:r>
            <a:rPr lang="en-GB" sz="1200" b="0" u="none" kern="1200" dirty="0">
              <a:solidFill>
                <a:schemeClr val="tx1"/>
              </a:solidFill>
              <a:latin typeface="Arial" panose="020B0604020202020204" pitchFamily="34" charset="0"/>
              <a:ea typeface="+mn-ea"/>
              <a:cs typeface="Arial" panose="020B0604020202020204" pitchFamily="34" charset="0"/>
            </a:rPr>
            <a:t>- Promotes neuro-affirming and neuro-inclusive cultures, is responsive to children and young people’s experiences and aligns to the graduated approach</a:t>
          </a:r>
        </a:p>
        <a:p>
          <a:pPr marL="0" lvl="0" indent="0" algn="ctr" defTabSz="622300">
            <a:lnSpc>
              <a:spcPct val="90000"/>
            </a:lnSpc>
            <a:spcBef>
              <a:spcPct val="0"/>
            </a:spcBef>
            <a:spcAft>
              <a:spcPct val="35000"/>
            </a:spcAft>
            <a:buNone/>
          </a:pPr>
          <a:r>
            <a:rPr lang="en-GB" sz="1200" b="0" u="none" kern="1200" dirty="0">
              <a:solidFill>
                <a:schemeClr val="tx1"/>
              </a:solidFill>
              <a:latin typeface="Arial" panose="020B0604020202020204" pitchFamily="34" charset="0"/>
              <a:ea typeface="+mn-ea"/>
              <a:cs typeface="Arial" panose="020B0604020202020204" pitchFamily="34" charset="0"/>
            </a:rPr>
            <a:t>- Includes training</a:t>
          </a:r>
          <a:r>
            <a:rPr lang="en-GB" sz="1200" b="0" kern="1200" dirty="0">
              <a:solidFill>
                <a:schemeClr val="tx1"/>
              </a:solidFill>
              <a:latin typeface="Arial" panose="020B0604020202020204" pitchFamily="34" charset="0"/>
              <a:ea typeface="+mn-ea"/>
              <a:cs typeface="Arial" panose="020B0604020202020204" pitchFamily="34" charset="0"/>
            </a:rPr>
            <a:t> and ND / SLCN resources through PINS and Autism in Schools Programmes, linked therapists.</a:t>
          </a:r>
          <a:endParaRPr lang="en-GB" sz="1200" b="1" u="none" kern="1200" dirty="0">
            <a:solidFill>
              <a:schemeClr val="tx1"/>
            </a:solidFill>
            <a:latin typeface="Arial" panose="020B0604020202020204" pitchFamily="34" charset="0"/>
            <a:ea typeface="+mn-ea"/>
            <a:cs typeface="Arial" panose="020B0604020202020204" pitchFamily="34" charset="0"/>
          </a:endParaRPr>
        </a:p>
      </dsp:txBody>
      <dsp:txXfrm>
        <a:off x="8040128" y="140015"/>
        <a:ext cx="3654603" cy="2192762"/>
      </dsp:txXfrm>
    </dsp:sp>
    <dsp:sp modelId="{333C37BC-1049-4BB7-A15A-99D7E598E7F2}">
      <dsp:nvSpPr>
        <dsp:cNvPr id="0" name=""/>
        <dsp:cNvSpPr/>
      </dsp:nvSpPr>
      <dsp:spPr>
        <a:xfrm>
          <a:off x="0" y="2698238"/>
          <a:ext cx="3654603" cy="2192762"/>
        </a:xfrm>
        <a:prstGeom prst="rect">
          <a:avLst/>
        </a:prstGeom>
        <a:solidFill>
          <a:schemeClr val="bg1"/>
        </a:solidFill>
        <a:ln w="5715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tx1"/>
              </a:solidFill>
              <a:latin typeface="Arial" panose="020B0604020202020204" pitchFamily="34" charset="0"/>
              <a:cs typeface="Arial" panose="020B0604020202020204" pitchFamily="34" charset="0"/>
            </a:rPr>
            <a:t>Needs Led Support:</a:t>
          </a:r>
        </a:p>
        <a:p>
          <a:pPr marL="0" lvl="0" indent="0" algn="ctr" defTabSz="622300">
            <a:lnSpc>
              <a:spcPct val="90000"/>
            </a:lnSpc>
            <a:spcBef>
              <a:spcPct val="0"/>
            </a:spcBef>
            <a:spcAft>
              <a:spcPct val="35000"/>
            </a:spcAft>
            <a:buNone/>
          </a:pPr>
          <a:r>
            <a:rPr lang="en-GB" sz="1400" kern="1200" dirty="0">
              <a:solidFill>
                <a:schemeClr val="tx1"/>
              </a:solidFill>
              <a:latin typeface="Arial"/>
              <a:ea typeface="+mn-ea"/>
              <a:cs typeface="+mn-cs"/>
            </a:rPr>
            <a:t>Neurodiverse children and young people and their families will benefit from:</a:t>
          </a:r>
        </a:p>
        <a:p>
          <a:pPr marL="0" lvl="0" indent="0" algn="ctr" defTabSz="622300">
            <a:lnSpc>
              <a:spcPct val="90000"/>
            </a:lnSpc>
            <a:spcBef>
              <a:spcPct val="0"/>
            </a:spcBef>
            <a:spcAft>
              <a:spcPct val="35000"/>
            </a:spcAft>
            <a:buNone/>
          </a:pPr>
          <a:r>
            <a:rPr lang="en-GB" sz="1200" kern="1200" dirty="0">
              <a:solidFill>
                <a:schemeClr val="tx1"/>
              </a:solidFill>
              <a:latin typeface="Arial"/>
              <a:ea typeface="+mn-ea"/>
              <a:cs typeface="+mn-cs"/>
            </a:rPr>
            <a:t>- support being needs led and a</a:t>
          </a:r>
          <a:r>
            <a:rPr lang="en-GB" sz="1200" kern="1200" dirty="0">
              <a:solidFill>
                <a:schemeClr val="tx1"/>
              </a:solidFill>
              <a:latin typeface="Arial" panose="020B0604020202020204" pitchFamily="34" charset="0"/>
              <a:cs typeface="Arial" panose="020B0604020202020204" pitchFamily="34" charset="0"/>
            </a:rPr>
            <a:t>vailable for all, with or without diagnosis. </a:t>
          </a:r>
        </a:p>
        <a:p>
          <a:pPr marL="0" lvl="0" indent="0" algn="ctr" defTabSz="622300">
            <a:lnSpc>
              <a:spcPct val="90000"/>
            </a:lnSpc>
            <a:spcBef>
              <a:spcPct val="0"/>
            </a:spcBef>
            <a:spcAft>
              <a:spcPct val="35000"/>
            </a:spcAft>
            <a:buNone/>
          </a:pPr>
          <a:r>
            <a:rPr lang="en-GB" sz="1200" kern="1200" dirty="0">
              <a:solidFill>
                <a:schemeClr val="tx1"/>
              </a:solidFill>
              <a:latin typeface="Arial" panose="020B0604020202020204" pitchFamily="34" charset="0"/>
              <a:cs typeface="Arial" panose="020B0604020202020204" pitchFamily="34" charset="0"/>
            </a:rPr>
            <a:t>- This will be achieved through Neurodiversity Navigators, locality SLT, and other Early Help Services.</a:t>
          </a:r>
        </a:p>
        <a:p>
          <a:pPr marL="0" lvl="0" indent="0" algn="ctr" defTabSz="622300">
            <a:lnSpc>
              <a:spcPct val="90000"/>
            </a:lnSpc>
            <a:spcBef>
              <a:spcPct val="0"/>
            </a:spcBef>
            <a:spcAft>
              <a:spcPct val="35000"/>
            </a:spcAft>
            <a:buNone/>
          </a:pPr>
          <a:endParaRPr lang="en-GB" sz="1400" b="1" kern="1200" dirty="0">
            <a:solidFill>
              <a:schemeClr val="tx1"/>
            </a:solidFill>
            <a:latin typeface="Arial" panose="020B0604020202020204" pitchFamily="34" charset="0"/>
            <a:cs typeface="Arial" panose="020B0604020202020204" pitchFamily="34" charset="0"/>
          </a:endParaRPr>
        </a:p>
      </dsp:txBody>
      <dsp:txXfrm>
        <a:off x="0" y="2698238"/>
        <a:ext cx="3654603" cy="2192762"/>
      </dsp:txXfrm>
    </dsp:sp>
    <dsp:sp modelId="{6627BFEA-1A25-4B71-8092-8E6A5128D4F9}">
      <dsp:nvSpPr>
        <dsp:cNvPr id="0" name=""/>
        <dsp:cNvSpPr/>
      </dsp:nvSpPr>
      <dsp:spPr>
        <a:xfrm>
          <a:off x="4020064" y="2698238"/>
          <a:ext cx="3654603" cy="2192762"/>
        </a:xfrm>
        <a:prstGeom prst="rect">
          <a:avLst/>
        </a:prstGeom>
        <a:solidFill>
          <a:schemeClr val="bg1"/>
        </a:solidFill>
        <a:ln w="57150" cap="flat" cmpd="sng" algn="ctr">
          <a:solidFill>
            <a:srgbClr val="ED8B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u="none" kern="1200" dirty="0">
              <a:solidFill>
                <a:schemeClr val="tx1"/>
              </a:solidFill>
              <a:latin typeface="Arial" panose="020B0604020202020204" pitchFamily="34" charset="0"/>
              <a:ea typeface="+mn-ea"/>
              <a:cs typeface="Arial" panose="020B0604020202020204" pitchFamily="34" charset="0"/>
            </a:rPr>
            <a:t>Improved Integration, Timeliness &amp; Efficiency of Neurodevelopmental Diagnostic Assessment: </a:t>
          </a:r>
        </a:p>
        <a:p>
          <a:pPr marL="0" lvl="0" indent="0" algn="ctr" defTabSz="622300">
            <a:lnSpc>
              <a:spcPct val="90000"/>
            </a:lnSpc>
            <a:spcBef>
              <a:spcPct val="0"/>
            </a:spcBef>
            <a:spcAft>
              <a:spcPct val="35000"/>
            </a:spcAft>
            <a:buNone/>
          </a:pPr>
          <a:r>
            <a:rPr lang="en-GB" sz="1400" b="0" u="none" kern="1200" dirty="0">
              <a:solidFill>
                <a:schemeClr val="tx1"/>
              </a:solidFill>
              <a:latin typeface="Arial" panose="020B0604020202020204" pitchFamily="34" charset="0"/>
              <a:ea typeface="+mn-ea"/>
              <a:cs typeface="Arial" panose="020B0604020202020204" pitchFamily="34" charset="0"/>
            </a:rPr>
            <a:t>Neurodiverse children and young people and their families will benefit from:</a:t>
          </a:r>
        </a:p>
        <a:p>
          <a:pPr marL="0" lvl="0" indent="0" algn="ctr" defTabSz="622300">
            <a:lnSpc>
              <a:spcPct val="90000"/>
            </a:lnSpc>
            <a:spcBef>
              <a:spcPct val="0"/>
            </a:spcBef>
            <a:spcAft>
              <a:spcPct val="35000"/>
            </a:spcAft>
            <a:buNone/>
          </a:pPr>
          <a:r>
            <a:rPr lang="en-GB" sz="1200" b="0" u="none" kern="1200" dirty="0">
              <a:solidFill>
                <a:schemeClr val="tx1"/>
              </a:solidFill>
              <a:latin typeface="Arial" panose="020B0604020202020204" pitchFamily="34" charset="0"/>
              <a:ea typeface="+mn-ea"/>
              <a:cs typeface="Arial" panose="020B0604020202020204" pitchFamily="34" charset="0"/>
            </a:rPr>
            <a:t>-  Continuing waiting </a:t>
          </a:r>
          <a:r>
            <a:rPr lang="en-GB" sz="1200" b="0" kern="1200" dirty="0">
              <a:solidFill>
                <a:schemeClr val="tx1"/>
              </a:solidFill>
              <a:latin typeface="Arial" panose="020B0604020202020204" pitchFamily="34" charset="0"/>
              <a:ea typeface="+mn-ea"/>
              <a:cs typeface="Arial" panose="020B0604020202020204" pitchFamily="34" charset="0"/>
            </a:rPr>
            <a:t>list reduction activities and ensuring effective support through </a:t>
          </a:r>
          <a:r>
            <a:rPr lang="en-GB" sz="1200" kern="1200" dirty="0">
              <a:solidFill>
                <a:schemeClr val="tx1"/>
              </a:solidFill>
              <a:latin typeface="Arial" panose="020B0604020202020204" pitchFamily="34" charset="0"/>
              <a:ea typeface="+mn-ea"/>
              <a:cs typeface="Arial" panose="020B0604020202020204" pitchFamily="34" charset="0"/>
            </a:rPr>
            <a:t>Right to Choose and validation of private diagnostic assessments.</a:t>
          </a:r>
        </a:p>
        <a:p>
          <a:pPr marL="0" lvl="0" indent="0" algn="ctr" defTabSz="622300">
            <a:lnSpc>
              <a:spcPct val="90000"/>
            </a:lnSpc>
            <a:spcBef>
              <a:spcPct val="0"/>
            </a:spcBef>
            <a:spcAft>
              <a:spcPct val="35000"/>
            </a:spcAft>
            <a:buNone/>
          </a:pPr>
          <a:r>
            <a:rPr lang="en-GB" sz="1200" kern="1200" dirty="0">
              <a:solidFill>
                <a:schemeClr val="tx1"/>
              </a:solidFill>
              <a:latin typeface="Arial" panose="020B0604020202020204" pitchFamily="34" charset="0"/>
              <a:ea typeface="+mn-ea"/>
              <a:cs typeface="Arial" panose="020B0604020202020204" pitchFamily="34" charset="0"/>
            </a:rPr>
            <a:t>- Improving integration, efficiency and effectiveness by implementing </a:t>
          </a:r>
          <a:r>
            <a:rPr lang="en-GB" sz="1200" b="0" kern="1200" dirty="0">
              <a:solidFill>
                <a:schemeClr val="tx1"/>
              </a:solidFill>
              <a:latin typeface="Arial" panose="020B0604020202020204" pitchFamily="34" charset="0"/>
              <a:ea typeface="+mn-ea"/>
              <a:cs typeface="Arial" panose="020B0604020202020204" pitchFamily="34" charset="0"/>
            </a:rPr>
            <a:t>Integrated Neurodevelopmental Assessment Pathway (INAP) &amp; &lt;5 pathways.</a:t>
          </a:r>
          <a:endParaRPr lang="en-GB" sz="1200" b="1" u="none" kern="1200" dirty="0">
            <a:solidFill>
              <a:schemeClr val="tx1"/>
            </a:solidFill>
            <a:latin typeface="Arial" panose="020B0604020202020204" pitchFamily="34" charset="0"/>
            <a:ea typeface="+mn-ea"/>
            <a:cs typeface="Arial" panose="020B0604020202020204" pitchFamily="34" charset="0"/>
          </a:endParaRPr>
        </a:p>
      </dsp:txBody>
      <dsp:txXfrm>
        <a:off x="4020064" y="2698238"/>
        <a:ext cx="3654603" cy="2192762"/>
      </dsp:txXfrm>
    </dsp:sp>
    <dsp:sp modelId="{65952A44-D9F4-406A-9611-2B67A9CA7F39}">
      <dsp:nvSpPr>
        <dsp:cNvPr id="0" name=""/>
        <dsp:cNvSpPr/>
      </dsp:nvSpPr>
      <dsp:spPr>
        <a:xfrm>
          <a:off x="8040128" y="2698238"/>
          <a:ext cx="3654603" cy="2192762"/>
        </a:xfrm>
        <a:prstGeom prst="rect">
          <a:avLst/>
        </a:prstGeom>
        <a:solidFill>
          <a:schemeClr val="bg1"/>
        </a:solidFill>
        <a:ln w="57150" cap="flat" cmpd="sng" algn="ctr">
          <a:solidFill>
            <a:srgbClr val="DA291C"/>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u="none" kern="1200" dirty="0">
              <a:solidFill>
                <a:schemeClr val="tx1"/>
              </a:solidFill>
              <a:latin typeface="Arial" panose="020B0604020202020204" pitchFamily="34" charset="0"/>
              <a:ea typeface="+mn-ea"/>
              <a:cs typeface="Arial" panose="020B0604020202020204" pitchFamily="34" charset="0"/>
            </a:rPr>
            <a:t>Support If Needs Are Overwhelming: </a:t>
          </a:r>
          <a:endParaRPr lang="en-GB" sz="1400" b="0" u="none" kern="1200" dirty="0">
            <a:solidFill>
              <a:schemeClr val="tx1"/>
            </a:solidFill>
            <a:latin typeface="Arial"/>
            <a:ea typeface="+mn-ea"/>
            <a:cs typeface="Arial"/>
          </a:endParaRPr>
        </a:p>
        <a:p>
          <a:pPr marL="0" lvl="0" indent="0" algn="ctr" defTabSz="622300">
            <a:lnSpc>
              <a:spcPct val="90000"/>
            </a:lnSpc>
            <a:spcBef>
              <a:spcPct val="0"/>
            </a:spcBef>
            <a:spcAft>
              <a:spcPct val="35000"/>
            </a:spcAft>
            <a:buNone/>
          </a:pPr>
          <a:r>
            <a:rPr lang="en-GB" sz="1400" kern="1200" dirty="0">
              <a:solidFill>
                <a:schemeClr val="tx1"/>
              </a:solidFill>
              <a:latin typeface="Arial"/>
              <a:ea typeface="+mn-ea"/>
              <a:cs typeface="+mn-cs"/>
            </a:rPr>
            <a:t>Neurodiverse children and young people and their families will benefit from:</a:t>
          </a:r>
        </a:p>
        <a:p>
          <a:pPr marL="0" lvl="0" indent="0" algn="ctr" defTabSz="622300">
            <a:lnSpc>
              <a:spcPct val="90000"/>
            </a:lnSpc>
            <a:spcBef>
              <a:spcPct val="0"/>
            </a:spcBef>
            <a:spcAft>
              <a:spcPct val="35000"/>
            </a:spcAft>
            <a:buNone/>
          </a:pPr>
          <a:r>
            <a:rPr lang="en-GB" sz="1400" b="0" u="none" kern="1200" dirty="0">
              <a:solidFill>
                <a:schemeClr val="tx1"/>
              </a:solidFill>
              <a:latin typeface="Arial"/>
              <a:ea typeface="+mn-ea"/>
              <a:cs typeface="+mn-cs"/>
            </a:rPr>
            <a:t>- </a:t>
          </a:r>
          <a:r>
            <a:rPr lang="en-GB" sz="1200" b="0" u="none" kern="1200" dirty="0">
              <a:solidFill>
                <a:schemeClr val="tx1"/>
              </a:solidFill>
              <a:latin typeface="Arial"/>
              <a:ea typeface="+mn-ea"/>
              <a:cs typeface="+mn-cs"/>
            </a:rPr>
            <a:t>Additional support t</a:t>
          </a:r>
          <a:r>
            <a:rPr lang="en-GB" sz="1200" b="0" u="none" kern="1200" dirty="0">
              <a:solidFill>
                <a:schemeClr val="tx1"/>
              </a:solidFill>
              <a:latin typeface="Arial"/>
              <a:ea typeface="+mn-ea"/>
              <a:cs typeface="Arial"/>
            </a:rPr>
            <a:t>hrough the National Keyworker Programme and local serious violence strategy &amp; workforce development.</a:t>
          </a:r>
        </a:p>
        <a:p>
          <a:pPr marL="0" lvl="0" indent="0" algn="ctr" defTabSz="622300">
            <a:lnSpc>
              <a:spcPct val="90000"/>
            </a:lnSpc>
            <a:spcBef>
              <a:spcPct val="0"/>
            </a:spcBef>
            <a:spcAft>
              <a:spcPct val="35000"/>
            </a:spcAft>
            <a:buNone/>
          </a:pPr>
          <a:endParaRPr lang="en-GB" sz="1400" b="0" u="none" kern="1200" dirty="0">
            <a:solidFill>
              <a:schemeClr val="tx1"/>
            </a:solidFill>
            <a:latin typeface="Arial"/>
            <a:ea typeface="+mn-ea"/>
            <a:cs typeface="Arial"/>
          </a:endParaRPr>
        </a:p>
        <a:p>
          <a:pPr marL="0" lvl="0" indent="0" algn="ctr" defTabSz="622300">
            <a:lnSpc>
              <a:spcPct val="90000"/>
            </a:lnSpc>
            <a:spcBef>
              <a:spcPct val="0"/>
            </a:spcBef>
            <a:spcAft>
              <a:spcPct val="35000"/>
            </a:spcAft>
            <a:buNone/>
          </a:pPr>
          <a:endParaRPr lang="en-GB" sz="1400" b="0" u="none" kern="1200" dirty="0">
            <a:solidFill>
              <a:schemeClr val="tx1"/>
            </a:solidFill>
            <a:latin typeface="Arial"/>
            <a:ea typeface="+mn-ea"/>
            <a:cs typeface="Arial"/>
          </a:endParaRPr>
        </a:p>
        <a:p>
          <a:pPr marL="0" lvl="0" indent="0" algn="ctr" defTabSz="622300">
            <a:lnSpc>
              <a:spcPct val="90000"/>
            </a:lnSpc>
            <a:spcBef>
              <a:spcPct val="0"/>
            </a:spcBef>
            <a:spcAft>
              <a:spcPct val="35000"/>
            </a:spcAft>
            <a:buNone/>
          </a:pPr>
          <a:endParaRPr lang="en-GB" sz="1400" b="1" u="none" kern="1200" dirty="0">
            <a:solidFill>
              <a:schemeClr val="tx1"/>
            </a:solidFill>
            <a:latin typeface="Arial"/>
            <a:ea typeface="+mn-ea"/>
            <a:cs typeface="Arial"/>
          </a:endParaRPr>
        </a:p>
      </dsp:txBody>
      <dsp:txXfrm>
        <a:off x="8040128" y="2698238"/>
        <a:ext cx="3654603" cy="21927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A422D3-9E22-4983-88A5-AB06E4D46707}">
      <dsp:nvSpPr>
        <dsp:cNvPr id="0" name=""/>
        <dsp:cNvSpPr/>
      </dsp:nvSpPr>
      <dsp:spPr>
        <a:xfrm>
          <a:off x="1473" y="18663"/>
          <a:ext cx="1168895" cy="7013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latin typeface="Arial" panose="020B0604020202020204" pitchFamily="34" charset="0"/>
              <a:cs typeface="Arial" panose="020B0604020202020204" pitchFamily="34" charset="0"/>
            </a:rPr>
            <a:t>Experience</a:t>
          </a:r>
        </a:p>
      </dsp:txBody>
      <dsp:txXfrm>
        <a:off x="1473" y="18663"/>
        <a:ext cx="1168895" cy="701337"/>
      </dsp:txXfrm>
    </dsp:sp>
    <dsp:sp modelId="{7AFDF6BD-0B67-4C1F-B14A-99B19747BDF1}">
      <dsp:nvSpPr>
        <dsp:cNvPr id="0" name=""/>
        <dsp:cNvSpPr/>
      </dsp:nvSpPr>
      <dsp:spPr>
        <a:xfrm>
          <a:off x="1287258" y="18663"/>
          <a:ext cx="1168895" cy="7013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latin typeface="Arial" panose="020B0604020202020204" pitchFamily="34" charset="0"/>
              <a:cs typeface="Arial" panose="020B0604020202020204" pitchFamily="34" charset="0"/>
            </a:rPr>
            <a:t>Effectiveness</a:t>
          </a:r>
        </a:p>
      </dsp:txBody>
      <dsp:txXfrm>
        <a:off x="1287258" y="18663"/>
        <a:ext cx="1168895" cy="701337"/>
      </dsp:txXfrm>
    </dsp:sp>
    <dsp:sp modelId="{ECAAE5DE-655B-46E0-9ED2-DC495B6C230E}">
      <dsp:nvSpPr>
        <dsp:cNvPr id="0" name=""/>
        <dsp:cNvSpPr/>
      </dsp:nvSpPr>
      <dsp:spPr>
        <a:xfrm>
          <a:off x="2573043" y="18663"/>
          <a:ext cx="1168895" cy="7013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latin typeface="Arial" panose="020B0604020202020204" pitchFamily="34" charset="0"/>
              <a:cs typeface="Arial" panose="020B0604020202020204" pitchFamily="34" charset="0"/>
            </a:rPr>
            <a:t>Equitable</a:t>
          </a:r>
        </a:p>
      </dsp:txBody>
      <dsp:txXfrm>
        <a:off x="2573043" y="18663"/>
        <a:ext cx="1168895" cy="701337"/>
      </dsp:txXfrm>
    </dsp:sp>
    <dsp:sp modelId="{8BB5645A-C9FB-4E8E-9C43-A68BF8F4B549}">
      <dsp:nvSpPr>
        <dsp:cNvPr id="0" name=""/>
        <dsp:cNvSpPr/>
      </dsp:nvSpPr>
      <dsp:spPr>
        <a:xfrm>
          <a:off x="3858828" y="18663"/>
          <a:ext cx="1168895" cy="7013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latin typeface="Arial" panose="020B0604020202020204" pitchFamily="34" charset="0"/>
              <a:cs typeface="Arial" panose="020B0604020202020204" pitchFamily="34" charset="0"/>
            </a:rPr>
            <a:t>Efficient</a:t>
          </a:r>
        </a:p>
      </dsp:txBody>
      <dsp:txXfrm>
        <a:off x="3858828" y="18663"/>
        <a:ext cx="1168895" cy="70133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BAD9A8-C623-41D4-8E8D-BC8B4F8E21BB}">
      <dsp:nvSpPr>
        <dsp:cNvPr id="0" name=""/>
        <dsp:cNvSpPr/>
      </dsp:nvSpPr>
      <dsp:spPr>
        <a:xfrm>
          <a:off x="1473" y="173205"/>
          <a:ext cx="1168896" cy="7013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GB" sz="1300" kern="1200">
              <a:latin typeface="Arial" panose="020B0604020202020204" pitchFamily="34" charset="0"/>
              <a:cs typeface="Arial" panose="020B0604020202020204" pitchFamily="34" charset="0"/>
            </a:rPr>
            <a:t>Welcome &amp; Care</a:t>
          </a:r>
        </a:p>
      </dsp:txBody>
      <dsp:txXfrm>
        <a:off x="1473" y="173205"/>
        <a:ext cx="1168896" cy="701337"/>
      </dsp:txXfrm>
    </dsp:sp>
    <dsp:sp modelId="{34B267ED-AA85-460C-B3B8-155C175D433B}">
      <dsp:nvSpPr>
        <dsp:cNvPr id="0" name=""/>
        <dsp:cNvSpPr/>
      </dsp:nvSpPr>
      <dsp:spPr>
        <a:xfrm>
          <a:off x="1287259" y="173205"/>
          <a:ext cx="1168896" cy="7013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latin typeface="Arial" panose="020B0604020202020204" pitchFamily="34" charset="0"/>
              <a:cs typeface="Arial" panose="020B0604020202020204" pitchFamily="34" charset="0"/>
            </a:rPr>
            <a:t>Value &amp; Include</a:t>
          </a:r>
        </a:p>
      </dsp:txBody>
      <dsp:txXfrm>
        <a:off x="1287259" y="173205"/>
        <a:ext cx="1168896" cy="701337"/>
      </dsp:txXfrm>
    </dsp:sp>
    <dsp:sp modelId="{731E2EF9-FD24-4DCF-8D3F-1B10556EB2A5}">
      <dsp:nvSpPr>
        <dsp:cNvPr id="0" name=""/>
        <dsp:cNvSpPr/>
      </dsp:nvSpPr>
      <dsp:spPr>
        <a:xfrm>
          <a:off x="2573045" y="173205"/>
          <a:ext cx="1168896" cy="7013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latin typeface="Arial" panose="020B0604020202020204" pitchFamily="34" charset="0"/>
              <a:cs typeface="Arial" panose="020B0604020202020204" pitchFamily="34" charset="0"/>
            </a:rPr>
            <a:t>Communicate </a:t>
          </a:r>
        </a:p>
      </dsp:txBody>
      <dsp:txXfrm>
        <a:off x="2573045" y="173205"/>
        <a:ext cx="1168896" cy="701337"/>
      </dsp:txXfrm>
    </dsp:sp>
    <dsp:sp modelId="{DB6AD669-9E80-4BDF-B238-1B8FE28D99C5}">
      <dsp:nvSpPr>
        <dsp:cNvPr id="0" name=""/>
        <dsp:cNvSpPr/>
      </dsp:nvSpPr>
      <dsp:spPr>
        <a:xfrm>
          <a:off x="3858831" y="173205"/>
          <a:ext cx="1168896" cy="7013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latin typeface="Arial" panose="020B0604020202020204" pitchFamily="34" charset="0"/>
              <a:cs typeface="Arial" panose="020B0604020202020204" pitchFamily="34" charset="0"/>
            </a:rPr>
            <a:t>Work in Partnership</a:t>
          </a:r>
        </a:p>
      </dsp:txBody>
      <dsp:txXfrm>
        <a:off x="3858831" y="173205"/>
        <a:ext cx="1168896" cy="70133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2EE144-784C-405F-A7B1-E8966582E1FF}">
      <dsp:nvSpPr>
        <dsp:cNvPr id="0" name=""/>
        <dsp:cNvSpPr/>
      </dsp:nvSpPr>
      <dsp:spPr>
        <a:xfrm>
          <a:off x="0" y="1986"/>
          <a:ext cx="10916093" cy="100694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DF80C3-28F9-4445-9D93-2B1027C70CDF}">
      <dsp:nvSpPr>
        <dsp:cNvPr id="0" name=""/>
        <dsp:cNvSpPr/>
      </dsp:nvSpPr>
      <dsp:spPr>
        <a:xfrm>
          <a:off x="304600" y="228549"/>
          <a:ext cx="553819" cy="55381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30AD0D30-C8EB-40E7-BFBB-1FBEEFAB80D8}">
      <dsp:nvSpPr>
        <dsp:cNvPr id="0" name=""/>
        <dsp:cNvSpPr/>
      </dsp:nvSpPr>
      <dsp:spPr>
        <a:xfrm>
          <a:off x="1163020" y="1986"/>
          <a:ext cx="9753072" cy="1006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568" tIns="106568" rIns="106568" bIns="106568" numCol="1" spcCol="1270" anchor="ctr" anchorCtr="0">
          <a:noAutofit/>
        </a:bodyPr>
        <a:lstStyle/>
        <a:p>
          <a:pPr marL="0" lvl="0" indent="0" algn="l" defTabSz="977900">
            <a:lnSpc>
              <a:spcPct val="100000"/>
            </a:lnSpc>
            <a:spcBef>
              <a:spcPct val="0"/>
            </a:spcBef>
            <a:spcAft>
              <a:spcPct val="35000"/>
            </a:spcAft>
            <a:buNone/>
          </a:pPr>
          <a:r>
            <a:rPr lang="en-GB" sz="2200" kern="1200"/>
            <a:t>1. References</a:t>
          </a:r>
          <a:endParaRPr lang="en-US" sz="2200" kern="1200"/>
        </a:p>
      </dsp:txBody>
      <dsp:txXfrm>
        <a:off x="1163020" y="1986"/>
        <a:ext cx="9753072" cy="1006944"/>
      </dsp:txXfrm>
    </dsp:sp>
    <dsp:sp modelId="{AA57709E-13DA-4E65-9A99-B07E466B6FE6}">
      <dsp:nvSpPr>
        <dsp:cNvPr id="0" name=""/>
        <dsp:cNvSpPr/>
      </dsp:nvSpPr>
      <dsp:spPr>
        <a:xfrm>
          <a:off x="0" y="1260666"/>
          <a:ext cx="10916093" cy="100694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CBA798-1962-4BE6-9EF6-5FCC503F7E77}">
      <dsp:nvSpPr>
        <dsp:cNvPr id="0" name=""/>
        <dsp:cNvSpPr/>
      </dsp:nvSpPr>
      <dsp:spPr>
        <a:xfrm>
          <a:off x="304600" y="1487229"/>
          <a:ext cx="553819" cy="5538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11AE207F-3BB5-4FDB-981E-DB9C9FD38DA0}">
      <dsp:nvSpPr>
        <dsp:cNvPr id="0" name=""/>
        <dsp:cNvSpPr/>
      </dsp:nvSpPr>
      <dsp:spPr>
        <a:xfrm>
          <a:off x="1163020" y="1260666"/>
          <a:ext cx="9753072" cy="1006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568" tIns="106568" rIns="106568" bIns="106568" numCol="1" spcCol="1270" anchor="ctr" anchorCtr="0">
          <a:noAutofit/>
        </a:bodyPr>
        <a:lstStyle/>
        <a:p>
          <a:pPr marL="0" lvl="0" indent="0" algn="l" defTabSz="977900">
            <a:lnSpc>
              <a:spcPct val="100000"/>
            </a:lnSpc>
            <a:spcBef>
              <a:spcPct val="0"/>
            </a:spcBef>
            <a:spcAft>
              <a:spcPct val="35000"/>
            </a:spcAft>
            <a:buNone/>
          </a:pPr>
          <a:r>
            <a:rPr lang="en-GB" sz="2200" kern="1200"/>
            <a:t>2. Scope of this strategy</a:t>
          </a:r>
        </a:p>
      </dsp:txBody>
      <dsp:txXfrm>
        <a:off x="1163020" y="1260666"/>
        <a:ext cx="9753072" cy="1006944"/>
      </dsp:txXfrm>
    </dsp:sp>
    <dsp:sp modelId="{99DF6728-7975-4D5E-92D2-A794A3AD4AF5}">
      <dsp:nvSpPr>
        <dsp:cNvPr id="0" name=""/>
        <dsp:cNvSpPr/>
      </dsp:nvSpPr>
      <dsp:spPr>
        <a:xfrm>
          <a:off x="0" y="2519347"/>
          <a:ext cx="10916093" cy="100694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C2E27C-91A5-43A0-AAB0-3CA4D1D371AC}">
      <dsp:nvSpPr>
        <dsp:cNvPr id="0" name=""/>
        <dsp:cNvSpPr/>
      </dsp:nvSpPr>
      <dsp:spPr>
        <a:xfrm>
          <a:off x="304600" y="2745909"/>
          <a:ext cx="553819" cy="55381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75EC0274-68D9-4E79-9DEA-FD0ADAEF89AE}">
      <dsp:nvSpPr>
        <dsp:cNvPr id="0" name=""/>
        <dsp:cNvSpPr/>
      </dsp:nvSpPr>
      <dsp:spPr>
        <a:xfrm>
          <a:off x="1163020" y="2519347"/>
          <a:ext cx="9753072" cy="1006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568" tIns="106568" rIns="106568" bIns="106568" numCol="1" spcCol="1270" anchor="ctr" anchorCtr="0">
          <a:noAutofit/>
        </a:bodyPr>
        <a:lstStyle/>
        <a:p>
          <a:pPr marL="0" lvl="0" indent="0" algn="l" defTabSz="977900">
            <a:lnSpc>
              <a:spcPct val="100000"/>
            </a:lnSpc>
            <a:spcBef>
              <a:spcPct val="0"/>
            </a:spcBef>
            <a:spcAft>
              <a:spcPct val="35000"/>
            </a:spcAft>
            <a:buNone/>
          </a:pPr>
          <a:r>
            <a:rPr lang="en-GB" sz="2200" kern="1200"/>
            <a:t>3. Recommendations from Commissioner’s Report (Oct 2024) </a:t>
          </a:r>
          <a:endParaRPr lang="en-US" sz="2200" kern="1200"/>
        </a:p>
      </dsp:txBody>
      <dsp:txXfrm>
        <a:off x="1163020" y="2519347"/>
        <a:ext cx="9753072" cy="1006944"/>
      </dsp:txXfrm>
    </dsp:sp>
    <dsp:sp modelId="{66894136-8A3A-4FFB-9033-D00203807A17}">
      <dsp:nvSpPr>
        <dsp:cNvPr id="0" name=""/>
        <dsp:cNvSpPr/>
      </dsp:nvSpPr>
      <dsp:spPr>
        <a:xfrm>
          <a:off x="0" y="3778027"/>
          <a:ext cx="10916093" cy="100694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C4BB80-8684-4343-AE30-0A84D15FBC82}">
      <dsp:nvSpPr>
        <dsp:cNvPr id="0" name=""/>
        <dsp:cNvSpPr/>
      </dsp:nvSpPr>
      <dsp:spPr>
        <a:xfrm>
          <a:off x="304600" y="4004589"/>
          <a:ext cx="553819" cy="553819"/>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0AB2313-D99C-40E5-A19C-89E68D527814}">
      <dsp:nvSpPr>
        <dsp:cNvPr id="0" name=""/>
        <dsp:cNvSpPr/>
      </dsp:nvSpPr>
      <dsp:spPr>
        <a:xfrm>
          <a:off x="1163020" y="3778027"/>
          <a:ext cx="9753072" cy="1006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568" tIns="106568" rIns="106568" bIns="106568" numCol="1" spcCol="1270" anchor="ctr" anchorCtr="0">
          <a:noAutofit/>
        </a:bodyPr>
        <a:lstStyle/>
        <a:p>
          <a:pPr marL="0" lvl="0" indent="0" algn="l" defTabSz="977900">
            <a:lnSpc>
              <a:spcPct val="100000"/>
            </a:lnSpc>
            <a:spcBef>
              <a:spcPct val="0"/>
            </a:spcBef>
            <a:spcAft>
              <a:spcPct val="35000"/>
            </a:spcAft>
            <a:buNone/>
          </a:pPr>
          <a:r>
            <a:rPr lang="en-GB" sz="2200" kern="1200"/>
            <a:t>4. Glossary</a:t>
          </a:r>
        </a:p>
      </dsp:txBody>
      <dsp:txXfrm>
        <a:off x="1163020" y="3778027"/>
        <a:ext cx="9753072" cy="10069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9BF2E4-ADB3-4340-9CF1-4FD529F44119}">
      <dsp:nvSpPr>
        <dsp:cNvPr id="0" name=""/>
        <dsp:cNvSpPr/>
      </dsp:nvSpPr>
      <dsp:spPr>
        <a:xfrm>
          <a:off x="4471933" y="-209972"/>
          <a:ext cx="1336204" cy="1002152"/>
        </a:xfrm>
        <a:prstGeom prst="roundRect">
          <a:avLst/>
        </a:prstGeom>
        <a:solidFill>
          <a:schemeClr val="bg1">
            <a:lumMod val="95000"/>
          </a:schemeClr>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22275">
            <a:lnSpc>
              <a:spcPct val="90000"/>
            </a:lnSpc>
            <a:spcBef>
              <a:spcPct val="0"/>
            </a:spcBef>
            <a:spcAft>
              <a:spcPct val="35000"/>
            </a:spcAft>
            <a:buNone/>
          </a:pPr>
          <a:r>
            <a:rPr lang="en-GB" sz="950" b="1" kern="1200">
              <a:solidFill>
                <a:schemeClr val="tx1"/>
              </a:solidFill>
              <a:latin typeface="Arial"/>
              <a:ea typeface="Calibri"/>
              <a:cs typeface="Calibri"/>
            </a:rPr>
            <a:t>Strategic prioritisation</a:t>
          </a:r>
        </a:p>
        <a:p>
          <a:pPr marL="0" lvl="0" indent="0" algn="ctr" defTabSz="422275">
            <a:lnSpc>
              <a:spcPct val="90000"/>
            </a:lnSpc>
            <a:spcBef>
              <a:spcPct val="0"/>
            </a:spcBef>
            <a:spcAft>
              <a:spcPct val="35000"/>
            </a:spcAft>
            <a:buNone/>
          </a:pPr>
          <a:r>
            <a:rPr lang="en-GB" sz="950" b="1" kern="1200">
              <a:solidFill>
                <a:schemeClr val="tx1"/>
              </a:solidFill>
              <a:latin typeface="Arial"/>
              <a:ea typeface="Calibri"/>
              <a:cs typeface="Calibri"/>
            </a:rPr>
            <a:t>High Level Oversight</a:t>
          </a:r>
        </a:p>
      </dsp:txBody>
      <dsp:txXfrm>
        <a:off x="4520854" y="-161051"/>
        <a:ext cx="1238362" cy="904310"/>
      </dsp:txXfrm>
    </dsp:sp>
    <dsp:sp modelId="{E5F8D8D1-9FC6-4EE5-A2C7-D076E746ADE0}">
      <dsp:nvSpPr>
        <dsp:cNvPr id="0" name=""/>
        <dsp:cNvSpPr/>
      </dsp:nvSpPr>
      <dsp:spPr>
        <a:xfrm>
          <a:off x="2809682" y="308160"/>
          <a:ext cx="4784121" cy="4784121"/>
        </a:xfrm>
        <a:custGeom>
          <a:avLst/>
          <a:gdLst/>
          <a:ahLst/>
          <a:cxnLst/>
          <a:rect l="0" t="0" r="0" b="0"/>
          <a:pathLst>
            <a:path>
              <a:moveTo>
                <a:pt x="3000430" y="78656"/>
              </a:moveTo>
              <a:arcTo wR="2392060" hR="2392060" stAng="17084029" swAng="287543"/>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D304AF2-54D2-490E-845D-94028B8D7FCE}">
      <dsp:nvSpPr>
        <dsp:cNvPr id="0" name=""/>
        <dsp:cNvSpPr/>
      </dsp:nvSpPr>
      <dsp:spPr>
        <a:xfrm>
          <a:off x="6003182" y="337270"/>
          <a:ext cx="1336204" cy="1002152"/>
        </a:xfrm>
        <a:prstGeom prst="roundRect">
          <a:avLst/>
        </a:prstGeom>
        <a:solidFill>
          <a:schemeClr val="bg1">
            <a:lumMod val="95000"/>
          </a:schemeClr>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22275">
            <a:lnSpc>
              <a:spcPct val="90000"/>
            </a:lnSpc>
            <a:spcBef>
              <a:spcPct val="0"/>
            </a:spcBef>
            <a:spcAft>
              <a:spcPct val="35000"/>
            </a:spcAft>
            <a:buNone/>
          </a:pPr>
          <a:r>
            <a:rPr lang="en-GB" sz="950" b="1" kern="1200">
              <a:solidFill>
                <a:schemeClr val="tx1"/>
              </a:solidFill>
              <a:latin typeface="Arial"/>
              <a:ea typeface="Calibri"/>
              <a:cs typeface="Calibri"/>
            </a:rPr>
            <a:t>Needs-led support in school and health services</a:t>
          </a:r>
        </a:p>
      </dsp:txBody>
      <dsp:txXfrm>
        <a:off x="6052103" y="386191"/>
        <a:ext cx="1238362" cy="904310"/>
      </dsp:txXfrm>
    </dsp:sp>
    <dsp:sp modelId="{783D01A9-8223-47D8-AE57-B6B77DE89440}">
      <dsp:nvSpPr>
        <dsp:cNvPr id="0" name=""/>
        <dsp:cNvSpPr/>
      </dsp:nvSpPr>
      <dsp:spPr>
        <a:xfrm>
          <a:off x="2576313" y="-19020"/>
          <a:ext cx="4784121" cy="4784121"/>
        </a:xfrm>
        <a:custGeom>
          <a:avLst/>
          <a:gdLst/>
          <a:ahLst/>
          <a:cxnLst/>
          <a:rect l="0" t="0" r="0" b="0"/>
          <a:pathLst>
            <a:path>
              <a:moveTo>
                <a:pt x="4550163" y="1360293"/>
              </a:moveTo>
              <a:arcTo wR="2392060" hR="2392060" stAng="20066880" swAng="288918"/>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F85C1D3-BD1C-445D-8102-4C11F7F07D9C}">
      <dsp:nvSpPr>
        <dsp:cNvPr id="0" name=""/>
        <dsp:cNvSpPr/>
      </dsp:nvSpPr>
      <dsp:spPr>
        <a:xfrm>
          <a:off x="6746928" y="1527991"/>
          <a:ext cx="1336204" cy="1002152"/>
        </a:xfrm>
        <a:prstGeom prst="roundRect">
          <a:avLst/>
        </a:prstGeom>
        <a:solidFill>
          <a:schemeClr val="bg1">
            <a:lumMod val="95000"/>
          </a:schemeClr>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22275">
            <a:lnSpc>
              <a:spcPct val="90000"/>
            </a:lnSpc>
            <a:spcBef>
              <a:spcPct val="0"/>
            </a:spcBef>
            <a:spcAft>
              <a:spcPct val="35000"/>
            </a:spcAft>
            <a:buNone/>
          </a:pPr>
          <a:r>
            <a:rPr lang="en-GB" sz="950" b="1" kern="1200">
              <a:solidFill>
                <a:schemeClr val="tx1"/>
              </a:solidFill>
              <a:latin typeface="Arial"/>
              <a:ea typeface="Calibri"/>
              <a:cs typeface="Calibri"/>
            </a:rPr>
            <a:t>Early identification and support</a:t>
          </a:r>
        </a:p>
      </dsp:txBody>
      <dsp:txXfrm>
        <a:off x="6795849" y="1576912"/>
        <a:ext cx="1238362" cy="904310"/>
      </dsp:txXfrm>
    </dsp:sp>
    <dsp:sp modelId="{8070C7BD-1FB8-4E97-911C-FE07F47A0C16}">
      <dsp:nvSpPr>
        <dsp:cNvPr id="0" name=""/>
        <dsp:cNvSpPr/>
      </dsp:nvSpPr>
      <dsp:spPr>
        <a:xfrm>
          <a:off x="2724733" y="315791"/>
          <a:ext cx="4784121" cy="4784121"/>
        </a:xfrm>
        <a:custGeom>
          <a:avLst/>
          <a:gdLst/>
          <a:ahLst/>
          <a:cxnLst/>
          <a:rect l="0" t="0" r="0" b="0"/>
          <a:pathLst>
            <a:path>
              <a:moveTo>
                <a:pt x="4777699" y="2216898"/>
              </a:moveTo>
              <a:arcTo wR="2392060" hR="2392060" stAng="21348040" swAng="359653"/>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331E287-3F77-4F36-AD42-6F24ECBEFEC9}">
      <dsp:nvSpPr>
        <dsp:cNvPr id="0" name=""/>
        <dsp:cNvSpPr/>
      </dsp:nvSpPr>
      <dsp:spPr>
        <a:xfrm>
          <a:off x="6763635" y="2785326"/>
          <a:ext cx="1336204" cy="1002152"/>
        </a:xfrm>
        <a:prstGeom prst="roundRect">
          <a:avLst/>
        </a:prstGeom>
        <a:solidFill>
          <a:schemeClr val="bg1">
            <a:lumMod val="95000"/>
          </a:schemeClr>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22275">
            <a:lnSpc>
              <a:spcPct val="90000"/>
            </a:lnSpc>
            <a:spcBef>
              <a:spcPct val="0"/>
            </a:spcBef>
            <a:spcAft>
              <a:spcPct val="35000"/>
            </a:spcAft>
            <a:buNone/>
          </a:pPr>
          <a:r>
            <a:rPr lang="en-GB" sz="950" b="1" kern="1200">
              <a:solidFill>
                <a:schemeClr val="tx1"/>
              </a:solidFill>
              <a:latin typeface="Arial"/>
              <a:ea typeface="Calibri"/>
              <a:cs typeface="Calibri"/>
            </a:rPr>
            <a:t>Support for children in crisis</a:t>
          </a:r>
        </a:p>
      </dsp:txBody>
      <dsp:txXfrm>
        <a:off x="6812556" y="2834247"/>
        <a:ext cx="1238362" cy="904310"/>
      </dsp:txXfrm>
    </dsp:sp>
    <dsp:sp modelId="{97A99522-EAB5-420B-8AAD-A8635C77137F}">
      <dsp:nvSpPr>
        <dsp:cNvPr id="0" name=""/>
        <dsp:cNvSpPr/>
      </dsp:nvSpPr>
      <dsp:spPr>
        <a:xfrm>
          <a:off x="2532492" y="782540"/>
          <a:ext cx="4784121" cy="4784121"/>
        </a:xfrm>
        <a:custGeom>
          <a:avLst/>
          <a:gdLst/>
          <a:ahLst/>
          <a:cxnLst/>
          <a:rect l="0" t="0" r="0" b="0"/>
          <a:pathLst>
            <a:path>
              <a:moveTo>
                <a:pt x="4703552" y="3007655"/>
              </a:moveTo>
              <a:arcTo wR="2392060" hR="2392060" stAng="894770" swAng="396232"/>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A21A12D-EDD8-42D5-AA71-18DCC717F764}">
      <dsp:nvSpPr>
        <dsp:cNvPr id="0" name=""/>
        <dsp:cNvSpPr/>
      </dsp:nvSpPr>
      <dsp:spPr>
        <a:xfrm>
          <a:off x="6024361" y="4054558"/>
          <a:ext cx="1336204" cy="1002152"/>
        </a:xfrm>
        <a:prstGeom prst="roundRect">
          <a:avLst/>
        </a:prstGeom>
        <a:solidFill>
          <a:schemeClr val="bg1">
            <a:lumMod val="95000"/>
          </a:schemeClr>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22275">
            <a:lnSpc>
              <a:spcPct val="90000"/>
            </a:lnSpc>
            <a:spcBef>
              <a:spcPct val="0"/>
            </a:spcBef>
            <a:spcAft>
              <a:spcPts val="0"/>
            </a:spcAft>
            <a:buNone/>
          </a:pPr>
          <a:r>
            <a:rPr lang="en-GB" sz="950" b="1" kern="1200">
              <a:solidFill>
                <a:schemeClr val="tx1"/>
              </a:solidFill>
              <a:latin typeface="Arial"/>
              <a:ea typeface="Calibri"/>
              <a:cs typeface="Calibri"/>
            </a:rPr>
            <a:t>Support for children while they wait for an assessment</a:t>
          </a:r>
        </a:p>
        <a:p>
          <a:pPr marL="0" lvl="0" indent="0" algn="ctr" defTabSz="422275">
            <a:lnSpc>
              <a:spcPct val="90000"/>
            </a:lnSpc>
            <a:spcBef>
              <a:spcPct val="0"/>
            </a:spcBef>
            <a:spcAft>
              <a:spcPts val="0"/>
            </a:spcAft>
            <a:buNone/>
          </a:pPr>
          <a:r>
            <a:rPr lang="en-GB" sz="950" b="1" kern="1200">
              <a:solidFill>
                <a:schemeClr val="tx1"/>
              </a:solidFill>
              <a:latin typeface="Arial"/>
              <a:ea typeface="Calibri"/>
              <a:cs typeface="Calibri"/>
            </a:rPr>
            <a:t> and after assessment</a:t>
          </a:r>
        </a:p>
      </dsp:txBody>
      <dsp:txXfrm>
        <a:off x="6073282" y="4103479"/>
        <a:ext cx="1238362" cy="904310"/>
      </dsp:txXfrm>
    </dsp:sp>
    <dsp:sp modelId="{FAD583CD-F5C7-4675-B082-92603A0B0D9E}">
      <dsp:nvSpPr>
        <dsp:cNvPr id="0" name=""/>
        <dsp:cNvSpPr/>
      </dsp:nvSpPr>
      <dsp:spPr>
        <a:xfrm>
          <a:off x="3185054" y="207090"/>
          <a:ext cx="4784121" cy="4784121"/>
        </a:xfrm>
        <a:custGeom>
          <a:avLst/>
          <a:gdLst/>
          <a:ahLst/>
          <a:cxnLst/>
          <a:rect l="0" t="0" r="0" b="0"/>
          <a:pathLst>
            <a:path>
              <a:moveTo>
                <a:pt x="2837160" y="4742345"/>
              </a:moveTo>
              <a:arcTo wR="2392060" hR="2392060" stAng="4756575" swAng="307753"/>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9BC344A-2E3E-4EA4-8989-F33C71BCCCF0}">
      <dsp:nvSpPr>
        <dsp:cNvPr id="0" name=""/>
        <dsp:cNvSpPr/>
      </dsp:nvSpPr>
      <dsp:spPr>
        <a:xfrm>
          <a:off x="4471933" y="4574148"/>
          <a:ext cx="1336204" cy="1002152"/>
        </a:xfrm>
        <a:prstGeom prst="roundRect">
          <a:avLst/>
        </a:prstGeom>
        <a:solidFill>
          <a:schemeClr val="bg1">
            <a:lumMod val="95000"/>
          </a:schemeClr>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22275">
            <a:lnSpc>
              <a:spcPct val="90000"/>
            </a:lnSpc>
            <a:spcBef>
              <a:spcPct val="0"/>
            </a:spcBef>
            <a:spcAft>
              <a:spcPct val="35000"/>
            </a:spcAft>
            <a:buNone/>
          </a:pPr>
          <a:r>
            <a:rPr lang="en-GB" sz="950" b="1" kern="1200">
              <a:solidFill>
                <a:schemeClr val="tx1"/>
              </a:solidFill>
              <a:latin typeface="Arial"/>
              <a:ea typeface="Calibri"/>
              <a:cs typeface="Calibri"/>
            </a:rPr>
            <a:t>Improving neurodevelopmental assessment pathways</a:t>
          </a:r>
        </a:p>
      </dsp:txBody>
      <dsp:txXfrm>
        <a:off x="4520854" y="4623069"/>
        <a:ext cx="1238362" cy="904310"/>
      </dsp:txXfrm>
    </dsp:sp>
    <dsp:sp modelId="{50A21B74-B02A-4948-9CFE-AD1D5432DCC8}">
      <dsp:nvSpPr>
        <dsp:cNvPr id="0" name=""/>
        <dsp:cNvSpPr/>
      </dsp:nvSpPr>
      <dsp:spPr>
        <a:xfrm>
          <a:off x="2480648" y="229721"/>
          <a:ext cx="4784121" cy="4784121"/>
        </a:xfrm>
        <a:custGeom>
          <a:avLst/>
          <a:gdLst/>
          <a:ahLst/>
          <a:cxnLst/>
          <a:rect l="0" t="0" r="0" b="0"/>
          <a:pathLst>
            <a:path>
              <a:moveTo>
                <a:pt x="1988763" y="4749878"/>
              </a:moveTo>
              <a:arcTo wR="2392060" hR="2392060" stAng="5982380" swAng="360520"/>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908DC10-7536-406C-BA1F-AA6EFDFBEED6}">
      <dsp:nvSpPr>
        <dsp:cNvPr id="0" name=""/>
        <dsp:cNvSpPr/>
      </dsp:nvSpPr>
      <dsp:spPr>
        <a:xfrm>
          <a:off x="2886146" y="4011728"/>
          <a:ext cx="1336204" cy="1002152"/>
        </a:xfrm>
        <a:prstGeom prst="roundRect">
          <a:avLst/>
        </a:prstGeom>
        <a:solidFill>
          <a:schemeClr val="bg1">
            <a:lumMod val="95000"/>
          </a:schemeClr>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22275">
            <a:lnSpc>
              <a:spcPct val="90000"/>
            </a:lnSpc>
            <a:spcBef>
              <a:spcPct val="0"/>
            </a:spcBef>
            <a:spcAft>
              <a:spcPts val="0"/>
            </a:spcAft>
            <a:buNone/>
          </a:pPr>
          <a:r>
            <a:rPr lang="en-GB" sz="950" b="1" kern="1200">
              <a:solidFill>
                <a:schemeClr val="tx1"/>
              </a:solidFill>
              <a:latin typeface="Arial"/>
              <a:ea typeface="Calibri"/>
              <a:cs typeface="Calibri"/>
            </a:rPr>
            <a:t>A single</a:t>
          </a:r>
        </a:p>
        <a:p>
          <a:pPr marL="0" lvl="0" indent="0" algn="ctr" defTabSz="422275">
            <a:lnSpc>
              <a:spcPct val="90000"/>
            </a:lnSpc>
            <a:spcBef>
              <a:spcPct val="0"/>
            </a:spcBef>
            <a:spcAft>
              <a:spcPts val="0"/>
            </a:spcAft>
            <a:buNone/>
          </a:pPr>
          <a:r>
            <a:rPr lang="en-GB" sz="950" b="1" kern="1200">
              <a:solidFill>
                <a:schemeClr val="tx1"/>
              </a:solidFill>
              <a:latin typeface="Arial"/>
              <a:ea typeface="Calibri"/>
              <a:cs typeface="Calibri"/>
            </a:rPr>
            <a:t> multi-agency plan issued without delay</a:t>
          </a:r>
        </a:p>
      </dsp:txBody>
      <dsp:txXfrm>
        <a:off x="2935067" y="4060649"/>
        <a:ext cx="1238362" cy="904310"/>
      </dsp:txXfrm>
    </dsp:sp>
    <dsp:sp modelId="{F03939E8-91B1-4A5C-BB55-BC7A4CB52567}">
      <dsp:nvSpPr>
        <dsp:cNvPr id="0" name=""/>
        <dsp:cNvSpPr/>
      </dsp:nvSpPr>
      <dsp:spPr>
        <a:xfrm>
          <a:off x="2858471" y="540223"/>
          <a:ext cx="4784121" cy="4784121"/>
        </a:xfrm>
        <a:custGeom>
          <a:avLst/>
          <a:gdLst/>
          <a:ahLst/>
          <a:cxnLst/>
          <a:rect l="0" t="0" r="0" b="0"/>
          <a:pathLst>
            <a:path>
              <a:moveTo>
                <a:pt x="256455" y="3469624"/>
              </a:moveTo>
              <a:arcTo wR="2392060" hR="2392060" stAng="9193550" swAng="296754"/>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B48155D-3E25-4A10-B45D-DC042BF6FC52}">
      <dsp:nvSpPr>
        <dsp:cNvPr id="0" name=""/>
        <dsp:cNvSpPr/>
      </dsp:nvSpPr>
      <dsp:spPr>
        <a:xfrm>
          <a:off x="2160306" y="2817605"/>
          <a:ext cx="1336204" cy="1002152"/>
        </a:xfrm>
        <a:prstGeom prst="roundRect">
          <a:avLst/>
        </a:prstGeom>
        <a:solidFill>
          <a:schemeClr val="bg1">
            <a:lumMod val="95000"/>
          </a:schemeClr>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22275">
            <a:lnSpc>
              <a:spcPct val="90000"/>
            </a:lnSpc>
            <a:spcBef>
              <a:spcPct val="0"/>
            </a:spcBef>
            <a:spcAft>
              <a:spcPct val="35000"/>
            </a:spcAft>
            <a:buNone/>
          </a:pPr>
          <a:r>
            <a:rPr lang="en-GB" sz="950" b="1" kern="1200">
              <a:solidFill>
                <a:schemeClr val="tx1"/>
              </a:solidFill>
              <a:latin typeface="Arial"/>
              <a:ea typeface="Calibri"/>
              <a:cs typeface="Calibri"/>
            </a:rPr>
            <a:t>Improved data for a joined-up picture</a:t>
          </a:r>
        </a:p>
      </dsp:txBody>
      <dsp:txXfrm>
        <a:off x="2209227" y="2866526"/>
        <a:ext cx="1238362" cy="904310"/>
      </dsp:txXfrm>
    </dsp:sp>
    <dsp:sp modelId="{DBFF34F9-5A70-49B3-95F0-3D35E4DB9984}">
      <dsp:nvSpPr>
        <dsp:cNvPr id="0" name=""/>
        <dsp:cNvSpPr/>
      </dsp:nvSpPr>
      <dsp:spPr>
        <a:xfrm>
          <a:off x="2743770" y="313130"/>
          <a:ext cx="4784121" cy="4784121"/>
        </a:xfrm>
        <a:custGeom>
          <a:avLst/>
          <a:gdLst/>
          <a:ahLst/>
          <a:cxnLst/>
          <a:rect l="0" t="0" r="0" b="0"/>
          <a:pathLst>
            <a:path>
              <a:moveTo>
                <a:pt x="2495" y="2501290"/>
              </a:moveTo>
              <a:arcTo wR="2392060" hR="2392060" stAng="10642967" swAng="449476"/>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963A555-547C-466C-A82F-921593A5393E}">
      <dsp:nvSpPr>
        <dsp:cNvPr id="0" name=""/>
        <dsp:cNvSpPr/>
      </dsp:nvSpPr>
      <dsp:spPr>
        <a:xfrm>
          <a:off x="2177693" y="1496618"/>
          <a:ext cx="1336204" cy="1002152"/>
        </a:xfrm>
        <a:prstGeom prst="roundRect">
          <a:avLst/>
        </a:prstGeom>
        <a:solidFill>
          <a:schemeClr val="bg1">
            <a:lumMod val="95000"/>
          </a:schemeClr>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22275">
            <a:lnSpc>
              <a:spcPct val="90000"/>
            </a:lnSpc>
            <a:spcBef>
              <a:spcPct val="0"/>
            </a:spcBef>
            <a:spcAft>
              <a:spcPct val="35000"/>
            </a:spcAft>
            <a:buNone/>
          </a:pPr>
          <a:r>
            <a:rPr lang="en-GB" sz="950" b="1" kern="1200">
              <a:solidFill>
                <a:schemeClr val="tx1"/>
              </a:solidFill>
              <a:latin typeface="Arial"/>
              <a:ea typeface="Calibri"/>
              <a:cs typeface="Calibri"/>
            </a:rPr>
            <a:t>Tackling health Inequalities</a:t>
          </a:r>
        </a:p>
      </dsp:txBody>
      <dsp:txXfrm>
        <a:off x="2226614" y="1545539"/>
        <a:ext cx="1238362" cy="904310"/>
      </dsp:txXfrm>
    </dsp:sp>
    <dsp:sp modelId="{5E148070-2CC3-49D1-9E7F-C908ED934769}">
      <dsp:nvSpPr>
        <dsp:cNvPr id="0" name=""/>
        <dsp:cNvSpPr/>
      </dsp:nvSpPr>
      <dsp:spPr>
        <a:xfrm>
          <a:off x="2926017" y="-105402"/>
          <a:ext cx="4784121" cy="4784121"/>
        </a:xfrm>
        <a:custGeom>
          <a:avLst/>
          <a:gdLst/>
          <a:ahLst/>
          <a:cxnLst/>
          <a:rect l="0" t="0" r="0" b="0"/>
          <a:pathLst>
            <a:path>
              <a:moveTo>
                <a:pt x="134901" y="1600108"/>
              </a:moveTo>
              <a:arcTo wR="2392060" hR="2392060" stAng="11960043" swAng="285544"/>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57CB51A-85EA-40FD-9F04-81B89D9876ED}">
      <dsp:nvSpPr>
        <dsp:cNvPr id="0" name=""/>
        <dsp:cNvSpPr/>
      </dsp:nvSpPr>
      <dsp:spPr>
        <a:xfrm>
          <a:off x="2925858" y="306166"/>
          <a:ext cx="1336204" cy="1002152"/>
        </a:xfrm>
        <a:prstGeom prst="roundRect">
          <a:avLst/>
        </a:prstGeom>
        <a:solidFill>
          <a:schemeClr val="bg1">
            <a:lumMod val="95000"/>
          </a:schemeClr>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22275">
            <a:lnSpc>
              <a:spcPct val="90000"/>
            </a:lnSpc>
            <a:spcBef>
              <a:spcPct val="0"/>
            </a:spcBef>
            <a:spcAft>
              <a:spcPct val="35000"/>
            </a:spcAft>
            <a:buNone/>
          </a:pPr>
          <a:r>
            <a:rPr lang="en-GB" sz="950" b="1" kern="1200">
              <a:solidFill>
                <a:schemeClr val="tx1"/>
              </a:solidFill>
              <a:latin typeface="Arial"/>
              <a:ea typeface="Calibri"/>
              <a:cs typeface="Calibri"/>
            </a:rPr>
            <a:t>Proactive support for parents and carers, and help from social care</a:t>
          </a:r>
        </a:p>
      </dsp:txBody>
      <dsp:txXfrm>
        <a:off x="2974779" y="355087"/>
        <a:ext cx="1238362" cy="904310"/>
      </dsp:txXfrm>
    </dsp:sp>
    <dsp:sp modelId="{F3675645-E34B-46C6-B689-1C2ACC2BE766}">
      <dsp:nvSpPr>
        <dsp:cNvPr id="0" name=""/>
        <dsp:cNvSpPr/>
      </dsp:nvSpPr>
      <dsp:spPr>
        <a:xfrm>
          <a:off x="2313316" y="374879"/>
          <a:ext cx="4784121" cy="4784121"/>
        </a:xfrm>
        <a:custGeom>
          <a:avLst/>
          <a:gdLst/>
          <a:ahLst/>
          <a:cxnLst/>
          <a:rect l="0" t="0" r="0" b="0"/>
          <a:pathLst>
            <a:path>
              <a:moveTo>
                <a:pt x="1950830" y="41046"/>
              </a:moveTo>
              <a:arcTo wR="2392060" hR="2392060" stAng="15562234" swAng="298692"/>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A3756E-06A2-4976-8E47-4A71ED1993C8}" type="datetimeFigureOut">
              <a:rPr lang="en-GB" smtClean="0"/>
              <a:t>19/11/2025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8D6D61-F73A-48DC-8BCB-07A0B1B1185A}" type="slidenum">
              <a:rPr lang="en-GB" smtClean="0"/>
              <a:t>‹#›</a:t>
            </a:fld>
            <a:endParaRPr lang="en-GB"/>
          </a:p>
        </p:txBody>
      </p:sp>
    </p:spTree>
    <p:extLst>
      <p:ext uri="{BB962C8B-B14F-4D97-AF65-F5344CB8AC3E}">
        <p14:creationId xmlns:p14="http://schemas.microsoft.com/office/powerpoint/2010/main" val="25840633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5264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803393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Amended language to be CYP first. Amened Identify </a:t>
            </a:r>
            <a:r>
              <a:rPr lang="en-GB" b="1"/>
              <a:t>and respond</a:t>
            </a:r>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635916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Change the wording to parent SUPPORT programmes</a:t>
            </a:r>
          </a:p>
          <a:p>
            <a:r>
              <a:rPr lang="en-GB" b="0"/>
              <a:t>Amended EOAP to Enhancing Universal &amp; Ordinarily Available Offers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150983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Removed previous two slides to incorporate evaluation aligned to four cornerstones to track cultural shift alongside QI methods of evaluation.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1112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nice guidance links</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6172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707649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Key recommendations to drive strategy</a:t>
            </a:r>
          </a:p>
          <a:p>
            <a:r>
              <a:rPr lang="en-GB"/>
              <a:t>Add to references</a:t>
            </a: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295759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Need to double check all captured</a:t>
            </a: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85817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Additional slide to set out rationale, context and development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5404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47206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90024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13655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Removed EP reference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672130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a:effectLst/>
              <a:latin typeface="Calibri" panose="020F0502020204030204" pitchFamily="34" charset="0"/>
              <a:ea typeface="Calibri" panose="020F0502020204030204" pitchFamily="34" charset="0"/>
              <a:cs typeface="Calibri" panose="020F0502020204030204" pitchFamily="34" charset="0"/>
            </a:endParaRPr>
          </a:p>
          <a:p>
            <a:r>
              <a:rPr lang="en-GB" sz="1800" u="sng">
                <a:solidFill>
                  <a:srgbClr val="0563C1"/>
                </a:solidFill>
                <a:effectLst/>
                <a:latin typeface="Calibri" panose="020F0502020204030204" pitchFamily="34" charset="0"/>
                <a:ea typeface="Calibri" panose="020F0502020204030204" pitchFamily="34" charset="0"/>
                <a:cs typeface="Calibri" panose="020F0502020204030204" pitchFamily="34" charset="0"/>
              </a:rPr>
              <a:t>See reference section</a:t>
            </a:r>
          </a:p>
          <a:p>
            <a:endParaRPr lang="en-GB" sz="1800" u="sng">
              <a:solidFill>
                <a:srgbClr val="0563C1"/>
              </a:solidFill>
              <a:effectLst/>
              <a:latin typeface="Calibri" panose="020F0502020204030204" pitchFamily="34" charset="0"/>
              <a:ea typeface="Calibri" panose="020F0502020204030204" pitchFamily="34" charset="0"/>
              <a:cs typeface="Calibri" panose="020F0502020204030204" pitchFamily="34" charset="0"/>
            </a:endParaRPr>
          </a:p>
          <a:p>
            <a:pPr marL="0" indent="0">
              <a:spcAft>
                <a:spcPts val="1200"/>
              </a:spcAft>
              <a:buNone/>
            </a:pPr>
            <a:r>
              <a:rPr lang="en-GB" sz="1800"/>
              <a:t>We must address the long waiting times that children face in community health and mental health settings, including children with neurodevelopmental conditions. the government must invest in increasing the number of available appointments</a:t>
            </a:r>
          </a:p>
          <a:p>
            <a:pPr marL="0" indent="0">
              <a:spcAft>
                <a:spcPts val="1200"/>
              </a:spcAft>
              <a:buNone/>
            </a:pPr>
            <a:r>
              <a:rPr lang="en-GB" sz="1800"/>
              <a:t>There must be additional focus on what is required to effectively support children and young people so that a diagnosis is not one of the only ways to unlock support in school, health services, social care, and the community. </a:t>
            </a:r>
          </a:p>
          <a:p>
            <a:pPr marL="0" indent="0">
              <a:spcAft>
                <a:spcPts val="1200"/>
              </a:spcAft>
              <a:buNone/>
            </a:pPr>
            <a:r>
              <a:rPr lang="en-GB" sz="1800"/>
              <a:t>The Action Plan must include a joint health, education and social care workforce strategy for disabled children, children with special educational needs, and neurodivergent children. Schools should be equipped to provide all the core services that children need to thrive. </a:t>
            </a:r>
          </a:p>
          <a:p>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288574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Preferred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519626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Additional slide to connect the ERG principles to the four cornerstones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7854206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www.parentcarerforumdevon.org/" TargetMode="External"/><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09B99FA-475F-4623-B7CE-BDC1A1A4CCE0}" type="datetimeFigureOut">
              <a:rPr lang="en-GB" smtClean="0"/>
              <a:t>19/11/2025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5A0715-052F-4611-9911-92D40E97BF42}" type="slidenum">
              <a:rPr lang="en-GB" smtClean="0"/>
              <a:t>‹#›</a:t>
            </a:fld>
            <a:endParaRPr lang="en-GB"/>
          </a:p>
        </p:txBody>
      </p:sp>
      <p:pic>
        <p:nvPicPr>
          <p:cNvPr id="8" name="Graphic 7">
            <a:extLst>
              <a:ext uri="{FF2B5EF4-FFF2-40B4-BE49-F238E27FC236}">
                <a16:creationId xmlns:a16="http://schemas.microsoft.com/office/drawing/2014/main" id="{5827A462-E6A3-4E7F-B820-D33440C0F84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0992" y="195101"/>
            <a:ext cx="2326015" cy="432000"/>
          </a:xfrm>
          <a:prstGeom prst="rect">
            <a:avLst/>
          </a:prstGeom>
        </p:spPr>
      </p:pic>
      <p:sp>
        <p:nvSpPr>
          <p:cNvPr id="9" name="TextBox 8">
            <a:extLst>
              <a:ext uri="{FF2B5EF4-FFF2-40B4-BE49-F238E27FC236}">
                <a16:creationId xmlns:a16="http://schemas.microsoft.com/office/drawing/2014/main" id="{F6C68498-B030-4B05-A127-3D8B8714593E}"/>
              </a:ext>
            </a:extLst>
          </p:cNvPr>
          <p:cNvSpPr txBox="1"/>
          <p:nvPr userDrawn="1"/>
        </p:nvSpPr>
        <p:spPr>
          <a:xfrm>
            <a:off x="0" y="6321439"/>
            <a:ext cx="9003921" cy="287323"/>
          </a:xfrm>
          <a:prstGeom prst="rect">
            <a:avLst/>
          </a:prstGeom>
          <a:noFill/>
        </p:spPr>
        <p:txBody>
          <a:bodyPr wrap="square">
            <a:spAutoFit/>
          </a:bodyPr>
          <a:lstStyle/>
          <a:p>
            <a:pPr marR="0" algn="l" rtl="0"/>
            <a:r>
              <a:rPr lang="en-GB" sz="1267" b="0" dirty="0"/>
              <a:t>Proud to be part of One Devon: NHS and CARE working with communities and local organisations to improve people’s lives</a:t>
            </a:r>
          </a:p>
        </p:txBody>
      </p:sp>
      <p:pic>
        <p:nvPicPr>
          <p:cNvPr id="10" name="Picture 9" descr="A picture containing text&#10;&#10;Description automatically generated">
            <a:extLst>
              <a:ext uri="{FF2B5EF4-FFF2-40B4-BE49-F238E27FC236}">
                <a16:creationId xmlns:a16="http://schemas.microsoft.com/office/drawing/2014/main" id="{2FCDFEBF-E072-4B20-BF45-8359C87412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679107"/>
            <a:ext cx="12192000" cy="2363705"/>
          </a:xfrm>
          <a:prstGeom prst="rect">
            <a:avLst/>
          </a:prstGeom>
        </p:spPr>
      </p:pic>
      <p:pic>
        <p:nvPicPr>
          <p:cNvPr id="11" name="Graphic 10">
            <a:extLst>
              <a:ext uri="{FF2B5EF4-FFF2-40B4-BE49-F238E27FC236}">
                <a16:creationId xmlns:a16="http://schemas.microsoft.com/office/drawing/2014/main" id="{B2D9E041-75E4-174B-6309-F62554F11F8A}"/>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5501640" y="136525"/>
            <a:ext cx="1557435" cy="549153"/>
          </a:xfrm>
          <a:prstGeom prst="rect">
            <a:avLst/>
          </a:prstGeom>
        </p:spPr>
      </p:pic>
      <p:grpSp>
        <p:nvGrpSpPr>
          <p:cNvPr id="12" name="Group 11">
            <a:extLst>
              <a:ext uri="{FF2B5EF4-FFF2-40B4-BE49-F238E27FC236}">
                <a16:creationId xmlns:a16="http://schemas.microsoft.com/office/drawing/2014/main" id="{5B20B189-6083-0195-5235-DF245D58CB5E}"/>
              </a:ext>
            </a:extLst>
          </p:cNvPr>
          <p:cNvGrpSpPr/>
          <p:nvPr userDrawn="1"/>
        </p:nvGrpSpPr>
        <p:grpSpPr>
          <a:xfrm>
            <a:off x="10266425" y="77948"/>
            <a:ext cx="1713815" cy="646176"/>
            <a:chOff x="5060887" y="4618175"/>
            <a:chExt cx="2390626" cy="967904"/>
          </a:xfrm>
        </p:grpSpPr>
        <p:pic>
          <p:nvPicPr>
            <p:cNvPr id="13" name="Picture 12">
              <a:extLst>
                <a:ext uri="{FF2B5EF4-FFF2-40B4-BE49-F238E27FC236}">
                  <a16:creationId xmlns:a16="http://schemas.microsoft.com/office/drawing/2014/main" id="{B2125949-92D8-8E70-4897-6ABC3301C20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40761"/>
            <a:stretch/>
          </p:blipFill>
          <p:spPr bwMode="auto">
            <a:xfrm>
              <a:off x="5088597" y="4618175"/>
              <a:ext cx="2362916" cy="596172"/>
            </a:xfrm>
            <a:prstGeom prst="rect">
              <a:avLst/>
            </a:prstGeom>
            <a:noFill/>
            <a:extLst>
              <a:ext uri="{909E8E84-426E-40DD-AFC4-6F175D3DCCD1}">
                <a14:hiddenFill xmlns:a14="http://schemas.microsoft.com/office/drawing/2010/main">
                  <a:solidFill>
                    <a:srgbClr val="FFFFFF"/>
                  </a:solidFill>
                </a14:hiddenFill>
              </a:ext>
            </a:extLst>
          </p:spPr>
        </p:pic>
        <p:sp>
          <p:nvSpPr>
            <p:cNvPr id="14" name="Freeform 9">
              <a:hlinkClick r:id="rId8"/>
              <a:extLst>
                <a:ext uri="{FF2B5EF4-FFF2-40B4-BE49-F238E27FC236}">
                  <a16:creationId xmlns:a16="http://schemas.microsoft.com/office/drawing/2014/main" id="{7F4FDAAB-1DF0-1DB7-8DB1-E6D2BCAB22BD}"/>
                </a:ext>
              </a:extLst>
            </p:cNvPr>
            <p:cNvSpPr/>
            <p:nvPr/>
          </p:nvSpPr>
          <p:spPr>
            <a:xfrm>
              <a:off x="5060887" y="5103834"/>
              <a:ext cx="2362916" cy="482245"/>
            </a:xfrm>
            <a:custGeom>
              <a:avLst/>
              <a:gdLst/>
              <a:ahLst/>
              <a:cxnLst/>
              <a:rect l="l" t="t" r="r" b="b"/>
              <a:pathLst>
                <a:path w="6882643" h="1118429">
                  <a:moveTo>
                    <a:pt x="0" y="0"/>
                  </a:moveTo>
                  <a:lnTo>
                    <a:pt x="6882643" y="0"/>
                  </a:lnTo>
                  <a:lnTo>
                    <a:pt x="6882643" y="1118430"/>
                  </a:lnTo>
                  <a:lnTo>
                    <a:pt x="0" y="1118430"/>
                  </a:lnTo>
                  <a:lnTo>
                    <a:pt x="0" y="0"/>
                  </a:lnTo>
                  <a:close/>
                </a:path>
              </a:pathLst>
            </a:custGeom>
            <a:blipFill>
              <a:blip r:embed="rId9"/>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114744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9B99FA-475F-4623-B7CE-BDC1A1A4CCE0}" type="datetimeFigureOut">
              <a:rPr lang="en-GB" smtClean="0"/>
              <a:t>19/11/2025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5A0715-052F-4611-9911-92D40E97BF42}" type="slidenum">
              <a:rPr lang="en-GB" smtClean="0"/>
              <a:t>‹#›</a:t>
            </a:fld>
            <a:endParaRPr lang="en-GB"/>
          </a:p>
        </p:txBody>
      </p:sp>
    </p:spTree>
    <p:extLst>
      <p:ext uri="{BB962C8B-B14F-4D97-AF65-F5344CB8AC3E}">
        <p14:creationId xmlns:p14="http://schemas.microsoft.com/office/powerpoint/2010/main" val="3128379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9B99FA-475F-4623-B7CE-BDC1A1A4CCE0}" type="datetimeFigureOut">
              <a:rPr lang="en-GB" smtClean="0"/>
              <a:t>19/11/2025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5A0715-052F-4611-9911-92D40E97BF42}" type="slidenum">
              <a:rPr lang="en-GB" smtClean="0"/>
              <a:t>‹#›</a:t>
            </a:fld>
            <a:endParaRPr lang="en-GB"/>
          </a:p>
        </p:txBody>
      </p:sp>
    </p:spTree>
    <p:extLst>
      <p:ext uri="{BB962C8B-B14F-4D97-AF65-F5344CB8AC3E}">
        <p14:creationId xmlns:p14="http://schemas.microsoft.com/office/powerpoint/2010/main" val="16220141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658085"/>
          </a:xfrm>
        </p:spPr>
        <p:txBody>
          <a:bodyPr>
            <a:normAutofit/>
          </a:bodyPr>
          <a:lstStyle>
            <a:lvl1pPr>
              <a:defRPr sz="36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09600" y="1124744"/>
            <a:ext cx="10972800" cy="5001420"/>
          </a:xfrm>
        </p:spPr>
        <p:txBody>
          <a:bodyPr/>
          <a:lstStyle>
            <a:lvl1pPr indent="-687634">
              <a:buClr>
                <a:schemeClr val="accent1"/>
              </a:buClr>
              <a:defRPr sz="3600">
                <a:latin typeface="Arial" panose="020B0604020202020204" pitchFamily="34" charset="0"/>
                <a:cs typeface="Arial" panose="020B0604020202020204" pitchFamily="34" charset="0"/>
              </a:defRPr>
            </a:lvl1pPr>
            <a:lvl2pPr indent="-687634">
              <a:defRPr sz="3200">
                <a:latin typeface="Arial" panose="020B0604020202020204" pitchFamily="34" charset="0"/>
                <a:cs typeface="Arial" panose="020B0604020202020204" pitchFamily="34" charset="0"/>
              </a:defRPr>
            </a:lvl2pPr>
            <a:lvl3pPr indent="-572429">
              <a:buClr>
                <a:srgbClr val="00B050"/>
              </a:buClr>
              <a:defRPr sz="3200">
                <a:latin typeface="Arial" panose="020B0604020202020204" pitchFamily="34" charset="0"/>
                <a:cs typeface="Arial" panose="020B0604020202020204" pitchFamily="34" charset="0"/>
              </a:defRPr>
            </a:lvl3pPr>
          </a:lstStyle>
          <a:p>
            <a:pPr lvl="0"/>
            <a:r>
              <a:rPr lang="en-US"/>
              <a:t>Click to edit Master text styles</a:t>
            </a:r>
          </a:p>
          <a:p>
            <a:pPr lvl="2"/>
            <a:endParaRPr lang="en-US"/>
          </a:p>
          <a:p>
            <a:pPr lvl="0"/>
            <a:endParaRPr lang="en-US"/>
          </a:p>
          <a:p>
            <a:pPr lvl="0"/>
            <a:endParaRPr lang="en-US"/>
          </a:p>
          <a:p>
            <a:pPr lvl="2"/>
            <a:endParaRPr lang="en-US"/>
          </a:p>
          <a:p>
            <a:pPr lvl="2"/>
            <a:endParaRPr lang="en-US"/>
          </a:p>
        </p:txBody>
      </p:sp>
      <p:pic>
        <p:nvPicPr>
          <p:cNvPr id="9" name="Picture 8">
            <a:extLst>
              <a:ext uri="{FF2B5EF4-FFF2-40B4-BE49-F238E27FC236}">
                <a16:creationId xmlns:a16="http://schemas.microsoft.com/office/drawing/2014/main" id="{8CF811B0-8A02-4BEA-BF81-67BCC56BA0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06915"/>
            <a:ext cx="12192000" cy="1174481"/>
          </a:xfrm>
          <a:prstGeom prst="rect">
            <a:avLst/>
          </a:prstGeom>
        </p:spPr>
      </p:pic>
    </p:spTree>
    <p:extLst>
      <p:ext uri="{BB962C8B-B14F-4D97-AF65-F5344CB8AC3E}">
        <p14:creationId xmlns:p14="http://schemas.microsoft.com/office/powerpoint/2010/main" val="38823711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658085"/>
          </a:xfrm>
        </p:spPr>
        <p:txBody>
          <a:bodyPr>
            <a:normAutofit/>
          </a:bodyPr>
          <a:lstStyle>
            <a:lvl1pPr>
              <a:defRPr sz="3334"/>
            </a:lvl1pPr>
          </a:lstStyle>
          <a:p>
            <a:r>
              <a:rPr lang="en-US"/>
              <a:t>Click to edit Master title style</a:t>
            </a:r>
            <a:endParaRPr lang="en-GB"/>
          </a:p>
        </p:txBody>
      </p:sp>
      <p:sp>
        <p:nvSpPr>
          <p:cNvPr id="3" name="Content Placeholder 2"/>
          <p:cNvSpPr>
            <a:spLocks noGrp="1"/>
          </p:cNvSpPr>
          <p:nvPr>
            <p:ph idx="1"/>
          </p:nvPr>
        </p:nvSpPr>
        <p:spPr/>
        <p:txBody>
          <a:bodyPr/>
          <a:lstStyle>
            <a:lvl1pPr>
              <a:buClr>
                <a:schemeClr val="accent1"/>
              </a:buClr>
              <a:defRPr sz="2133"/>
            </a:lvl1pPr>
          </a:lstStyle>
          <a:p>
            <a:pPr lvl="0"/>
            <a:r>
              <a:rPr lang="en-US"/>
              <a:t>Click to edit Master text styles</a:t>
            </a:r>
          </a:p>
        </p:txBody>
      </p:sp>
      <p:sp>
        <p:nvSpPr>
          <p:cNvPr id="5" name="Text Placeholder 4">
            <a:extLst>
              <a:ext uri="{FF2B5EF4-FFF2-40B4-BE49-F238E27FC236}">
                <a16:creationId xmlns:a16="http://schemas.microsoft.com/office/drawing/2014/main" id="{DFB14B4C-E788-404F-AEAE-CE1C68411D47}"/>
              </a:ext>
            </a:extLst>
          </p:cNvPr>
          <p:cNvSpPr>
            <a:spLocks noGrp="1"/>
          </p:cNvSpPr>
          <p:nvPr>
            <p:ph type="body" sz="quarter" idx="10"/>
          </p:nvPr>
        </p:nvSpPr>
        <p:spPr>
          <a:xfrm>
            <a:off x="609600" y="836712"/>
            <a:ext cx="10972800" cy="288827"/>
          </a:xfrm>
        </p:spPr>
        <p:txBody>
          <a:bodyPr/>
          <a:lstStyle>
            <a:lvl1pPr marL="0" indent="0">
              <a:buNone/>
              <a:defRPr sz="1867" b="1">
                <a:solidFill>
                  <a:schemeClr val="accent2"/>
                </a:solidFill>
              </a:defRPr>
            </a:lvl1pPr>
          </a:lstStyle>
          <a:p>
            <a:pPr lvl="0"/>
            <a:r>
              <a:rPr lang="en-US"/>
              <a:t>Click to edit Master text styles</a:t>
            </a:r>
            <a:endParaRPr lang="en-GB"/>
          </a:p>
        </p:txBody>
      </p:sp>
      <p:pic>
        <p:nvPicPr>
          <p:cNvPr id="9" name="Picture 8">
            <a:extLst>
              <a:ext uri="{FF2B5EF4-FFF2-40B4-BE49-F238E27FC236}">
                <a16:creationId xmlns:a16="http://schemas.microsoft.com/office/drawing/2014/main" id="{8CF811B0-8A02-4BEA-BF81-67BCC56BA0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06914"/>
            <a:ext cx="12192000" cy="1174481"/>
          </a:xfrm>
          <a:prstGeom prst="rect">
            <a:avLst/>
          </a:prstGeom>
        </p:spPr>
      </p:pic>
    </p:spTree>
    <p:extLst>
      <p:ext uri="{BB962C8B-B14F-4D97-AF65-F5344CB8AC3E}">
        <p14:creationId xmlns:p14="http://schemas.microsoft.com/office/powerpoint/2010/main" val="395883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1"/>
        </a:solidFill>
        <a:effectLst/>
      </p:bgPr>
    </p:bg>
    <p:spTree>
      <p:nvGrpSpPr>
        <p:cNvPr id="1" name=""/>
        <p:cNvGrpSpPr/>
        <p:nvPr/>
      </p:nvGrpSpPr>
      <p:grpSpPr>
        <a:xfrm>
          <a:off x="0" y="0"/>
          <a:ext cx="0" cy="0"/>
          <a:chOff x="0" y="0"/>
          <a:chExt cx="0" cy="0"/>
        </a:xfrm>
      </p:grpSpPr>
      <p:pic>
        <p:nvPicPr>
          <p:cNvPr id="7" name="Picture 2" descr="A Cork Board /Notice Board Texture. Stock Photo, Picture And Royalty Free  Image. Image 20311763.">
            <a:extLst>
              <a:ext uri="{FF2B5EF4-FFF2-40B4-BE49-F238E27FC236}">
                <a16:creationId xmlns:a16="http://schemas.microsoft.com/office/drawing/2014/main" id="{F6860F16-43CD-4936-9B40-FAE4D24A804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07437"/>
            <a:ext cx="12210328" cy="813352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74F4C48-11A7-4912-AEF9-C2BAB93E4C2C}"/>
              </a:ext>
            </a:extLst>
          </p:cNvPr>
          <p:cNvSpPr/>
          <p:nvPr userDrawn="1"/>
        </p:nvSpPr>
        <p:spPr>
          <a:xfrm>
            <a:off x="-18328" y="-523147"/>
            <a:ext cx="12228656" cy="81492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0"/>
          </a:p>
        </p:txBody>
      </p:sp>
      <p:sp>
        <p:nvSpPr>
          <p:cNvPr id="2" name="Title 1"/>
          <p:cNvSpPr>
            <a:spLocks noGrp="1"/>
          </p:cNvSpPr>
          <p:nvPr>
            <p:ph type="title"/>
          </p:nvPr>
        </p:nvSpPr>
        <p:spPr>
          <a:xfrm>
            <a:off x="609600" y="274638"/>
            <a:ext cx="10972800" cy="658085"/>
          </a:xfrm>
        </p:spPr>
        <p:txBody>
          <a:bodyPr>
            <a:noAutofit/>
          </a:bodyPr>
          <a:lstStyle>
            <a:lvl1pPr>
              <a:defRPr lang="en-GB" sz="3734" dirty="0"/>
            </a:lvl1pPr>
          </a:lstStyle>
          <a:p>
            <a:r>
              <a:rPr lang="en-US"/>
              <a:t>Click to edit Master title style</a:t>
            </a:r>
            <a:endParaRPr lang="en-GB"/>
          </a:p>
        </p:txBody>
      </p:sp>
      <p:sp>
        <p:nvSpPr>
          <p:cNvPr id="8" name="Text Placeholder 4">
            <a:extLst>
              <a:ext uri="{FF2B5EF4-FFF2-40B4-BE49-F238E27FC236}">
                <a16:creationId xmlns:a16="http://schemas.microsoft.com/office/drawing/2014/main" id="{505C5944-20DC-4DAD-B7F3-E5566A725F10}"/>
              </a:ext>
            </a:extLst>
          </p:cNvPr>
          <p:cNvSpPr>
            <a:spLocks noGrp="1"/>
          </p:cNvSpPr>
          <p:nvPr>
            <p:ph type="body" sz="quarter" idx="10"/>
          </p:nvPr>
        </p:nvSpPr>
        <p:spPr>
          <a:xfrm>
            <a:off x="609600" y="836712"/>
            <a:ext cx="10972800" cy="288827"/>
          </a:xfrm>
        </p:spPr>
        <p:txBody>
          <a:bodyPr/>
          <a:lstStyle>
            <a:lvl1pPr marL="0" indent="0">
              <a:buNone/>
              <a:defRPr sz="1867" b="1">
                <a:solidFill>
                  <a:schemeClr val="accent2"/>
                </a:solidFill>
              </a:defRPr>
            </a:lvl1pPr>
          </a:lstStyle>
          <a:p>
            <a:pPr lvl="0"/>
            <a:r>
              <a:rPr lang="en-US"/>
              <a:t>Click to edit Master text styles</a:t>
            </a:r>
            <a:endParaRPr lang="en-GB"/>
          </a:p>
        </p:txBody>
      </p:sp>
      <p:pic>
        <p:nvPicPr>
          <p:cNvPr id="6" name="Picture 5">
            <a:extLst>
              <a:ext uri="{FF2B5EF4-FFF2-40B4-BE49-F238E27FC236}">
                <a16:creationId xmlns:a16="http://schemas.microsoft.com/office/drawing/2014/main" id="{C99585ED-6580-4A6F-84C8-AB3E0C9E8EA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806914"/>
            <a:ext cx="12192000" cy="1174481"/>
          </a:xfrm>
          <a:prstGeom prst="rect">
            <a:avLst/>
          </a:prstGeom>
        </p:spPr>
      </p:pic>
    </p:spTree>
    <p:extLst>
      <p:ext uri="{BB962C8B-B14F-4D97-AF65-F5344CB8AC3E}">
        <p14:creationId xmlns:p14="http://schemas.microsoft.com/office/powerpoint/2010/main" val="1952286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658085"/>
          </a:xfrm>
        </p:spPr>
        <p:txBody>
          <a:bodyPr>
            <a:normAutofit/>
          </a:bodyPr>
          <a:lstStyle>
            <a:lvl1pPr>
              <a:defRPr sz="3334"/>
            </a:lvl1pPr>
          </a:lstStyle>
          <a:p>
            <a:r>
              <a:rPr lang="en-US"/>
              <a:t>Click to edit Master title style</a:t>
            </a:r>
            <a:endParaRPr lang="en-GB"/>
          </a:p>
        </p:txBody>
      </p:sp>
      <p:sp>
        <p:nvSpPr>
          <p:cNvPr id="3" name="Text Placeholder 2"/>
          <p:cNvSpPr>
            <a:spLocks noGrp="1"/>
          </p:cNvSpPr>
          <p:nvPr>
            <p:ph type="body" idx="1"/>
          </p:nvPr>
        </p:nvSpPr>
        <p:spPr>
          <a:xfrm>
            <a:off x="609600" y="1412776"/>
            <a:ext cx="5386917" cy="639763"/>
          </a:xfrm>
        </p:spPr>
        <p:txBody>
          <a:bodyPr anchor="ctr"/>
          <a:lstStyle>
            <a:lvl1pPr marL="0" indent="0">
              <a:buNone/>
              <a:defRPr sz="2133" b="1">
                <a:solidFill>
                  <a:schemeClr val="accent2"/>
                </a:solidFill>
              </a:defRPr>
            </a:lvl1pPr>
            <a:lvl2pPr marL="609630" indent="0">
              <a:buNone/>
              <a:defRPr sz="2667" b="1"/>
            </a:lvl2pPr>
            <a:lvl3pPr marL="1219261" indent="0">
              <a:buNone/>
              <a:defRPr sz="2400" b="1"/>
            </a:lvl3pPr>
            <a:lvl4pPr marL="1828891" indent="0">
              <a:buNone/>
              <a:defRPr sz="2133" b="1"/>
            </a:lvl4pPr>
            <a:lvl5pPr marL="2438522" indent="0">
              <a:buNone/>
              <a:defRPr sz="2133" b="1"/>
            </a:lvl5pPr>
            <a:lvl6pPr marL="3048152" indent="0">
              <a:buNone/>
              <a:defRPr sz="2133" b="1"/>
            </a:lvl6pPr>
            <a:lvl7pPr marL="3657783" indent="0">
              <a:buNone/>
              <a:defRPr sz="2133" b="1"/>
            </a:lvl7pPr>
            <a:lvl8pPr marL="4267413" indent="0">
              <a:buNone/>
              <a:defRPr sz="2133" b="1"/>
            </a:lvl8pPr>
            <a:lvl9pPr marL="4877044"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133"/>
            </a:lvl1pPr>
            <a:lvl2pPr>
              <a:defRPr sz="2133"/>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p:txBody>
      </p:sp>
      <p:sp>
        <p:nvSpPr>
          <p:cNvPr id="5" name="Text Placeholder 4"/>
          <p:cNvSpPr>
            <a:spLocks noGrp="1"/>
          </p:cNvSpPr>
          <p:nvPr>
            <p:ph type="body" sz="quarter" idx="3"/>
          </p:nvPr>
        </p:nvSpPr>
        <p:spPr>
          <a:xfrm>
            <a:off x="6193369" y="1412776"/>
            <a:ext cx="5389033" cy="639763"/>
          </a:xfrm>
        </p:spPr>
        <p:txBody>
          <a:bodyPr anchor="ctr"/>
          <a:lstStyle>
            <a:lvl1pPr marL="0" indent="0">
              <a:buNone/>
              <a:defRPr sz="2133" b="1">
                <a:solidFill>
                  <a:schemeClr val="accent2"/>
                </a:solidFill>
              </a:defRPr>
            </a:lvl1pPr>
            <a:lvl2pPr marL="609630" indent="0">
              <a:buNone/>
              <a:defRPr sz="2667" b="1"/>
            </a:lvl2pPr>
            <a:lvl3pPr marL="1219261" indent="0">
              <a:buNone/>
              <a:defRPr sz="2400" b="1"/>
            </a:lvl3pPr>
            <a:lvl4pPr marL="1828891" indent="0">
              <a:buNone/>
              <a:defRPr sz="2133" b="1"/>
            </a:lvl4pPr>
            <a:lvl5pPr marL="2438522" indent="0">
              <a:buNone/>
              <a:defRPr sz="2133" b="1"/>
            </a:lvl5pPr>
            <a:lvl6pPr marL="3048152" indent="0">
              <a:buNone/>
              <a:defRPr sz="2133" b="1"/>
            </a:lvl6pPr>
            <a:lvl7pPr marL="3657783" indent="0">
              <a:buNone/>
              <a:defRPr sz="2133" b="1"/>
            </a:lvl7pPr>
            <a:lvl8pPr marL="4267413" indent="0">
              <a:buNone/>
              <a:defRPr sz="2133" b="1"/>
            </a:lvl8pPr>
            <a:lvl9pPr marL="4877044"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133"/>
            </a:lvl1pPr>
            <a:lvl2pPr>
              <a:defRPr sz="2400"/>
            </a:lvl2pPr>
            <a:lvl3pPr>
              <a:defRPr sz="2400"/>
            </a:lvl3pPr>
            <a:lvl4pPr>
              <a:defRPr sz="2400"/>
            </a:lvl4pPr>
            <a:lvl5pPr>
              <a:defRPr sz="2400"/>
            </a:lvl5pPr>
            <a:lvl6pPr>
              <a:defRPr sz="2133"/>
            </a:lvl6pPr>
            <a:lvl7pPr>
              <a:defRPr sz="2133"/>
            </a:lvl7pPr>
            <a:lvl8pPr>
              <a:defRPr sz="2133"/>
            </a:lvl8pPr>
            <a:lvl9pPr>
              <a:defRPr sz="2133"/>
            </a:lvl9pPr>
          </a:lstStyle>
          <a:p>
            <a:pPr lvl="0"/>
            <a:r>
              <a:rPr lang="en-US"/>
              <a:t>Click to edit Master text styles</a:t>
            </a:r>
          </a:p>
        </p:txBody>
      </p:sp>
      <p:sp>
        <p:nvSpPr>
          <p:cNvPr id="7" name="Text Placeholder 4">
            <a:extLst>
              <a:ext uri="{FF2B5EF4-FFF2-40B4-BE49-F238E27FC236}">
                <a16:creationId xmlns:a16="http://schemas.microsoft.com/office/drawing/2014/main" id="{866AB324-9D71-4FC7-AA35-25A0030BFB9C}"/>
              </a:ext>
            </a:extLst>
          </p:cNvPr>
          <p:cNvSpPr>
            <a:spLocks noGrp="1"/>
          </p:cNvSpPr>
          <p:nvPr>
            <p:ph type="body" sz="quarter" idx="10"/>
          </p:nvPr>
        </p:nvSpPr>
        <p:spPr>
          <a:xfrm>
            <a:off x="609600" y="836712"/>
            <a:ext cx="10972800" cy="288827"/>
          </a:xfrm>
        </p:spPr>
        <p:txBody>
          <a:bodyPr/>
          <a:lstStyle>
            <a:lvl1pPr marL="0" indent="0">
              <a:buNone/>
              <a:defRPr sz="1867" b="1">
                <a:solidFill>
                  <a:schemeClr val="accent2"/>
                </a:solidFill>
              </a:defRPr>
            </a:lvl1pPr>
          </a:lstStyle>
          <a:p>
            <a:pPr lvl="0"/>
            <a:r>
              <a:rPr lang="en-US"/>
              <a:t>Click to edit Master text styles</a:t>
            </a:r>
            <a:endParaRPr lang="en-GB"/>
          </a:p>
        </p:txBody>
      </p:sp>
      <p:pic>
        <p:nvPicPr>
          <p:cNvPr id="8" name="Picture 7">
            <a:extLst>
              <a:ext uri="{FF2B5EF4-FFF2-40B4-BE49-F238E27FC236}">
                <a16:creationId xmlns:a16="http://schemas.microsoft.com/office/drawing/2014/main" id="{65BB7616-1194-4C68-A1F2-088C18D3A3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06914"/>
            <a:ext cx="12192000" cy="1174481"/>
          </a:xfrm>
          <a:prstGeom prst="rect">
            <a:avLst/>
          </a:prstGeom>
        </p:spPr>
      </p:pic>
    </p:spTree>
    <p:extLst>
      <p:ext uri="{BB962C8B-B14F-4D97-AF65-F5344CB8AC3E}">
        <p14:creationId xmlns:p14="http://schemas.microsoft.com/office/powerpoint/2010/main" val="76822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12777"/>
            <a:ext cx="5384800" cy="4713388"/>
          </a:xfrm>
        </p:spPr>
        <p:txBody>
          <a:bodyPr/>
          <a:lstStyle>
            <a:lvl1pPr>
              <a:defRPr sz="2133"/>
            </a:lvl1pPr>
            <a:lvl2pPr marL="609630" indent="0">
              <a:buNone/>
              <a:defRPr sz="2133"/>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p:txBody>
      </p:sp>
      <p:sp>
        <p:nvSpPr>
          <p:cNvPr id="4" name="Content Placeholder 3"/>
          <p:cNvSpPr>
            <a:spLocks noGrp="1"/>
          </p:cNvSpPr>
          <p:nvPr>
            <p:ph sz="half" idx="2"/>
          </p:nvPr>
        </p:nvSpPr>
        <p:spPr>
          <a:xfrm>
            <a:off x="6197600" y="1412777"/>
            <a:ext cx="5384800" cy="4713388"/>
          </a:xfrm>
        </p:spPr>
        <p:txBody>
          <a:bodyPr/>
          <a:lstStyle>
            <a:lvl1pPr>
              <a:defRPr sz="2133"/>
            </a:lvl1pPr>
            <a:lvl2pPr>
              <a:defRPr sz="24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p:txBody>
      </p:sp>
      <p:sp>
        <p:nvSpPr>
          <p:cNvPr id="10" name="Title 1"/>
          <p:cNvSpPr>
            <a:spLocks noGrp="1"/>
          </p:cNvSpPr>
          <p:nvPr>
            <p:ph type="title"/>
          </p:nvPr>
        </p:nvSpPr>
        <p:spPr>
          <a:xfrm>
            <a:off x="609600" y="274638"/>
            <a:ext cx="10972800" cy="658085"/>
          </a:xfrm>
        </p:spPr>
        <p:txBody>
          <a:bodyPr>
            <a:normAutofit/>
          </a:bodyPr>
          <a:lstStyle>
            <a:lvl1pPr>
              <a:defRPr sz="3334"/>
            </a:lvl1pPr>
          </a:lstStyle>
          <a:p>
            <a:r>
              <a:rPr lang="en-US"/>
              <a:t>Click to edit Master title style</a:t>
            </a:r>
            <a:endParaRPr lang="en-GB"/>
          </a:p>
        </p:txBody>
      </p:sp>
      <p:pic>
        <p:nvPicPr>
          <p:cNvPr id="5" name="Picture 4">
            <a:extLst>
              <a:ext uri="{FF2B5EF4-FFF2-40B4-BE49-F238E27FC236}">
                <a16:creationId xmlns:a16="http://schemas.microsoft.com/office/drawing/2014/main" id="{A21523FA-1FF0-4714-BF1C-CA235B972B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06914"/>
            <a:ext cx="12192000" cy="1174481"/>
          </a:xfrm>
          <a:prstGeom prst="rect">
            <a:avLst/>
          </a:prstGeom>
        </p:spPr>
      </p:pic>
    </p:spTree>
    <p:extLst>
      <p:ext uri="{BB962C8B-B14F-4D97-AF65-F5344CB8AC3E}">
        <p14:creationId xmlns:p14="http://schemas.microsoft.com/office/powerpoint/2010/main" val="34739676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784110" y="1210683"/>
            <a:ext cx="10641498"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13" name="Content Placeholder 9">
            <a:extLst>
              <a:ext uri="{FF2B5EF4-FFF2-40B4-BE49-F238E27FC236}">
                <a16:creationId xmlns:a16="http://schemas.microsoft.com/office/drawing/2014/main" id="{34C2919C-3AD4-436F-A0CC-4F48C43AA521}"/>
              </a:ext>
            </a:extLst>
          </p:cNvPr>
          <p:cNvSpPr>
            <a:spLocks noGrp="1"/>
          </p:cNvSpPr>
          <p:nvPr>
            <p:ph sz="quarter" idx="10"/>
          </p:nvPr>
        </p:nvSpPr>
        <p:spPr>
          <a:xfrm>
            <a:off x="784110" y="2141151"/>
            <a:ext cx="10641498"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976872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ntent_Full">
    <p:spTree>
      <p:nvGrpSpPr>
        <p:cNvPr id="1" name=""/>
        <p:cNvGrpSpPr/>
        <p:nvPr/>
      </p:nvGrpSpPr>
      <p:grpSpPr>
        <a:xfrm>
          <a:off x="0" y="0"/>
          <a:ext cx="0" cy="0"/>
          <a:chOff x="0" y="0"/>
          <a:chExt cx="0" cy="0"/>
        </a:xfrm>
      </p:grpSpPr>
      <p:sp>
        <p:nvSpPr>
          <p:cNvPr id="11" name="Text Placeholder 10"/>
          <p:cNvSpPr>
            <a:spLocks noGrp="1"/>
          </p:cNvSpPr>
          <p:nvPr>
            <p:ph type="body" sz="quarter" idx="10"/>
          </p:nvPr>
        </p:nvSpPr>
        <p:spPr>
          <a:xfrm>
            <a:off x="666755" y="404479"/>
            <a:ext cx="10902105" cy="541305"/>
          </a:xfrm>
          <a:prstGeom prst="rect">
            <a:avLst/>
          </a:prstGeom>
        </p:spPr>
        <p:txBody>
          <a:bodyPr vert="horz" lIns="0" tIns="0" rIns="0" bIns="0" anchor="t" anchorCtr="0"/>
          <a:lstStyle>
            <a:lvl1pPr marL="0" indent="0">
              <a:lnSpc>
                <a:spcPct val="100000"/>
              </a:lnSpc>
              <a:spcBef>
                <a:spcPts val="0"/>
              </a:spcBef>
              <a:buNone/>
              <a:defRPr sz="4000" b="1" baseline="0">
                <a:solidFill>
                  <a:srgbClr val="003087"/>
                </a:solidFill>
              </a:defRPr>
            </a:lvl1pPr>
            <a:lvl2pPr marL="609692" indent="0">
              <a:buNone/>
              <a:defRPr sz="2667"/>
            </a:lvl2pPr>
            <a:lvl3pPr marL="1219383" indent="0">
              <a:buNone/>
              <a:defRPr sz="2667"/>
            </a:lvl3pPr>
            <a:lvl4pPr marL="1829073" indent="0">
              <a:buNone/>
              <a:defRPr sz="2667"/>
            </a:lvl4pPr>
            <a:lvl5pPr marL="2438767" indent="0">
              <a:buNone/>
              <a:defRPr sz="2667"/>
            </a:lvl5pPr>
          </a:lstStyle>
          <a:p>
            <a:pPr lvl="0"/>
            <a:r>
              <a:rPr lang="en-GB"/>
              <a:t>Click to edit Master text styles</a:t>
            </a:r>
            <a:endParaRPr lang="en-US"/>
          </a:p>
        </p:txBody>
      </p:sp>
      <p:sp>
        <p:nvSpPr>
          <p:cNvPr id="7" name="Text Placeholder 4">
            <a:extLst>
              <a:ext uri="{FF2B5EF4-FFF2-40B4-BE49-F238E27FC236}">
                <a16:creationId xmlns:a16="http://schemas.microsoft.com/office/drawing/2014/main" id="{92F2A4B6-C028-4399-ABB6-77641413D909}"/>
              </a:ext>
            </a:extLst>
          </p:cNvPr>
          <p:cNvSpPr>
            <a:spLocks noGrp="1"/>
          </p:cNvSpPr>
          <p:nvPr>
            <p:ph type="body" sz="quarter" idx="13"/>
          </p:nvPr>
        </p:nvSpPr>
        <p:spPr>
          <a:xfrm>
            <a:off x="666751" y="1295401"/>
            <a:ext cx="10973152" cy="4702629"/>
          </a:xfrm>
          <a:prstGeom prst="rect">
            <a:avLst/>
          </a:prstGeom>
        </p:spPr>
        <p:txBody>
          <a:bodyPr/>
          <a:lstStyle>
            <a:lvl1pPr marL="457269" indent="-457269">
              <a:buClr>
                <a:schemeClr val="accent2"/>
              </a:buClr>
              <a:buFont typeface="Wingdings" panose="05000000000000000000" pitchFamily="2" charset="2"/>
              <a:buChar char="§"/>
              <a:defRPr sz="2133"/>
            </a:lvl1pPr>
            <a:lvl2pPr marL="990750" indent="-381057">
              <a:buClr>
                <a:schemeClr val="accent2"/>
              </a:buClr>
              <a:buFont typeface="Wingdings" panose="05000000000000000000" pitchFamily="2" charset="2"/>
              <a:buChar char="§"/>
              <a:defRPr sz="2133"/>
            </a:lvl2pPr>
            <a:lvl3pPr marL="1524228" indent="-304845">
              <a:buClr>
                <a:schemeClr val="accent2"/>
              </a:buClr>
              <a:buFont typeface="Wingdings" panose="05000000000000000000" pitchFamily="2" charset="2"/>
              <a:buChar char="§"/>
              <a:defRPr sz="2133"/>
            </a:lvl3pPr>
            <a:lvl4pPr marL="2133920" indent="-304845">
              <a:buClr>
                <a:schemeClr val="accent2"/>
              </a:buClr>
              <a:buFont typeface="Wingdings" panose="05000000000000000000" pitchFamily="2" charset="2"/>
              <a:buChar char="§"/>
              <a:defRPr sz="2133"/>
            </a:lvl4pPr>
            <a:lvl5pPr marL="2743613" indent="-304845">
              <a:buClr>
                <a:schemeClr val="accent2"/>
              </a:buClr>
              <a:buFont typeface="Wingdings" panose="05000000000000000000" pitchFamily="2" charset="2"/>
              <a:buChar char="§"/>
              <a:defRPr sz="213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086273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850107"/>
          </a:xfrm>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a:defRPr sz="2400"/>
            </a:lvl1pPr>
          </a:lstStyle>
          <a:p>
            <a:pPr lvl="0"/>
            <a:r>
              <a:rPr lang="en-US"/>
              <a:t>Click to edit Master text styles</a:t>
            </a:r>
          </a:p>
          <a:p>
            <a:pPr lvl="1"/>
            <a:endParaRPr lang="en-US"/>
          </a:p>
        </p:txBody>
      </p:sp>
      <p:sp>
        <p:nvSpPr>
          <p:cNvPr id="5" name="Text Placeholder 4">
            <a:extLst>
              <a:ext uri="{FF2B5EF4-FFF2-40B4-BE49-F238E27FC236}">
                <a16:creationId xmlns:a16="http://schemas.microsoft.com/office/drawing/2014/main" id="{C126AB10-D94A-4F2A-A16D-6CC640FAB8FF}"/>
              </a:ext>
            </a:extLst>
          </p:cNvPr>
          <p:cNvSpPr>
            <a:spLocks noGrp="1"/>
          </p:cNvSpPr>
          <p:nvPr>
            <p:ph type="body" sz="quarter" idx="10"/>
          </p:nvPr>
        </p:nvSpPr>
        <p:spPr>
          <a:xfrm>
            <a:off x="609600" y="932723"/>
            <a:ext cx="6062133" cy="383084"/>
          </a:xfrm>
        </p:spPr>
        <p:txBody>
          <a:bodyPr/>
          <a:lstStyle>
            <a:lvl1pPr marL="0" indent="0">
              <a:buNone/>
              <a:defRPr sz="2133" b="1">
                <a:solidFill>
                  <a:schemeClr val="accent3"/>
                </a:solidFill>
              </a:defRPr>
            </a:lvl1pPr>
          </a:lstStyle>
          <a:p>
            <a:pPr lvl="0"/>
            <a:endParaRPr lang="en-GB"/>
          </a:p>
        </p:txBody>
      </p:sp>
      <p:sp>
        <p:nvSpPr>
          <p:cNvPr id="8" name="Footer Placeholder 46">
            <a:extLst>
              <a:ext uri="{FF2B5EF4-FFF2-40B4-BE49-F238E27FC236}">
                <a16:creationId xmlns:a16="http://schemas.microsoft.com/office/drawing/2014/main" id="{F5183306-7EBD-6023-4DAE-11C5BD9CA814}"/>
              </a:ext>
            </a:extLst>
          </p:cNvPr>
          <p:cNvSpPr>
            <a:spLocks noGrp="1"/>
          </p:cNvSpPr>
          <p:nvPr>
            <p:ph type="ftr" sz="quarter" idx="3"/>
          </p:nvPr>
        </p:nvSpPr>
        <p:spPr>
          <a:xfrm>
            <a:off x="657167" y="6489979"/>
            <a:ext cx="3086100" cy="332852"/>
          </a:xfrm>
          <a:prstGeom prst="rect">
            <a:avLst/>
          </a:prstGeom>
        </p:spPr>
        <p:txBody>
          <a:bodyPr/>
          <a:lstStyle/>
          <a:p>
            <a:endParaRPr lang="en-US"/>
          </a:p>
        </p:txBody>
      </p:sp>
      <p:sp>
        <p:nvSpPr>
          <p:cNvPr id="9" name="Slide Number Placeholder 47">
            <a:extLst>
              <a:ext uri="{FF2B5EF4-FFF2-40B4-BE49-F238E27FC236}">
                <a16:creationId xmlns:a16="http://schemas.microsoft.com/office/drawing/2014/main" id="{7AF082BE-2E07-26DD-C69A-873653BCFB78}"/>
              </a:ext>
            </a:extLst>
          </p:cNvPr>
          <p:cNvSpPr>
            <a:spLocks noGrp="1"/>
          </p:cNvSpPr>
          <p:nvPr>
            <p:ph type="sldNum" sz="quarter" idx="4"/>
          </p:nvPr>
        </p:nvSpPr>
        <p:spPr>
          <a:xfrm>
            <a:off x="0" y="6489979"/>
            <a:ext cx="715783" cy="332852"/>
          </a:xfrm>
          <a:prstGeom prst="rect">
            <a:avLst/>
          </a:prstGeom>
        </p:spPr>
        <p:txBody>
          <a:bodyPr/>
          <a:lstStyle/>
          <a:p>
            <a:pPr algn="r"/>
            <a:fld id="{A39F007A-6242-604F-950E-EFB4F4A5BB5C}" type="slidenum">
              <a:rPr lang="en-US" smtClean="0"/>
              <a:pPr algn="r"/>
              <a:t>‹#›</a:t>
            </a:fld>
            <a:r>
              <a:rPr lang="en-US" b="1"/>
              <a:t> </a:t>
            </a:r>
            <a:r>
              <a:rPr lang="en-US" b="1">
                <a:solidFill>
                  <a:schemeClr val="accent2"/>
                </a:solidFill>
              </a:rPr>
              <a:t>|</a:t>
            </a:r>
          </a:p>
        </p:txBody>
      </p:sp>
    </p:spTree>
    <p:extLst>
      <p:ext uri="{BB962C8B-B14F-4D97-AF65-F5344CB8AC3E}">
        <p14:creationId xmlns:p14="http://schemas.microsoft.com/office/powerpoint/2010/main" val="1519646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9B99FA-475F-4623-B7CE-BDC1A1A4CCE0}" type="datetimeFigureOut">
              <a:rPr lang="en-GB" smtClean="0"/>
              <a:t>19/11/2025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5A0715-052F-4611-9911-92D40E97BF42}" type="slidenum">
              <a:rPr lang="en-GB" smtClean="0"/>
              <a:t>‹#›</a:t>
            </a:fld>
            <a:endParaRPr lang="en-GB"/>
          </a:p>
        </p:txBody>
      </p:sp>
    </p:spTree>
    <p:extLst>
      <p:ext uri="{BB962C8B-B14F-4D97-AF65-F5344CB8AC3E}">
        <p14:creationId xmlns:p14="http://schemas.microsoft.com/office/powerpoint/2010/main" val="2265867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09B99FA-475F-4623-B7CE-BDC1A1A4CCE0}" type="datetimeFigureOut">
              <a:rPr lang="en-GB" smtClean="0"/>
              <a:t>19/11/2025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5A0715-052F-4611-9911-92D40E97BF42}" type="slidenum">
              <a:rPr lang="en-GB" smtClean="0"/>
              <a:t>‹#›</a:t>
            </a:fld>
            <a:endParaRPr lang="en-GB"/>
          </a:p>
        </p:txBody>
      </p:sp>
    </p:spTree>
    <p:extLst>
      <p:ext uri="{BB962C8B-B14F-4D97-AF65-F5344CB8AC3E}">
        <p14:creationId xmlns:p14="http://schemas.microsoft.com/office/powerpoint/2010/main" val="758574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09B99FA-475F-4623-B7CE-BDC1A1A4CCE0}" type="datetimeFigureOut">
              <a:rPr lang="en-GB" smtClean="0"/>
              <a:t>19/11/2025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5A0715-052F-4611-9911-92D40E97BF42}" type="slidenum">
              <a:rPr lang="en-GB" smtClean="0"/>
              <a:t>‹#›</a:t>
            </a:fld>
            <a:endParaRPr lang="en-GB"/>
          </a:p>
        </p:txBody>
      </p:sp>
      <p:pic>
        <p:nvPicPr>
          <p:cNvPr id="8" name="Picture 7">
            <a:extLst>
              <a:ext uri="{FF2B5EF4-FFF2-40B4-BE49-F238E27FC236}">
                <a16:creationId xmlns:a16="http://schemas.microsoft.com/office/drawing/2014/main" id="{C2E4CE50-9D81-4E35-AE50-AB1E1B7EDE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06914"/>
            <a:ext cx="12192000" cy="1174481"/>
          </a:xfrm>
          <a:prstGeom prst="rect">
            <a:avLst/>
          </a:prstGeom>
        </p:spPr>
      </p:pic>
    </p:spTree>
    <p:extLst>
      <p:ext uri="{BB962C8B-B14F-4D97-AF65-F5344CB8AC3E}">
        <p14:creationId xmlns:p14="http://schemas.microsoft.com/office/powerpoint/2010/main" val="552646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09B99FA-475F-4623-B7CE-BDC1A1A4CCE0}" type="datetimeFigureOut">
              <a:rPr lang="en-GB" smtClean="0"/>
              <a:t>19/11/2025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55A0715-052F-4611-9911-92D40E97BF42}" type="slidenum">
              <a:rPr lang="en-GB" smtClean="0"/>
              <a:t>‹#›</a:t>
            </a:fld>
            <a:endParaRPr lang="en-GB"/>
          </a:p>
        </p:txBody>
      </p:sp>
    </p:spTree>
    <p:extLst>
      <p:ext uri="{BB962C8B-B14F-4D97-AF65-F5344CB8AC3E}">
        <p14:creationId xmlns:p14="http://schemas.microsoft.com/office/powerpoint/2010/main" val="4016434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09B99FA-475F-4623-B7CE-BDC1A1A4CCE0}" type="datetimeFigureOut">
              <a:rPr lang="en-GB" smtClean="0"/>
              <a:t>19/11/2025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55A0715-052F-4611-9911-92D40E97BF42}" type="slidenum">
              <a:rPr lang="en-GB" smtClean="0"/>
              <a:t>‹#›</a:t>
            </a:fld>
            <a:endParaRPr lang="en-GB"/>
          </a:p>
        </p:txBody>
      </p:sp>
      <p:pic>
        <p:nvPicPr>
          <p:cNvPr id="6" name="Picture 5">
            <a:extLst>
              <a:ext uri="{FF2B5EF4-FFF2-40B4-BE49-F238E27FC236}">
                <a16:creationId xmlns:a16="http://schemas.microsoft.com/office/drawing/2014/main" id="{D3937BCC-D20F-4246-8D22-1E4791DC7B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06914"/>
            <a:ext cx="12192000" cy="1174481"/>
          </a:xfrm>
          <a:prstGeom prst="rect">
            <a:avLst/>
          </a:prstGeom>
        </p:spPr>
      </p:pic>
    </p:spTree>
    <p:extLst>
      <p:ext uri="{BB962C8B-B14F-4D97-AF65-F5344CB8AC3E}">
        <p14:creationId xmlns:p14="http://schemas.microsoft.com/office/powerpoint/2010/main" val="3908706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9B99FA-475F-4623-B7CE-BDC1A1A4CCE0}" type="datetimeFigureOut">
              <a:rPr lang="en-GB" smtClean="0"/>
              <a:t>19/11/2025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55A0715-052F-4611-9911-92D40E97BF42}" type="slidenum">
              <a:rPr lang="en-GB" smtClean="0"/>
              <a:t>‹#›</a:t>
            </a:fld>
            <a:endParaRPr lang="en-GB"/>
          </a:p>
        </p:txBody>
      </p:sp>
    </p:spTree>
    <p:extLst>
      <p:ext uri="{BB962C8B-B14F-4D97-AF65-F5344CB8AC3E}">
        <p14:creationId xmlns:p14="http://schemas.microsoft.com/office/powerpoint/2010/main" val="3336119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09B99FA-475F-4623-B7CE-BDC1A1A4CCE0}" type="datetimeFigureOut">
              <a:rPr lang="en-GB" smtClean="0"/>
              <a:t>19/11/2025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5A0715-052F-4611-9911-92D40E97BF42}" type="slidenum">
              <a:rPr lang="en-GB" smtClean="0"/>
              <a:t>‹#›</a:t>
            </a:fld>
            <a:endParaRPr lang="en-GB"/>
          </a:p>
        </p:txBody>
      </p:sp>
    </p:spTree>
    <p:extLst>
      <p:ext uri="{BB962C8B-B14F-4D97-AF65-F5344CB8AC3E}">
        <p14:creationId xmlns:p14="http://schemas.microsoft.com/office/powerpoint/2010/main" val="1817513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09B99FA-475F-4623-B7CE-BDC1A1A4CCE0}" type="datetimeFigureOut">
              <a:rPr lang="en-GB" smtClean="0"/>
              <a:t>19/11/2025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5A0715-052F-4611-9911-92D40E97BF42}" type="slidenum">
              <a:rPr lang="en-GB" smtClean="0"/>
              <a:t>‹#›</a:t>
            </a:fld>
            <a:endParaRPr lang="en-GB"/>
          </a:p>
        </p:txBody>
      </p:sp>
    </p:spTree>
    <p:extLst>
      <p:ext uri="{BB962C8B-B14F-4D97-AF65-F5344CB8AC3E}">
        <p14:creationId xmlns:p14="http://schemas.microsoft.com/office/powerpoint/2010/main" val="1605133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9B99FA-475F-4623-B7CE-BDC1A1A4CCE0}" type="datetimeFigureOut">
              <a:rPr lang="en-GB" smtClean="0"/>
              <a:t>19/11/2025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5A0715-052F-4611-9911-92D40E97BF42}" type="slidenum">
              <a:rPr lang="en-GB" smtClean="0"/>
              <a:t>‹#›</a:t>
            </a:fld>
            <a:endParaRPr lang="en-GB"/>
          </a:p>
        </p:txBody>
      </p:sp>
    </p:spTree>
    <p:extLst>
      <p:ext uri="{BB962C8B-B14F-4D97-AF65-F5344CB8AC3E}">
        <p14:creationId xmlns:p14="http://schemas.microsoft.com/office/powerpoint/2010/main" val="7530718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hyperlink" Target="https://www.plymouthpcv.co.uk/" TargetMode="External"/><Relationship Id="rId3" Type="http://schemas.openxmlformats.org/officeDocument/2006/relationships/hyperlink" Target="https://onedevon.org.uk/" TargetMode="External"/><Relationship Id="rId7" Type="http://schemas.openxmlformats.org/officeDocument/2006/relationships/image" Target="../media/image31.png"/><Relationship Id="rId12"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hyperlink" Target="https://myhealth-devon.nhs.uk/children-and-young-people" TargetMode="External"/><Relationship Id="rId11" Type="http://schemas.openxmlformats.org/officeDocument/2006/relationships/hyperlink" Target="https://www.familyvoicetorbay.org/" TargetMode="External"/><Relationship Id="rId5" Type="http://schemas.openxmlformats.org/officeDocument/2006/relationships/image" Target="../media/image30.png"/><Relationship Id="rId10" Type="http://schemas.openxmlformats.org/officeDocument/2006/relationships/image" Target="../media/image7.png"/><Relationship Id="rId4" Type="http://schemas.openxmlformats.org/officeDocument/2006/relationships/hyperlink" Target="https://www.togetherfordevon.uk/" TargetMode="External"/><Relationship Id="rId9" Type="http://schemas.openxmlformats.org/officeDocument/2006/relationships/hyperlink" Target="https://www.parentcarerforumdevon.org/" TargetMode="External"/><Relationship Id="rId1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image" Target="../media/image41.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18" Type="http://schemas.openxmlformats.org/officeDocument/2006/relationships/image" Target="../media/image26.png"/><Relationship Id="rId3" Type="http://schemas.openxmlformats.org/officeDocument/2006/relationships/image" Target="../media/image11.png"/><Relationship Id="rId21" Type="http://schemas.openxmlformats.org/officeDocument/2006/relationships/image" Target="../media/image29.svg"/><Relationship Id="rId7" Type="http://schemas.openxmlformats.org/officeDocument/2006/relationships/image" Target="../media/image15.svg"/><Relationship Id="rId12" Type="http://schemas.openxmlformats.org/officeDocument/2006/relationships/image" Target="../media/image20.png"/><Relationship Id="rId17" Type="http://schemas.openxmlformats.org/officeDocument/2006/relationships/image" Target="../media/image25.svg"/><Relationship Id="rId2" Type="http://schemas.openxmlformats.org/officeDocument/2006/relationships/notesSlide" Target="../notesSlides/notesSlide8.xml"/><Relationship Id="rId16" Type="http://schemas.openxmlformats.org/officeDocument/2006/relationships/image" Target="../media/image24.png"/><Relationship Id="rId20" Type="http://schemas.openxmlformats.org/officeDocument/2006/relationships/image" Target="../media/image28.png"/><Relationship Id="rId1" Type="http://schemas.openxmlformats.org/officeDocument/2006/relationships/slideLayout" Target="../slideLayouts/slideLayout12.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3.svg"/><Relationship Id="rId15" Type="http://schemas.openxmlformats.org/officeDocument/2006/relationships/image" Target="../media/image23.svg"/><Relationship Id="rId10" Type="http://schemas.openxmlformats.org/officeDocument/2006/relationships/image" Target="../media/image18.png"/><Relationship Id="rId19" Type="http://schemas.openxmlformats.org/officeDocument/2006/relationships/image" Target="../media/image27.svg"/><Relationship Id="rId4" Type="http://schemas.openxmlformats.org/officeDocument/2006/relationships/image" Target="../media/image12.png"/><Relationship Id="rId9" Type="http://schemas.openxmlformats.org/officeDocument/2006/relationships/image" Target="../media/image17.svg"/><Relationship Id="rId14"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62DCC-0A23-485A-A665-A0841A40ECFA}"/>
              </a:ext>
            </a:extLst>
          </p:cNvPr>
          <p:cNvSpPr>
            <a:spLocks noGrp="1"/>
          </p:cNvSpPr>
          <p:nvPr>
            <p:ph type="ctrTitle"/>
          </p:nvPr>
        </p:nvSpPr>
        <p:spPr>
          <a:xfrm>
            <a:off x="290489" y="1181991"/>
            <a:ext cx="11483163" cy="2387600"/>
          </a:xfrm>
        </p:spPr>
        <p:txBody>
          <a:bodyPr>
            <a:noAutofit/>
          </a:bodyPr>
          <a:lstStyle/>
          <a:p>
            <a:r>
              <a:rPr lang="en-GB" sz="4800" b="1" dirty="0">
                <a:solidFill>
                  <a:srgbClr val="005EB8"/>
                </a:solidFill>
                <a:latin typeface="Arial"/>
                <a:cs typeface="Arial"/>
              </a:rPr>
              <a:t>Devon’s Neurodiversity Strategy</a:t>
            </a:r>
            <a:br>
              <a:rPr lang="en-GB" sz="4800" b="1" dirty="0">
                <a:solidFill>
                  <a:srgbClr val="005EB8"/>
                </a:solidFill>
                <a:latin typeface="Arial"/>
                <a:cs typeface="Arial"/>
              </a:rPr>
            </a:br>
            <a:r>
              <a:rPr lang="en-GB" sz="4400" b="1" dirty="0">
                <a:solidFill>
                  <a:srgbClr val="005EB8"/>
                </a:solidFill>
                <a:latin typeface="Arial"/>
                <a:cs typeface="Arial"/>
              </a:rPr>
              <a:t> for Children and Young People (CYP) </a:t>
            </a:r>
            <a:br>
              <a:rPr lang="en-GB" sz="4400" b="1" dirty="0">
                <a:solidFill>
                  <a:srgbClr val="005EB8"/>
                </a:solidFill>
                <a:latin typeface="Arial"/>
                <a:cs typeface="Arial"/>
              </a:rPr>
            </a:br>
            <a:r>
              <a:rPr lang="en-GB" sz="4400" b="1" dirty="0">
                <a:solidFill>
                  <a:srgbClr val="005EB8"/>
                </a:solidFill>
                <a:latin typeface="Arial"/>
                <a:cs typeface="Arial"/>
              </a:rPr>
              <a:t>0-25 Years</a:t>
            </a:r>
          </a:p>
        </p:txBody>
      </p:sp>
      <p:sp>
        <p:nvSpPr>
          <p:cNvPr id="3" name="Subtitle 2">
            <a:extLst>
              <a:ext uri="{FF2B5EF4-FFF2-40B4-BE49-F238E27FC236}">
                <a16:creationId xmlns:a16="http://schemas.microsoft.com/office/drawing/2014/main" id="{C8AB41BC-1D85-4048-A1D8-BE06DABE9E5C}"/>
              </a:ext>
            </a:extLst>
          </p:cNvPr>
          <p:cNvSpPr>
            <a:spLocks noGrp="1"/>
          </p:cNvSpPr>
          <p:nvPr>
            <p:ph type="subTitle" idx="1"/>
          </p:nvPr>
        </p:nvSpPr>
        <p:spPr>
          <a:xfrm>
            <a:off x="910669" y="4212146"/>
            <a:ext cx="10366176" cy="644493"/>
          </a:xfrm>
        </p:spPr>
        <p:txBody>
          <a:bodyPr vert="horz" lIns="91440" tIns="45720" rIns="91440" bIns="45720" rtlCol="0" anchor="t">
            <a:normAutofit fontScale="47500" lnSpcReduction="20000"/>
          </a:bodyPr>
          <a:lstStyle/>
          <a:p>
            <a:endParaRPr lang="en-US" dirty="0">
              <a:solidFill>
                <a:srgbClr val="005EB8"/>
              </a:solidFill>
            </a:endParaRPr>
          </a:p>
          <a:p>
            <a:r>
              <a:rPr lang="en-US" sz="5200" dirty="0">
                <a:solidFill>
                  <a:srgbClr val="005EB8"/>
                </a:solidFill>
                <a:latin typeface="Arial" panose="020B0604020202020204" pitchFamily="34" charset="0"/>
                <a:ea typeface="Calibri" panose="020F0502020204030204"/>
                <a:cs typeface="Arial" panose="020B0604020202020204" pitchFamily="34" charset="0"/>
              </a:rPr>
              <a:t>2025-2030</a:t>
            </a:r>
          </a:p>
        </p:txBody>
      </p:sp>
    </p:spTree>
    <p:extLst>
      <p:ext uri="{BB962C8B-B14F-4D97-AF65-F5344CB8AC3E}">
        <p14:creationId xmlns:p14="http://schemas.microsoft.com/office/powerpoint/2010/main" val="3615805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157BDB2-F9F6-4B47-76EF-BDEAC64F00B9}"/>
              </a:ext>
            </a:extLst>
          </p:cNvPr>
          <p:cNvGrpSpPr/>
          <p:nvPr/>
        </p:nvGrpSpPr>
        <p:grpSpPr>
          <a:xfrm>
            <a:off x="186573" y="782320"/>
            <a:ext cx="11825070" cy="5378784"/>
            <a:chOff x="261817" y="-123685"/>
            <a:chExt cx="11779692" cy="6141141"/>
          </a:xfrm>
          <a:solidFill>
            <a:srgbClr val="E8EDEE"/>
          </a:solidFill>
        </p:grpSpPr>
        <p:sp>
          <p:nvSpPr>
            <p:cNvPr id="4" name="Isosceles Triangle 3">
              <a:extLst>
                <a:ext uri="{FF2B5EF4-FFF2-40B4-BE49-F238E27FC236}">
                  <a16:creationId xmlns:a16="http://schemas.microsoft.com/office/drawing/2014/main" id="{73F1DB72-3B41-62DD-C548-0B2410E8CF05}"/>
                </a:ext>
              </a:extLst>
            </p:cNvPr>
            <p:cNvSpPr/>
            <p:nvPr/>
          </p:nvSpPr>
          <p:spPr>
            <a:xfrm>
              <a:off x="266164" y="-123685"/>
              <a:ext cx="11775345" cy="1638222"/>
            </a:xfrm>
            <a:prstGeom prst="triangle">
              <a:avLst>
                <a:gd name="adj" fmla="val 50273"/>
              </a:avLst>
            </a:prstGeom>
            <a:grpFill/>
            <a:ln w="317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r>
                <a:rPr kumimoji="0" lang="en-GB" sz="1600" b="1" i="0" u="sng"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Vision &amp; Purpose </a:t>
              </a:r>
            </a:p>
            <a:p>
              <a:pPr marL="0" marR="0" lvl="0" indent="0" algn="ctr" defTabSz="457200" rtl="0" eaLnBrk="1" fontAlgn="auto" latinLnBrk="0" hangingPunct="1">
                <a:lnSpc>
                  <a:spcPts val="2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Children and families who are neurodiverse can achieve their potential and live their best life</a:t>
              </a: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4">
              <a:extLst>
                <a:ext uri="{FF2B5EF4-FFF2-40B4-BE49-F238E27FC236}">
                  <a16:creationId xmlns:a16="http://schemas.microsoft.com/office/drawing/2014/main" id="{444CD581-DE9F-7897-490D-646013B7B4A0}"/>
                </a:ext>
              </a:extLst>
            </p:cNvPr>
            <p:cNvSpPr/>
            <p:nvPr/>
          </p:nvSpPr>
          <p:spPr>
            <a:xfrm>
              <a:off x="266164" y="1643729"/>
              <a:ext cx="3865709" cy="996593"/>
            </a:xfrm>
            <a:prstGeom prst="rect">
              <a:avLst/>
            </a:prstGeom>
            <a:grpFill/>
            <a:ln w="317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25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Strategic Objective 1:</a:t>
              </a:r>
            </a:p>
            <a:p>
              <a:pPr marL="0" marR="0" lvl="0" indent="0" algn="ctr" defTabSz="457200" rtl="0" eaLnBrk="1" fontAlgn="auto" latinLnBrk="0" hangingPunct="1">
                <a:lnSpc>
                  <a:spcPts val="25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Inclusive Communities</a:t>
              </a:r>
            </a:p>
          </p:txBody>
        </p:sp>
        <p:sp>
          <p:nvSpPr>
            <p:cNvPr id="6" name="Rectangle 5">
              <a:extLst>
                <a:ext uri="{FF2B5EF4-FFF2-40B4-BE49-F238E27FC236}">
                  <a16:creationId xmlns:a16="http://schemas.microsoft.com/office/drawing/2014/main" id="{574EBB44-76F4-3822-B313-A95E9ABEDB04}"/>
                </a:ext>
              </a:extLst>
            </p:cNvPr>
            <p:cNvSpPr/>
            <p:nvPr/>
          </p:nvSpPr>
          <p:spPr>
            <a:xfrm>
              <a:off x="4220981" y="1643727"/>
              <a:ext cx="3865710" cy="996595"/>
            </a:xfrm>
            <a:prstGeom prst="rect">
              <a:avLst/>
            </a:prstGeom>
            <a:grpFill/>
            <a:ln w="317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25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Strategic Objective 2:</a:t>
              </a:r>
            </a:p>
            <a:p>
              <a:pPr marL="0" marR="0" lvl="0" indent="0" algn="ctr" defTabSz="457200" rtl="0" eaLnBrk="1" fontAlgn="auto" latinLnBrk="0" hangingPunct="1">
                <a:lnSpc>
                  <a:spcPts val="25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Identify &amp; Support Needs Early</a:t>
              </a:r>
            </a:p>
          </p:txBody>
        </p:sp>
        <p:sp>
          <p:nvSpPr>
            <p:cNvPr id="7" name="Rectangle 6">
              <a:extLst>
                <a:ext uri="{FF2B5EF4-FFF2-40B4-BE49-F238E27FC236}">
                  <a16:creationId xmlns:a16="http://schemas.microsoft.com/office/drawing/2014/main" id="{4557B07E-EED1-5196-8578-FB0B99CF9933}"/>
                </a:ext>
              </a:extLst>
            </p:cNvPr>
            <p:cNvSpPr/>
            <p:nvPr/>
          </p:nvSpPr>
          <p:spPr>
            <a:xfrm>
              <a:off x="8175800" y="1636811"/>
              <a:ext cx="3865709" cy="996593"/>
            </a:xfrm>
            <a:prstGeom prst="rect">
              <a:avLst/>
            </a:prstGeom>
            <a:grpFill/>
            <a:ln w="317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25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Strategic Objective 3:</a:t>
              </a:r>
            </a:p>
            <a:p>
              <a:pPr marL="0" marR="0" lvl="0" indent="0" algn="ctr" defTabSz="457200" rtl="0" eaLnBrk="1" fontAlgn="auto" latinLnBrk="0" hangingPunct="1">
                <a:lnSpc>
                  <a:spcPts val="25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Integrated Services </a:t>
              </a:r>
            </a:p>
          </p:txBody>
        </p:sp>
        <p:sp>
          <p:nvSpPr>
            <p:cNvPr id="11" name="Rectangle 10">
              <a:extLst>
                <a:ext uri="{FF2B5EF4-FFF2-40B4-BE49-F238E27FC236}">
                  <a16:creationId xmlns:a16="http://schemas.microsoft.com/office/drawing/2014/main" id="{0340AA77-557F-1B65-C666-CC71F0F9851F}"/>
                </a:ext>
              </a:extLst>
            </p:cNvPr>
            <p:cNvSpPr/>
            <p:nvPr/>
          </p:nvSpPr>
          <p:spPr>
            <a:xfrm>
              <a:off x="8174514" y="2770672"/>
              <a:ext cx="1876168" cy="1130157"/>
            </a:xfrm>
            <a:prstGeom prst="rect">
              <a:avLst/>
            </a:prstGeom>
            <a:grpFill/>
            <a:ln w="34925">
              <a:solidFill>
                <a:srgbClr val="ED8B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Strategic Initiative 5</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Integrated Diagnostic Assessment </a:t>
              </a:r>
            </a:p>
          </p:txBody>
        </p:sp>
        <p:sp>
          <p:nvSpPr>
            <p:cNvPr id="12" name="Rectangle 11">
              <a:extLst>
                <a:ext uri="{FF2B5EF4-FFF2-40B4-BE49-F238E27FC236}">
                  <a16:creationId xmlns:a16="http://schemas.microsoft.com/office/drawing/2014/main" id="{72967E69-6F47-AC85-F55B-C5A48198D113}"/>
                </a:ext>
              </a:extLst>
            </p:cNvPr>
            <p:cNvSpPr/>
            <p:nvPr/>
          </p:nvSpPr>
          <p:spPr>
            <a:xfrm>
              <a:off x="10150976" y="2772840"/>
              <a:ext cx="1879994" cy="1130157"/>
            </a:xfrm>
            <a:prstGeom prst="rect">
              <a:avLst/>
            </a:prstGeom>
            <a:grpFill/>
            <a:ln w="34925">
              <a:solidFill>
                <a:srgbClr val="DA291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Strategic Initiative 6</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Support </a:t>
              </a:r>
              <a:r>
                <a:rPr lang="en-GB" sz="1400">
                  <a:solidFill>
                    <a:prstClr val="black"/>
                  </a:solidFill>
                  <a:latin typeface="Arial" panose="020B0604020202020204" pitchFamily="34" charset="0"/>
                  <a:cs typeface="Arial" panose="020B0604020202020204" pitchFamily="34" charset="0"/>
                </a:rPr>
                <a:t>If</a:t>
              </a: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Needs Are Overwhelming </a:t>
              </a:r>
            </a:p>
          </p:txBody>
        </p:sp>
        <p:sp>
          <p:nvSpPr>
            <p:cNvPr id="14" name="Rectangle 13">
              <a:extLst>
                <a:ext uri="{FF2B5EF4-FFF2-40B4-BE49-F238E27FC236}">
                  <a16:creationId xmlns:a16="http://schemas.microsoft.com/office/drawing/2014/main" id="{37508703-19B9-7E44-DFDD-97BFB2C19805}"/>
                </a:ext>
              </a:extLst>
            </p:cNvPr>
            <p:cNvSpPr/>
            <p:nvPr/>
          </p:nvSpPr>
          <p:spPr>
            <a:xfrm>
              <a:off x="4211124" y="2778339"/>
              <a:ext cx="1870845" cy="1130157"/>
            </a:xfrm>
            <a:prstGeom prst="rect">
              <a:avLst/>
            </a:prstGeom>
            <a:grpFill/>
            <a:ln w="34925">
              <a:solidFill>
                <a:srgbClr val="00963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Strategic Initiative 3</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Support for Schools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15" name="Rectangle 14">
              <a:extLst>
                <a:ext uri="{FF2B5EF4-FFF2-40B4-BE49-F238E27FC236}">
                  <a16:creationId xmlns:a16="http://schemas.microsoft.com/office/drawing/2014/main" id="{B3E115E0-E589-29EE-671D-7C39ED18EA64}"/>
                </a:ext>
              </a:extLst>
            </p:cNvPr>
            <p:cNvSpPr/>
            <p:nvPr/>
          </p:nvSpPr>
          <p:spPr>
            <a:xfrm>
              <a:off x="2230772" y="2771151"/>
              <a:ext cx="1870844" cy="1130159"/>
            </a:xfrm>
            <a:prstGeom prst="rect">
              <a:avLst/>
            </a:prstGeom>
            <a:grpFill/>
            <a:ln w="34925">
              <a:solidFill>
                <a:srgbClr val="FABA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Strategic Initiative 2</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Support for Parent Carers</a:t>
              </a:r>
            </a:p>
          </p:txBody>
        </p:sp>
        <p:sp>
          <p:nvSpPr>
            <p:cNvPr id="16" name="Rectangle 15">
              <a:extLst>
                <a:ext uri="{FF2B5EF4-FFF2-40B4-BE49-F238E27FC236}">
                  <a16:creationId xmlns:a16="http://schemas.microsoft.com/office/drawing/2014/main" id="{99F0EB24-366C-1CE3-A46E-B6CCD9A43097}"/>
                </a:ext>
              </a:extLst>
            </p:cNvPr>
            <p:cNvSpPr/>
            <p:nvPr/>
          </p:nvSpPr>
          <p:spPr>
            <a:xfrm>
              <a:off x="261817" y="2759126"/>
              <a:ext cx="1870845" cy="1130157"/>
            </a:xfrm>
            <a:prstGeom prst="rect">
              <a:avLst/>
            </a:prstGeom>
            <a:grpFill/>
            <a:ln w="34925">
              <a:solidFill>
                <a:srgbClr val="660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Initiative 1</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Enhanced </a:t>
              </a: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Universal Provision </a:t>
              </a: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 name="Rectangle 16">
              <a:extLst>
                <a:ext uri="{FF2B5EF4-FFF2-40B4-BE49-F238E27FC236}">
                  <a16:creationId xmlns:a16="http://schemas.microsoft.com/office/drawing/2014/main" id="{D85B363F-B269-8F23-E4F2-7E51872EF4C8}"/>
                </a:ext>
              </a:extLst>
            </p:cNvPr>
            <p:cNvSpPr/>
            <p:nvPr/>
          </p:nvSpPr>
          <p:spPr>
            <a:xfrm>
              <a:off x="266164" y="4044008"/>
              <a:ext cx="11775345" cy="411402"/>
            </a:xfrm>
            <a:prstGeom prst="rect">
              <a:avLst/>
            </a:prstGeom>
            <a:grpFill/>
            <a:ln w="317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Enablers: </a:t>
              </a: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Co-Production, Workforce, People &amp; Culture, Finance </a:t>
              </a:r>
            </a:p>
          </p:txBody>
        </p:sp>
        <p:sp>
          <p:nvSpPr>
            <p:cNvPr id="19" name="Rectangle 18">
              <a:extLst>
                <a:ext uri="{FF2B5EF4-FFF2-40B4-BE49-F238E27FC236}">
                  <a16:creationId xmlns:a16="http://schemas.microsoft.com/office/drawing/2014/main" id="{27A697E7-CBC3-979B-FBDF-B3B40AEB9AC0}"/>
                </a:ext>
              </a:extLst>
            </p:cNvPr>
            <p:cNvSpPr/>
            <p:nvPr/>
          </p:nvSpPr>
          <p:spPr>
            <a:xfrm>
              <a:off x="266164" y="4588842"/>
              <a:ext cx="11775345" cy="1428614"/>
            </a:xfrm>
            <a:prstGeom prst="rect">
              <a:avLst/>
            </a:prstGeom>
            <a:grpFill/>
            <a:ln w="317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1" name="TextBox 30">
              <a:extLst>
                <a:ext uri="{FF2B5EF4-FFF2-40B4-BE49-F238E27FC236}">
                  <a16:creationId xmlns:a16="http://schemas.microsoft.com/office/drawing/2014/main" id="{6732B0D8-52BD-E363-F0E5-A9AF6768E9FD}"/>
                </a:ext>
              </a:extLst>
            </p:cNvPr>
            <p:cNvSpPr txBox="1"/>
            <p:nvPr/>
          </p:nvSpPr>
          <p:spPr>
            <a:xfrm>
              <a:off x="387687" y="4686770"/>
              <a:ext cx="2258892" cy="597754"/>
            </a:xfrm>
            <a:prstGeom prst="rect">
              <a:avLst/>
            </a:prstGeom>
            <a:grpFill/>
            <a:ln w="317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Principle 1</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Child Centred</a:t>
              </a:r>
            </a:p>
          </p:txBody>
        </p:sp>
        <p:sp>
          <p:nvSpPr>
            <p:cNvPr id="32" name="TextBox 31">
              <a:extLst>
                <a:ext uri="{FF2B5EF4-FFF2-40B4-BE49-F238E27FC236}">
                  <a16:creationId xmlns:a16="http://schemas.microsoft.com/office/drawing/2014/main" id="{B7430565-0174-98F5-E9EB-FEDCD90EB9AF}"/>
                </a:ext>
              </a:extLst>
            </p:cNvPr>
            <p:cNvSpPr txBox="1"/>
            <p:nvPr/>
          </p:nvSpPr>
          <p:spPr>
            <a:xfrm>
              <a:off x="2705461" y="4686770"/>
              <a:ext cx="2258892" cy="597754"/>
            </a:xfrm>
            <a:prstGeom prst="rect">
              <a:avLst/>
            </a:prstGeom>
            <a:grpFill/>
            <a:ln w="317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Principle 2</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Work With Us</a:t>
              </a:r>
            </a:p>
          </p:txBody>
        </p:sp>
        <p:sp>
          <p:nvSpPr>
            <p:cNvPr id="33" name="TextBox 32">
              <a:extLst>
                <a:ext uri="{FF2B5EF4-FFF2-40B4-BE49-F238E27FC236}">
                  <a16:creationId xmlns:a16="http://schemas.microsoft.com/office/drawing/2014/main" id="{9ADC1973-8F43-0802-CC1E-75B6A4E9DC25}"/>
                </a:ext>
              </a:extLst>
            </p:cNvPr>
            <p:cNvSpPr txBox="1"/>
            <p:nvPr/>
          </p:nvSpPr>
          <p:spPr>
            <a:xfrm>
              <a:off x="7317298" y="4688708"/>
              <a:ext cx="2279585" cy="597754"/>
            </a:xfrm>
            <a:prstGeom prst="rect">
              <a:avLst/>
            </a:prstGeom>
            <a:grpFill/>
            <a:ln w="317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Principle 4</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Early Support</a:t>
              </a:r>
            </a:p>
          </p:txBody>
        </p:sp>
        <p:sp>
          <p:nvSpPr>
            <p:cNvPr id="34" name="TextBox 33">
              <a:extLst>
                <a:ext uri="{FF2B5EF4-FFF2-40B4-BE49-F238E27FC236}">
                  <a16:creationId xmlns:a16="http://schemas.microsoft.com/office/drawing/2014/main" id="{903201DF-607C-498A-F1CE-1D1621C7DEBA}"/>
                </a:ext>
              </a:extLst>
            </p:cNvPr>
            <p:cNvSpPr txBox="1"/>
            <p:nvPr/>
          </p:nvSpPr>
          <p:spPr>
            <a:xfrm>
              <a:off x="9649811" y="4686770"/>
              <a:ext cx="2275624" cy="597754"/>
            </a:xfrm>
            <a:prstGeom prst="rect">
              <a:avLst/>
            </a:prstGeom>
            <a:grpFill/>
            <a:ln w="317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Principle 5</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Aspiration</a:t>
              </a:r>
            </a:p>
          </p:txBody>
        </p:sp>
        <p:sp>
          <p:nvSpPr>
            <p:cNvPr id="35" name="TextBox 34">
              <a:extLst>
                <a:ext uri="{FF2B5EF4-FFF2-40B4-BE49-F238E27FC236}">
                  <a16:creationId xmlns:a16="http://schemas.microsoft.com/office/drawing/2014/main" id="{20366EAA-B5DB-EBFD-EAFD-7C09FF475428}"/>
                </a:ext>
              </a:extLst>
            </p:cNvPr>
            <p:cNvSpPr txBox="1"/>
            <p:nvPr/>
          </p:nvSpPr>
          <p:spPr>
            <a:xfrm>
              <a:off x="9649811" y="5343742"/>
              <a:ext cx="2275624" cy="597754"/>
            </a:xfrm>
            <a:prstGeom prst="rect">
              <a:avLst/>
            </a:prstGeom>
            <a:grpFill/>
            <a:ln w="317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Principle 10</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Independence</a:t>
              </a:r>
            </a:p>
          </p:txBody>
        </p:sp>
        <p:sp>
          <p:nvSpPr>
            <p:cNvPr id="36" name="TextBox 35">
              <a:extLst>
                <a:ext uri="{FF2B5EF4-FFF2-40B4-BE49-F238E27FC236}">
                  <a16:creationId xmlns:a16="http://schemas.microsoft.com/office/drawing/2014/main" id="{1F6671A9-9B53-2769-4BBD-DC910D975785}"/>
                </a:ext>
              </a:extLst>
            </p:cNvPr>
            <p:cNvSpPr txBox="1"/>
            <p:nvPr/>
          </p:nvSpPr>
          <p:spPr>
            <a:xfrm>
              <a:off x="5013359" y="5339846"/>
              <a:ext cx="2264654" cy="597754"/>
            </a:xfrm>
            <a:prstGeom prst="rect">
              <a:avLst/>
            </a:prstGeom>
            <a:grpFill/>
            <a:ln w="317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Principle 8</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Experience of Families</a:t>
              </a:r>
            </a:p>
          </p:txBody>
        </p:sp>
        <p:sp>
          <p:nvSpPr>
            <p:cNvPr id="37" name="TextBox 36">
              <a:extLst>
                <a:ext uri="{FF2B5EF4-FFF2-40B4-BE49-F238E27FC236}">
                  <a16:creationId xmlns:a16="http://schemas.microsoft.com/office/drawing/2014/main" id="{41839864-FBF1-CF46-5A6A-2DC0E374716A}"/>
                </a:ext>
              </a:extLst>
            </p:cNvPr>
            <p:cNvSpPr txBox="1"/>
            <p:nvPr/>
          </p:nvSpPr>
          <p:spPr>
            <a:xfrm>
              <a:off x="2705461" y="5339846"/>
              <a:ext cx="2258892" cy="597754"/>
            </a:xfrm>
            <a:prstGeom prst="rect">
              <a:avLst/>
            </a:prstGeom>
            <a:grpFill/>
            <a:ln w="317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Principle 7</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Inclusive Communities</a:t>
              </a:r>
            </a:p>
          </p:txBody>
        </p:sp>
        <p:sp>
          <p:nvSpPr>
            <p:cNvPr id="38" name="TextBox 37">
              <a:extLst>
                <a:ext uri="{FF2B5EF4-FFF2-40B4-BE49-F238E27FC236}">
                  <a16:creationId xmlns:a16="http://schemas.microsoft.com/office/drawing/2014/main" id="{89839C62-764C-1CA0-17CB-98EA16F60505}"/>
                </a:ext>
              </a:extLst>
            </p:cNvPr>
            <p:cNvSpPr txBox="1"/>
            <p:nvPr/>
          </p:nvSpPr>
          <p:spPr>
            <a:xfrm>
              <a:off x="5014290" y="4686769"/>
              <a:ext cx="2258892" cy="597754"/>
            </a:xfrm>
            <a:prstGeom prst="rect">
              <a:avLst/>
            </a:prstGeom>
            <a:grpFill/>
            <a:ln w="317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Principle 3</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Recognise Needs</a:t>
              </a: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39" name="TextBox 38">
              <a:extLst>
                <a:ext uri="{FF2B5EF4-FFF2-40B4-BE49-F238E27FC236}">
                  <a16:creationId xmlns:a16="http://schemas.microsoft.com/office/drawing/2014/main" id="{D0E65AE5-4235-A044-1483-3A786A1ADCC9}"/>
                </a:ext>
              </a:extLst>
            </p:cNvPr>
            <p:cNvSpPr txBox="1"/>
            <p:nvPr/>
          </p:nvSpPr>
          <p:spPr>
            <a:xfrm>
              <a:off x="7321257" y="5339846"/>
              <a:ext cx="2275625" cy="597754"/>
            </a:xfrm>
            <a:prstGeom prst="rect">
              <a:avLst/>
            </a:prstGeom>
            <a:grpFill/>
            <a:ln w="317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Principle 9</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Long Term Thinking</a:t>
              </a:r>
            </a:p>
          </p:txBody>
        </p:sp>
        <p:sp>
          <p:nvSpPr>
            <p:cNvPr id="40" name="TextBox 39">
              <a:extLst>
                <a:ext uri="{FF2B5EF4-FFF2-40B4-BE49-F238E27FC236}">
                  <a16:creationId xmlns:a16="http://schemas.microsoft.com/office/drawing/2014/main" id="{4329CF46-60B5-E3EF-1EEB-344D9E359BD8}"/>
                </a:ext>
              </a:extLst>
            </p:cNvPr>
            <p:cNvSpPr txBox="1"/>
            <p:nvPr/>
          </p:nvSpPr>
          <p:spPr>
            <a:xfrm>
              <a:off x="393686" y="5334855"/>
              <a:ext cx="2258892" cy="597754"/>
            </a:xfrm>
            <a:prstGeom prst="rect">
              <a:avLst/>
            </a:prstGeom>
            <a:solidFill>
              <a:srgbClr val="E8EDEE"/>
            </a:solidFill>
            <a:ln w="317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Principle 6</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Communication</a:t>
              </a: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p>
          </p:txBody>
        </p:sp>
      </p:grpSp>
      <p:sp>
        <p:nvSpPr>
          <p:cNvPr id="9" name="Rectangle 8">
            <a:extLst>
              <a:ext uri="{FF2B5EF4-FFF2-40B4-BE49-F238E27FC236}">
                <a16:creationId xmlns:a16="http://schemas.microsoft.com/office/drawing/2014/main" id="{D7540B22-570A-C1EF-26CE-4DDD65DC2809}"/>
              </a:ext>
            </a:extLst>
          </p:cNvPr>
          <p:cNvSpPr/>
          <p:nvPr/>
        </p:nvSpPr>
        <p:spPr>
          <a:xfrm>
            <a:off x="6140300" y="3320135"/>
            <a:ext cx="1878052" cy="991877"/>
          </a:xfrm>
          <a:prstGeom prst="rect">
            <a:avLst/>
          </a:prstGeom>
          <a:solidFill>
            <a:srgbClr val="E8EDEE"/>
          </a:solidFill>
          <a:ln w="31750">
            <a:solidFill>
              <a:srgbClr val="005E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Strategic Initiative 4</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Needs Led Support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Rectangle 7">
            <a:extLst>
              <a:ext uri="{FF2B5EF4-FFF2-40B4-BE49-F238E27FC236}">
                <a16:creationId xmlns:a16="http://schemas.microsoft.com/office/drawing/2014/main" id="{E82F7683-E5C8-69A7-B8C1-A0D2A62D2149}"/>
              </a:ext>
            </a:extLst>
          </p:cNvPr>
          <p:cNvSpPr/>
          <p:nvPr/>
        </p:nvSpPr>
        <p:spPr>
          <a:xfrm>
            <a:off x="186573" y="6246875"/>
            <a:ext cx="11825070" cy="553999"/>
          </a:xfrm>
          <a:prstGeom prst="rect">
            <a:avLst/>
          </a:prstGeom>
          <a:solidFill>
            <a:srgbClr val="E8EDEE"/>
          </a:solidFill>
          <a:ln w="38100">
            <a:solidFill>
              <a:srgbClr val="005E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Foundational Elements</a:t>
            </a:r>
            <a:r>
              <a:rPr lang="en-GB" sz="1200" b="1">
                <a:solidFill>
                  <a:prstClr val="black"/>
                </a:solidFill>
                <a:latin typeface="Arial" panose="020B0604020202020204" pitchFamily="34" charset="0"/>
                <a:cs typeface="Arial" panose="020B0604020202020204" pitchFamily="34" charset="0"/>
              </a:rPr>
              <a:t>:</a:t>
            </a:r>
            <a:r>
              <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Alignment of Strategy, Vision and Effort  </a:t>
            </a:r>
          </a:p>
          <a:p>
            <a:pPr marL="0" marR="0" lvl="0" indent="0" algn="ctr" defTabSz="457200" rtl="0" eaLnBrk="1" fontAlgn="auto" latinLnBrk="0" hangingPunct="1">
              <a:spcBef>
                <a:spcPts val="0"/>
              </a:spcBef>
              <a:spcAft>
                <a:spcPts val="0"/>
              </a:spcAft>
              <a:buClrTx/>
              <a:buSzTx/>
              <a:buFontTx/>
              <a:buNone/>
              <a:tabLst/>
              <a:defRPr/>
            </a:pPr>
            <a:r>
              <a:rPr lang="en-GB" sz="1200" b="1">
                <a:solidFill>
                  <a:prstClr val="black"/>
                </a:solidFill>
                <a:latin typeface="Arial" panose="020B0604020202020204" pitchFamily="34" charset="0"/>
                <a:cs typeface="Arial" panose="020B0604020202020204" pitchFamily="34" charset="0"/>
              </a:rPr>
              <a:t>Evaluation: QI &amp; Cultural- </a:t>
            </a:r>
            <a:r>
              <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 Cornerstones</a:t>
            </a:r>
          </a:p>
          <a:p>
            <a:pPr marL="0" marR="0" lvl="0" indent="0" algn="ctr" defTabSz="457200" rtl="0" eaLnBrk="1" fontAlgn="auto" latinLnBrk="0" hangingPunct="1">
              <a:spcBef>
                <a:spcPts val="0"/>
              </a:spcBef>
              <a:spcAft>
                <a:spcPts val="0"/>
              </a:spcAft>
              <a:buClrTx/>
              <a:buSzTx/>
              <a:buFontTx/>
              <a:buNone/>
              <a:tabLst/>
              <a:defRPr/>
            </a:pPr>
            <a:r>
              <a:rPr kumimoji="0" lang="en-GB" sz="105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(across different programmes and organisations) </a:t>
            </a:r>
          </a:p>
        </p:txBody>
      </p:sp>
      <p:sp>
        <p:nvSpPr>
          <p:cNvPr id="10" name="Title 1">
            <a:extLst>
              <a:ext uri="{FF2B5EF4-FFF2-40B4-BE49-F238E27FC236}">
                <a16:creationId xmlns:a16="http://schemas.microsoft.com/office/drawing/2014/main" id="{9841E9BE-E23B-25C9-E635-19487D38456D}"/>
              </a:ext>
            </a:extLst>
          </p:cNvPr>
          <p:cNvSpPr txBox="1">
            <a:spLocks/>
          </p:cNvSpPr>
          <p:nvPr/>
        </p:nvSpPr>
        <p:spPr>
          <a:xfrm>
            <a:off x="3108" y="-17909"/>
            <a:ext cx="12192000" cy="72000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a:ln>
                  <a:noFill/>
                </a:ln>
                <a:solidFill>
                  <a:prstClr val="white"/>
                </a:solidFill>
                <a:effectLst/>
                <a:uLnTx/>
                <a:uFillTx/>
                <a:latin typeface="Arial"/>
                <a:ea typeface="+mj-ea"/>
                <a:cs typeface="Arial"/>
              </a:rPr>
              <a:t>Drawing it all together to create a powerful and purposeful strategy</a:t>
            </a:r>
          </a:p>
        </p:txBody>
      </p:sp>
    </p:spTree>
    <p:extLst>
      <p:ext uri="{BB962C8B-B14F-4D97-AF65-F5344CB8AC3E}">
        <p14:creationId xmlns:p14="http://schemas.microsoft.com/office/powerpoint/2010/main" val="4112412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D4D10920-DA54-2C00-8CC0-57780DABC229}"/>
              </a:ext>
            </a:extLst>
          </p:cNvPr>
          <p:cNvGraphicFramePr/>
          <p:nvPr>
            <p:extLst>
              <p:ext uri="{D42A27DB-BD31-4B8C-83A1-F6EECF244321}">
                <p14:modId xmlns:p14="http://schemas.microsoft.com/office/powerpoint/2010/main" val="939078384"/>
              </p:ext>
            </p:extLst>
          </p:nvPr>
        </p:nvGraphicFramePr>
        <p:xfrm>
          <a:off x="495443" y="837822"/>
          <a:ext cx="11201114"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a:extLst>
              <a:ext uri="{FF2B5EF4-FFF2-40B4-BE49-F238E27FC236}">
                <a16:creationId xmlns:a16="http://schemas.microsoft.com/office/drawing/2014/main" id="{9F00C8EB-362C-16D1-BE0E-DA8B8234B5B5}"/>
              </a:ext>
            </a:extLst>
          </p:cNvPr>
          <p:cNvSpPr txBox="1">
            <a:spLocks/>
          </p:cNvSpPr>
          <p:nvPr/>
        </p:nvSpPr>
        <p:spPr>
          <a:xfrm>
            <a:off x="0" y="-2"/>
            <a:ext cx="12192000" cy="72000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a:ea typeface="+mj-ea"/>
                <a:cs typeface="Arial"/>
              </a:rPr>
              <a:t>Strategic Objectives</a:t>
            </a:r>
          </a:p>
        </p:txBody>
      </p:sp>
    </p:spTree>
    <p:extLst>
      <p:ext uri="{BB962C8B-B14F-4D97-AF65-F5344CB8AC3E}">
        <p14:creationId xmlns:p14="http://schemas.microsoft.com/office/powerpoint/2010/main" val="11908699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07336F6C-40EA-EE81-6DC3-217C3D12B23A}"/>
              </a:ext>
            </a:extLst>
          </p:cNvPr>
          <p:cNvGraphicFramePr/>
          <p:nvPr>
            <p:extLst>
              <p:ext uri="{D42A27DB-BD31-4B8C-83A1-F6EECF244321}">
                <p14:modId xmlns:p14="http://schemas.microsoft.com/office/powerpoint/2010/main" val="2203375920"/>
              </p:ext>
            </p:extLst>
          </p:nvPr>
        </p:nvGraphicFramePr>
        <p:xfrm>
          <a:off x="248634" y="852199"/>
          <a:ext cx="11694732" cy="50310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a:extLst>
              <a:ext uri="{FF2B5EF4-FFF2-40B4-BE49-F238E27FC236}">
                <a16:creationId xmlns:a16="http://schemas.microsoft.com/office/drawing/2014/main" id="{C4637C4F-ACE9-476E-DCB3-132A76C55626}"/>
              </a:ext>
            </a:extLst>
          </p:cNvPr>
          <p:cNvSpPr txBox="1">
            <a:spLocks/>
          </p:cNvSpPr>
          <p:nvPr/>
        </p:nvSpPr>
        <p:spPr>
          <a:xfrm>
            <a:off x="0" y="-175439"/>
            <a:ext cx="12192000" cy="72000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a:ea typeface="+mj-ea"/>
                <a:cs typeface="Arial"/>
              </a:rPr>
              <a:t>Strategic Initiatives</a:t>
            </a:r>
          </a:p>
        </p:txBody>
      </p:sp>
    </p:spTree>
    <p:extLst>
      <p:ext uri="{BB962C8B-B14F-4D97-AF65-F5344CB8AC3E}">
        <p14:creationId xmlns:p14="http://schemas.microsoft.com/office/powerpoint/2010/main" val="1705385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extBox 4">
            <a:extLst>
              <a:ext uri="{FF2B5EF4-FFF2-40B4-BE49-F238E27FC236}">
                <a16:creationId xmlns:a16="http://schemas.microsoft.com/office/drawing/2014/main" id="{5A7EE2E5-153B-F3C7-3C38-4001D8417AB1}"/>
              </a:ext>
            </a:extLst>
          </p:cNvPr>
          <p:cNvGraphicFramePr/>
          <p:nvPr>
            <p:extLst>
              <p:ext uri="{D42A27DB-BD31-4B8C-83A1-F6EECF244321}">
                <p14:modId xmlns:p14="http://schemas.microsoft.com/office/powerpoint/2010/main" val="2122212038"/>
              </p:ext>
            </p:extLst>
          </p:nvPr>
        </p:nvGraphicFramePr>
        <p:xfrm>
          <a:off x="6810376" y="3065442"/>
          <a:ext cx="5029198" cy="738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itle 1">
            <a:extLst>
              <a:ext uri="{FF2B5EF4-FFF2-40B4-BE49-F238E27FC236}">
                <a16:creationId xmlns:a16="http://schemas.microsoft.com/office/drawing/2014/main" id="{681D1142-D256-F033-909E-8581662C6C64}"/>
              </a:ext>
            </a:extLst>
          </p:cNvPr>
          <p:cNvSpPr txBox="1">
            <a:spLocks/>
          </p:cNvSpPr>
          <p:nvPr/>
        </p:nvSpPr>
        <p:spPr>
          <a:xfrm>
            <a:off x="0" y="-2"/>
            <a:ext cx="12192000" cy="72000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a:ea typeface="+mj-ea"/>
                <a:cs typeface="Arial"/>
              </a:rPr>
              <a:t>Evaluating Impact</a:t>
            </a:r>
          </a:p>
        </p:txBody>
      </p:sp>
      <p:sp>
        <p:nvSpPr>
          <p:cNvPr id="2" name="TextBox 1">
            <a:extLst>
              <a:ext uri="{FF2B5EF4-FFF2-40B4-BE49-F238E27FC236}">
                <a16:creationId xmlns:a16="http://schemas.microsoft.com/office/drawing/2014/main" id="{A1DB1021-44D4-0634-F28F-D36E52423DA4}"/>
              </a:ext>
            </a:extLst>
          </p:cNvPr>
          <p:cNvSpPr txBox="1"/>
          <p:nvPr/>
        </p:nvSpPr>
        <p:spPr>
          <a:xfrm>
            <a:off x="352425" y="942975"/>
            <a:ext cx="11487150" cy="95410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The One Devon neurodiversity Strategy incorporates aspects of cultural change and quality improvement. Implementation Plans will include a description of the intended impact, and the metrics and measures used to understand delivery, however, wider evaluation will bring together oversight of evaluation. To understand the impact of the strategy the evaluation approach must consider understanding and evaluation of culture change (aligned to the Four Cornerstones) and, more traditional quality improvement approaches, as set out below:</a:t>
            </a:r>
          </a:p>
        </p:txBody>
      </p:sp>
      <p:graphicFrame>
        <p:nvGraphicFramePr>
          <p:cNvPr id="3" name="Diagram 2">
            <a:extLst>
              <a:ext uri="{FF2B5EF4-FFF2-40B4-BE49-F238E27FC236}">
                <a16:creationId xmlns:a16="http://schemas.microsoft.com/office/drawing/2014/main" id="{9EF2195D-D681-24ED-FD79-FAC0A102FE98}"/>
              </a:ext>
            </a:extLst>
          </p:cNvPr>
          <p:cNvGraphicFramePr/>
          <p:nvPr>
            <p:extLst>
              <p:ext uri="{D42A27DB-BD31-4B8C-83A1-F6EECF244321}">
                <p14:modId xmlns:p14="http://schemas.microsoft.com/office/powerpoint/2010/main" val="1624493277"/>
              </p:ext>
            </p:extLst>
          </p:nvPr>
        </p:nvGraphicFramePr>
        <p:xfrm>
          <a:off x="352425" y="2913043"/>
          <a:ext cx="5029201" cy="104774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4" name="Group 3">
            <a:extLst>
              <a:ext uri="{FF2B5EF4-FFF2-40B4-BE49-F238E27FC236}">
                <a16:creationId xmlns:a16="http://schemas.microsoft.com/office/drawing/2014/main" id="{C03480B5-09BD-C4BD-F174-C9F7DB494DF5}"/>
              </a:ext>
            </a:extLst>
          </p:cNvPr>
          <p:cNvGrpSpPr/>
          <p:nvPr/>
        </p:nvGrpSpPr>
        <p:grpSpPr>
          <a:xfrm>
            <a:off x="352426" y="2248435"/>
            <a:ext cx="5029200" cy="738664"/>
            <a:chOff x="502" y="231632"/>
            <a:chExt cx="1958950" cy="1175370"/>
          </a:xfrm>
        </p:grpSpPr>
        <p:sp>
          <p:nvSpPr>
            <p:cNvPr id="5" name="Rectangle 4">
              <a:extLst>
                <a:ext uri="{FF2B5EF4-FFF2-40B4-BE49-F238E27FC236}">
                  <a16:creationId xmlns:a16="http://schemas.microsoft.com/office/drawing/2014/main" id="{9963D3C0-6A85-A997-2F1D-EC210F2B2819}"/>
                </a:ext>
              </a:extLst>
            </p:cNvPr>
            <p:cNvSpPr/>
            <p:nvPr/>
          </p:nvSpPr>
          <p:spPr>
            <a:xfrm>
              <a:off x="502" y="231632"/>
              <a:ext cx="1958950" cy="1175370"/>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sz="160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E4AA5631-670A-3934-C540-69EF76F09375}"/>
                </a:ext>
              </a:extLst>
            </p:cNvPr>
            <p:cNvSpPr txBox="1"/>
            <p:nvPr/>
          </p:nvSpPr>
          <p:spPr>
            <a:xfrm>
              <a:off x="502" y="231632"/>
              <a:ext cx="1958950" cy="117537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GB" sz="2000">
                  <a:latin typeface="Arial" panose="020B0604020202020204" pitchFamily="34" charset="0"/>
                  <a:cs typeface="Arial" panose="020B0604020202020204" pitchFamily="34" charset="0"/>
                </a:rPr>
                <a:t>Domains of Four Cornerstones Evaluation Methodology</a:t>
              </a:r>
              <a:endParaRPr lang="en-GB" sz="2000" kern="1200">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7E855DEC-4E2F-C5AD-AE42-12BCE1BA7D4D}"/>
              </a:ext>
            </a:extLst>
          </p:cNvPr>
          <p:cNvGrpSpPr/>
          <p:nvPr/>
        </p:nvGrpSpPr>
        <p:grpSpPr>
          <a:xfrm>
            <a:off x="6810376" y="2257961"/>
            <a:ext cx="5029198" cy="738664"/>
            <a:chOff x="470" y="706502"/>
            <a:chExt cx="1836515" cy="1101909"/>
          </a:xfrm>
        </p:grpSpPr>
        <p:sp>
          <p:nvSpPr>
            <p:cNvPr id="8" name="Rectangle 7">
              <a:extLst>
                <a:ext uri="{FF2B5EF4-FFF2-40B4-BE49-F238E27FC236}">
                  <a16:creationId xmlns:a16="http://schemas.microsoft.com/office/drawing/2014/main" id="{8433FAFA-0DD7-4047-26FC-6141378284D5}"/>
                </a:ext>
              </a:extLst>
            </p:cNvPr>
            <p:cNvSpPr/>
            <p:nvPr/>
          </p:nvSpPr>
          <p:spPr>
            <a:xfrm>
              <a:off x="470" y="706502"/>
              <a:ext cx="1836515" cy="1101909"/>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sz="1600"/>
            </a:p>
          </p:txBody>
        </p:sp>
        <p:sp>
          <p:nvSpPr>
            <p:cNvPr id="9" name="TextBox 8">
              <a:extLst>
                <a:ext uri="{FF2B5EF4-FFF2-40B4-BE49-F238E27FC236}">
                  <a16:creationId xmlns:a16="http://schemas.microsoft.com/office/drawing/2014/main" id="{8307D4A1-AB4D-41A3-C5B5-5CE2B217F93F}"/>
                </a:ext>
              </a:extLst>
            </p:cNvPr>
            <p:cNvSpPr txBox="1"/>
            <p:nvPr/>
          </p:nvSpPr>
          <p:spPr>
            <a:xfrm>
              <a:off x="470" y="706502"/>
              <a:ext cx="1836515" cy="11019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Domains of Quality Improvement Evaluation Methodology</a:t>
              </a:r>
            </a:p>
          </p:txBody>
        </p:sp>
      </p:grpSp>
      <p:sp>
        <p:nvSpPr>
          <p:cNvPr id="13" name="TextBox 12">
            <a:extLst>
              <a:ext uri="{FF2B5EF4-FFF2-40B4-BE49-F238E27FC236}">
                <a16:creationId xmlns:a16="http://schemas.microsoft.com/office/drawing/2014/main" id="{D9037846-FAFF-A72A-C381-5A4346C85196}"/>
              </a:ext>
            </a:extLst>
          </p:cNvPr>
          <p:cNvSpPr txBox="1"/>
          <p:nvPr/>
        </p:nvSpPr>
        <p:spPr>
          <a:xfrm>
            <a:off x="6696075" y="3960792"/>
            <a:ext cx="5143499" cy="1908215"/>
          </a:xfrm>
          <a:prstGeom prst="rect">
            <a:avLst/>
          </a:prstGeom>
          <a:noFill/>
        </p:spPr>
        <p:txBody>
          <a:bodyPr wrap="square">
            <a:spAutoFit/>
          </a:bodyPr>
          <a:lstStyle/>
          <a:p>
            <a:pPr algn="l" rtl="0" fontAlgn="base"/>
            <a:r>
              <a:rPr lang="en-GB" sz="1200" b="1" i="0" u="none" strike="noStrike">
                <a:solidFill>
                  <a:srgbClr val="000000"/>
                </a:solidFill>
                <a:effectLst/>
                <a:latin typeface="Arial" panose="020B0604020202020204" pitchFamily="34" charset="0"/>
              </a:rPr>
              <a:t>Overall Approach: </a:t>
            </a:r>
            <a:r>
              <a:rPr lang="en-GB" sz="1200" b="0" i="0" u="none" strike="noStrike">
                <a:solidFill>
                  <a:srgbClr val="000000"/>
                </a:solidFill>
                <a:effectLst/>
                <a:latin typeface="Arial" panose="020B0604020202020204" pitchFamily="34" charset="0"/>
              </a:rPr>
              <a:t>Many small, measurable changes: Evaluation of pilots/ projects to deliver a ‘mosaic’ of changes and measures.</a:t>
            </a:r>
          </a:p>
          <a:p>
            <a:pPr algn="l" rtl="0" fontAlgn="base"/>
            <a:r>
              <a:rPr lang="en-GB" sz="1200">
                <a:solidFill>
                  <a:srgbClr val="000000"/>
                </a:solidFill>
                <a:latin typeface="Arial" panose="020B0604020202020204" pitchFamily="34" charset="0"/>
              </a:rPr>
              <a:t>R</a:t>
            </a:r>
            <a:r>
              <a:rPr lang="en-GB" sz="1200" b="0" i="0" u="none" strike="noStrike">
                <a:solidFill>
                  <a:srgbClr val="000000"/>
                </a:solidFill>
                <a:effectLst/>
                <a:latin typeface="Arial" panose="020B0604020202020204" pitchFamily="34" charset="0"/>
              </a:rPr>
              <a:t>efining improvements through use of </a:t>
            </a:r>
            <a:r>
              <a:rPr lang="en-GB" sz="1200">
                <a:solidFill>
                  <a:srgbClr val="000000"/>
                </a:solidFill>
                <a:latin typeface="Arial" panose="020B0604020202020204" pitchFamily="34" charset="0"/>
              </a:rPr>
              <a:t>i</a:t>
            </a:r>
            <a:r>
              <a:rPr lang="en-GB" sz="1200" b="0" i="0" u="none" strike="noStrike">
                <a:solidFill>
                  <a:srgbClr val="000000"/>
                </a:solidFill>
                <a:effectLst/>
                <a:latin typeface="Arial" panose="020B0604020202020204" pitchFamily="34" charset="0"/>
              </a:rPr>
              <a:t>terative approaches (continuous  PDSA cycles) to promote continuous improvement. </a:t>
            </a:r>
            <a:r>
              <a:rPr lang="en-GB" sz="1200" b="0" i="0">
                <a:solidFill>
                  <a:srgbClr val="000000"/>
                </a:solidFill>
                <a:effectLst/>
                <a:latin typeface="Arial" panose="020B0604020202020204" pitchFamily="34" charset="0"/>
              </a:rPr>
              <a:t>​Include an </a:t>
            </a:r>
            <a:r>
              <a:rPr lang="en-GB" sz="1200" b="0" i="0" u="none" strike="noStrike">
                <a:solidFill>
                  <a:srgbClr val="000000"/>
                </a:solidFill>
                <a:effectLst/>
                <a:latin typeface="Arial" panose="020B0604020202020204" pitchFamily="34" charset="0"/>
              </a:rPr>
              <a:t>Adopt, Adapt, Abandon reflection space to critically evaluate and collaboratively agree next steps. </a:t>
            </a:r>
          </a:p>
          <a:p>
            <a:pPr algn="l" rtl="0" fontAlgn="base"/>
            <a:endParaRPr lang="en-GB" sz="5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GB" sz="1200" b="1" i="0" u="none" strike="noStrike">
                <a:solidFill>
                  <a:srgbClr val="000000"/>
                </a:solidFill>
                <a:effectLst/>
                <a:latin typeface="Arial" panose="020B0604020202020204" pitchFamily="34" charset="0"/>
              </a:rPr>
              <a:t>Measures: </a:t>
            </a:r>
            <a:r>
              <a:rPr lang="en-GB" sz="1200" i="0" u="none" strike="noStrike">
                <a:solidFill>
                  <a:srgbClr val="000000"/>
                </a:solidFill>
                <a:effectLst/>
                <a:latin typeface="Arial" panose="020B0604020202020204" pitchFamily="34" charset="0"/>
              </a:rPr>
              <a:t>Qualitative and quantitative spanning experience, performance and efficiency align to healthcare quality domains </a:t>
            </a:r>
          </a:p>
          <a:p>
            <a:pPr algn="l" rtl="0" fontAlgn="base">
              <a:buFont typeface="Arial" panose="020B0604020202020204" pitchFamily="34" charset="0"/>
              <a:buChar char="•"/>
            </a:pPr>
            <a:endParaRPr lang="en-GB" sz="500" i="0">
              <a:solidFill>
                <a:srgbClr val="000000"/>
              </a:solidFill>
              <a:effectLst/>
              <a:latin typeface="Arial" panose="020B0604020202020204" pitchFamily="34" charset="0"/>
            </a:endParaRPr>
          </a:p>
          <a:p>
            <a:pPr algn="l" rtl="0" fontAlgn="base">
              <a:buFont typeface="Arial" panose="020B0604020202020204" pitchFamily="34" charset="0"/>
              <a:buChar char="•"/>
            </a:pPr>
            <a:r>
              <a:rPr lang="en-GB" sz="1200" b="1" i="0" u="none" strike="noStrike">
                <a:solidFill>
                  <a:srgbClr val="000000"/>
                </a:solidFill>
                <a:effectLst/>
                <a:latin typeface="Arial" panose="020B0604020202020204" pitchFamily="34" charset="0"/>
              </a:rPr>
              <a:t>Mechanism</a:t>
            </a:r>
            <a:r>
              <a:rPr lang="en-GB" sz="1200" b="0" i="0" u="none" strike="noStrike">
                <a:solidFill>
                  <a:srgbClr val="000000"/>
                </a:solidFill>
                <a:effectLst/>
                <a:latin typeface="Arial" panose="020B0604020202020204" pitchFamily="34" charset="0"/>
              </a:rPr>
              <a:t>: Collaboration through evaluation and research partnership.</a:t>
            </a:r>
            <a:r>
              <a:rPr lang="en-US" sz="1200" b="0" i="0">
                <a:solidFill>
                  <a:srgbClr val="000000"/>
                </a:solidFill>
                <a:effectLst/>
                <a:latin typeface="Arial" panose="020B0604020202020204" pitchFamily="34" charset="0"/>
              </a:rPr>
              <a:t>​</a:t>
            </a:r>
          </a:p>
        </p:txBody>
      </p:sp>
      <p:sp>
        <p:nvSpPr>
          <p:cNvPr id="14" name="TextBox 13">
            <a:extLst>
              <a:ext uri="{FF2B5EF4-FFF2-40B4-BE49-F238E27FC236}">
                <a16:creationId xmlns:a16="http://schemas.microsoft.com/office/drawing/2014/main" id="{8F2CD71F-FAF2-5A54-7747-36EFE2A7AFA2}"/>
              </a:ext>
            </a:extLst>
          </p:cNvPr>
          <p:cNvSpPr txBox="1"/>
          <p:nvPr/>
        </p:nvSpPr>
        <p:spPr>
          <a:xfrm>
            <a:off x="352427" y="3942219"/>
            <a:ext cx="5143499" cy="1169551"/>
          </a:xfrm>
          <a:prstGeom prst="rect">
            <a:avLst/>
          </a:prstGeom>
          <a:noFill/>
        </p:spPr>
        <p:txBody>
          <a:bodyPr wrap="square">
            <a:spAutoFit/>
          </a:bodyPr>
          <a:lstStyle/>
          <a:p>
            <a:pPr algn="l" rtl="0" fontAlgn="base"/>
            <a:r>
              <a:rPr lang="en-GB" sz="1200" b="1" i="0" u="none" strike="noStrike">
                <a:solidFill>
                  <a:srgbClr val="000000"/>
                </a:solidFill>
                <a:effectLst/>
                <a:latin typeface="Arial" panose="020B0604020202020204" pitchFamily="34" charset="0"/>
              </a:rPr>
              <a:t>Overall Approach: </a:t>
            </a:r>
            <a:r>
              <a:rPr lang="en-GB" sz="1200" b="0" i="0" u="none" strike="noStrike">
                <a:solidFill>
                  <a:srgbClr val="000000"/>
                </a:solidFill>
                <a:effectLst/>
                <a:latin typeface="Arial" panose="020B0604020202020204" pitchFamily="34" charset="0"/>
              </a:rPr>
              <a:t>Collaborative and broad qualitative insight driven approaches which track cultural and experiential shifts aligned to the four cornerstones. Iteratively and collaboratively developed.</a:t>
            </a:r>
          </a:p>
          <a:p>
            <a:pPr algn="l" rtl="0" fontAlgn="base"/>
            <a:endParaRPr lang="en-GB" sz="5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GB" sz="1200" b="1" i="0" u="none" strike="noStrike">
                <a:solidFill>
                  <a:srgbClr val="000000"/>
                </a:solidFill>
                <a:effectLst/>
                <a:latin typeface="Arial" panose="020B0604020202020204" pitchFamily="34" charset="0"/>
              </a:rPr>
              <a:t>Measures: </a:t>
            </a:r>
            <a:r>
              <a:rPr lang="en-GB" sz="1200" i="0" u="none" strike="noStrike">
                <a:solidFill>
                  <a:srgbClr val="000000"/>
                </a:solidFill>
                <a:effectLst/>
                <a:latin typeface="Arial" panose="020B0604020202020204" pitchFamily="34" charset="0"/>
              </a:rPr>
              <a:t>Qualitative and experiential factors</a:t>
            </a:r>
          </a:p>
          <a:p>
            <a:pPr algn="l" rtl="0" fontAlgn="base">
              <a:buFont typeface="Arial" panose="020B0604020202020204" pitchFamily="34" charset="0"/>
              <a:buChar char="•"/>
            </a:pPr>
            <a:endParaRPr lang="en-GB" sz="500" i="0">
              <a:solidFill>
                <a:srgbClr val="000000"/>
              </a:solidFill>
              <a:effectLst/>
              <a:latin typeface="Arial" panose="020B0604020202020204" pitchFamily="34" charset="0"/>
            </a:endParaRPr>
          </a:p>
          <a:p>
            <a:pPr algn="l" rtl="0" fontAlgn="base">
              <a:buFont typeface="Arial" panose="020B0604020202020204" pitchFamily="34" charset="0"/>
              <a:buChar char="•"/>
            </a:pPr>
            <a:r>
              <a:rPr lang="en-GB" sz="1200" b="1" i="0" u="none" strike="noStrike">
                <a:solidFill>
                  <a:srgbClr val="000000"/>
                </a:solidFill>
                <a:effectLst/>
                <a:latin typeface="Arial" panose="020B0604020202020204" pitchFamily="34" charset="0"/>
              </a:rPr>
              <a:t>Mechanism</a:t>
            </a:r>
            <a:r>
              <a:rPr lang="en-GB" sz="1200" b="0" i="0" u="none" strike="noStrike">
                <a:solidFill>
                  <a:srgbClr val="000000"/>
                </a:solidFill>
                <a:effectLst/>
                <a:latin typeface="Arial" panose="020B0604020202020204" pitchFamily="34" charset="0"/>
              </a:rPr>
              <a:t>: Collaboration to be defined.</a:t>
            </a:r>
            <a:r>
              <a:rPr lang="en-US" sz="1200" b="0" i="0">
                <a:solidFill>
                  <a:srgbClr val="000000"/>
                </a:solidFill>
                <a:effectLst/>
                <a:latin typeface="Arial" panose="020B0604020202020204" pitchFamily="34" charset="0"/>
              </a:rPr>
              <a:t>​</a:t>
            </a:r>
          </a:p>
        </p:txBody>
      </p:sp>
    </p:spTree>
    <p:extLst>
      <p:ext uri="{BB962C8B-B14F-4D97-AF65-F5344CB8AC3E}">
        <p14:creationId xmlns:p14="http://schemas.microsoft.com/office/powerpoint/2010/main" val="15191026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25E8C3-15A6-7031-9481-CE2723F71A3A}"/>
              </a:ext>
            </a:extLst>
          </p:cNvPr>
          <p:cNvSpPr>
            <a:spLocks noGrp="1"/>
          </p:cNvSpPr>
          <p:nvPr>
            <p:ph idx="1"/>
          </p:nvPr>
        </p:nvSpPr>
        <p:spPr>
          <a:xfrm>
            <a:off x="193964" y="1271921"/>
            <a:ext cx="11804072" cy="1915339"/>
          </a:xfrm>
        </p:spPr>
        <p:txBody>
          <a:bodyPr>
            <a:normAutofit/>
          </a:bodyPr>
          <a:lstStyle/>
          <a:p>
            <a:pPr marL="0" indent="0" algn="ctr">
              <a:buNone/>
            </a:pPr>
            <a:endParaRPr lang="en-US" sz="2000">
              <a:latin typeface="+mn-lt"/>
              <a:hlinkClick r:id="rId3"/>
            </a:endParaRPr>
          </a:p>
          <a:p>
            <a:pPr marL="0" indent="0">
              <a:buNone/>
            </a:pPr>
            <a:r>
              <a:rPr lang="en-GB" sz="2000" b="0" i="0">
                <a:solidFill>
                  <a:srgbClr val="232B32"/>
                </a:solidFill>
                <a:effectLst/>
                <a:latin typeface="+mn-lt"/>
              </a:rPr>
              <a:t>One Devon is a collaboration of the NHS and local councils, as well as a wide range of other organisations like the voluntary sector, who are working together to improve the lives of people in Devon. </a:t>
            </a:r>
          </a:p>
          <a:p>
            <a:pPr marL="0" indent="0">
              <a:buNone/>
            </a:pPr>
            <a:r>
              <a:rPr lang="en-GB" sz="2000" b="0" i="0">
                <a:solidFill>
                  <a:srgbClr val="232B32"/>
                </a:solidFill>
                <a:effectLst/>
                <a:latin typeface="+mn-lt"/>
              </a:rPr>
              <a:t>We want to make our system as strong and effective as possible, through partnership working and with the ambition to tackle health inequalities, help communities thrive and achieve the very best for everyone.</a:t>
            </a:r>
          </a:p>
          <a:p>
            <a:pPr marL="0" indent="0">
              <a:buNone/>
            </a:pPr>
            <a:endParaRPr lang="en-GB" sz="2000" b="0" i="0">
              <a:solidFill>
                <a:srgbClr val="232B32"/>
              </a:solidFill>
              <a:effectLst/>
              <a:latin typeface="+mn-lt"/>
            </a:endParaRPr>
          </a:p>
        </p:txBody>
      </p:sp>
      <p:sp>
        <p:nvSpPr>
          <p:cNvPr id="5" name="TextBox 4">
            <a:extLst>
              <a:ext uri="{FF2B5EF4-FFF2-40B4-BE49-F238E27FC236}">
                <a16:creationId xmlns:a16="http://schemas.microsoft.com/office/drawing/2014/main" id="{7EB1AE2E-940B-2299-EF7C-184D5C0B44F2}"/>
              </a:ext>
            </a:extLst>
          </p:cNvPr>
          <p:cNvSpPr txBox="1"/>
          <p:nvPr/>
        </p:nvSpPr>
        <p:spPr>
          <a:xfrm>
            <a:off x="166251" y="3988044"/>
            <a:ext cx="11804072"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191919"/>
                </a:solidFill>
                <a:effectLst/>
                <a:uLnTx/>
                <a:uFillTx/>
                <a:latin typeface="Calibri" panose="020F0502020204030204"/>
                <a:ea typeface="+mn-ea"/>
                <a:cs typeface="+mn-cs"/>
              </a:rPr>
              <a:t>My Health Devon is part of the emergent Integrated Care Service ‘</a:t>
            </a:r>
            <a:r>
              <a:rPr kumimoji="0" lang="en-GB" sz="2000" b="0" i="0" u="sng" strike="noStrike" kern="1200" cap="none" spc="0" normalizeH="0" baseline="0" noProof="0">
                <a:ln>
                  <a:noFill/>
                </a:ln>
                <a:solidFill>
                  <a:srgbClr val="005EB8"/>
                </a:solidFill>
                <a:effectLst/>
                <a:uLnTx/>
                <a:uFillTx/>
                <a:latin typeface="Calibri" panose="020F0502020204030204"/>
                <a:ea typeface="+mn-ea"/>
                <a:cs typeface="+mn-cs"/>
                <a:hlinkClick r:id="rId4"/>
              </a:rPr>
              <a:t>Together for Devon</a:t>
            </a:r>
            <a:r>
              <a:rPr kumimoji="0" lang="en-GB" sz="2000" b="0" i="0" u="none" strike="noStrike" kern="1200" cap="none" spc="0" normalizeH="0" baseline="0" noProof="0">
                <a:ln>
                  <a:noFill/>
                </a:ln>
                <a:solidFill>
                  <a:srgbClr val="191919"/>
                </a:solidFill>
                <a:effectLst/>
                <a:uLnTx/>
                <a:uFillTx/>
                <a:latin typeface="Calibri" panose="020F0502020204030204"/>
                <a:ea typeface="+mn-ea"/>
                <a:cs typeface="+mn-cs"/>
              </a:rPr>
              <a:t>’  health and care working in partnership with local communities in Plymouth, Torbay and the rest of the County.</a:t>
            </a: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183343A8-E8A2-72FC-1974-4D5A5AA9C103}"/>
              </a:ext>
            </a:extLst>
          </p:cNvPr>
          <p:cNvSpPr txBox="1"/>
          <p:nvPr/>
        </p:nvSpPr>
        <p:spPr>
          <a:xfrm>
            <a:off x="216696" y="5673248"/>
            <a:ext cx="11804071"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prstClr val="black"/>
                </a:solidFill>
                <a:effectLst/>
                <a:uLnTx/>
                <a:uFillTx/>
                <a:latin typeface="Calibri" panose="020F0502020204030204"/>
                <a:ea typeface="+mn-ea"/>
                <a:cs typeface="+mn-cs"/>
              </a:rPr>
              <a:t>The Parent/Carer forums work in partnership with services provided by education, health and care  with an aim to ensure that the needs of children with SEND and their families are being met effectively.</a:t>
            </a:r>
          </a:p>
        </p:txBody>
      </p:sp>
      <p:pic>
        <p:nvPicPr>
          <p:cNvPr id="6" name="Picture 5">
            <a:hlinkClick r:id="rId3"/>
            <a:extLst>
              <a:ext uri="{FF2B5EF4-FFF2-40B4-BE49-F238E27FC236}">
                <a16:creationId xmlns:a16="http://schemas.microsoft.com/office/drawing/2014/main" id="{058E39F6-52B8-812B-E105-441E314E6620}"/>
              </a:ext>
            </a:extLst>
          </p:cNvPr>
          <p:cNvPicPr>
            <a:picLocks noChangeAspect="1"/>
          </p:cNvPicPr>
          <p:nvPr/>
        </p:nvPicPr>
        <p:blipFill>
          <a:blip r:embed="rId5"/>
          <a:stretch>
            <a:fillRect/>
          </a:stretch>
        </p:blipFill>
        <p:spPr>
          <a:xfrm>
            <a:off x="5060887" y="1108878"/>
            <a:ext cx="2076450" cy="516066"/>
          </a:xfrm>
          <a:prstGeom prst="rect">
            <a:avLst/>
          </a:prstGeom>
          <a:solidFill>
            <a:schemeClr val="accent1"/>
          </a:solidFill>
          <a:ln w="38100">
            <a:solidFill>
              <a:schemeClr val="accent1"/>
            </a:solidFill>
          </a:ln>
        </p:spPr>
      </p:pic>
      <p:pic>
        <p:nvPicPr>
          <p:cNvPr id="2050" name="Picture 2" descr="My Health Devon">
            <a:hlinkClick r:id="rId6"/>
            <a:extLst>
              <a:ext uri="{FF2B5EF4-FFF2-40B4-BE49-F238E27FC236}">
                <a16:creationId xmlns:a16="http://schemas.microsoft.com/office/drawing/2014/main" id="{7B8F3101-26BE-DAB1-F4D7-20B260F7664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88597" y="3199439"/>
            <a:ext cx="2076450" cy="653143"/>
          </a:xfrm>
          <a:prstGeom prst="rect">
            <a:avLst/>
          </a:prstGeom>
          <a:solidFill>
            <a:schemeClr val="accent1"/>
          </a:solidFill>
        </p:spPr>
      </p:pic>
      <p:grpSp>
        <p:nvGrpSpPr>
          <p:cNvPr id="4" name="Group 3">
            <a:extLst>
              <a:ext uri="{FF2B5EF4-FFF2-40B4-BE49-F238E27FC236}">
                <a16:creationId xmlns:a16="http://schemas.microsoft.com/office/drawing/2014/main" id="{54149D3D-D6E9-6CD5-385B-BC4FBB286DD2}"/>
              </a:ext>
            </a:extLst>
          </p:cNvPr>
          <p:cNvGrpSpPr/>
          <p:nvPr/>
        </p:nvGrpSpPr>
        <p:grpSpPr>
          <a:xfrm>
            <a:off x="4931509" y="4613250"/>
            <a:ext cx="2390626" cy="967904"/>
            <a:chOff x="5060887" y="4618175"/>
            <a:chExt cx="2390626" cy="967904"/>
          </a:xfrm>
        </p:grpSpPr>
        <p:pic>
          <p:nvPicPr>
            <p:cNvPr id="2052" name="Picture 4">
              <a:extLst>
                <a:ext uri="{FF2B5EF4-FFF2-40B4-BE49-F238E27FC236}">
                  <a16:creationId xmlns:a16="http://schemas.microsoft.com/office/drawing/2014/main" id="{F0CDD53A-BFD9-58BE-B0AE-77B1458DE918}"/>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40761"/>
            <a:stretch/>
          </p:blipFill>
          <p:spPr bwMode="auto">
            <a:xfrm>
              <a:off x="5088597" y="4618175"/>
              <a:ext cx="2362916" cy="596172"/>
            </a:xfrm>
            <a:prstGeom prst="rect">
              <a:avLst/>
            </a:prstGeom>
            <a:noFill/>
            <a:extLst>
              <a:ext uri="{909E8E84-426E-40DD-AFC4-6F175D3DCCD1}">
                <a14:hiddenFill xmlns:a14="http://schemas.microsoft.com/office/drawing/2010/main">
                  <a:solidFill>
                    <a:srgbClr val="FFFFFF"/>
                  </a:solidFill>
                </a14:hiddenFill>
              </a:ext>
            </a:extLst>
          </p:spPr>
        </p:pic>
        <p:sp>
          <p:nvSpPr>
            <p:cNvPr id="8" name="Freeform 9">
              <a:hlinkClick r:id="rId9"/>
              <a:extLst>
                <a:ext uri="{FF2B5EF4-FFF2-40B4-BE49-F238E27FC236}">
                  <a16:creationId xmlns:a16="http://schemas.microsoft.com/office/drawing/2014/main" id="{73049D4C-440A-69DB-502D-87E59E5BE077}"/>
                </a:ext>
              </a:extLst>
            </p:cNvPr>
            <p:cNvSpPr/>
            <p:nvPr/>
          </p:nvSpPr>
          <p:spPr>
            <a:xfrm>
              <a:off x="5060887" y="5103834"/>
              <a:ext cx="2362916" cy="482245"/>
            </a:xfrm>
            <a:custGeom>
              <a:avLst/>
              <a:gdLst/>
              <a:ahLst/>
              <a:cxnLst/>
              <a:rect l="l" t="t" r="r" b="b"/>
              <a:pathLst>
                <a:path w="6882643" h="1118429">
                  <a:moveTo>
                    <a:pt x="0" y="0"/>
                  </a:moveTo>
                  <a:lnTo>
                    <a:pt x="6882643" y="0"/>
                  </a:lnTo>
                  <a:lnTo>
                    <a:pt x="6882643" y="1118430"/>
                  </a:lnTo>
                  <a:lnTo>
                    <a:pt x="0" y="1118430"/>
                  </a:lnTo>
                  <a:lnTo>
                    <a:pt x="0" y="0"/>
                  </a:lnTo>
                  <a:close/>
                </a:path>
              </a:pathLst>
            </a:custGeom>
            <a:blipFill>
              <a:blip r:embed="rId10"/>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10" name="Picture 2" descr="Universal Support for Cognition and Learning Needs - Family Hub">
            <a:hlinkClick r:id="rId11"/>
            <a:extLst>
              <a:ext uri="{FF2B5EF4-FFF2-40B4-BE49-F238E27FC236}">
                <a16:creationId xmlns:a16="http://schemas.microsoft.com/office/drawing/2014/main" id="{9550813F-CAC7-684C-9F5E-769A5B1EA6D4}"/>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9669" t="17161" r="31926" b="16537"/>
          <a:stretch/>
        </p:blipFill>
        <p:spPr bwMode="auto">
          <a:xfrm>
            <a:off x="7668262" y="4695929"/>
            <a:ext cx="1300171" cy="106719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PlymouthPCV">
            <a:hlinkClick r:id="rId13"/>
            <a:extLst>
              <a:ext uri="{FF2B5EF4-FFF2-40B4-BE49-F238E27FC236}">
                <a16:creationId xmlns:a16="http://schemas.microsoft.com/office/drawing/2014/main" id="{035ADAC9-63EE-A059-282E-4CBECBDC427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467336" y="4746816"/>
            <a:ext cx="927290" cy="926432"/>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
            <a:extLst>
              <a:ext uri="{FF2B5EF4-FFF2-40B4-BE49-F238E27FC236}">
                <a16:creationId xmlns:a16="http://schemas.microsoft.com/office/drawing/2014/main" id="{7A8EAFD6-FC8F-546F-6909-4BFACF4C24C4}"/>
              </a:ext>
            </a:extLst>
          </p:cNvPr>
          <p:cNvSpPr txBox="1">
            <a:spLocks/>
          </p:cNvSpPr>
          <p:nvPr/>
        </p:nvSpPr>
        <p:spPr>
          <a:xfrm>
            <a:off x="0" y="-1"/>
            <a:ext cx="12192000" cy="72000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a:ea typeface="+mj-ea"/>
                <a:cs typeface="Arial"/>
              </a:rPr>
              <a:t>Additional Support and Information about Services</a:t>
            </a:r>
            <a:br>
              <a:rPr kumimoji="0" lang="en-GB" sz="2400" b="1" i="0" u="none" strike="noStrike" kern="1200" cap="none" spc="0" normalizeH="0" baseline="0" noProof="0">
                <a:ln>
                  <a:noFill/>
                </a:ln>
                <a:solidFill>
                  <a:prstClr val="white"/>
                </a:solidFill>
                <a:effectLst/>
                <a:uLnTx/>
                <a:uFillTx/>
                <a:latin typeface="Arial"/>
                <a:ea typeface="+mj-ea"/>
                <a:cs typeface="Arial"/>
              </a:rPr>
            </a:br>
            <a:r>
              <a:rPr kumimoji="0" lang="en-GB" sz="2000" b="0" i="0" u="none" strike="noStrike" kern="1200" cap="none" spc="0" normalizeH="0" baseline="0" noProof="0">
                <a:ln>
                  <a:noFill/>
                </a:ln>
                <a:solidFill>
                  <a:prstClr val="white"/>
                </a:solidFill>
                <a:effectLst/>
                <a:uLnTx/>
                <a:uFillTx/>
                <a:latin typeface="Arial"/>
                <a:ea typeface="+mj-ea"/>
                <a:cs typeface="Arial"/>
              </a:rPr>
              <a:t>(click on the icon to link to website) </a:t>
            </a:r>
            <a:endParaRPr kumimoji="0" lang="en-GB" sz="2400" b="0" i="0" u="none" strike="noStrike" kern="1200" cap="none" spc="0" normalizeH="0" baseline="0" noProof="0">
              <a:ln>
                <a:noFill/>
              </a:ln>
              <a:solidFill>
                <a:prstClr val="white"/>
              </a:solidFill>
              <a:effectLst/>
              <a:uLnTx/>
              <a:uFillTx/>
              <a:latin typeface="Arial"/>
              <a:ea typeface="+mj-ea"/>
              <a:cs typeface="Arial"/>
            </a:endParaRPr>
          </a:p>
        </p:txBody>
      </p:sp>
    </p:spTree>
    <p:extLst>
      <p:ext uri="{BB962C8B-B14F-4D97-AF65-F5344CB8AC3E}">
        <p14:creationId xmlns:p14="http://schemas.microsoft.com/office/powerpoint/2010/main" val="2159680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8" name="Content Placeholder 2">
            <a:extLst>
              <a:ext uri="{FF2B5EF4-FFF2-40B4-BE49-F238E27FC236}">
                <a16:creationId xmlns:a16="http://schemas.microsoft.com/office/drawing/2014/main" id="{33291523-3F89-6FE5-87D8-2D339CD0CD69}"/>
              </a:ext>
            </a:extLst>
          </p:cNvPr>
          <p:cNvGraphicFramePr>
            <a:graphicFrameLocks noGrp="1"/>
          </p:cNvGraphicFramePr>
          <p:nvPr>
            <p:ph idx="1"/>
          </p:nvPr>
        </p:nvGraphicFramePr>
        <p:xfrm>
          <a:off x="609600" y="1124744"/>
          <a:ext cx="10916093" cy="47869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a:extLst>
              <a:ext uri="{FF2B5EF4-FFF2-40B4-BE49-F238E27FC236}">
                <a16:creationId xmlns:a16="http://schemas.microsoft.com/office/drawing/2014/main" id="{BC83091E-5B1D-23B7-1FE5-48B8D3AF3800}"/>
              </a:ext>
            </a:extLst>
          </p:cNvPr>
          <p:cNvSpPr txBox="1">
            <a:spLocks/>
          </p:cNvSpPr>
          <p:nvPr/>
        </p:nvSpPr>
        <p:spPr>
          <a:xfrm>
            <a:off x="0" y="-2"/>
            <a:ext cx="12192000" cy="72000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a:ea typeface="+mj-ea"/>
                <a:cs typeface="Arial"/>
              </a:rPr>
              <a:t>Appendices</a:t>
            </a:r>
          </a:p>
        </p:txBody>
      </p:sp>
    </p:spTree>
    <p:extLst>
      <p:ext uri="{BB962C8B-B14F-4D97-AF65-F5344CB8AC3E}">
        <p14:creationId xmlns:p14="http://schemas.microsoft.com/office/powerpoint/2010/main" val="801856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D9093DD-61BF-6EAD-728A-AFBDCFD88C0C}"/>
              </a:ext>
            </a:extLst>
          </p:cNvPr>
          <p:cNvSpPr txBox="1">
            <a:spLocks/>
          </p:cNvSpPr>
          <p:nvPr/>
        </p:nvSpPr>
        <p:spPr>
          <a:xfrm>
            <a:off x="0" y="-2"/>
            <a:ext cx="12192000" cy="72000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a:ea typeface="+mj-ea"/>
                <a:cs typeface="Arial"/>
              </a:rPr>
              <a:t>Appendix 1: References</a:t>
            </a:r>
          </a:p>
        </p:txBody>
      </p:sp>
      <p:sp>
        <p:nvSpPr>
          <p:cNvPr id="4" name="TextBox 3">
            <a:extLst>
              <a:ext uri="{FF2B5EF4-FFF2-40B4-BE49-F238E27FC236}">
                <a16:creationId xmlns:a16="http://schemas.microsoft.com/office/drawing/2014/main" id="{5D379CD5-6CE5-453F-AE7F-9E1F3B6C3BB4}"/>
              </a:ext>
            </a:extLst>
          </p:cNvPr>
          <p:cNvSpPr txBox="1"/>
          <p:nvPr/>
        </p:nvSpPr>
        <p:spPr>
          <a:xfrm>
            <a:off x="260230" y="1048978"/>
            <a:ext cx="11671539" cy="4862870"/>
          </a:xfrm>
          <a:prstGeom prst="rect">
            <a:avLst/>
          </a:prstGeom>
          <a:noFill/>
        </p:spPr>
        <p:txBody>
          <a:bodyPr wrap="square">
            <a:spAutoFit/>
          </a:bodyPr>
          <a:lstStyle/>
          <a:p>
            <a:pPr marL="285750" marR="0" lvl="0" indent="-2857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rPr>
              <a:t>Allard, A., et al. (2014). Key health outcomes for children and young people with </a:t>
            </a:r>
            <a:r>
              <a:rPr kumimoji="0" lang="en-GB" sz="1600" b="0" i="0" u="none" strike="noStrike" kern="1200" cap="none" spc="0" normalizeH="0" baseline="0" noProof="0" err="1">
                <a:ln>
                  <a:noFill/>
                </a:ln>
                <a:solidFill>
                  <a:srgbClr val="242424"/>
                </a:solidFill>
                <a:effectLst/>
                <a:uLnTx/>
                <a:uFillTx/>
                <a:latin typeface="Arial" panose="020B0604020202020204" pitchFamily="34" charset="0"/>
                <a:ea typeface="+mn-ea"/>
                <a:cs typeface="Arial" panose="020B0604020202020204" pitchFamily="34" charset="0"/>
              </a:rPr>
              <a:t>neurodisability</a:t>
            </a:r>
            <a:r>
              <a:rPr kumimoji="0" lang="en-GB" sz="1600" b="0" i="0"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rPr>
              <a:t>: Qualitative research with young people and parents. </a:t>
            </a:r>
            <a:r>
              <a:rPr kumimoji="0" lang="en-GB" sz="1600" b="0" i="1"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rPr>
              <a:t>BMJ Open</a:t>
            </a:r>
            <a:r>
              <a:rPr kumimoji="0" lang="en-GB" sz="1600" b="0" i="0"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rPr>
              <a:t>, 4(4), e004611. doi:10.1136/bmjopen-2013-004611.</a:t>
            </a:r>
          </a:p>
          <a:p>
            <a:pPr marL="285750" marR="0" lvl="0" indent="-2857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rPr>
              <a:t>Elder, J. H., et al. (2017). Clinical impact of early diagnosis of autism on the prognosis and parent-child relationships. </a:t>
            </a:r>
            <a:r>
              <a:rPr kumimoji="0" lang="en-GB" sz="1600" b="0" i="1"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rPr>
              <a:t>Psychology Research and </a:t>
            </a:r>
            <a:r>
              <a:rPr kumimoji="0" lang="en-GB" sz="1600" b="0" i="1" u="none" strike="noStrike" kern="1200" cap="none" spc="0" normalizeH="0" baseline="0" noProof="0" err="1">
                <a:ln>
                  <a:noFill/>
                </a:ln>
                <a:solidFill>
                  <a:srgbClr val="242424"/>
                </a:solidFill>
                <a:effectLst/>
                <a:uLnTx/>
                <a:uFillTx/>
                <a:latin typeface="Arial" panose="020B0604020202020204" pitchFamily="34" charset="0"/>
                <a:ea typeface="+mn-ea"/>
                <a:cs typeface="Arial" panose="020B0604020202020204" pitchFamily="34" charset="0"/>
              </a:rPr>
              <a:t>Behavior</a:t>
            </a:r>
            <a:r>
              <a:rPr kumimoji="0" lang="en-GB" sz="1600" b="0" i="1"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rPr>
              <a:t> Management</a:t>
            </a:r>
            <a:r>
              <a:rPr kumimoji="0" lang="en-GB" sz="1600" b="0" i="0"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rPr>
              <a:t>, 10, 283-292. doi:10.2147/PRBM.S117499.</a:t>
            </a:r>
          </a:p>
          <a:p>
            <a:pPr marL="285750" marR="0" lvl="0" indent="-2857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rPr>
              <a:t>Campbell, T. (2023). Inequalities in provision for primary children with special educational needs and/or disabilities (SEND) by local area deprivation. </a:t>
            </a:r>
            <a:r>
              <a:rPr kumimoji="0" lang="en-GB" sz="1600" b="0" i="1"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rPr>
              <a:t>Centre for Analysis of Social Exclusion, London School of Economics</a:t>
            </a:r>
            <a:r>
              <a:rPr kumimoji="0" lang="en-GB" sz="1600" b="0" i="0"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rPr>
              <a:t>.</a:t>
            </a:r>
          </a:p>
          <a:p>
            <a:pPr marL="285750" marR="0" lvl="0" indent="-2857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rPr>
              <a:t>NHS England. (2019, August). NHS Long Term Plan v1.2.</a:t>
            </a:r>
          </a:p>
          <a:p>
            <a:pPr marL="285750" marR="0" lvl="0" indent="-2857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rPr>
              <a:t>Department of Health and Social Care &amp; Department for Education. (2021). National strategy for autistic children, young people and adults: 2021 to 2026. </a:t>
            </a:r>
            <a:r>
              <a:rPr kumimoji="0" lang="en-GB" sz="1600" b="0" i="1"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rPr>
              <a:t>GOV.UK</a:t>
            </a:r>
            <a:r>
              <a:rPr kumimoji="0" lang="en-GB" sz="1600" b="0" i="0"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rPr>
              <a:t>.</a:t>
            </a:r>
          </a:p>
          <a:p>
            <a:pPr marL="285750" marR="0" lvl="0" indent="-2857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err="1">
                <a:ln>
                  <a:noFill/>
                </a:ln>
                <a:solidFill>
                  <a:srgbClr val="242424"/>
                </a:solidFill>
                <a:effectLst/>
                <a:uLnTx/>
                <a:uFillTx/>
                <a:latin typeface="Arial" panose="020B0604020202020204" pitchFamily="34" charset="0"/>
                <a:ea typeface="+mn-ea"/>
                <a:cs typeface="Arial" panose="020B0604020202020204" pitchFamily="34" charset="0"/>
              </a:rPr>
              <a:t>O'Nions</a:t>
            </a:r>
            <a:r>
              <a:rPr kumimoji="0" lang="en-GB" sz="1600" b="0" i="0"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rPr>
              <a:t>, E., et al. (2023). Estimating life expectancy and years of life lost for autistic people in the UK: A matched cohort study. </a:t>
            </a:r>
            <a:r>
              <a:rPr kumimoji="0" lang="en-GB" sz="1600" b="0" i="1"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rPr>
              <a:t>The Lancet Regional Health - Europe</a:t>
            </a:r>
            <a:r>
              <a:rPr kumimoji="0" lang="en-GB" sz="1600" b="0" i="0"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rPr>
              <a:t>, 100776. doi:10.1016/j.lanepe.2023.100776.</a:t>
            </a:r>
          </a:p>
          <a:p>
            <a:pPr marL="285750" marR="0" lvl="0" indent="-2857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rPr>
              <a:t>Children's Commissioner for England. (2024, October). Waiting times for assessment and support for autism, ADHD, and other neurodevelopmental conditions.</a:t>
            </a:r>
          </a:p>
          <a:p>
            <a:pPr marL="285750" marR="0" lvl="0" indent="-2857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rPr>
              <a:t>Norbury, C. F., et al. (2016). The impact of nonverbal ability on prevalence and clinical presentation of language disorder: Evidence from a population study. </a:t>
            </a:r>
            <a:r>
              <a:rPr kumimoji="0" lang="en-GB" sz="1600" b="0" i="1"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rPr>
              <a:t>Journal of Child Psychology and Psychiatry</a:t>
            </a:r>
            <a:r>
              <a:rPr kumimoji="0" lang="en-GB" sz="1600" b="0" i="0"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rPr>
              <a:t>, 57(11), 1247-1257. doi:10.1111/jcpp.12573.</a:t>
            </a:r>
          </a:p>
        </p:txBody>
      </p:sp>
    </p:spTree>
    <p:extLst>
      <p:ext uri="{BB962C8B-B14F-4D97-AF65-F5344CB8AC3E}">
        <p14:creationId xmlns:p14="http://schemas.microsoft.com/office/powerpoint/2010/main" val="9980499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D9093DD-61BF-6EAD-728A-AFBDCFD88C0C}"/>
              </a:ext>
            </a:extLst>
          </p:cNvPr>
          <p:cNvSpPr txBox="1">
            <a:spLocks/>
          </p:cNvSpPr>
          <p:nvPr/>
        </p:nvSpPr>
        <p:spPr>
          <a:xfrm>
            <a:off x="0" y="-2"/>
            <a:ext cx="12192000" cy="72000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a:ea typeface="+mj-ea"/>
                <a:cs typeface="Arial"/>
              </a:rPr>
              <a:t>Appendix 2: Scope of this strategy</a:t>
            </a:r>
          </a:p>
        </p:txBody>
      </p:sp>
      <p:sp>
        <p:nvSpPr>
          <p:cNvPr id="4" name="TextBox 3">
            <a:extLst>
              <a:ext uri="{FF2B5EF4-FFF2-40B4-BE49-F238E27FC236}">
                <a16:creationId xmlns:a16="http://schemas.microsoft.com/office/drawing/2014/main" id="{5D379CD5-6CE5-453F-AE7F-9E1F3B6C3BB4}"/>
              </a:ext>
            </a:extLst>
          </p:cNvPr>
          <p:cNvSpPr txBox="1"/>
          <p:nvPr/>
        </p:nvSpPr>
        <p:spPr>
          <a:xfrm>
            <a:off x="260230" y="1048978"/>
            <a:ext cx="11671539" cy="557075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a:ea typeface="+mn-lt"/>
                <a:cs typeface="Calibri" panose="020F0502020204030204"/>
              </a:rPr>
              <a:t>This strategy can be applied to any child or young person who has significant differences in how they process incoming and outgoing information in order to:</a:t>
            </a:r>
          </a:p>
          <a:p>
            <a:pPr marL="285750" marR="0" lvl="0" indent="-285750" algn="l" defTabSz="457200" rtl="0" eaLnBrk="1" fontAlgn="auto" latinLnBrk="0" hangingPunct="1">
              <a:lnSpc>
                <a:spcPct val="100000"/>
              </a:lnSpc>
              <a:spcBef>
                <a:spcPts val="0"/>
              </a:spcBef>
              <a:spcAft>
                <a:spcPts val="600"/>
              </a:spcAft>
              <a:buClrTx/>
              <a:buSzTx/>
              <a:buFont typeface="Arial"/>
              <a:buChar char="•"/>
              <a:tabLst/>
              <a:defRPr/>
            </a:pPr>
            <a:r>
              <a:rPr kumimoji="0" lang="en-GB" sz="1800" b="0" i="0" u="none" strike="noStrike" kern="1200" cap="none" spc="0" normalizeH="0" baseline="0" noProof="0">
                <a:ln>
                  <a:noFill/>
                </a:ln>
                <a:solidFill>
                  <a:prstClr val="black"/>
                </a:solidFill>
                <a:effectLst/>
                <a:uLnTx/>
                <a:uFillTx/>
                <a:latin typeface="Arial"/>
                <a:ea typeface="+mn-lt"/>
                <a:cs typeface="Calibri" panose="020F0502020204030204"/>
              </a:rPr>
              <a:t>Learn</a:t>
            </a:r>
          </a:p>
          <a:p>
            <a:pPr marL="285750" marR="0" lvl="0" indent="-285750" algn="l" defTabSz="457200" rtl="0" eaLnBrk="1" fontAlgn="auto" latinLnBrk="0" hangingPunct="1">
              <a:lnSpc>
                <a:spcPct val="100000"/>
              </a:lnSpc>
              <a:spcBef>
                <a:spcPts val="0"/>
              </a:spcBef>
              <a:spcAft>
                <a:spcPts val="600"/>
              </a:spcAft>
              <a:buClrTx/>
              <a:buSzTx/>
              <a:buFont typeface="Arial"/>
              <a:buChar char="•"/>
              <a:tabLst/>
              <a:defRPr/>
            </a:pPr>
            <a:r>
              <a:rPr kumimoji="0" lang="en-GB" sz="1800" b="0" i="0" u="none" strike="noStrike" kern="1200" cap="none" spc="0" normalizeH="0" baseline="0" noProof="0">
                <a:ln>
                  <a:noFill/>
                </a:ln>
                <a:solidFill>
                  <a:prstClr val="black"/>
                </a:solidFill>
                <a:effectLst/>
                <a:uLnTx/>
                <a:uFillTx/>
                <a:latin typeface="Arial"/>
                <a:ea typeface="+mn-lt"/>
                <a:cs typeface="Calibri" panose="020F0502020204030204"/>
              </a:rPr>
              <a:t>Process language and sensory experiences</a:t>
            </a:r>
          </a:p>
          <a:p>
            <a:pPr marL="285750" marR="0" lvl="0" indent="-285750" algn="l" defTabSz="457200" rtl="0" eaLnBrk="1" fontAlgn="auto" latinLnBrk="0" hangingPunct="1">
              <a:lnSpc>
                <a:spcPct val="100000"/>
              </a:lnSpc>
              <a:spcBef>
                <a:spcPts val="0"/>
              </a:spcBef>
              <a:spcAft>
                <a:spcPts val="600"/>
              </a:spcAft>
              <a:buClrTx/>
              <a:buSzTx/>
              <a:buFont typeface="Arial"/>
              <a:buChar char="•"/>
              <a:tabLst/>
              <a:defRPr/>
            </a:pPr>
            <a:r>
              <a:rPr kumimoji="0" lang="en-GB" sz="1800" b="0" i="0" u="none" strike="noStrike" kern="1200" cap="none" spc="0" normalizeH="0" baseline="0" noProof="0">
                <a:ln>
                  <a:noFill/>
                </a:ln>
                <a:solidFill>
                  <a:prstClr val="black"/>
                </a:solidFill>
                <a:effectLst/>
                <a:uLnTx/>
                <a:uFillTx/>
                <a:latin typeface="Arial"/>
                <a:ea typeface="+mn-lt"/>
                <a:cs typeface="Calibri" panose="020F0502020204030204"/>
              </a:rPr>
              <a:t>Use language and communication</a:t>
            </a:r>
          </a:p>
          <a:p>
            <a:pPr marL="285750" marR="0" lvl="0" indent="-285750" algn="l" defTabSz="457200" rtl="0" eaLnBrk="1" fontAlgn="auto" latinLnBrk="0" hangingPunct="1">
              <a:lnSpc>
                <a:spcPct val="100000"/>
              </a:lnSpc>
              <a:spcBef>
                <a:spcPts val="0"/>
              </a:spcBef>
              <a:spcAft>
                <a:spcPts val="600"/>
              </a:spcAft>
              <a:buClrTx/>
              <a:buSzTx/>
              <a:buFont typeface="Arial"/>
              <a:buChar char="•"/>
              <a:tabLst/>
              <a:defRPr/>
            </a:pPr>
            <a:r>
              <a:rPr kumimoji="0" lang="en-GB" sz="1800" b="0" i="0" u="none" strike="noStrike" kern="1200" cap="none" spc="0" normalizeH="0" baseline="0" noProof="0">
                <a:ln>
                  <a:noFill/>
                </a:ln>
                <a:solidFill>
                  <a:prstClr val="black"/>
                </a:solidFill>
                <a:effectLst/>
                <a:uLnTx/>
                <a:uFillTx/>
                <a:latin typeface="Arial"/>
                <a:ea typeface="+mn-lt"/>
                <a:cs typeface="Calibri" panose="020F0502020204030204"/>
              </a:rPr>
              <a:t>Identify, prioritise, plan and regulate attention, emotions, impulses (including movements and spontaneous utterances), social actions and responses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lt"/>
              <a:cs typeface="Calibri" panose="020F0502020204030204"/>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a:ea typeface="+mn-lt"/>
                <a:cs typeface="Calibri" panose="020F0502020204030204"/>
              </a:rPr>
              <a:t>However, for the purposes of the </a:t>
            </a:r>
            <a:r>
              <a:rPr kumimoji="0" lang="en-GB" sz="1800" b="0" i="0" u="none" strike="noStrike" kern="1200" cap="none" spc="0" normalizeH="0" baseline="0" noProof="0">
                <a:ln>
                  <a:noFill/>
                </a:ln>
                <a:solidFill>
                  <a:srgbClr val="242424"/>
                </a:solidFill>
                <a:effectLst/>
                <a:uLnTx/>
                <a:uFillTx/>
                <a:latin typeface="Arial" panose="020B0604020202020204" pitchFamily="34" charset="0"/>
                <a:ea typeface="Times New Roman" panose="02020603050405020304" pitchFamily="18" charset="0"/>
                <a:cs typeface="+mn-cs"/>
              </a:rPr>
              <a:t>Integrated Neurodevelopmental Diagnostic Assessment Pathway (INAP), the following conditions are in scope:</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Autism Spectrum Disorder</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Attention Deficit Hyperactivity Disorder</a:t>
            </a:r>
            <a:endParaRPr kumimoji="0" lang="en-GB" sz="1800" b="0" i="0" u="none" strike="noStrike" kern="1200" cap="none" spc="0" normalizeH="0" baseline="0" noProof="0">
              <a:ln>
                <a:noFill/>
              </a:ln>
              <a:solidFill>
                <a:srgbClr val="242424"/>
              </a:solidFill>
              <a:effectLst/>
              <a:uLnTx/>
              <a:uFillTx/>
              <a:latin typeface="Arial" panose="020B0604020202020204" pitchFamily="34" charset="0"/>
              <a:ea typeface="Times New Roman" panose="02020603050405020304" pitchFamily="18" charset="0"/>
              <a:cs typeface="+mn-cs"/>
            </a:endParaRP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Learning Disability</a:t>
            </a:r>
            <a:endParaRPr kumimoji="0" lang="en-GB" sz="1800" b="0" i="0" u="none" strike="noStrike" kern="1200" cap="none" spc="0" normalizeH="0" baseline="0" noProof="0">
              <a:ln>
                <a:noFill/>
              </a:ln>
              <a:solidFill>
                <a:srgbClr val="242424"/>
              </a:solidFill>
              <a:effectLst/>
              <a:uLnTx/>
              <a:uFillTx/>
              <a:latin typeface="Arial" panose="020B0604020202020204" pitchFamily="34" charset="0"/>
              <a:ea typeface="Times New Roman" panose="02020603050405020304" pitchFamily="18" charset="0"/>
              <a:cs typeface="+mn-cs"/>
            </a:endParaRP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242424"/>
                </a:solidFill>
                <a:effectLst/>
                <a:uLnTx/>
                <a:uFillTx/>
                <a:latin typeface="Arial" panose="020B0604020202020204" pitchFamily="34" charset="0"/>
                <a:ea typeface="Times New Roman" panose="02020603050405020304" pitchFamily="18" charset="0"/>
                <a:cs typeface="+mn-cs"/>
              </a:rPr>
              <a:t>Foetal Alcohol Spectrum Disorder</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242424"/>
                </a:solidFill>
                <a:effectLst/>
                <a:uLnTx/>
                <a:uFillTx/>
                <a:latin typeface="Arial" panose="020B0604020202020204" pitchFamily="34" charset="0"/>
                <a:ea typeface="Times New Roman" panose="02020603050405020304" pitchFamily="18" charset="0"/>
                <a:cs typeface="+mn-cs"/>
              </a:rPr>
              <a:t>Developmental Language Disorder</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242424"/>
                </a:solidFill>
                <a:effectLst/>
                <a:uLnTx/>
                <a:uFillTx/>
                <a:latin typeface="Arial" panose="020B0604020202020204" pitchFamily="34" charset="0"/>
                <a:ea typeface="Times New Roman" panose="02020603050405020304" pitchFamily="18" charset="0"/>
                <a:cs typeface="+mn-cs"/>
              </a:rPr>
              <a:t>Developmental Coordination Disorder</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242424"/>
                </a:solidFill>
                <a:effectLst/>
                <a:uLnTx/>
                <a:uFillTx/>
                <a:latin typeface="Arial" panose="020B0604020202020204" pitchFamily="34" charset="0"/>
                <a:ea typeface="Times New Roman" panose="02020603050405020304" pitchFamily="18" charset="0"/>
                <a:cs typeface="+mn-cs"/>
              </a:rPr>
              <a:t>Tourette’s Syndrome</a:t>
            </a:r>
            <a:endParaRPr kumimoji="0" lang="en-GB" sz="1600" b="0" i="0"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89309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2EA1180-5666-A655-31D9-6541702E4DE1}"/>
              </a:ext>
            </a:extLst>
          </p:cNvPr>
          <p:cNvSpPr/>
          <p:nvPr/>
        </p:nvSpPr>
        <p:spPr>
          <a:xfrm>
            <a:off x="4865511" y="2551289"/>
            <a:ext cx="2494845" cy="2178755"/>
          </a:xfrm>
          <a:prstGeom prst="roundRect">
            <a:avLst/>
          </a:prstGeom>
          <a:solidFill>
            <a:schemeClr val="bg1">
              <a:lumMod val="95000"/>
            </a:schemeClr>
          </a:solidFill>
          <a:ln w="38100">
            <a:solidFill>
              <a:srgbClr val="005E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7" name="Diagram 6">
            <a:extLst>
              <a:ext uri="{FF2B5EF4-FFF2-40B4-BE49-F238E27FC236}">
                <a16:creationId xmlns:a16="http://schemas.microsoft.com/office/drawing/2014/main" id="{2EE4AAD7-3040-E6BF-96FA-22262E8CD33A}"/>
              </a:ext>
            </a:extLst>
          </p:cNvPr>
          <p:cNvGraphicFramePr/>
          <p:nvPr/>
        </p:nvGraphicFramePr>
        <p:xfrm>
          <a:off x="972897" y="1044633"/>
          <a:ext cx="10280072" cy="5366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Title 1">
            <a:extLst>
              <a:ext uri="{FF2B5EF4-FFF2-40B4-BE49-F238E27FC236}">
                <a16:creationId xmlns:a16="http://schemas.microsoft.com/office/drawing/2014/main" id="{D76703B8-A83B-8B09-F208-5F481E337FC2}"/>
              </a:ext>
            </a:extLst>
          </p:cNvPr>
          <p:cNvSpPr txBox="1">
            <a:spLocks/>
          </p:cNvSpPr>
          <p:nvPr/>
        </p:nvSpPr>
        <p:spPr>
          <a:xfrm>
            <a:off x="0" y="-2"/>
            <a:ext cx="12192000" cy="72000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a:ea typeface="+mj-ea"/>
                <a:cs typeface="Arial"/>
              </a:rPr>
              <a:t>Appendix 3: </a:t>
            </a:r>
            <a:r>
              <a:rPr kumimoji="0" lang="en-GB" sz="2000" b="1" i="0" u="none" strike="noStrike" kern="1200" cap="none" spc="0" normalizeH="0" baseline="0" noProof="0">
                <a:ln>
                  <a:noFill/>
                </a:ln>
                <a:solidFill>
                  <a:prstClr val="white"/>
                </a:solidFill>
                <a:effectLst/>
                <a:uLnTx/>
                <a:uFillTx/>
                <a:latin typeface="Arial"/>
                <a:ea typeface="+mj-ea"/>
                <a:cs typeface="Arial"/>
              </a:rPr>
              <a:t>Recommendations from the Children’s Commissioner’s Report </a:t>
            </a:r>
            <a:r>
              <a:rPr kumimoji="0" lang="en-GB" sz="1400" b="1" i="0" u="none" strike="noStrike" kern="1200" cap="none" spc="0" normalizeH="0" baseline="0" noProof="0">
                <a:ln>
                  <a:noFill/>
                </a:ln>
                <a:solidFill>
                  <a:prstClr val="white"/>
                </a:solidFill>
                <a:effectLst/>
                <a:uLnTx/>
                <a:uFillTx/>
                <a:latin typeface="Arial"/>
                <a:ea typeface="+mj-ea"/>
                <a:cs typeface="Arial"/>
              </a:rPr>
              <a:t>(Oct 2024)</a:t>
            </a:r>
            <a:endParaRPr kumimoji="0" lang="en-GB" sz="2400" b="1" i="0" u="none" strike="noStrike" kern="1200" cap="none" spc="0" normalizeH="0" baseline="0" noProof="0">
              <a:ln>
                <a:noFill/>
              </a:ln>
              <a:solidFill>
                <a:prstClr val="white"/>
              </a:solidFill>
              <a:effectLst/>
              <a:uLnTx/>
              <a:uFillTx/>
              <a:latin typeface="Arial"/>
              <a:ea typeface="+mj-ea"/>
              <a:cs typeface="Arial"/>
            </a:endParaRPr>
          </a:p>
        </p:txBody>
      </p:sp>
      <p:pic>
        <p:nvPicPr>
          <p:cNvPr id="23" name="Graphic 22" descr="Family with two children with solid fill">
            <a:extLst>
              <a:ext uri="{FF2B5EF4-FFF2-40B4-BE49-F238E27FC236}">
                <a16:creationId xmlns:a16="http://schemas.microsoft.com/office/drawing/2014/main" id="{F4138471-9549-3548-63F1-B26A30AD5DC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253370" y="2769781"/>
            <a:ext cx="1685260" cy="1685260"/>
          </a:xfrm>
          <a:prstGeom prst="rect">
            <a:avLst/>
          </a:prstGeom>
        </p:spPr>
      </p:pic>
    </p:spTree>
    <p:extLst>
      <p:ext uri="{BB962C8B-B14F-4D97-AF65-F5344CB8AC3E}">
        <p14:creationId xmlns:p14="http://schemas.microsoft.com/office/powerpoint/2010/main" val="2541525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091AD6-1DFE-75D3-9705-E0AE4DEB4F5A}"/>
              </a:ext>
            </a:extLst>
          </p:cNvPr>
          <p:cNvSpPr>
            <a:spLocks noGrp="1"/>
          </p:cNvSpPr>
          <p:nvPr>
            <p:ph idx="1"/>
          </p:nvPr>
        </p:nvSpPr>
        <p:spPr>
          <a:xfrm>
            <a:off x="56707" y="479424"/>
            <a:ext cx="12078586" cy="6102352"/>
          </a:xfrm>
        </p:spPr>
        <p:txBody>
          <a:bodyPr>
            <a:noAutofit/>
          </a:bodyPr>
          <a:lstStyle/>
          <a:p>
            <a:pPr marL="285750" indent="-285750">
              <a:spcBef>
                <a:spcPts val="0"/>
              </a:spcBef>
              <a:spcAft>
                <a:spcPts val="1200"/>
              </a:spcAft>
            </a:pPr>
            <a:endParaRPr lang="en-GB" sz="1300" b="1" i="0">
              <a:solidFill>
                <a:srgbClr val="242424"/>
              </a:solidFill>
              <a:effectLst/>
            </a:endParaRPr>
          </a:p>
          <a:p>
            <a:pPr marL="285750" indent="-285750">
              <a:spcBef>
                <a:spcPts val="0"/>
              </a:spcBef>
              <a:spcAft>
                <a:spcPts val="1200"/>
              </a:spcAft>
            </a:pPr>
            <a:r>
              <a:rPr lang="en-GB" sz="1300" b="1">
                <a:solidFill>
                  <a:srgbClr val="242424"/>
                </a:solidFill>
              </a:rPr>
              <a:t>ADHD (Attention Deficit Hyperactivity Disorder): </a:t>
            </a:r>
            <a:r>
              <a:rPr lang="en-GB" sz="1300">
                <a:solidFill>
                  <a:srgbClr val="242424"/>
                </a:solidFill>
              </a:rPr>
              <a:t>A condition that may affect behaviour, concentration and impulsivity.</a:t>
            </a:r>
          </a:p>
          <a:p>
            <a:pPr marL="285750" indent="-285750">
              <a:spcBef>
                <a:spcPts val="0"/>
              </a:spcBef>
              <a:spcAft>
                <a:spcPts val="1200"/>
              </a:spcAft>
            </a:pPr>
            <a:r>
              <a:rPr lang="en-GB" sz="1300" b="1">
                <a:solidFill>
                  <a:srgbClr val="242424"/>
                </a:solidFill>
              </a:rPr>
              <a:t>Autism: </a:t>
            </a:r>
            <a:r>
              <a:rPr lang="en-GB" sz="1300" b="0" i="0">
                <a:solidFill>
                  <a:srgbClr val="242424"/>
                </a:solidFill>
                <a:effectLst/>
              </a:rPr>
              <a:t>A developmental condition that affects how a person communicates, interacts with others, and experiences the world around them.</a:t>
            </a:r>
            <a:endParaRPr lang="en-GB" sz="1300">
              <a:solidFill>
                <a:srgbClr val="242424"/>
              </a:solidFill>
            </a:endParaRPr>
          </a:p>
          <a:p>
            <a:pPr marL="285750" indent="-285750">
              <a:spcBef>
                <a:spcPts val="0"/>
              </a:spcBef>
              <a:spcAft>
                <a:spcPts val="1200"/>
              </a:spcAft>
            </a:pPr>
            <a:r>
              <a:rPr lang="en-GB" sz="1300" b="1" i="0">
                <a:solidFill>
                  <a:srgbClr val="242424"/>
                </a:solidFill>
                <a:effectLst/>
              </a:rPr>
              <a:t>CYP (Children and Young People)</a:t>
            </a:r>
            <a:r>
              <a:rPr lang="en-GB" sz="1300" b="0" i="0">
                <a:solidFill>
                  <a:srgbClr val="242424"/>
                </a:solidFill>
                <a:effectLst/>
              </a:rPr>
              <a:t>: Refers to individuals aged 0-18 years old.</a:t>
            </a:r>
          </a:p>
          <a:p>
            <a:pPr marL="285750" indent="-285750">
              <a:spcBef>
                <a:spcPts val="0"/>
              </a:spcBef>
              <a:spcAft>
                <a:spcPts val="1200"/>
              </a:spcAft>
            </a:pPr>
            <a:r>
              <a:rPr lang="en-GB" sz="1300" b="1">
                <a:solidFill>
                  <a:srgbClr val="242424"/>
                </a:solidFill>
              </a:rPr>
              <a:t>DLD (Developmental Language Disorder): </a:t>
            </a:r>
            <a:r>
              <a:rPr lang="en-GB" sz="1300">
                <a:solidFill>
                  <a:srgbClr val="242424"/>
                </a:solidFill>
              </a:rPr>
              <a:t>A </a:t>
            </a:r>
            <a:r>
              <a:rPr lang="en-GB" sz="1300" b="0" i="0">
                <a:solidFill>
                  <a:srgbClr val="242424"/>
                </a:solidFill>
                <a:effectLst/>
              </a:rPr>
              <a:t>condition where children have ongoing difficulties understanding or using spoken language, affecting their ability to communicate and learn.</a:t>
            </a:r>
          </a:p>
          <a:p>
            <a:pPr marL="285750" indent="-285750">
              <a:spcBef>
                <a:spcPts val="0"/>
              </a:spcBef>
              <a:spcAft>
                <a:spcPts val="1200"/>
              </a:spcAft>
            </a:pPr>
            <a:r>
              <a:rPr lang="en-GB" sz="1300" b="1">
                <a:solidFill>
                  <a:srgbClr val="242424"/>
                </a:solidFill>
              </a:rPr>
              <a:t>Expert Reference Group: </a:t>
            </a:r>
            <a:r>
              <a:rPr lang="en-GB" sz="1300">
                <a:solidFill>
                  <a:srgbClr val="242424"/>
                </a:solidFill>
              </a:rPr>
              <a:t>Parents / carers and professionals, with lived experience of neurodiversity, from across Devon, Torbay and Plymouth.</a:t>
            </a:r>
          </a:p>
          <a:p>
            <a:pPr marL="285750" indent="-285750">
              <a:spcBef>
                <a:spcPts val="0"/>
              </a:spcBef>
              <a:spcAft>
                <a:spcPts val="1200"/>
              </a:spcAft>
            </a:pPr>
            <a:r>
              <a:rPr lang="en-GB" sz="1300" b="1">
                <a:solidFill>
                  <a:srgbClr val="242424"/>
                </a:solidFill>
              </a:rPr>
              <a:t>ICB (Integrated Care Board): </a:t>
            </a:r>
            <a:r>
              <a:rPr lang="en-GB" sz="1300">
                <a:solidFill>
                  <a:srgbClr val="242424"/>
                </a:solidFill>
              </a:rPr>
              <a:t>An NHS organisation </a:t>
            </a:r>
            <a:r>
              <a:rPr lang="en-GB" sz="1300" b="0" i="0">
                <a:solidFill>
                  <a:srgbClr val="242424"/>
                </a:solidFill>
                <a:effectLst/>
              </a:rPr>
              <a:t>responsible for planning and coordinating healthcare services within a specific area in England.</a:t>
            </a:r>
            <a:endParaRPr lang="en-GB" sz="1300" b="1" i="0">
              <a:solidFill>
                <a:srgbClr val="242424"/>
              </a:solidFill>
              <a:effectLst/>
            </a:endParaRPr>
          </a:p>
          <a:p>
            <a:pPr marL="285750" indent="-285750">
              <a:spcBef>
                <a:spcPts val="0"/>
              </a:spcBef>
              <a:spcAft>
                <a:spcPts val="1200"/>
              </a:spcAft>
            </a:pPr>
            <a:r>
              <a:rPr lang="en-GB" sz="1300" b="1" i="0">
                <a:solidFill>
                  <a:srgbClr val="242424"/>
                </a:solidFill>
                <a:effectLst/>
              </a:rPr>
              <a:t>INAP (Integrated Neurodevelopmental Assessment Pathway)</a:t>
            </a:r>
            <a:r>
              <a:rPr lang="en-GB" sz="1300" b="0" i="0">
                <a:solidFill>
                  <a:srgbClr val="242424"/>
                </a:solidFill>
                <a:effectLst/>
              </a:rPr>
              <a:t>: A streamlined diagnostic process for neurodevelopmental conditions.</a:t>
            </a:r>
          </a:p>
          <a:p>
            <a:pPr marL="285750" indent="-285750">
              <a:spcBef>
                <a:spcPts val="0"/>
              </a:spcBef>
              <a:spcAft>
                <a:spcPts val="1200"/>
              </a:spcAft>
            </a:pPr>
            <a:r>
              <a:rPr lang="en-GB" sz="1300" b="1" i="0">
                <a:solidFill>
                  <a:srgbClr val="242424"/>
                </a:solidFill>
                <a:effectLst/>
              </a:rPr>
              <a:t>LAs (Local Authorities)</a:t>
            </a:r>
            <a:r>
              <a:rPr lang="en-GB" sz="1300" b="0" i="0">
                <a:solidFill>
                  <a:srgbClr val="242424"/>
                </a:solidFill>
                <a:effectLst/>
              </a:rPr>
              <a:t>: Local government organisations responsible for providing services and support to the community.</a:t>
            </a:r>
          </a:p>
          <a:p>
            <a:pPr marL="285750" indent="-285750">
              <a:spcBef>
                <a:spcPts val="0"/>
              </a:spcBef>
              <a:spcAft>
                <a:spcPts val="1200"/>
              </a:spcAft>
            </a:pPr>
            <a:r>
              <a:rPr lang="en-GB" sz="1300" b="1" i="0">
                <a:solidFill>
                  <a:srgbClr val="242424"/>
                </a:solidFill>
                <a:effectLst/>
              </a:rPr>
              <a:t>ND (Neurodiversity)</a:t>
            </a:r>
            <a:r>
              <a:rPr lang="en-GB" sz="1300" b="0" i="0">
                <a:solidFill>
                  <a:srgbClr val="242424"/>
                </a:solidFill>
                <a:effectLst/>
              </a:rPr>
              <a:t>: The concept that neurological differences are to be recognised and respected as any other human variation.</a:t>
            </a:r>
          </a:p>
          <a:p>
            <a:pPr marL="285750" indent="-285750">
              <a:spcBef>
                <a:spcPts val="0"/>
              </a:spcBef>
              <a:spcAft>
                <a:spcPts val="1200"/>
              </a:spcAft>
            </a:pPr>
            <a:r>
              <a:rPr lang="en-GB" sz="1300" b="1" i="0">
                <a:solidFill>
                  <a:srgbClr val="242424"/>
                </a:solidFill>
                <a:effectLst/>
              </a:rPr>
              <a:t>Neurodivergent</a:t>
            </a:r>
            <a:r>
              <a:rPr lang="en-GB" sz="1300" b="0" i="0">
                <a:solidFill>
                  <a:srgbClr val="242424"/>
                </a:solidFill>
                <a:effectLst/>
              </a:rPr>
              <a:t>: A term used to describe individuals whose brain functions differently from the typical brain.</a:t>
            </a:r>
          </a:p>
          <a:p>
            <a:pPr marL="285750" indent="-285750">
              <a:spcBef>
                <a:spcPts val="0"/>
              </a:spcBef>
              <a:spcAft>
                <a:spcPts val="1200"/>
              </a:spcAft>
            </a:pPr>
            <a:r>
              <a:rPr lang="en-GB" sz="1300" b="1" i="0">
                <a:solidFill>
                  <a:srgbClr val="242424"/>
                </a:solidFill>
                <a:effectLst/>
              </a:rPr>
              <a:t>PINS (Partnership for Inclusion of Neurodiversity In Schools)</a:t>
            </a:r>
            <a:r>
              <a:rPr lang="en-GB" sz="1300" b="0" i="0">
                <a:solidFill>
                  <a:srgbClr val="242424"/>
                </a:solidFill>
                <a:effectLst/>
              </a:rPr>
              <a:t>: A program involving practitioners working within schools to support neurodivergent students.</a:t>
            </a:r>
          </a:p>
          <a:p>
            <a:pPr marL="285750" indent="-285750">
              <a:spcBef>
                <a:spcPts val="0"/>
              </a:spcBef>
              <a:spcAft>
                <a:spcPts val="1200"/>
              </a:spcAft>
            </a:pPr>
            <a:r>
              <a:rPr lang="en-GB" sz="1300" b="1">
                <a:solidFill>
                  <a:srgbClr val="242424"/>
                </a:solidFill>
              </a:rPr>
              <a:t>SEND (Special Educational Needs and Disabilities)</a:t>
            </a:r>
            <a:r>
              <a:rPr lang="en-GB" sz="1300">
                <a:solidFill>
                  <a:srgbClr val="242424"/>
                </a:solidFill>
              </a:rPr>
              <a:t>: Refers to children and young people who require support to make progress which is different to their peers.</a:t>
            </a:r>
          </a:p>
          <a:p>
            <a:pPr marL="285750" indent="-285750">
              <a:spcBef>
                <a:spcPts val="0"/>
              </a:spcBef>
              <a:spcAft>
                <a:spcPts val="1200"/>
              </a:spcAft>
            </a:pPr>
            <a:r>
              <a:rPr lang="en-GB" sz="1300" b="1" i="0">
                <a:solidFill>
                  <a:srgbClr val="242424"/>
                </a:solidFill>
                <a:effectLst/>
              </a:rPr>
              <a:t>SLCN (Speech, Language, and Communication Needs)</a:t>
            </a:r>
            <a:r>
              <a:rPr lang="en-GB" sz="1300" b="0" i="0">
                <a:solidFill>
                  <a:srgbClr val="242424"/>
                </a:solidFill>
                <a:effectLst/>
              </a:rPr>
              <a:t>: Refers to difficulties with speech, language, and communication.</a:t>
            </a:r>
          </a:p>
          <a:p>
            <a:pPr marL="285750" indent="-285750">
              <a:spcBef>
                <a:spcPts val="0"/>
              </a:spcBef>
              <a:spcAft>
                <a:spcPts val="1200"/>
              </a:spcAft>
            </a:pPr>
            <a:r>
              <a:rPr lang="en-GB" sz="1300" b="1">
                <a:solidFill>
                  <a:srgbClr val="242424"/>
                </a:solidFill>
              </a:rPr>
              <a:t>SLT (Speech and Language Therapy/Therapist): </a:t>
            </a:r>
            <a:r>
              <a:rPr lang="en-GB" sz="1300" b="0" i="0">
                <a:solidFill>
                  <a:srgbClr val="242424"/>
                </a:solidFill>
                <a:effectLst/>
              </a:rPr>
              <a:t>Treatment, support, and care for children who have difficulties with communication, eating, drinking, or swallowing.</a:t>
            </a:r>
          </a:p>
          <a:p>
            <a:pPr marL="285750" indent="-285750">
              <a:spcBef>
                <a:spcPts val="0"/>
              </a:spcBef>
              <a:spcAft>
                <a:spcPts val="1200"/>
              </a:spcAft>
            </a:pPr>
            <a:r>
              <a:rPr lang="en-GB" sz="1300" b="1" i="0">
                <a:solidFill>
                  <a:srgbClr val="242424"/>
                </a:solidFill>
                <a:effectLst/>
              </a:rPr>
              <a:t>Third-sector partners</a:t>
            </a:r>
            <a:r>
              <a:rPr lang="en-GB" sz="1300" b="0" i="0">
                <a:solidFill>
                  <a:srgbClr val="242424"/>
                </a:solidFill>
                <a:effectLst/>
              </a:rPr>
              <a:t>: Non-governmental organizations and non-profit groups that provide services and support.</a:t>
            </a:r>
            <a:endParaRPr lang="en-GB" sz="1300">
              <a:solidFill>
                <a:srgbClr val="242424"/>
              </a:solidFill>
            </a:endParaRPr>
          </a:p>
          <a:p>
            <a:endParaRPr lang="en-GB" sz="1300"/>
          </a:p>
        </p:txBody>
      </p:sp>
      <p:sp>
        <p:nvSpPr>
          <p:cNvPr id="4" name="Title 1">
            <a:extLst>
              <a:ext uri="{FF2B5EF4-FFF2-40B4-BE49-F238E27FC236}">
                <a16:creationId xmlns:a16="http://schemas.microsoft.com/office/drawing/2014/main" id="{1A6B569B-A1E8-DA0A-388E-A165648A8FD1}"/>
              </a:ext>
            </a:extLst>
          </p:cNvPr>
          <p:cNvSpPr txBox="1">
            <a:spLocks/>
          </p:cNvSpPr>
          <p:nvPr/>
        </p:nvSpPr>
        <p:spPr>
          <a:xfrm>
            <a:off x="0" y="-1"/>
            <a:ext cx="12192000" cy="72000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a:ea typeface="+mj-ea"/>
                <a:cs typeface="Arial"/>
              </a:rPr>
              <a:t>Appendix 4: Glossary</a:t>
            </a:r>
          </a:p>
        </p:txBody>
      </p:sp>
    </p:spTree>
    <p:extLst>
      <p:ext uri="{BB962C8B-B14F-4D97-AF65-F5344CB8AC3E}">
        <p14:creationId xmlns:p14="http://schemas.microsoft.com/office/powerpoint/2010/main" val="2755855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564E8A-CEC8-CA60-C349-847004A0F52B}"/>
              </a:ext>
            </a:extLst>
          </p:cNvPr>
          <p:cNvSpPr>
            <a:spLocks noGrp="1"/>
          </p:cNvSpPr>
          <p:nvPr>
            <p:ph idx="1"/>
          </p:nvPr>
        </p:nvSpPr>
        <p:spPr>
          <a:xfrm>
            <a:off x="9651400" y="3528320"/>
            <a:ext cx="2168066" cy="2597844"/>
          </a:xfrm>
        </p:spPr>
        <p:txBody>
          <a:bodyPr/>
          <a:lstStyle/>
          <a:p>
            <a:endParaRPr lang="en-GB"/>
          </a:p>
          <a:p>
            <a:endParaRPr lang="en-GB"/>
          </a:p>
        </p:txBody>
      </p:sp>
      <p:sp>
        <p:nvSpPr>
          <p:cNvPr id="9" name="Title 1">
            <a:extLst>
              <a:ext uri="{FF2B5EF4-FFF2-40B4-BE49-F238E27FC236}">
                <a16:creationId xmlns:a16="http://schemas.microsoft.com/office/drawing/2014/main" id="{4CD67B0C-5258-286C-98EE-A3D8B146E8E6}"/>
              </a:ext>
            </a:extLst>
          </p:cNvPr>
          <p:cNvSpPr txBox="1">
            <a:spLocks/>
          </p:cNvSpPr>
          <p:nvPr/>
        </p:nvSpPr>
        <p:spPr>
          <a:xfrm>
            <a:off x="0" y="-1"/>
            <a:ext cx="12192000" cy="72000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a:ea typeface="+mj-ea"/>
                <a:cs typeface="Arial"/>
              </a:rPr>
              <a:t>Introduction</a:t>
            </a:r>
          </a:p>
        </p:txBody>
      </p:sp>
      <p:sp>
        <p:nvSpPr>
          <p:cNvPr id="5" name="TextBox 4">
            <a:extLst>
              <a:ext uri="{FF2B5EF4-FFF2-40B4-BE49-F238E27FC236}">
                <a16:creationId xmlns:a16="http://schemas.microsoft.com/office/drawing/2014/main" id="{B4E04061-1672-9807-ABB7-67639F5A2734}"/>
              </a:ext>
            </a:extLst>
          </p:cNvPr>
          <p:cNvSpPr txBox="1"/>
          <p:nvPr/>
        </p:nvSpPr>
        <p:spPr>
          <a:xfrm>
            <a:off x="609600" y="863185"/>
            <a:ext cx="10972800" cy="5262979"/>
          </a:xfrm>
          <a:prstGeom prst="rect">
            <a:avLst/>
          </a:prstGeom>
          <a:noFill/>
        </p:spPr>
        <p:txBody>
          <a:bodyPr wrap="square" lIns="91440" tIns="45720" rIns="91440" bIns="45720" anchor="t">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9639"/>
                </a:solidFill>
                <a:effectLst/>
                <a:uLnTx/>
                <a:uFillTx/>
                <a:latin typeface="Arial"/>
                <a:ea typeface="+mn-ea"/>
                <a:cs typeface="Arial"/>
              </a:rPr>
              <a:t>Why do we need this strategy?</a:t>
            </a:r>
          </a:p>
          <a:p>
            <a:pPr algn="just" defTabSz="457200">
              <a:defRPr/>
            </a:pPr>
            <a:r>
              <a:rPr lang="en-GB" sz="1400" dirty="0">
                <a:solidFill>
                  <a:srgbClr val="191919"/>
                </a:solidFill>
                <a:latin typeface="Arial"/>
                <a:cs typeface="Arial"/>
              </a:rPr>
              <a:t>This strategy is the culmination of the thinking of parents, carers, NHS, Social Care and education partners. It brings together learning from experience and professionals, evidence and best practice, policy and wider strategy (including the SEND Strategies of One Devon Local Authorities) to offer a One Devon view on how together, we can better support children and young people and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families who are neurodiverse to achieve their potential and live their best lives.</a:t>
            </a:r>
            <a:endParaRPr lang="en-GB" sz="1400" b="0" u="none" strike="noStrike" kern="1200" cap="none" spc="0" normalizeH="0" baseline="0" noProof="0" dirty="0">
              <a:ln>
                <a:noFill/>
              </a:ln>
              <a:solidFill>
                <a:srgbClr val="191919"/>
              </a:solidFill>
              <a:effectLst/>
              <a:uLnTx/>
              <a:uFillTx/>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9639"/>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9639"/>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9639"/>
                </a:solidFill>
                <a:effectLst/>
                <a:uLnTx/>
                <a:uFillTx/>
                <a:latin typeface="Arial"/>
                <a:ea typeface="+mn-ea"/>
                <a:cs typeface="Arial"/>
              </a:rPr>
              <a:t>What is the national context? </a:t>
            </a:r>
          </a:p>
          <a:p>
            <a:pPr marL="0" marR="0" lvl="0" indent="0" algn="just" defTabSz="457200" rtl="0" eaLnBrk="1" fontAlgn="auto" latinLnBrk="0" hangingPunct="1">
              <a:lnSpc>
                <a:spcPct val="100000"/>
              </a:lnSpc>
              <a:spcBef>
                <a:spcPts val="0"/>
              </a:spcBef>
              <a:spcAft>
                <a:spcPts val="0"/>
              </a:spcAft>
              <a:buClrTx/>
              <a:buSzTx/>
              <a:buFontTx/>
              <a:buNone/>
              <a:tabLst/>
              <a:defRPr/>
            </a:pPr>
            <a:r>
              <a:rPr lang="en-GB" sz="1400" dirty="0">
                <a:solidFill>
                  <a:srgbClr val="191919"/>
                </a:solidFill>
                <a:latin typeface="Arial"/>
                <a:cs typeface="Arial"/>
              </a:rPr>
              <a:t>This strategy is developed at a time of significant change in the national landscape and architecture of the NHS and Local Authorities. There are emerging legislative and policy changes, and national long-term plans and priority shifts on the horizon. Across One Devon partners must therefore maintain an ability to adjust and adapt plans to respond.</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91919"/>
              </a:solidFill>
              <a:effectLst/>
              <a:uLnTx/>
              <a:uFillTx/>
              <a:latin typeface="Arial"/>
              <a:ea typeface="+mn-ea"/>
              <a:cs typeface="Arial"/>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91919"/>
                </a:solidFill>
                <a:effectLst/>
                <a:uLnTx/>
                <a:uFillTx/>
                <a:latin typeface="Arial"/>
                <a:ea typeface="+mn-ea"/>
                <a:cs typeface="Arial"/>
              </a:rPr>
              <a:t>For children and young people and families, both nationally and locally, these changes will not change their immediate experiences, more children and young people are seeking to understand their neurodiversity through diagnosis than ever before, and they continue to experience long waits to access this help. Nationally, evidence is growing to ensure support and help are available with or without a diagnosis to help more children and young people to live their best lives in inclusive communities, where their needs are responded to early by integrated and co-ordinated support offers.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91919"/>
              </a:solidFill>
              <a:effectLst/>
              <a:uLnTx/>
              <a:uFillTx/>
              <a:latin typeface="Arial"/>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91919"/>
              </a:solidFill>
              <a:effectLst/>
              <a:uLnTx/>
              <a:uFillTx/>
              <a:latin typeface="Arial"/>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9639"/>
                </a:solidFill>
                <a:effectLst/>
                <a:uLnTx/>
                <a:uFillTx/>
                <a:latin typeface="Arial"/>
                <a:ea typeface="+mn-lt"/>
                <a:cs typeface="Calibri" panose="020F0502020204030204"/>
              </a:rPr>
              <a:t>Who has prepared this strategy and how has it been prepared?</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a:solidFill>
                  <a:prstClr val="black"/>
                </a:solidFill>
                <a:latin typeface="Arial"/>
                <a:ea typeface="+mn-lt"/>
                <a:cs typeface="Calibri" panose="020F0502020204030204"/>
              </a:rPr>
              <a:t>The production of this strategy has been led by NHS Devon, working in partnership across One Devon with experts by experience and profession. NHS Devon has long aspired to a cohesive core strategy to underpin future work. In developing this document, the intention is to ensure a One Devon, shared strategic intent, whilst recognising, through Local Authority aligned implementation plans, a local context for delivering meaningful improvement. </a:t>
            </a:r>
            <a:endParaRPr kumimoji="0" lang="en-GB" sz="1400" b="1" i="0" u="none" strike="noStrike" kern="1200" cap="none" spc="0" normalizeH="0" baseline="0" noProof="0" dirty="0">
              <a:ln>
                <a:noFill/>
              </a:ln>
              <a:solidFill>
                <a:srgbClr val="009639"/>
              </a:solidFill>
              <a:effectLst/>
              <a:uLnTx/>
              <a:uFillTx/>
              <a:latin typeface="Arial"/>
              <a:ea typeface="+mn-lt"/>
              <a:cs typeface="Calibri" panose="020F0502020204030204"/>
            </a:endParaRPr>
          </a:p>
        </p:txBody>
      </p:sp>
    </p:spTree>
    <p:extLst>
      <p:ext uri="{BB962C8B-B14F-4D97-AF65-F5344CB8AC3E}">
        <p14:creationId xmlns:p14="http://schemas.microsoft.com/office/powerpoint/2010/main" val="1759027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564E8A-CEC8-CA60-C349-847004A0F52B}"/>
              </a:ext>
            </a:extLst>
          </p:cNvPr>
          <p:cNvSpPr>
            <a:spLocks noGrp="1"/>
          </p:cNvSpPr>
          <p:nvPr>
            <p:ph idx="1"/>
          </p:nvPr>
        </p:nvSpPr>
        <p:spPr>
          <a:xfrm>
            <a:off x="9651400" y="3528320"/>
            <a:ext cx="2168066" cy="2597844"/>
          </a:xfrm>
        </p:spPr>
        <p:txBody>
          <a:bodyPr/>
          <a:lstStyle/>
          <a:p>
            <a:endParaRPr lang="en-GB"/>
          </a:p>
          <a:p>
            <a:endParaRPr lang="en-GB"/>
          </a:p>
        </p:txBody>
      </p:sp>
      <p:sp>
        <p:nvSpPr>
          <p:cNvPr id="7" name="TextBox 6">
            <a:extLst>
              <a:ext uri="{FF2B5EF4-FFF2-40B4-BE49-F238E27FC236}">
                <a16:creationId xmlns:a16="http://schemas.microsoft.com/office/drawing/2014/main" id="{D9BBAF86-B811-686D-9505-E21B3C19475B}"/>
              </a:ext>
            </a:extLst>
          </p:cNvPr>
          <p:cNvSpPr txBox="1"/>
          <p:nvPr/>
        </p:nvSpPr>
        <p:spPr>
          <a:xfrm>
            <a:off x="-2153919" y="738267"/>
            <a:ext cx="15854680" cy="5837892"/>
          </a:xfrm>
          <a:prstGeom prst="flowChartOnlineStorage">
            <a:avLst/>
          </a:prstGeom>
          <a:noFill/>
        </p:spPr>
        <p:txBody>
          <a:bodyPr wrap="square" lIns="91440" tIns="45720" rIns="91440" bIns="45720" anchor="t">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srgbClr val="009639"/>
              </a:solidFill>
              <a:effectLst/>
              <a:uLnTx/>
              <a:uFillTx/>
              <a:latin typeface="Arial"/>
              <a:ea typeface="+mn-ea"/>
              <a:cs typeface="Arial"/>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9639"/>
                </a:solidFill>
                <a:effectLst/>
                <a:uLnTx/>
                <a:uFillTx/>
                <a:latin typeface="Arial"/>
                <a:ea typeface="+mn-ea"/>
                <a:cs typeface="Arial"/>
              </a:rPr>
              <a:t>What is neurodiversity?</a:t>
            </a:r>
            <a:endParaRPr kumimoji="0" lang="en-GB" sz="14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srgbClr val="191919"/>
                </a:solidFill>
                <a:effectLst/>
                <a:uLnTx/>
                <a:uFillTx/>
                <a:latin typeface="Arial"/>
                <a:ea typeface="+mn-ea"/>
                <a:cs typeface="Arial"/>
              </a:rPr>
              <a:t>“Neurodiversity means that everyone’s brains work in different ways. For some, these differences might make certain daily tasks harder, like focusing or socialising, but they also come with strengths, like being really creative or noticing details others might miss. Instead of seeing these differences as problems, neurodiversity recognises that having a variety of ways that different people’s brain’s function adds value to society.” </a:t>
            </a:r>
            <a:r>
              <a:rPr kumimoji="0" lang="en-GB" sz="1400" b="0" i="0" u="none" strike="noStrike" kern="1200" cap="none" spc="0" normalizeH="0" baseline="0" noProof="0">
                <a:ln>
                  <a:noFill/>
                </a:ln>
                <a:solidFill>
                  <a:srgbClr val="191919"/>
                </a:solidFill>
                <a:effectLst/>
                <a:uLnTx/>
                <a:uFillTx/>
                <a:latin typeface="Arial"/>
                <a:ea typeface="+mn-ea"/>
                <a:cs typeface="Arial"/>
              </a:rPr>
              <a:t>Written by Rachael M, Devon Expert Reference Group Member.</a:t>
            </a:r>
            <a:endParaRPr kumimoji="0" lang="en-GB" sz="1400" b="0" i="1" u="none" strike="noStrike" kern="1200" cap="none" spc="0" normalizeH="0" baseline="0" noProof="0">
              <a:ln>
                <a:noFill/>
              </a:ln>
              <a:solidFill>
                <a:srgbClr val="191919"/>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191919"/>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9639"/>
                </a:solidFill>
                <a:effectLst/>
                <a:uLnTx/>
                <a:uFillTx/>
                <a:latin typeface="Arial"/>
                <a:ea typeface="+mn-lt"/>
                <a:cs typeface="Calibri" panose="020F0502020204030204"/>
              </a:rPr>
              <a:t>What are Neurocognitive functions?</a:t>
            </a:r>
            <a:endParaRPr kumimoji="0" lang="en-GB" sz="1400" b="1" i="0" u="none" strike="noStrike" kern="1200" cap="none" spc="0" normalizeH="0" baseline="0" noProof="0">
              <a:ln>
                <a:noFill/>
              </a:ln>
              <a:solidFill>
                <a:srgbClr val="000000"/>
              </a:solidFill>
              <a:effectLst/>
              <a:uLnTx/>
              <a:uFillTx/>
              <a:latin typeface="Arial"/>
              <a:ea typeface="+mn-lt"/>
              <a:cs typeface="Calibri" panose="020F0502020204030204"/>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a:ea typeface="+mn-lt"/>
                <a:cs typeface="Calibri" panose="020F0502020204030204"/>
              </a:rPr>
              <a:t>These are specific parts of how the brain works. These functions help define different types of brains, which is what we call a neurotype. It refers to the ways individuals process incoming and outgoing information in order to:</a:t>
            </a:r>
          </a:p>
          <a:p>
            <a:pPr marL="285750" marR="0" lvl="0" indent="-285750" algn="l" defTabSz="457200" rtl="0" eaLnBrk="1" fontAlgn="auto" latinLnBrk="0" hangingPunct="1">
              <a:lnSpc>
                <a:spcPct val="100000"/>
              </a:lnSpc>
              <a:spcBef>
                <a:spcPts val="0"/>
              </a:spcBef>
              <a:spcAft>
                <a:spcPts val="0"/>
              </a:spcAft>
              <a:buClrTx/>
              <a:buSzTx/>
              <a:buFont typeface="Arial"/>
              <a:buChar char="•"/>
              <a:tabLst/>
              <a:defRPr/>
            </a:pPr>
            <a:r>
              <a:rPr kumimoji="0" lang="en-GB" sz="1400" b="0" i="0" u="none" strike="noStrike" kern="1200" cap="none" spc="0" normalizeH="0" baseline="0" noProof="0">
                <a:ln>
                  <a:noFill/>
                </a:ln>
                <a:solidFill>
                  <a:prstClr val="black"/>
                </a:solidFill>
                <a:effectLst/>
                <a:uLnTx/>
                <a:uFillTx/>
                <a:latin typeface="Arial"/>
                <a:ea typeface="+mn-lt"/>
                <a:cs typeface="Calibri" panose="020F0502020204030204"/>
              </a:rPr>
              <a:t>Learn</a:t>
            </a:r>
          </a:p>
          <a:p>
            <a:pPr marL="285750" marR="0" lvl="0" indent="-285750" algn="l" defTabSz="457200" rtl="0" eaLnBrk="1" fontAlgn="auto" latinLnBrk="0" hangingPunct="1">
              <a:lnSpc>
                <a:spcPct val="100000"/>
              </a:lnSpc>
              <a:spcBef>
                <a:spcPts val="0"/>
              </a:spcBef>
              <a:spcAft>
                <a:spcPts val="0"/>
              </a:spcAft>
              <a:buClrTx/>
              <a:buSzTx/>
              <a:buFont typeface="Arial"/>
              <a:buChar char="•"/>
              <a:tabLst/>
              <a:defRPr/>
            </a:pPr>
            <a:r>
              <a:rPr kumimoji="0" lang="en-GB" sz="1400" b="0" i="0" u="none" strike="noStrike" kern="1200" cap="none" spc="0" normalizeH="0" baseline="0" noProof="0">
                <a:ln>
                  <a:noFill/>
                </a:ln>
                <a:solidFill>
                  <a:prstClr val="black"/>
                </a:solidFill>
                <a:effectLst/>
                <a:uLnTx/>
                <a:uFillTx/>
                <a:latin typeface="Arial"/>
                <a:ea typeface="+mn-lt"/>
                <a:cs typeface="Calibri" panose="020F0502020204030204"/>
              </a:rPr>
              <a:t>Process language and sensory experiences</a:t>
            </a:r>
          </a:p>
          <a:p>
            <a:pPr marL="285750" marR="0" lvl="0" indent="-285750" algn="l" defTabSz="457200" rtl="0" eaLnBrk="1" fontAlgn="auto" latinLnBrk="0" hangingPunct="1">
              <a:lnSpc>
                <a:spcPct val="100000"/>
              </a:lnSpc>
              <a:spcBef>
                <a:spcPts val="0"/>
              </a:spcBef>
              <a:spcAft>
                <a:spcPts val="0"/>
              </a:spcAft>
              <a:buClrTx/>
              <a:buSzTx/>
              <a:buFont typeface="Arial"/>
              <a:buChar char="•"/>
              <a:tabLst/>
              <a:defRPr/>
            </a:pPr>
            <a:r>
              <a:rPr kumimoji="0" lang="en-GB" sz="1400" b="0" i="0" u="none" strike="noStrike" kern="1200" cap="none" spc="0" normalizeH="0" baseline="0" noProof="0">
                <a:ln>
                  <a:noFill/>
                </a:ln>
                <a:solidFill>
                  <a:prstClr val="black"/>
                </a:solidFill>
                <a:effectLst/>
                <a:uLnTx/>
                <a:uFillTx/>
                <a:latin typeface="Arial"/>
                <a:ea typeface="+mn-lt"/>
                <a:cs typeface="Calibri" panose="020F0502020204030204"/>
              </a:rPr>
              <a:t>Use language and communication</a:t>
            </a:r>
          </a:p>
          <a:p>
            <a:pPr marL="285750" marR="0" lvl="0" indent="-285750" algn="l" defTabSz="457200" rtl="0" eaLnBrk="1" fontAlgn="auto" latinLnBrk="0" hangingPunct="1">
              <a:lnSpc>
                <a:spcPct val="100000"/>
              </a:lnSpc>
              <a:spcBef>
                <a:spcPts val="0"/>
              </a:spcBef>
              <a:spcAft>
                <a:spcPts val="0"/>
              </a:spcAft>
              <a:buClrTx/>
              <a:buSzTx/>
              <a:buFont typeface="Arial"/>
              <a:buChar char="•"/>
              <a:tabLst/>
              <a:defRPr/>
            </a:pPr>
            <a:r>
              <a:rPr kumimoji="0" lang="en-GB" sz="1400" b="0" i="0" u="none" strike="noStrike" kern="1200" cap="none" spc="0" normalizeH="0" baseline="0" noProof="0">
                <a:ln>
                  <a:noFill/>
                </a:ln>
                <a:solidFill>
                  <a:prstClr val="black"/>
                </a:solidFill>
                <a:effectLst/>
                <a:uLnTx/>
                <a:uFillTx/>
                <a:latin typeface="Arial"/>
                <a:ea typeface="+mn-lt"/>
                <a:cs typeface="Calibri" panose="020F0502020204030204"/>
              </a:rPr>
              <a:t>Identify, prioritise, plan and regulate attention, emotions, impulses (including movements and spontaneous utterances), social actions and responses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a:ea typeface="+mn-lt"/>
                <a:cs typeface="Calibri" panose="020F0502020204030204"/>
              </a:rPr>
              <a:t>Along with other individual characteristics like height, these aspects which make up someone’s neurotype may be significantly genetically influenced and are present from birth. Just like how the average height changes with age, what's considered typical for brain functions can also change.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9639"/>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9639"/>
                </a:solidFill>
                <a:effectLst/>
                <a:uLnTx/>
                <a:uFillTx/>
                <a:latin typeface="Arial"/>
                <a:ea typeface="+mn-ea"/>
                <a:cs typeface="Arial"/>
              </a:rPr>
              <a:t>What is a Neurodevelopmental Disorder or Condition?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191919"/>
                </a:solidFill>
                <a:effectLst/>
                <a:uLnTx/>
                <a:uFillTx/>
                <a:latin typeface="Arial"/>
                <a:ea typeface="+mn-ea"/>
                <a:cs typeface="Arial"/>
              </a:rPr>
              <a:t>Neurodevelopmental Disorder</a:t>
            </a:r>
            <a:r>
              <a:rPr kumimoji="0" lang="en-GB" sz="1400" b="0" i="0" u="none" strike="noStrike" kern="1200" cap="none" spc="0" normalizeH="0" baseline="0" noProof="0">
                <a:ln>
                  <a:noFill/>
                </a:ln>
                <a:solidFill>
                  <a:srgbClr val="DA291C"/>
                </a:solidFill>
                <a:effectLst/>
                <a:uLnTx/>
                <a:uFillTx/>
                <a:latin typeface="Arial"/>
                <a:ea typeface="+mn-ea"/>
                <a:cs typeface="Arial"/>
              </a:rPr>
              <a:t> </a:t>
            </a:r>
            <a:r>
              <a:rPr kumimoji="0" lang="en-GB" sz="1400" b="0" i="0" u="none" strike="noStrike" kern="1200" cap="none" spc="0" normalizeH="0" baseline="0" noProof="0">
                <a:ln>
                  <a:noFill/>
                </a:ln>
                <a:solidFill>
                  <a:srgbClr val="191919"/>
                </a:solidFill>
                <a:effectLst/>
                <a:uLnTx/>
                <a:uFillTx/>
                <a:latin typeface="Arial"/>
                <a:ea typeface="+mn-ea"/>
                <a:cs typeface="Arial"/>
              </a:rPr>
              <a:t>is a term used in medical guides to diagnosis (DSM 5 and ICD 11). It has been used with reference to people who present with a ‘functional’ impairment in day-to-day life due to difference in one or more neurocognitive functions which lie at the extreme of the perceived normal range. See Appendix 2 for list of conditions in scope.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191919"/>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191919"/>
                </a:solidFill>
                <a:effectLst/>
                <a:uLnTx/>
                <a:uFillTx/>
                <a:latin typeface="Arial"/>
                <a:ea typeface="+mn-ea"/>
                <a:cs typeface="Arial"/>
              </a:rPr>
              <a:t>It is a term many neurodivergent people are uncomfortable with and should be used with caution and sensitivity to the Neurodiversity Paradigm.</a:t>
            </a:r>
            <a:endParaRPr kumimoji="0" lang="en-GB" sz="1400" b="0" i="0" u="none" strike="noStrike" kern="1200" cap="none" spc="0" normalizeH="0" baseline="0" noProof="0">
              <a:ln>
                <a:noFill/>
              </a:ln>
              <a:solidFill>
                <a:srgbClr val="000000"/>
              </a:solidFill>
              <a:effectLst/>
              <a:uLnTx/>
              <a:uFillTx/>
              <a:latin typeface="Arial"/>
              <a:ea typeface="+mn-ea"/>
              <a:cs typeface="Arial"/>
            </a:endParaRPr>
          </a:p>
        </p:txBody>
      </p:sp>
      <p:sp>
        <p:nvSpPr>
          <p:cNvPr id="9" name="Title 1">
            <a:extLst>
              <a:ext uri="{FF2B5EF4-FFF2-40B4-BE49-F238E27FC236}">
                <a16:creationId xmlns:a16="http://schemas.microsoft.com/office/drawing/2014/main" id="{4CD67B0C-5258-286C-98EE-A3D8B146E8E6}"/>
              </a:ext>
            </a:extLst>
          </p:cNvPr>
          <p:cNvSpPr txBox="1">
            <a:spLocks/>
          </p:cNvSpPr>
          <p:nvPr/>
        </p:nvSpPr>
        <p:spPr>
          <a:xfrm>
            <a:off x="0" y="-1"/>
            <a:ext cx="12192000" cy="72000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a:ea typeface="+mj-ea"/>
                <a:cs typeface="Arial"/>
              </a:rPr>
              <a:t>Understanding Neurodiversity</a:t>
            </a:r>
          </a:p>
        </p:txBody>
      </p:sp>
    </p:spTree>
    <p:extLst>
      <p:ext uri="{BB962C8B-B14F-4D97-AF65-F5344CB8AC3E}">
        <p14:creationId xmlns:p14="http://schemas.microsoft.com/office/powerpoint/2010/main" val="3001477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564E8A-CEC8-CA60-C349-847004A0F52B}"/>
              </a:ext>
            </a:extLst>
          </p:cNvPr>
          <p:cNvSpPr>
            <a:spLocks noGrp="1"/>
          </p:cNvSpPr>
          <p:nvPr>
            <p:ph sz="half" idx="2"/>
          </p:nvPr>
        </p:nvSpPr>
        <p:spPr/>
        <p:txBody>
          <a:bodyPr/>
          <a:lstStyle/>
          <a:p>
            <a:endParaRPr lang="en-GB"/>
          </a:p>
          <a:p>
            <a:endParaRPr lang="en-GB"/>
          </a:p>
        </p:txBody>
      </p:sp>
      <p:sp>
        <p:nvSpPr>
          <p:cNvPr id="7" name="TextBox 6">
            <a:extLst>
              <a:ext uri="{FF2B5EF4-FFF2-40B4-BE49-F238E27FC236}">
                <a16:creationId xmlns:a16="http://schemas.microsoft.com/office/drawing/2014/main" id="{D9BBAF86-B811-686D-9505-E21B3C19475B}"/>
              </a:ext>
            </a:extLst>
          </p:cNvPr>
          <p:cNvSpPr txBox="1"/>
          <p:nvPr/>
        </p:nvSpPr>
        <p:spPr>
          <a:xfrm>
            <a:off x="120914" y="744279"/>
            <a:ext cx="4268448" cy="167738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a:ln>
                  <a:noFill/>
                </a:ln>
                <a:solidFill>
                  <a:srgbClr val="009639"/>
                </a:solidFill>
                <a:effectLst/>
                <a:uLnTx/>
                <a:uFillTx/>
                <a:latin typeface="Arial" panose="020B0604020202020204" pitchFamily="34" charset="0"/>
                <a:ea typeface="Times New Roman" panose="02020603050405020304" pitchFamily="18" charset="0"/>
                <a:cs typeface="Times New Roman" panose="02020603050405020304" pitchFamily="18" charset="0"/>
              </a:rPr>
              <a:t>Population: </a:t>
            </a: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There are 223,736 people aged 0-17 years in Devon, making up a total of 18.2% of the population.</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a:ln>
                  <a:noFill/>
                </a:ln>
                <a:solidFill>
                  <a:srgbClr val="009639"/>
                </a:solidFill>
                <a:effectLst/>
                <a:uLnTx/>
                <a:uFillTx/>
                <a:latin typeface="Arial" panose="020B0604020202020204" pitchFamily="34" charset="0"/>
                <a:ea typeface="Times New Roman" panose="02020603050405020304" pitchFamily="18" charset="0"/>
                <a:cs typeface="Times New Roman" panose="02020603050405020304" pitchFamily="18" charset="0"/>
              </a:rPr>
              <a:t>Prevalence of Neurodevelopmental Conditions: </a:t>
            </a: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The estimated national prevalence for some common neurodevelopmental conditions is set in the table. This list is not exhaustive.</a:t>
            </a:r>
          </a:p>
        </p:txBody>
      </p:sp>
      <p:sp>
        <p:nvSpPr>
          <p:cNvPr id="9" name="Title 1">
            <a:extLst>
              <a:ext uri="{FF2B5EF4-FFF2-40B4-BE49-F238E27FC236}">
                <a16:creationId xmlns:a16="http://schemas.microsoft.com/office/drawing/2014/main" id="{4CD67B0C-5258-286C-98EE-A3D8B146E8E6}"/>
              </a:ext>
            </a:extLst>
          </p:cNvPr>
          <p:cNvSpPr txBox="1">
            <a:spLocks/>
          </p:cNvSpPr>
          <p:nvPr/>
        </p:nvSpPr>
        <p:spPr>
          <a:xfrm>
            <a:off x="0" y="-1"/>
            <a:ext cx="12192000" cy="72000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srgbClr val="FFFFFF"/>
                </a:solidFill>
                <a:effectLst/>
                <a:uLnTx/>
                <a:uFillTx/>
                <a:latin typeface="Arial" panose="020B0604020202020204" pitchFamily="34" charset="0"/>
                <a:ea typeface="+mj-ea"/>
                <a:cs typeface="Arial" panose="020B0604020202020204" pitchFamily="34" charset="0"/>
              </a:rPr>
              <a:t>Strategic Drivers: </a:t>
            </a:r>
            <a:r>
              <a:rPr kumimoji="0" lang="en-GB" sz="2400" b="0" i="0" u="none" strike="noStrike" kern="1200" cap="none" spc="0" normalizeH="0" baseline="0" noProof="0">
                <a:ln>
                  <a:noFill/>
                </a:ln>
                <a:solidFill>
                  <a:srgbClr val="FFFFFF"/>
                </a:solidFill>
                <a:effectLst/>
                <a:uLnTx/>
                <a:uFillTx/>
                <a:latin typeface="Arial" panose="020B0604020202020204" pitchFamily="34" charset="0"/>
                <a:ea typeface="+mj-ea"/>
                <a:cs typeface="Arial" panose="020B0604020202020204" pitchFamily="34" charset="0"/>
              </a:rPr>
              <a:t>Needs in Devon</a:t>
            </a:r>
            <a:r>
              <a:rPr kumimoji="0" lang="en-GB" sz="2400" b="0" i="0" u="none" strike="noStrike" kern="1200" cap="none" spc="0" normalizeH="0" baseline="0" noProof="0">
                <a:ln>
                  <a:noFill/>
                </a:ln>
                <a:solidFill>
                  <a:srgbClr val="000000"/>
                </a:solidFill>
                <a:effectLst/>
                <a:uLnTx/>
                <a:uFillTx/>
                <a:latin typeface="Arial" panose="020B0604020202020204" pitchFamily="34" charset="0"/>
                <a:ea typeface="+mj-ea"/>
                <a:cs typeface="Arial" panose="020B0604020202020204" pitchFamily="34" charset="0"/>
              </a:rPr>
              <a:t>​</a:t>
            </a:r>
            <a:endParaRPr kumimoji="0" lang="en-GB" sz="3200" b="1" i="0" u="none" strike="noStrike" kern="1200" cap="none" spc="0" normalizeH="0" baseline="0" noProof="0">
              <a:ln>
                <a:noFill/>
              </a:ln>
              <a:solidFill>
                <a:prstClr val="white"/>
              </a:solidFill>
              <a:effectLst/>
              <a:uLnTx/>
              <a:uFillTx/>
              <a:latin typeface="Arial"/>
              <a:ea typeface="+mj-ea"/>
              <a:cs typeface="Arial"/>
            </a:endParaRPr>
          </a:p>
        </p:txBody>
      </p:sp>
      <p:graphicFrame>
        <p:nvGraphicFramePr>
          <p:cNvPr id="22" name="Table 21">
            <a:extLst>
              <a:ext uri="{FF2B5EF4-FFF2-40B4-BE49-F238E27FC236}">
                <a16:creationId xmlns:a16="http://schemas.microsoft.com/office/drawing/2014/main" id="{F745FFEA-273A-F7B3-BEB0-988003CE9BBF}"/>
              </a:ext>
            </a:extLst>
          </p:cNvPr>
          <p:cNvGraphicFramePr>
            <a:graphicFrameLocks noGrp="1"/>
          </p:cNvGraphicFramePr>
          <p:nvPr/>
        </p:nvGraphicFramePr>
        <p:xfrm>
          <a:off x="4542944" y="807948"/>
          <a:ext cx="7513348" cy="1426175"/>
        </p:xfrm>
        <a:graphic>
          <a:graphicData uri="http://schemas.openxmlformats.org/drawingml/2006/table">
            <a:tbl>
              <a:tblPr firstRow="1" firstCol="1" bandRow="1">
                <a:tableStyleId>{5C22544A-7EE6-4342-B048-85BDC9FD1C3A}</a:tableStyleId>
              </a:tblPr>
              <a:tblGrid>
                <a:gridCol w="1245578">
                  <a:extLst>
                    <a:ext uri="{9D8B030D-6E8A-4147-A177-3AD203B41FA5}">
                      <a16:colId xmlns:a16="http://schemas.microsoft.com/office/drawing/2014/main" val="2986908238"/>
                    </a:ext>
                  </a:extLst>
                </a:gridCol>
                <a:gridCol w="1253554">
                  <a:extLst>
                    <a:ext uri="{9D8B030D-6E8A-4147-A177-3AD203B41FA5}">
                      <a16:colId xmlns:a16="http://schemas.microsoft.com/office/drawing/2014/main" val="4063455727"/>
                    </a:ext>
                  </a:extLst>
                </a:gridCol>
                <a:gridCol w="1253554">
                  <a:extLst>
                    <a:ext uri="{9D8B030D-6E8A-4147-A177-3AD203B41FA5}">
                      <a16:colId xmlns:a16="http://schemas.microsoft.com/office/drawing/2014/main" val="3932251359"/>
                    </a:ext>
                  </a:extLst>
                </a:gridCol>
                <a:gridCol w="1253554">
                  <a:extLst>
                    <a:ext uri="{9D8B030D-6E8A-4147-A177-3AD203B41FA5}">
                      <a16:colId xmlns:a16="http://schemas.microsoft.com/office/drawing/2014/main" val="3928286179"/>
                    </a:ext>
                  </a:extLst>
                </a:gridCol>
                <a:gridCol w="1253554">
                  <a:extLst>
                    <a:ext uri="{9D8B030D-6E8A-4147-A177-3AD203B41FA5}">
                      <a16:colId xmlns:a16="http://schemas.microsoft.com/office/drawing/2014/main" val="889253904"/>
                    </a:ext>
                  </a:extLst>
                </a:gridCol>
                <a:gridCol w="1253554">
                  <a:extLst>
                    <a:ext uri="{9D8B030D-6E8A-4147-A177-3AD203B41FA5}">
                      <a16:colId xmlns:a16="http://schemas.microsoft.com/office/drawing/2014/main" val="2146491974"/>
                    </a:ext>
                  </a:extLst>
                </a:gridCol>
              </a:tblGrid>
              <a:tr h="716837">
                <a:tc>
                  <a:txBody>
                    <a:bodyPr/>
                    <a:lstStyle/>
                    <a:p>
                      <a:pPr algn="l"/>
                      <a:r>
                        <a:rPr lang="en-GB" sz="1400">
                          <a:effectLst/>
                          <a:latin typeface="Arial"/>
                          <a:cs typeface="Arial"/>
                        </a:rPr>
                        <a:t>Condition</a:t>
                      </a:r>
                      <a:endParaRPr lang="en-GB" sz="1400">
                        <a:effectLst/>
                        <a:latin typeface="Arial"/>
                        <a:ea typeface="Times New Roman" panose="02020603050405020304" pitchFamily="18" charset="0"/>
                        <a:cs typeface="Arial"/>
                      </a:endParaRPr>
                    </a:p>
                  </a:txBody>
                  <a:tcPr marL="68580" marR="68580" marT="0" marB="0" anchor="ctr"/>
                </a:tc>
                <a:tc>
                  <a:txBody>
                    <a:bodyPr/>
                    <a:lstStyle/>
                    <a:p>
                      <a:pPr algn="ctr"/>
                      <a:r>
                        <a:rPr lang="en-GB" sz="1400">
                          <a:effectLst/>
                          <a:latin typeface="Arial"/>
                          <a:cs typeface="Arial"/>
                        </a:rPr>
                        <a:t>Estimated National Prevalence </a:t>
                      </a:r>
                      <a:endParaRPr lang="en-GB" sz="1400">
                        <a:effectLst/>
                        <a:latin typeface="Arial"/>
                        <a:ea typeface="Times New Roman" panose="02020603050405020304" pitchFamily="18" charset="0"/>
                        <a:cs typeface="Arial"/>
                      </a:endParaRPr>
                    </a:p>
                  </a:txBody>
                  <a:tcPr marL="68580" marR="68580" marT="0" marB="0" anchor="ctr"/>
                </a:tc>
                <a:tc>
                  <a:txBody>
                    <a:bodyPr/>
                    <a:lstStyle/>
                    <a:p>
                      <a:pPr algn="ctr"/>
                      <a:r>
                        <a:rPr lang="en-GB" sz="1400">
                          <a:effectLst/>
                          <a:latin typeface="Arial"/>
                          <a:cs typeface="Arial"/>
                        </a:rPr>
                        <a:t>Estimated Prevalence in Devon ICB</a:t>
                      </a:r>
                      <a:endParaRPr lang="en-GB" sz="1400">
                        <a:effectLst/>
                        <a:latin typeface="Arial"/>
                        <a:ea typeface="Times New Roman" panose="02020603050405020304" pitchFamily="18" charset="0"/>
                        <a:cs typeface="Arial"/>
                      </a:endParaRPr>
                    </a:p>
                  </a:txBody>
                  <a:tcPr marL="68580" marR="68580" marT="0" marB="0" anchor="ctr"/>
                </a:tc>
                <a:tc>
                  <a:txBody>
                    <a:bodyPr/>
                    <a:lstStyle/>
                    <a:p>
                      <a:pPr algn="ctr"/>
                      <a:r>
                        <a:rPr lang="en-GB" sz="1400">
                          <a:effectLst/>
                          <a:latin typeface="Arial"/>
                          <a:cs typeface="Arial"/>
                        </a:rPr>
                        <a:t>Estimated Prevalence in Devon CC</a:t>
                      </a:r>
                      <a:endParaRPr lang="en-GB" sz="1400">
                        <a:effectLst/>
                        <a:latin typeface="Arial"/>
                        <a:ea typeface="Times New Roman" panose="02020603050405020304" pitchFamily="18" charset="0"/>
                        <a:cs typeface="Arial"/>
                      </a:endParaRPr>
                    </a:p>
                  </a:txBody>
                  <a:tcPr marL="68580" marR="68580" marT="0" marB="0" anchor="ctr"/>
                </a:tc>
                <a:tc>
                  <a:txBody>
                    <a:bodyPr/>
                    <a:lstStyle/>
                    <a:p>
                      <a:pPr algn="ctr"/>
                      <a:r>
                        <a:rPr lang="en-GB" sz="1400">
                          <a:effectLst/>
                          <a:latin typeface="Arial"/>
                          <a:cs typeface="Arial"/>
                        </a:rPr>
                        <a:t>Estimated Prevalence in Plymouth</a:t>
                      </a:r>
                      <a:endParaRPr lang="en-GB" sz="1400">
                        <a:effectLst/>
                        <a:latin typeface="Arial"/>
                        <a:ea typeface="Times New Roman" panose="02020603050405020304" pitchFamily="18" charset="0"/>
                        <a:cs typeface="Arial"/>
                      </a:endParaRPr>
                    </a:p>
                  </a:txBody>
                  <a:tcPr marL="68580" marR="68580" marT="0" marB="0" anchor="ctr"/>
                </a:tc>
                <a:tc>
                  <a:txBody>
                    <a:bodyPr/>
                    <a:lstStyle/>
                    <a:p>
                      <a:pPr algn="ctr"/>
                      <a:r>
                        <a:rPr lang="en-GB" sz="1400">
                          <a:effectLst/>
                          <a:latin typeface="Arial"/>
                          <a:cs typeface="Arial"/>
                        </a:rPr>
                        <a:t>Estimated Prevalence in Torbay</a:t>
                      </a:r>
                      <a:endParaRPr lang="en-GB" sz="1400">
                        <a:effectLst/>
                        <a:latin typeface="Arial"/>
                        <a:ea typeface="Times New Roman" panose="02020603050405020304" pitchFamily="18" charset="0"/>
                        <a:cs typeface="Arial"/>
                      </a:endParaRPr>
                    </a:p>
                  </a:txBody>
                  <a:tcPr marL="68580" marR="68580" marT="0" marB="0" anchor="ctr"/>
                </a:tc>
                <a:extLst>
                  <a:ext uri="{0D108BD9-81ED-4DB2-BD59-A6C34878D82A}">
                    <a16:rowId xmlns:a16="http://schemas.microsoft.com/office/drawing/2014/main" val="1074498024"/>
                  </a:ext>
                </a:extLst>
              </a:tr>
              <a:tr h="236446">
                <a:tc>
                  <a:txBody>
                    <a:bodyPr/>
                    <a:lstStyle/>
                    <a:p>
                      <a:pPr algn="l"/>
                      <a:r>
                        <a:rPr lang="en-GB" sz="1400">
                          <a:effectLst/>
                          <a:latin typeface="Arial"/>
                          <a:cs typeface="Arial"/>
                        </a:rPr>
                        <a:t>Autism</a:t>
                      </a:r>
                      <a:endParaRPr lang="en-GB" sz="1400">
                        <a:effectLst/>
                        <a:latin typeface="Arial"/>
                        <a:ea typeface="Times New Roman" panose="02020603050405020304" pitchFamily="18" charset="0"/>
                        <a:cs typeface="Arial"/>
                      </a:endParaRPr>
                    </a:p>
                  </a:txBody>
                  <a:tcPr marL="68580" marR="68580" marT="0" marB="0" anchor="ctr"/>
                </a:tc>
                <a:tc>
                  <a:txBody>
                    <a:bodyPr/>
                    <a:lstStyle/>
                    <a:p>
                      <a:pPr algn="r"/>
                      <a:r>
                        <a:rPr lang="en-GB" sz="1400">
                          <a:effectLst/>
                          <a:latin typeface="Arial"/>
                          <a:cs typeface="Arial"/>
                        </a:rPr>
                        <a:t>1 in 24</a:t>
                      </a:r>
                      <a:endParaRPr lang="en-GB" sz="1400">
                        <a:effectLst/>
                        <a:latin typeface="Arial"/>
                        <a:ea typeface="Times New Roman" panose="02020603050405020304" pitchFamily="18" charset="0"/>
                        <a:cs typeface="Arial"/>
                      </a:endParaRPr>
                    </a:p>
                  </a:txBody>
                  <a:tcPr marL="68580" marR="68580" marT="0" marB="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400">
                          <a:effectLst/>
                          <a:latin typeface="Arial"/>
                          <a:cs typeface="Arial"/>
                        </a:rPr>
                        <a:t>9,323</a:t>
                      </a:r>
                      <a:endParaRPr lang="en-GB" sz="1400">
                        <a:effectLst/>
                        <a:latin typeface="Arial"/>
                        <a:ea typeface="Times New Roman" panose="02020603050405020304" pitchFamily="18" charset="0"/>
                        <a:cs typeface="Arial"/>
                      </a:endParaRPr>
                    </a:p>
                  </a:txBody>
                  <a:tcPr marL="68580" marR="68580" marT="0" marB="0" anchor="ctr"/>
                </a:tc>
                <a:tc>
                  <a:txBody>
                    <a:bodyPr/>
                    <a:lstStyle/>
                    <a:p>
                      <a:pPr algn="r"/>
                      <a:r>
                        <a:rPr lang="en-GB" sz="1400">
                          <a:effectLst/>
                          <a:latin typeface="Arial"/>
                          <a:cs typeface="Arial"/>
                        </a:rPr>
                        <a:t>6,111</a:t>
                      </a:r>
                      <a:endParaRPr lang="en-GB" sz="1400">
                        <a:effectLst/>
                        <a:latin typeface="Arial"/>
                        <a:ea typeface="Times New Roman" panose="02020603050405020304" pitchFamily="18" charset="0"/>
                        <a:cs typeface="Arial"/>
                      </a:endParaRPr>
                    </a:p>
                  </a:txBody>
                  <a:tcPr marL="68580" marR="68580" marT="0" marB="0" anchor="ctr"/>
                </a:tc>
                <a:tc>
                  <a:txBody>
                    <a:bodyPr/>
                    <a:lstStyle/>
                    <a:p>
                      <a:pPr algn="r"/>
                      <a:r>
                        <a:rPr lang="en-GB" sz="1400">
                          <a:effectLst/>
                          <a:latin typeface="Arial"/>
                          <a:cs typeface="Arial"/>
                        </a:rPr>
                        <a:t>2,165</a:t>
                      </a:r>
                      <a:endParaRPr lang="en-GB" sz="1400">
                        <a:effectLst/>
                        <a:latin typeface="Arial"/>
                        <a:ea typeface="Times New Roman" panose="02020603050405020304" pitchFamily="18" charset="0"/>
                        <a:cs typeface="Arial"/>
                      </a:endParaRPr>
                    </a:p>
                  </a:txBody>
                  <a:tcPr marL="68580" marR="68580" marT="0" marB="0" anchor="ctr"/>
                </a:tc>
                <a:tc>
                  <a:txBody>
                    <a:bodyPr/>
                    <a:lstStyle/>
                    <a:p>
                      <a:pPr algn="r"/>
                      <a:r>
                        <a:rPr lang="en-GB" sz="1400">
                          <a:effectLst/>
                          <a:latin typeface="Arial"/>
                          <a:cs typeface="Arial"/>
                        </a:rPr>
                        <a:t>1,047</a:t>
                      </a:r>
                      <a:endParaRPr lang="en-GB" sz="1400">
                        <a:effectLst/>
                        <a:latin typeface="Arial"/>
                        <a:ea typeface="Times New Roman" panose="02020603050405020304" pitchFamily="18" charset="0"/>
                        <a:cs typeface="Arial"/>
                      </a:endParaRPr>
                    </a:p>
                  </a:txBody>
                  <a:tcPr marL="68580" marR="68580" marT="0" marB="0" anchor="ctr"/>
                </a:tc>
                <a:extLst>
                  <a:ext uri="{0D108BD9-81ED-4DB2-BD59-A6C34878D82A}">
                    <a16:rowId xmlns:a16="http://schemas.microsoft.com/office/drawing/2014/main" val="3974703407"/>
                  </a:ext>
                </a:extLst>
              </a:tr>
              <a:tr h="236446">
                <a:tc>
                  <a:txBody>
                    <a:bodyPr/>
                    <a:lstStyle/>
                    <a:p>
                      <a:pPr algn="l"/>
                      <a:r>
                        <a:rPr lang="en-GB" sz="1400">
                          <a:effectLst/>
                          <a:latin typeface="Arial"/>
                          <a:cs typeface="Arial"/>
                        </a:rPr>
                        <a:t>ADHD</a:t>
                      </a:r>
                      <a:endParaRPr lang="en-GB" sz="1400">
                        <a:effectLst/>
                        <a:latin typeface="Arial"/>
                        <a:ea typeface="Times New Roman" panose="02020603050405020304" pitchFamily="18" charset="0"/>
                        <a:cs typeface="Arial"/>
                      </a:endParaRPr>
                    </a:p>
                  </a:txBody>
                  <a:tcPr marL="68580" marR="68580" marT="0" marB="0" anchor="ctr"/>
                </a:tc>
                <a:tc>
                  <a:txBody>
                    <a:bodyPr/>
                    <a:lstStyle/>
                    <a:p>
                      <a:pPr algn="r"/>
                      <a:r>
                        <a:rPr lang="en-GB" sz="1400">
                          <a:effectLst/>
                          <a:latin typeface="Arial"/>
                          <a:cs typeface="Arial"/>
                        </a:rPr>
                        <a:t>3-4 in 100</a:t>
                      </a:r>
                      <a:endParaRPr lang="en-GB" sz="1400">
                        <a:effectLst/>
                        <a:latin typeface="Arial"/>
                        <a:ea typeface="Times New Roman" panose="02020603050405020304" pitchFamily="18" charset="0"/>
                        <a:cs typeface="Arial"/>
                      </a:endParaRPr>
                    </a:p>
                  </a:txBody>
                  <a:tcPr marL="68580" marR="68580" marT="0" marB="0" anchor="ctr"/>
                </a:tc>
                <a:tc>
                  <a:txBody>
                    <a:bodyPr/>
                    <a:lstStyle/>
                    <a:p>
                      <a:pPr algn="r"/>
                      <a:r>
                        <a:rPr lang="en-GB" sz="1400">
                          <a:effectLst/>
                          <a:latin typeface="Arial"/>
                          <a:cs typeface="Arial"/>
                        </a:rPr>
                        <a:t>6,713 (lower)</a:t>
                      </a:r>
                      <a:endParaRPr lang="en-GB" sz="1400">
                        <a:effectLst/>
                        <a:latin typeface="Arial"/>
                        <a:ea typeface="Times New Roman" panose="02020603050405020304" pitchFamily="18" charset="0"/>
                        <a:cs typeface="Arial"/>
                      </a:endParaRPr>
                    </a:p>
                  </a:txBody>
                  <a:tcPr marL="68580" marR="68580" marT="0" marB="0" anchor="ctr"/>
                </a:tc>
                <a:tc>
                  <a:txBody>
                    <a:bodyPr/>
                    <a:lstStyle/>
                    <a:p>
                      <a:pPr algn="r"/>
                      <a:r>
                        <a:rPr lang="en-GB" sz="1400">
                          <a:effectLst/>
                          <a:latin typeface="Arial"/>
                          <a:cs typeface="Arial"/>
                        </a:rPr>
                        <a:t>4,400</a:t>
                      </a:r>
                      <a:endParaRPr lang="en-GB" sz="1400">
                        <a:effectLst/>
                        <a:latin typeface="Arial"/>
                        <a:ea typeface="Times New Roman" panose="02020603050405020304" pitchFamily="18" charset="0"/>
                        <a:cs typeface="Arial"/>
                      </a:endParaRPr>
                    </a:p>
                  </a:txBody>
                  <a:tcPr marL="68580" marR="68580" marT="0" marB="0" anchor="ctr"/>
                </a:tc>
                <a:tc>
                  <a:txBody>
                    <a:bodyPr/>
                    <a:lstStyle/>
                    <a:p>
                      <a:pPr algn="r"/>
                      <a:r>
                        <a:rPr lang="en-GB" sz="1400">
                          <a:effectLst/>
                          <a:latin typeface="Arial"/>
                          <a:cs typeface="Arial"/>
                        </a:rPr>
                        <a:t>1,559</a:t>
                      </a:r>
                      <a:endParaRPr lang="en-GB" sz="1400">
                        <a:effectLst/>
                        <a:latin typeface="Arial"/>
                        <a:ea typeface="Times New Roman" panose="02020603050405020304" pitchFamily="18" charset="0"/>
                        <a:cs typeface="Arial"/>
                      </a:endParaRPr>
                    </a:p>
                  </a:txBody>
                  <a:tcPr marL="68580" marR="68580" marT="0" marB="0" anchor="ctr"/>
                </a:tc>
                <a:tc>
                  <a:txBody>
                    <a:bodyPr/>
                    <a:lstStyle/>
                    <a:p>
                      <a:pPr algn="r"/>
                      <a:r>
                        <a:rPr lang="en-GB" sz="1400">
                          <a:effectLst/>
                          <a:latin typeface="Arial"/>
                          <a:cs typeface="Arial"/>
                        </a:rPr>
                        <a:t>754</a:t>
                      </a:r>
                      <a:endParaRPr lang="en-GB" sz="1400">
                        <a:effectLst/>
                        <a:latin typeface="Arial"/>
                        <a:ea typeface="Times New Roman" panose="02020603050405020304" pitchFamily="18" charset="0"/>
                        <a:cs typeface="Arial"/>
                      </a:endParaRPr>
                    </a:p>
                  </a:txBody>
                  <a:tcPr marL="68580" marR="68580" marT="0" marB="0" anchor="ctr"/>
                </a:tc>
                <a:extLst>
                  <a:ext uri="{0D108BD9-81ED-4DB2-BD59-A6C34878D82A}">
                    <a16:rowId xmlns:a16="http://schemas.microsoft.com/office/drawing/2014/main" val="3252798101"/>
                  </a:ext>
                </a:extLst>
              </a:tr>
              <a:tr h="236446">
                <a:tc>
                  <a:txBody>
                    <a:bodyPr/>
                    <a:lstStyle/>
                    <a:p>
                      <a:pPr algn="l"/>
                      <a:r>
                        <a:rPr lang="en-GB" sz="1400">
                          <a:effectLst/>
                          <a:latin typeface="Arial"/>
                          <a:cs typeface="Arial"/>
                        </a:rPr>
                        <a:t>DLD</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r"/>
                      <a:r>
                        <a:rPr lang="en-GB" sz="1400">
                          <a:effectLst/>
                          <a:latin typeface="Arial"/>
                          <a:cs typeface="Arial"/>
                        </a:rPr>
                        <a:t>7.5 in 100</a:t>
                      </a:r>
                    </a:p>
                  </a:txBody>
                  <a:tcPr marL="68580" marR="68580" marT="0" marB="0" anchor="ctr"/>
                </a:tc>
                <a:tc>
                  <a:txBody>
                    <a:bodyPr/>
                    <a:lstStyle/>
                    <a:p>
                      <a:pPr algn="r"/>
                      <a:r>
                        <a:rPr lang="en-GB" sz="1400">
                          <a:effectLst/>
                          <a:latin typeface="Arial"/>
                          <a:cs typeface="Arial"/>
                        </a:rPr>
                        <a:t>17,985</a:t>
                      </a:r>
                    </a:p>
                  </a:txBody>
                  <a:tcPr marL="68580" marR="68580" marT="0" marB="0" anchor="ctr"/>
                </a:tc>
                <a:tc>
                  <a:txBody>
                    <a:bodyPr/>
                    <a:lstStyle/>
                    <a:p>
                      <a:pPr algn="r"/>
                      <a:r>
                        <a:rPr lang="en-GB" sz="1400">
                          <a:effectLst/>
                          <a:latin typeface="Arial"/>
                          <a:cs typeface="Arial"/>
                        </a:rPr>
                        <a:t>11,798</a:t>
                      </a:r>
                    </a:p>
                  </a:txBody>
                  <a:tcPr marL="68580" marR="68580" marT="0" marB="0" anchor="ctr"/>
                </a:tc>
                <a:tc>
                  <a:txBody>
                    <a:bodyPr/>
                    <a:lstStyle/>
                    <a:p>
                      <a:pPr algn="r"/>
                      <a:r>
                        <a:rPr lang="en-GB" sz="1400">
                          <a:effectLst/>
                          <a:latin typeface="Arial"/>
                          <a:cs typeface="Arial"/>
                        </a:rPr>
                        <a:t>4,174</a:t>
                      </a:r>
                    </a:p>
                  </a:txBody>
                  <a:tcPr marL="68580" marR="68580" marT="0" marB="0" anchor="ctr"/>
                </a:tc>
                <a:tc>
                  <a:txBody>
                    <a:bodyPr/>
                    <a:lstStyle/>
                    <a:p>
                      <a:pPr algn="r"/>
                      <a:r>
                        <a:rPr lang="en-GB" sz="1400">
                          <a:effectLst/>
                          <a:latin typeface="Arial"/>
                          <a:cs typeface="Arial"/>
                        </a:rPr>
                        <a:t>2,013</a:t>
                      </a:r>
                    </a:p>
                  </a:txBody>
                  <a:tcPr marL="68580" marR="68580" marT="0" marB="0" anchor="ctr"/>
                </a:tc>
                <a:extLst>
                  <a:ext uri="{0D108BD9-81ED-4DB2-BD59-A6C34878D82A}">
                    <a16:rowId xmlns:a16="http://schemas.microsoft.com/office/drawing/2014/main" val="2001344584"/>
                  </a:ext>
                </a:extLst>
              </a:tr>
            </a:tbl>
          </a:graphicData>
        </a:graphic>
      </p:graphicFrame>
      <p:sp>
        <p:nvSpPr>
          <p:cNvPr id="23" name="TextBox 22">
            <a:extLst>
              <a:ext uri="{FF2B5EF4-FFF2-40B4-BE49-F238E27FC236}">
                <a16:creationId xmlns:a16="http://schemas.microsoft.com/office/drawing/2014/main" id="{250B1F4B-5DA4-E365-07A5-8E7979049BEB}"/>
              </a:ext>
            </a:extLst>
          </p:cNvPr>
          <p:cNvSpPr txBox="1"/>
          <p:nvPr/>
        </p:nvSpPr>
        <p:spPr>
          <a:xfrm>
            <a:off x="106120" y="2397855"/>
            <a:ext cx="11950172" cy="4047262"/>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9639"/>
                </a:solidFill>
                <a:effectLst/>
                <a:uLnTx/>
                <a:uFillTx/>
                <a:latin typeface="Arial"/>
                <a:ea typeface="Times New Roman" panose="02020603050405020304" pitchFamily="18" charset="0"/>
                <a:cs typeface="Times New Roman"/>
              </a:rPr>
              <a:t>Changing Prevalence of Neurodevelopmental Conditions: </a:t>
            </a:r>
            <a:r>
              <a:rPr kumimoji="0" lang="en-GB" sz="1400" b="0" i="0" u="none" strike="noStrike" kern="1200" cap="none" spc="0" normalizeH="0" baseline="0" noProof="0">
                <a:ln>
                  <a:noFill/>
                </a:ln>
                <a:solidFill>
                  <a:prstClr val="black"/>
                </a:solidFill>
                <a:effectLst/>
                <a:uLnTx/>
                <a:uFillTx/>
                <a:latin typeface="Arial"/>
                <a:ea typeface="Arial" panose="020B0604020202020204" pitchFamily="34" charset="0"/>
                <a:cs typeface="Arial"/>
              </a:rPr>
              <a:t>Estimating the prevalence of some neurodevelopmental conditions is complex because of inconsistent reporting and it changing with increased recognition. An example of the changing prevalence of neurodevelopmental conditions is autism:</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Arial"/>
                <a:ea typeface="Arial" panose="020B0604020202020204" pitchFamily="34" charset="0"/>
                <a:cs typeface="Arial"/>
              </a:rPr>
              <a:t>In the general population autism is frequently identified as having a prevalence of 1 in 100 people.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Arial"/>
                <a:ea typeface="Arial" panose="020B0604020202020204" pitchFamily="34" charset="0"/>
                <a:cs typeface="Arial"/>
              </a:rPr>
              <a:t>A range of studies indicate significant variation in prevalence by age, one 2018 study identifies prevalence in people aged over 70 of around 1 in 6,000, whereas in 10–14-year-olds the prevalence was closer to 1 in 24.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Arial"/>
                <a:ea typeface="Arial" panose="020B0604020202020204" pitchFamily="34" charset="0"/>
                <a:cs typeface="Times New Roman"/>
              </a:rPr>
              <a:t>T</a:t>
            </a:r>
            <a:r>
              <a:rPr kumimoji="0" lang="en-GB" sz="1400" b="0" i="0" u="none" strike="noStrike" kern="1200" cap="none" spc="0" normalizeH="0" baseline="0" noProof="0">
                <a:ln>
                  <a:noFill/>
                </a:ln>
                <a:solidFill>
                  <a:prstClr val="black"/>
                </a:solidFill>
                <a:effectLst/>
                <a:uLnTx/>
                <a:uFillTx/>
                <a:latin typeface="Arial"/>
                <a:ea typeface="Arial" panose="020B0604020202020204" pitchFamily="34" charset="0"/>
                <a:cs typeface="Arial"/>
              </a:rPr>
              <a:t>he 1 in 24 estimated prevalence is the most contemporary and age specific source and triangulates with national and local information. This equates to over 9000 across the ICB. A similar number would also be estimated to have ADHD (3-5 per 100).</a:t>
            </a:r>
            <a:endParaRPr kumimoji="0" lang="en-GB" sz="14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ts val="600"/>
              </a:spcBef>
              <a:spcAft>
                <a:spcPct val="0"/>
              </a:spcAft>
              <a:buClrTx/>
              <a:buSzTx/>
              <a:buFontTx/>
              <a:buNone/>
              <a:tabLst/>
              <a:defRPr/>
            </a:pPr>
            <a:r>
              <a:rPr kumimoji="0" lang="en-GB" altLang="en-US" sz="1400" b="1" i="0" u="none" strike="noStrike" kern="1200" cap="none" spc="0" normalizeH="0" baseline="0" noProof="0">
                <a:ln>
                  <a:noFill/>
                </a:ln>
                <a:solidFill>
                  <a:srgbClr val="009639"/>
                </a:solidFill>
                <a:effectLst/>
                <a:uLnTx/>
                <a:uFillTx/>
                <a:latin typeface="Arial"/>
                <a:ea typeface="+mn-ea"/>
                <a:cs typeface="Arial"/>
              </a:rPr>
              <a:t>Neurodevelopmental Conditions in Context: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altLang="en-US" sz="1400" b="0" i="0" u="none" strike="noStrike" kern="1200" cap="none" spc="0" normalizeH="0" baseline="0" noProof="0">
                <a:ln>
                  <a:noFill/>
                </a:ln>
                <a:solidFill>
                  <a:prstClr val="black"/>
                </a:solidFill>
                <a:effectLst/>
                <a:uLnTx/>
                <a:uFillTx/>
                <a:latin typeface="Arial"/>
                <a:ea typeface="+mn-ea"/>
                <a:cs typeface="Arial"/>
              </a:rPr>
              <a:t>Children and young people with neurodevelopmental conditions account for the biggest group of disabled children in England.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altLang="en-US" sz="1400" b="0" i="0" u="none" strike="noStrike" kern="1200" cap="none" spc="0" normalizeH="0" baseline="0" noProof="0">
                <a:ln>
                  <a:noFill/>
                </a:ln>
                <a:solidFill>
                  <a:prstClr val="black"/>
                </a:solidFill>
                <a:effectLst/>
                <a:uLnTx/>
                <a:uFillTx/>
                <a:latin typeface="Arial"/>
                <a:ea typeface="Times New Roman" panose="02020603050405020304" pitchFamily="18" charset="0"/>
                <a:cs typeface="Arial"/>
              </a:rPr>
              <a:t>The South-West as a region, has the highest prevalence of children and young people with Special Educational Needs in England.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altLang="en-US" sz="1400" b="0" i="0" u="none" strike="noStrike" kern="1200" cap="none" spc="0" normalizeH="0" baseline="0" noProof="0">
                <a:ln>
                  <a:noFill/>
                </a:ln>
                <a:solidFill>
                  <a:prstClr val="black"/>
                </a:solidFill>
                <a:effectLst/>
                <a:uLnTx/>
                <a:uFillTx/>
                <a:latin typeface="Arial"/>
                <a:ea typeface="Times New Roman" panose="02020603050405020304" pitchFamily="18" charset="0"/>
                <a:cs typeface="Arial"/>
              </a:rPr>
              <a:t>In this context, the level of need in Devon is, overall, greater than the average prevalence in the South-West.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altLang="en-US" sz="1400" b="0" i="0" u="none" strike="noStrike" kern="1200" cap="none" spc="0" normalizeH="0" baseline="0" noProof="0">
                <a:ln>
                  <a:noFill/>
                </a:ln>
                <a:solidFill>
                  <a:prstClr val="black"/>
                </a:solidFill>
                <a:effectLst/>
                <a:uLnTx/>
                <a:uFillTx/>
                <a:latin typeface="Arial"/>
                <a:ea typeface="Times New Roman" panose="02020603050405020304" pitchFamily="18" charset="0"/>
                <a:cs typeface="Arial"/>
              </a:rPr>
              <a:t>Around 8.3% of children and young people with SEN have a diagnosis of</a:t>
            </a:r>
            <a:r>
              <a:rPr kumimoji="0" lang="en-GB" altLang="en-US" sz="1400" b="0" i="0" u="none" strike="noStrike" kern="1200" cap="none" spc="0" normalizeH="0" baseline="0" noProof="0">
                <a:ln>
                  <a:noFill/>
                </a:ln>
                <a:solidFill>
                  <a:prstClr val="black"/>
                </a:solidFill>
                <a:effectLst/>
                <a:uLnTx/>
                <a:uFillTx/>
                <a:latin typeface="Arial"/>
                <a:ea typeface="+mn-ea"/>
                <a:cs typeface="Arial"/>
              </a:rPr>
              <a:t> autism.</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altLang="en-US" sz="1400" b="0" i="0" u="none" strike="noStrike" kern="1200" cap="none" spc="0" normalizeH="0" baseline="0" noProof="0">
                <a:ln>
                  <a:noFill/>
                </a:ln>
                <a:solidFill>
                  <a:prstClr val="black"/>
                </a:solidFill>
                <a:effectLst/>
                <a:uLnTx/>
                <a:uFillTx/>
                <a:latin typeface="Arial"/>
                <a:ea typeface="+mn-ea"/>
                <a:cs typeface="Arial"/>
              </a:rPr>
              <a:t>SLCN is often a primary need of many neurodevelopmental conditions. Taking the prevalence rates of language disorders and the risk factors associated with social disadvantage, the predicted level of SLCN in 0-18-year-olds is 59,919 (25.3%) across Devon ICB.</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Times New Roman" panose="02020603050405020304" pitchFamily="18" charset="0"/>
              <a:cs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400" b="1" i="1" u="none" strike="noStrike" kern="1200" cap="none" spc="0" normalizeH="0" baseline="0" noProof="0">
                <a:ln>
                  <a:noFill/>
                </a:ln>
                <a:solidFill>
                  <a:prstClr val="black"/>
                </a:solidFill>
                <a:effectLst/>
                <a:uLnTx/>
                <a:uFillTx/>
                <a:latin typeface="Calibri" panose="020F0502020204030204"/>
                <a:ea typeface="+mn-ea"/>
                <a:cs typeface="+mn-cs"/>
              </a:rPr>
              <a:t>Note: Pathways of support for children with autism, ADHD and other neurodevelopmental conditions should be improved, and children and families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400" b="1" i="1" u="none" strike="noStrike" kern="1200" cap="none" spc="0" normalizeH="0" baseline="0" noProof="0">
                <a:ln>
                  <a:noFill/>
                </a:ln>
                <a:solidFill>
                  <a:prstClr val="black"/>
                </a:solidFill>
                <a:effectLst/>
                <a:uLnTx/>
                <a:uFillTx/>
                <a:latin typeface="Calibri" panose="020F0502020204030204"/>
                <a:ea typeface="+mn-ea"/>
                <a:cs typeface="+mn-cs"/>
              </a:rPr>
              <a:t> should receive excellent support with or without a diagnosis</a:t>
            </a:r>
            <a:endParaRPr kumimoji="0" lang="en-GB" sz="1400" b="0" i="0" u="none" strike="noStrike" kern="1200" cap="none" spc="0" normalizeH="0" baseline="0" noProof="0">
              <a:ln>
                <a:noFill/>
              </a:ln>
              <a:solidFill>
                <a:prstClr val="black"/>
              </a:solidFill>
              <a:effectLst/>
              <a:uLnTx/>
              <a:uFillTx/>
              <a:latin typeface="Arial"/>
              <a:ea typeface="Times New Roman" panose="02020603050405020304" pitchFamily="18" charset="0"/>
              <a:cs typeface="Arial"/>
            </a:endParaRPr>
          </a:p>
        </p:txBody>
      </p:sp>
    </p:spTree>
    <p:extLst>
      <p:ext uri="{BB962C8B-B14F-4D97-AF65-F5344CB8AC3E}">
        <p14:creationId xmlns:p14="http://schemas.microsoft.com/office/powerpoint/2010/main" val="2721258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21AE5425-D052-827B-7CF0-8018C2C44B5D}"/>
              </a:ext>
            </a:extLst>
          </p:cNvPr>
          <p:cNvPicPr>
            <a:picLocks noGrp="1" noChangeAspect="1"/>
          </p:cNvPicPr>
          <p:nvPr>
            <p:ph sz="half" idx="4294967295"/>
          </p:nvPr>
        </p:nvPicPr>
        <p:blipFill>
          <a:blip r:embed="rId3"/>
          <a:srcRect l="1960" r="-1" b="2424"/>
          <a:stretch/>
        </p:blipFill>
        <p:spPr>
          <a:xfrm>
            <a:off x="7306628" y="1412875"/>
            <a:ext cx="4885372" cy="4164648"/>
          </a:xfrm>
          <a:noFill/>
        </p:spPr>
      </p:pic>
      <p:sp>
        <p:nvSpPr>
          <p:cNvPr id="19" name="Content Placeholder 1">
            <a:extLst>
              <a:ext uri="{FF2B5EF4-FFF2-40B4-BE49-F238E27FC236}">
                <a16:creationId xmlns:a16="http://schemas.microsoft.com/office/drawing/2014/main" id="{51754C9B-8D99-58DE-4BA0-D5CCB070274B}"/>
              </a:ext>
            </a:extLst>
          </p:cNvPr>
          <p:cNvSpPr>
            <a:spLocks noGrp="1"/>
          </p:cNvSpPr>
          <p:nvPr>
            <p:ph idx="1"/>
          </p:nvPr>
        </p:nvSpPr>
        <p:spPr>
          <a:xfrm>
            <a:off x="297179" y="1017270"/>
            <a:ext cx="7435115" cy="5108894"/>
          </a:xfrm>
        </p:spPr>
        <p:txBody>
          <a:bodyPr vert="horz" lIns="91440" tIns="45720" rIns="91440" bIns="45720" rtlCol="0" anchor="t">
            <a:noAutofit/>
          </a:bodyPr>
          <a:lstStyle/>
          <a:p>
            <a:pPr marL="0" indent="0">
              <a:buNone/>
            </a:pPr>
            <a:r>
              <a:rPr lang="en-GB" sz="1400">
                <a:latin typeface="Arial"/>
                <a:cs typeface="Arial"/>
              </a:rPr>
              <a:t>Children and young people’s community services in Devon are predominantly commissioned by NHS Devon. The exception to this is services that are designated nationally as ‘specialist commissioning’ such as specialist inpatient care for children and young people with mental health problems and autism.</a:t>
            </a:r>
          </a:p>
          <a:p>
            <a:pPr marL="0" indent="0">
              <a:buNone/>
            </a:pPr>
            <a:r>
              <a:rPr lang="en-GB" sz="1400">
                <a:solidFill>
                  <a:srgbClr val="111111"/>
                </a:solidFill>
                <a:effectLst/>
                <a:latin typeface="Arial"/>
                <a:ea typeface="Times New Roman" panose="02020603050405020304" pitchFamily="18" charset="0"/>
                <a:cs typeface="Arial"/>
              </a:rPr>
              <a:t>In Devon, autism </a:t>
            </a:r>
            <a:r>
              <a:rPr lang="en-GB" sz="1400">
                <a:solidFill>
                  <a:srgbClr val="111111"/>
                </a:solidFill>
                <a:latin typeface="Arial"/>
                <a:ea typeface="Times New Roman" panose="02020603050405020304" pitchFamily="18" charset="0"/>
                <a:cs typeface="Arial"/>
              </a:rPr>
              <a:t>and other neurodevelopmental </a:t>
            </a:r>
            <a:r>
              <a:rPr lang="en-GB" sz="1400">
                <a:solidFill>
                  <a:srgbClr val="111111"/>
                </a:solidFill>
                <a:effectLst/>
                <a:latin typeface="Arial"/>
                <a:ea typeface="Times New Roman" panose="02020603050405020304" pitchFamily="18" charset="0"/>
                <a:cs typeface="Arial"/>
              </a:rPr>
              <a:t>diagnostic </a:t>
            </a:r>
            <a:r>
              <a:rPr lang="en-GB" sz="1400">
                <a:solidFill>
                  <a:srgbClr val="111111"/>
                </a:solidFill>
                <a:latin typeface="Arial"/>
                <a:ea typeface="Times New Roman" panose="02020603050405020304" pitchFamily="18" charset="0"/>
                <a:cs typeface="Arial"/>
              </a:rPr>
              <a:t>assessments</a:t>
            </a:r>
            <a:r>
              <a:rPr lang="en-GB" sz="1400">
                <a:solidFill>
                  <a:srgbClr val="111111"/>
                </a:solidFill>
                <a:effectLst/>
                <a:latin typeface="Arial"/>
                <a:ea typeface="Times New Roman" panose="02020603050405020304" pitchFamily="18" charset="0"/>
                <a:cs typeface="Arial"/>
              </a:rPr>
              <a:t> </a:t>
            </a:r>
            <a:r>
              <a:rPr lang="en-GB" sz="1400">
                <a:solidFill>
                  <a:srgbClr val="111111"/>
                </a:solidFill>
                <a:latin typeface="Arial"/>
                <a:ea typeface="Times New Roman" panose="02020603050405020304" pitchFamily="18" charset="0"/>
                <a:cs typeface="Arial"/>
              </a:rPr>
              <a:t>are part</a:t>
            </a:r>
            <a:r>
              <a:rPr lang="en-GB" sz="1400">
                <a:solidFill>
                  <a:srgbClr val="111111"/>
                </a:solidFill>
                <a:effectLst/>
                <a:latin typeface="Arial"/>
                <a:ea typeface="Times New Roman" panose="02020603050405020304" pitchFamily="18" charset="0"/>
                <a:cs typeface="Arial"/>
              </a:rPr>
              <a:t> of complex multi-agency and multi-organisational pathways, including services provided by:</a:t>
            </a:r>
          </a:p>
          <a:p>
            <a:pPr marL="285750" indent="-285750"/>
            <a:r>
              <a:rPr lang="en-GB" sz="1400">
                <a:solidFill>
                  <a:srgbClr val="111111"/>
                </a:solidFill>
                <a:effectLst/>
                <a:latin typeface="Arial"/>
                <a:ea typeface="Times New Roman" panose="02020603050405020304" pitchFamily="18" charset="0"/>
                <a:cs typeface="Arial"/>
              </a:rPr>
              <a:t> Livewell Southwest (LSW) </a:t>
            </a:r>
          </a:p>
          <a:p>
            <a:pPr marL="285750" indent="-285750"/>
            <a:r>
              <a:rPr lang="en-GB" sz="1400">
                <a:solidFill>
                  <a:srgbClr val="111111"/>
                </a:solidFill>
                <a:effectLst/>
                <a:latin typeface="Arial"/>
                <a:ea typeface="Times New Roman" panose="02020603050405020304" pitchFamily="18" charset="0"/>
                <a:cs typeface="Arial"/>
              </a:rPr>
              <a:t>University Hospitals Plymouth</a:t>
            </a:r>
          </a:p>
          <a:p>
            <a:pPr marL="285750" indent="-285750"/>
            <a:r>
              <a:rPr lang="en-GB" sz="1400">
                <a:solidFill>
                  <a:srgbClr val="111111"/>
                </a:solidFill>
                <a:effectLst/>
                <a:latin typeface="Arial"/>
                <a:ea typeface="Times New Roman" panose="02020603050405020304" pitchFamily="18" charset="0"/>
                <a:cs typeface="Arial"/>
              </a:rPr>
              <a:t>Children Family Health Devon (CFHD)</a:t>
            </a:r>
          </a:p>
          <a:p>
            <a:pPr marL="285750" indent="-285750"/>
            <a:r>
              <a:rPr lang="en-GB" sz="1400">
                <a:solidFill>
                  <a:srgbClr val="111111"/>
                </a:solidFill>
                <a:effectLst/>
                <a:latin typeface="Arial"/>
                <a:ea typeface="Times New Roman" panose="02020603050405020304" pitchFamily="18" charset="0"/>
                <a:cs typeface="Arial"/>
              </a:rPr>
              <a:t>Royal Devon University Hospitals (RDUH) </a:t>
            </a:r>
            <a:endParaRPr lang="en-GB" sz="1400">
              <a:solidFill>
                <a:srgbClr val="111111"/>
              </a:solidFill>
              <a:latin typeface="Arial"/>
              <a:ea typeface="Times New Roman" panose="02020603050405020304" pitchFamily="18" charset="0"/>
              <a:cs typeface="Arial"/>
            </a:endParaRPr>
          </a:p>
          <a:p>
            <a:pPr marL="285750" indent="-285750"/>
            <a:r>
              <a:rPr lang="en-GB" sz="1400">
                <a:solidFill>
                  <a:srgbClr val="111111"/>
                </a:solidFill>
                <a:effectLst/>
                <a:latin typeface="Arial"/>
                <a:ea typeface="Times New Roman" panose="02020603050405020304" pitchFamily="18" charset="0"/>
                <a:cs typeface="Arial"/>
              </a:rPr>
              <a:t>Torbay &amp; South Devon (TSD).  </a:t>
            </a:r>
          </a:p>
          <a:p>
            <a:pPr marL="0" indent="0">
              <a:buNone/>
            </a:pPr>
            <a:r>
              <a:rPr lang="en-GB" sz="1400">
                <a:solidFill>
                  <a:srgbClr val="111111"/>
                </a:solidFill>
                <a:effectLst/>
                <a:latin typeface="Arial"/>
                <a:ea typeface="Times New Roman" panose="02020603050405020304" pitchFamily="18" charset="0"/>
                <a:cs typeface="Arial"/>
              </a:rPr>
              <a:t>Devon is not alone in grappling with this complexity, nationally systems have similar local complexities and unique local solutions, this culminates in a significant national challenge understanding data from multiple national reporting systems.</a:t>
            </a:r>
            <a:endParaRPr lang="en-GB" sz="1400">
              <a:effectLst/>
              <a:latin typeface="Arial"/>
              <a:ea typeface="Times New Roman" panose="02020603050405020304" pitchFamily="18" charset="0"/>
              <a:cs typeface="Arial"/>
            </a:endParaRPr>
          </a:p>
          <a:p>
            <a:pPr marL="0" indent="0">
              <a:buNone/>
            </a:pPr>
            <a:r>
              <a:rPr lang="en-GB" sz="1400">
                <a:solidFill>
                  <a:srgbClr val="111111"/>
                </a:solidFill>
                <a:effectLst/>
                <a:latin typeface="Arial"/>
                <a:ea typeface="Calibri"/>
                <a:cs typeface="Arial"/>
              </a:rPr>
              <a:t>In addition to this core commissioned provision, statute enables children and young people and their families to access independent sector provision, under ‘R</a:t>
            </a:r>
            <a:r>
              <a:rPr lang="en-GB" sz="1400">
                <a:effectLst/>
                <a:latin typeface="Arial"/>
                <a:ea typeface="Calibri"/>
                <a:cs typeface="Arial"/>
              </a:rPr>
              <a:t>ight to Choose’ legislation. </a:t>
            </a:r>
          </a:p>
          <a:p>
            <a:pPr marL="0" indent="0">
              <a:buNone/>
            </a:pPr>
            <a:r>
              <a:rPr lang="en-GB" sz="1400">
                <a:effectLst/>
                <a:latin typeface="Arial"/>
                <a:ea typeface="Times New Roman" panose="02020603050405020304" pitchFamily="18" charset="0"/>
                <a:cs typeface="Arial"/>
              </a:rPr>
              <a:t>At present in Devon pre- and post- diagnostic services are limited and inconsistent. In the majority of Devon, and nationally, long wait times for assessment are a persistent challenge.</a:t>
            </a:r>
          </a:p>
        </p:txBody>
      </p:sp>
      <p:sp>
        <p:nvSpPr>
          <p:cNvPr id="4" name="Title 1">
            <a:extLst>
              <a:ext uri="{FF2B5EF4-FFF2-40B4-BE49-F238E27FC236}">
                <a16:creationId xmlns:a16="http://schemas.microsoft.com/office/drawing/2014/main" id="{FC952D67-5A82-C562-2A74-B72798034D98}"/>
              </a:ext>
            </a:extLst>
          </p:cNvPr>
          <p:cNvSpPr txBox="1">
            <a:spLocks/>
          </p:cNvSpPr>
          <p:nvPr/>
        </p:nvSpPr>
        <p:spPr>
          <a:xfrm>
            <a:off x="0" y="-1"/>
            <a:ext cx="12192000" cy="72000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a:ea typeface="+mj-ea"/>
                <a:cs typeface="Arial"/>
              </a:rPr>
              <a:t>Current Offer In Devon</a:t>
            </a:r>
          </a:p>
        </p:txBody>
      </p:sp>
    </p:spTree>
    <p:extLst>
      <p:ext uri="{BB962C8B-B14F-4D97-AF65-F5344CB8AC3E}">
        <p14:creationId xmlns:p14="http://schemas.microsoft.com/office/powerpoint/2010/main" val="388432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A212D9FE-547D-399C-C40A-8C678EA45347}"/>
              </a:ext>
            </a:extLst>
          </p:cNvPr>
          <p:cNvGraphicFramePr/>
          <p:nvPr>
            <p:extLst>
              <p:ext uri="{D42A27DB-BD31-4B8C-83A1-F6EECF244321}">
                <p14:modId xmlns:p14="http://schemas.microsoft.com/office/powerpoint/2010/main" val="2487203091"/>
              </p:ext>
            </p:extLst>
          </p:nvPr>
        </p:nvGraphicFramePr>
        <p:xfrm>
          <a:off x="822029" y="1419698"/>
          <a:ext cx="10682399" cy="44388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1">
            <a:extLst>
              <a:ext uri="{FF2B5EF4-FFF2-40B4-BE49-F238E27FC236}">
                <a16:creationId xmlns:a16="http://schemas.microsoft.com/office/drawing/2014/main" id="{DD637FF4-0D16-47CB-A08C-FF23D6404D2E}"/>
              </a:ext>
            </a:extLst>
          </p:cNvPr>
          <p:cNvSpPr>
            <a:spLocks noGrp="1"/>
          </p:cNvSpPr>
          <p:nvPr>
            <p:ph type="title"/>
          </p:nvPr>
        </p:nvSpPr>
        <p:spPr>
          <a:xfrm>
            <a:off x="0" y="-1"/>
            <a:ext cx="12192000" cy="720000"/>
          </a:xfrm>
          <a:solidFill>
            <a:srgbClr val="005EB8"/>
          </a:solidFill>
        </p:spPr>
        <p:txBody>
          <a:bodyPr>
            <a:normAutofit/>
          </a:bodyPr>
          <a:lstStyle/>
          <a:p>
            <a:pPr algn="ctr"/>
            <a:r>
              <a:rPr lang="en-GB" sz="2400" b="1">
                <a:solidFill>
                  <a:schemeClr val="bg1"/>
                </a:solidFill>
                <a:latin typeface="Arial"/>
                <a:cs typeface="Arial"/>
              </a:rPr>
              <a:t> Strategic Drivers: </a:t>
            </a:r>
            <a:r>
              <a:rPr lang="en-GB" sz="2400">
                <a:solidFill>
                  <a:schemeClr val="bg1"/>
                </a:solidFill>
                <a:latin typeface="Arial"/>
                <a:cs typeface="Arial"/>
              </a:rPr>
              <a:t>Voice of Children, Young People, Parent/Carers &amp; Staff</a:t>
            </a:r>
          </a:p>
        </p:txBody>
      </p:sp>
    </p:spTree>
    <p:extLst>
      <p:ext uri="{BB962C8B-B14F-4D97-AF65-F5344CB8AC3E}">
        <p14:creationId xmlns:p14="http://schemas.microsoft.com/office/powerpoint/2010/main" val="4240302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47305D40-AFA7-EFA8-8E68-EA539D669FCB}"/>
              </a:ext>
            </a:extLst>
          </p:cNvPr>
          <p:cNvSpPr txBox="1">
            <a:spLocks/>
          </p:cNvSpPr>
          <p:nvPr/>
        </p:nvSpPr>
        <p:spPr>
          <a:xfrm>
            <a:off x="0" y="0"/>
            <a:ext cx="12192000" cy="72000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a:ea typeface="+mj-ea"/>
                <a:cs typeface="Arial"/>
              </a:rPr>
              <a:t>Strategic Drivers: </a:t>
            </a:r>
            <a:r>
              <a:rPr kumimoji="0" lang="en-GB" sz="2400" b="0" i="0" u="none" strike="noStrike" kern="1200" cap="none" spc="0" normalizeH="0" baseline="0" noProof="0">
                <a:ln>
                  <a:noFill/>
                </a:ln>
                <a:solidFill>
                  <a:prstClr val="white"/>
                </a:solidFill>
                <a:effectLst/>
                <a:uLnTx/>
                <a:uFillTx/>
                <a:latin typeface="Arial"/>
                <a:ea typeface="+mj-ea"/>
                <a:cs typeface="Arial"/>
              </a:rPr>
              <a:t>Evidence Base</a:t>
            </a:r>
            <a:endParaRPr kumimoji="0" lang="en-GB" sz="2400" b="1" i="0" u="none" strike="noStrike" kern="1200" cap="none" spc="0" normalizeH="0" baseline="0" noProof="0">
              <a:ln>
                <a:noFill/>
              </a:ln>
              <a:solidFill>
                <a:prstClr val="white"/>
              </a:solidFill>
              <a:effectLst/>
              <a:uLnTx/>
              <a:uFillTx/>
              <a:latin typeface="Arial"/>
              <a:ea typeface="+mj-ea"/>
              <a:cs typeface="Arial"/>
            </a:endParaRPr>
          </a:p>
        </p:txBody>
      </p:sp>
      <p:graphicFrame>
        <p:nvGraphicFramePr>
          <p:cNvPr id="2" name="Diagram 1">
            <a:extLst>
              <a:ext uri="{FF2B5EF4-FFF2-40B4-BE49-F238E27FC236}">
                <a16:creationId xmlns:a16="http://schemas.microsoft.com/office/drawing/2014/main" id="{6C0A4EF6-4E84-04CB-5040-0B87C85C78FD}"/>
              </a:ext>
            </a:extLst>
          </p:cNvPr>
          <p:cNvGraphicFramePr/>
          <p:nvPr/>
        </p:nvGraphicFramePr>
        <p:xfrm>
          <a:off x="327659" y="783711"/>
          <a:ext cx="11532870" cy="55201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EAF67D7D-F224-2C87-99E0-432DC15A13EF}"/>
              </a:ext>
            </a:extLst>
          </p:cNvPr>
          <p:cNvSpPr txBox="1"/>
          <p:nvPr/>
        </p:nvSpPr>
        <p:spPr>
          <a:xfrm>
            <a:off x="3070536" y="6381495"/>
            <a:ext cx="6047117"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(See Appendices for References and Recommendations)</a:t>
            </a:r>
          </a:p>
        </p:txBody>
      </p:sp>
    </p:spTree>
    <p:extLst>
      <p:ext uri="{BB962C8B-B14F-4D97-AF65-F5344CB8AC3E}">
        <p14:creationId xmlns:p14="http://schemas.microsoft.com/office/powerpoint/2010/main" val="3904280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EEDB6FE-97F5-2835-BE80-8BF4DCF251D0}"/>
              </a:ext>
            </a:extLst>
          </p:cNvPr>
          <p:cNvSpPr txBox="1">
            <a:spLocks/>
          </p:cNvSpPr>
          <p:nvPr/>
        </p:nvSpPr>
        <p:spPr>
          <a:xfrm>
            <a:off x="0" y="-2"/>
            <a:ext cx="12192000" cy="72000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a:ea typeface="+mj-ea"/>
                <a:cs typeface="Arial"/>
              </a:rPr>
              <a:t>Principles: </a:t>
            </a:r>
            <a:r>
              <a:rPr kumimoji="0" lang="en-GB" sz="2400" b="0" i="0" u="none" strike="noStrike" kern="1200" cap="none" spc="0" normalizeH="0" baseline="0" noProof="0">
                <a:ln>
                  <a:noFill/>
                </a:ln>
                <a:solidFill>
                  <a:prstClr val="white"/>
                </a:solidFill>
                <a:effectLst/>
                <a:uLnTx/>
                <a:uFillTx/>
                <a:latin typeface="Arial"/>
                <a:ea typeface="+mj-ea"/>
                <a:cs typeface="Arial"/>
              </a:rPr>
              <a:t>The Voice of Children &amp; Young People &amp; Families</a:t>
            </a:r>
          </a:p>
        </p:txBody>
      </p:sp>
      <p:grpSp>
        <p:nvGrpSpPr>
          <p:cNvPr id="107" name="Group 106">
            <a:extLst>
              <a:ext uri="{FF2B5EF4-FFF2-40B4-BE49-F238E27FC236}">
                <a16:creationId xmlns:a16="http://schemas.microsoft.com/office/drawing/2014/main" id="{879A1CB4-4228-5533-C257-4AD0888559AE}"/>
              </a:ext>
            </a:extLst>
          </p:cNvPr>
          <p:cNvGrpSpPr/>
          <p:nvPr/>
        </p:nvGrpSpPr>
        <p:grpSpPr>
          <a:xfrm>
            <a:off x="1647826" y="1234021"/>
            <a:ext cx="8462851" cy="4442039"/>
            <a:chOff x="1447801" y="1090985"/>
            <a:chExt cx="8479864" cy="4500503"/>
          </a:xfrm>
        </p:grpSpPr>
        <p:sp>
          <p:nvSpPr>
            <p:cNvPr id="49" name="Freeform: Shape 48">
              <a:extLst>
                <a:ext uri="{FF2B5EF4-FFF2-40B4-BE49-F238E27FC236}">
                  <a16:creationId xmlns:a16="http://schemas.microsoft.com/office/drawing/2014/main" id="{29561A5B-232C-6440-9133-D7A136425D23}"/>
                </a:ext>
              </a:extLst>
            </p:cNvPr>
            <p:cNvSpPr/>
            <p:nvPr/>
          </p:nvSpPr>
          <p:spPr>
            <a:xfrm>
              <a:off x="1849657" y="1097347"/>
              <a:ext cx="3638579" cy="725563"/>
            </a:xfrm>
            <a:custGeom>
              <a:avLst/>
              <a:gdLst>
                <a:gd name="connsiteX0" fmla="*/ 0 w 1266825"/>
                <a:gd name="connsiteY0" fmla="*/ 0 h 279824"/>
                <a:gd name="connsiteX1" fmla="*/ 1126913 w 1266825"/>
                <a:gd name="connsiteY1" fmla="*/ 0 h 279824"/>
                <a:gd name="connsiteX2" fmla="*/ 1266825 w 1266825"/>
                <a:gd name="connsiteY2" fmla="*/ 139912 h 279824"/>
                <a:gd name="connsiteX3" fmla="*/ 1126913 w 1266825"/>
                <a:gd name="connsiteY3" fmla="*/ 279824 h 279824"/>
                <a:gd name="connsiteX4" fmla="*/ 0 w 1266825"/>
                <a:gd name="connsiteY4" fmla="*/ 279824 h 279824"/>
                <a:gd name="connsiteX5" fmla="*/ 0 w 1266825"/>
                <a:gd name="connsiteY5" fmla="*/ 0 h 27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825" h="279824">
                  <a:moveTo>
                    <a:pt x="1266825" y="279823"/>
                  </a:moveTo>
                  <a:lnTo>
                    <a:pt x="139912" y="279823"/>
                  </a:lnTo>
                  <a:lnTo>
                    <a:pt x="0" y="139912"/>
                  </a:lnTo>
                  <a:lnTo>
                    <a:pt x="139912" y="1"/>
                  </a:lnTo>
                  <a:lnTo>
                    <a:pt x="1266825" y="1"/>
                  </a:lnTo>
                  <a:lnTo>
                    <a:pt x="1266825" y="279823"/>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3351" tIns="34291" rIns="64008" bIns="34291" numCol="1" spcCol="1270" anchor="ctr" anchorCtr="0">
              <a:noAutofit/>
            </a:bodyPr>
            <a:lstStyle/>
            <a:p>
              <a:pPr marL="914446" marR="0" lvl="2" indent="0" algn="ctr" defTabSz="40007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Child centred</a:t>
              </a:r>
            </a:p>
          </p:txBody>
        </p:sp>
        <p:sp>
          <p:nvSpPr>
            <p:cNvPr id="50" name="Oval 49">
              <a:extLst>
                <a:ext uri="{FF2B5EF4-FFF2-40B4-BE49-F238E27FC236}">
                  <a16:creationId xmlns:a16="http://schemas.microsoft.com/office/drawing/2014/main" id="{F43CAF8C-8BB8-B69A-5998-B851CF30113B}"/>
                </a:ext>
              </a:extLst>
            </p:cNvPr>
            <p:cNvSpPr/>
            <p:nvPr/>
          </p:nvSpPr>
          <p:spPr>
            <a:xfrm>
              <a:off x="1468830" y="1090985"/>
              <a:ext cx="803711" cy="725558"/>
            </a:xfrm>
            <a:prstGeom prst="ellipse">
              <a:avLst/>
            </a:prstGeom>
            <a:solidFill>
              <a:schemeClr val="bg1"/>
            </a:solidFill>
            <a:ln>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5EB8"/>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9E652068-CABF-B254-68A2-8504053D69FB}"/>
                </a:ext>
              </a:extLst>
            </p:cNvPr>
            <p:cNvSpPr/>
            <p:nvPr/>
          </p:nvSpPr>
          <p:spPr>
            <a:xfrm>
              <a:off x="1849657" y="2039493"/>
              <a:ext cx="3638579" cy="725561"/>
            </a:xfrm>
            <a:custGeom>
              <a:avLst/>
              <a:gdLst>
                <a:gd name="connsiteX0" fmla="*/ 0 w 1266825"/>
                <a:gd name="connsiteY0" fmla="*/ 0 h 279824"/>
                <a:gd name="connsiteX1" fmla="*/ 1126913 w 1266825"/>
                <a:gd name="connsiteY1" fmla="*/ 0 h 279824"/>
                <a:gd name="connsiteX2" fmla="*/ 1266825 w 1266825"/>
                <a:gd name="connsiteY2" fmla="*/ 139912 h 279824"/>
                <a:gd name="connsiteX3" fmla="*/ 1126913 w 1266825"/>
                <a:gd name="connsiteY3" fmla="*/ 279824 h 279824"/>
                <a:gd name="connsiteX4" fmla="*/ 0 w 1266825"/>
                <a:gd name="connsiteY4" fmla="*/ 279824 h 279824"/>
                <a:gd name="connsiteX5" fmla="*/ 0 w 1266825"/>
                <a:gd name="connsiteY5" fmla="*/ 0 h 27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825" h="279824">
                  <a:moveTo>
                    <a:pt x="1266825" y="279823"/>
                  </a:moveTo>
                  <a:lnTo>
                    <a:pt x="139912" y="279823"/>
                  </a:lnTo>
                  <a:lnTo>
                    <a:pt x="0" y="139912"/>
                  </a:lnTo>
                  <a:lnTo>
                    <a:pt x="139912" y="1"/>
                  </a:lnTo>
                  <a:lnTo>
                    <a:pt x="1266825" y="1"/>
                  </a:lnTo>
                  <a:lnTo>
                    <a:pt x="1266825" y="279823"/>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3350" tIns="34291" rIns="64008" bIns="34290" numCol="1" spcCol="1270" anchor="ctr" anchorCtr="0">
              <a:noAutofit/>
            </a:bodyPr>
            <a:lstStyle/>
            <a:p>
              <a:pPr marL="914446" marR="0" lvl="2" indent="0" algn="ctr" defTabSz="40007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Work with us</a:t>
              </a:r>
            </a:p>
          </p:txBody>
        </p:sp>
        <p:sp>
          <p:nvSpPr>
            <p:cNvPr id="52" name="Oval 51">
              <a:extLst>
                <a:ext uri="{FF2B5EF4-FFF2-40B4-BE49-F238E27FC236}">
                  <a16:creationId xmlns:a16="http://schemas.microsoft.com/office/drawing/2014/main" id="{A83795F0-EE1E-214F-3CC3-2C002AC4196E}"/>
                </a:ext>
              </a:extLst>
            </p:cNvPr>
            <p:cNvSpPr/>
            <p:nvPr/>
          </p:nvSpPr>
          <p:spPr>
            <a:xfrm>
              <a:off x="1447801" y="2039496"/>
              <a:ext cx="803711" cy="725558"/>
            </a:xfrm>
            <a:prstGeom prst="ellipse">
              <a:avLst/>
            </a:prstGeom>
            <a:solidFill>
              <a:schemeClr val="bg1"/>
            </a:solidFill>
            <a:ln>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62FCD80E-98FC-762A-DFB0-94AD5AF908D7}"/>
                </a:ext>
              </a:extLst>
            </p:cNvPr>
            <p:cNvSpPr/>
            <p:nvPr/>
          </p:nvSpPr>
          <p:spPr>
            <a:xfrm>
              <a:off x="1849657" y="2981637"/>
              <a:ext cx="3638579" cy="725561"/>
            </a:xfrm>
            <a:custGeom>
              <a:avLst/>
              <a:gdLst>
                <a:gd name="connsiteX0" fmla="*/ 0 w 1266825"/>
                <a:gd name="connsiteY0" fmla="*/ 0 h 279824"/>
                <a:gd name="connsiteX1" fmla="*/ 1126913 w 1266825"/>
                <a:gd name="connsiteY1" fmla="*/ 0 h 279824"/>
                <a:gd name="connsiteX2" fmla="*/ 1266825 w 1266825"/>
                <a:gd name="connsiteY2" fmla="*/ 139912 h 279824"/>
                <a:gd name="connsiteX3" fmla="*/ 1126913 w 1266825"/>
                <a:gd name="connsiteY3" fmla="*/ 279824 h 279824"/>
                <a:gd name="connsiteX4" fmla="*/ 0 w 1266825"/>
                <a:gd name="connsiteY4" fmla="*/ 279824 h 279824"/>
                <a:gd name="connsiteX5" fmla="*/ 0 w 1266825"/>
                <a:gd name="connsiteY5" fmla="*/ 0 h 27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825" h="279824">
                  <a:moveTo>
                    <a:pt x="1266825" y="279823"/>
                  </a:moveTo>
                  <a:lnTo>
                    <a:pt x="139912" y="279823"/>
                  </a:lnTo>
                  <a:lnTo>
                    <a:pt x="0" y="139912"/>
                  </a:lnTo>
                  <a:lnTo>
                    <a:pt x="139912" y="1"/>
                  </a:lnTo>
                  <a:lnTo>
                    <a:pt x="1266825" y="1"/>
                  </a:lnTo>
                  <a:lnTo>
                    <a:pt x="1266825" y="279823"/>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3351" tIns="34291" rIns="64008" bIns="34290" numCol="1" spcCol="1270" anchor="ctr" anchorCtr="0">
              <a:noAutofit/>
            </a:bodyPr>
            <a:lstStyle/>
            <a:p>
              <a:pPr marL="914446" marR="0" lvl="2" indent="0" algn="ctr" defTabSz="40007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Early support</a:t>
              </a:r>
            </a:p>
          </p:txBody>
        </p:sp>
        <p:sp>
          <p:nvSpPr>
            <p:cNvPr id="54" name="Oval 53">
              <a:extLst>
                <a:ext uri="{FF2B5EF4-FFF2-40B4-BE49-F238E27FC236}">
                  <a16:creationId xmlns:a16="http://schemas.microsoft.com/office/drawing/2014/main" id="{69D55C6C-E5CF-9111-8725-D315D5D783AF}"/>
                </a:ext>
              </a:extLst>
            </p:cNvPr>
            <p:cNvSpPr/>
            <p:nvPr/>
          </p:nvSpPr>
          <p:spPr>
            <a:xfrm>
              <a:off x="1480031" y="2981637"/>
              <a:ext cx="803711" cy="725558"/>
            </a:xfrm>
            <a:prstGeom prst="ellipse">
              <a:avLst/>
            </a:prstGeom>
            <a:solidFill>
              <a:schemeClr val="bg1"/>
            </a:solidFill>
            <a:ln>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ADCB401B-CE6E-62DA-D1EE-31F9FDA3D098}"/>
                </a:ext>
              </a:extLst>
            </p:cNvPr>
            <p:cNvSpPr/>
            <p:nvPr/>
          </p:nvSpPr>
          <p:spPr>
            <a:xfrm>
              <a:off x="1849657" y="3923783"/>
              <a:ext cx="3638582" cy="725561"/>
            </a:xfrm>
            <a:custGeom>
              <a:avLst/>
              <a:gdLst>
                <a:gd name="connsiteX0" fmla="*/ 0 w 1266825"/>
                <a:gd name="connsiteY0" fmla="*/ 0 h 279824"/>
                <a:gd name="connsiteX1" fmla="*/ 1126913 w 1266825"/>
                <a:gd name="connsiteY1" fmla="*/ 0 h 279824"/>
                <a:gd name="connsiteX2" fmla="*/ 1266825 w 1266825"/>
                <a:gd name="connsiteY2" fmla="*/ 139912 h 279824"/>
                <a:gd name="connsiteX3" fmla="*/ 1126913 w 1266825"/>
                <a:gd name="connsiteY3" fmla="*/ 279824 h 279824"/>
                <a:gd name="connsiteX4" fmla="*/ 0 w 1266825"/>
                <a:gd name="connsiteY4" fmla="*/ 279824 h 279824"/>
                <a:gd name="connsiteX5" fmla="*/ 0 w 1266825"/>
                <a:gd name="connsiteY5" fmla="*/ 0 h 27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825" h="279824">
                  <a:moveTo>
                    <a:pt x="1266825" y="279823"/>
                  </a:moveTo>
                  <a:lnTo>
                    <a:pt x="139912" y="279823"/>
                  </a:lnTo>
                  <a:lnTo>
                    <a:pt x="0" y="139912"/>
                  </a:lnTo>
                  <a:lnTo>
                    <a:pt x="139912" y="1"/>
                  </a:lnTo>
                  <a:lnTo>
                    <a:pt x="1266825" y="1"/>
                  </a:lnTo>
                  <a:lnTo>
                    <a:pt x="1266825" y="279823"/>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3351" tIns="34291" rIns="64009" bIns="34290" numCol="1" spcCol="1270" anchor="ctr" anchorCtr="0">
              <a:noAutofit/>
            </a:bodyPr>
            <a:lstStyle/>
            <a:p>
              <a:pPr marL="914446" marR="0" lvl="2" indent="0" algn="ctr" defTabSz="40007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Aspiration</a:t>
              </a:r>
            </a:p>
          </p:txBody>
        </p:sp>
        <p:sp>
          <p:nvSpPr>
            <p:cNvPr id="56" name="Oval 55">
              <a:extLst>
                <a:ext uri="{FF2B5EF4-FFF2-40B4-BE49-F238E27FC236}">
                  <a16:creationId xmlns:a16="http://schemas.microsoft.com/office/drawing/2014/main" id="{3760E02B-CDDB-7435-415E-9CC577AF26F6}"/>
                </a:ext>
              </a:extLst>
            </p:cNvPr>
            <p:cNvSpPr/>
            <p:nvPr/>
          </p:nvSpPr>
          <p:spPr>
            <a:xfrm>
              <a:off x="1447803" y="3923786"/>
              <a:ext cx="803711" cy="725558"/>
            </a:xfrm>
            <a:prstGeom prst="ellipse">
              <a:avLst/>
            </a:prstGeom>
            <a:solidFill>
              <a:schemeClr val="bg1"/>
            </a:solidFill>
            <a:ln>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D1B5483A-E196-69E4-A72E-D63DDC073446}"/>
                </a:ext>
              </a:extLst>
            </p:cNvPr>
            <p:cNvSpPr/>
            <p:nvPr/>
          </p:nvSpPr>
          <p:spPr>
            <a:xfrm>
              <a:off x="1849657" y="4865927"/>
              <a:ext cx="3638579" cy="725561"/>
            </a:xfrm>
            <a:custGeom>
              <a:avLst/>
              <a:gdLst>
                <a:gd name="connsiteX0" fmla="*/ 0 w 1266825"/>
                <a:gd name="connsiteY0" fmla="*/ 0 h 279824"/>
                <a:gd name="connsiteX1" fmla="*/ 1126913 w 1266825"/>
                <a:gd name="connsiteY1" fmla="*/ 0 h 279824"/>
                <a:gd name="connsiteX2" fmla="*/ 1266825 w 1266825"/>
                <a:gd name="connsiteY2" fmla="*/ 139912 h 279824"/>
                <a:gd name="connsiteX3" fmla="*/ 1126913 w 1266825"/>
                <a:gd name="connsiteY3" fmla="*/ 279824 h 279824"/>
                <a:gd name="connsiteX4" fmla="*/ 0 w 1266825"/>
                <a:gd name="connsiteY4" fmla="*/ 279824 h 279824"/>
                <a:gd name="connsiteX5" fmla="*/ 0 w 1266825"/>
                <a:gd name="connsiteY5" fmla="*/ 0 h 27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825" h="279824">
                  <a:moveTo>
                    <a:pt x="1266825" y="279823"/>
                  </a:moveTo>
                  <a:lnTo>
                    <a:pt x="139912" y="279823"/>
                  </a:lnTo>
                  <a:lnTo>
                    <a:pt x="0" y="139912"/>
                  </a:lnTo>
                  <a:lnTo>
                    <a:pt x="139912" y="1"/>
                  </a:lnTo>
                  <a:lnTo>
                    <a:pt x="1266825" y="1"/>
                  </a:lnTo>
                  <a:lnTo>
                    <a:pt x="1266825" y="279823"/>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3350" tIns="34291" rIns="64008" bIns="34290" numCol="1" spcCol="1270" anchor="ctr" anchorCtr="0">
              <a:noAutofit/>
            </a:bodyPr>
            <a:lstStyle/>
            <a:p>
              <a:pPr marL="914446" marR="0" lvl="2" indent="0" algn="ctr" defTabSz="40007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Independence</a:t>
              </a:r>
            </a:p>
          </p:txBody>
        </p:sp>
        <p:sp>
          <p:nvSpPr>
            <p:cNvPr id="58" name="Oval 57">
              <a:extLst>
                <a:ext uri="{FF2B5EF4-FFF2-40B4-BE49-F238E27FC236}">
                  <a16:creationId xmlns:a16="http://schemas.microsoft.com/office/drawing/2014/main" id="{378D43E1-F16D-CBB5-CABE-E64AC9F59FF6}"/>
                </a:ext>
              </a:extLst>
            </p:cNvPr>
            <p:cNvSpPr/>
            <p:nvPr/>
          </p:nvSpPr>
          <p:spPr>
            <a:xfrm>
              <a:off x="1447804" y="4865928"/>
              <a:ext cx="803711" cy="725558"/>
            </a:xfrm>
            <a:prstGeom prst="ellipse">
              <a:avLst/>
            </a:prstGeom>
            <a:solidFill>
              <a:schemeClr val="bg1"/>
            </a:solidFill>
            <a:ln>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C27DDB2A-D6D7-404D-1CD3-96F090859300}"/>
                </a:ext>
              </a:extLst>
            </p:cNvPr>
            <p:cNvSpPr/>
            <p:nvPr/>
          </p:nvSpPr>
          <p:spPr>
            <a:xfrm flipH="1">
              <a:off x="5890093" y="1099876"/>
              <a:ext cx="3636001" cy="725155"/>
            </a:xfrm>
            <a:custGeom>
              <a:avLst/>
              <a:gdLst>
                <a:gd name="connsiteX0" fmla="*/ 0 w 1266825"/>
                <a:gd name="connsiteY0" fmla="*/ 0 h 279824"/>
                <a:gd name="connsiteX1" fmla="*/ 1126913 w 1266825"/>
                <a:gd name="connsiteY1" fmla="*/ 0 h 279824"/>
                <a:gd name="connsiteX2" fmla="*/ 1266825 w 1266825"/>
                <a:gd name="connsiteY2" fmla="*/ 139912 h 279824"/>
                <a:gd name="connsiteX3" fmla="*/ 1126913 w 1266825"/>
                <a:gd name="connsiteY3" fmla="*/ 279824 h 279824"/>
                <a:gd name="connsiteX4" fmla="*/ 0 w 1266825"/>
                <a:gd name="connsiteY4" fmla="*/ 279824 h 279824"/>
                <a:gd name="connsiteX5" fmla="*/ 0 w 1266825"/>
                <a:gd name="connsiteY5" fmla="*/ 0 h 27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825" h="279824">
                  <a:moveTo>
                    <a:pt x="1266825" y="279823"/>
                  </a:moveTo>
                  <a:lnTo>
                    <a:pt x="139912" y="279823"/>
                  </a:lnTo>
                  <a:lnTo>
                    <a:pt x="0" y="139912"/>
                  </a:lnTo>
                  <a:lnTo>
                    <a:pt x="139912" y="1"/>
                  </a:lnTo>
                  <a:lnTo>
                    <a:pt x="1266825" y="1"/>
                  </a:lnTo>
                  <a:lnTo>
                    <a:pt x="1266825" y="279823"/>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3351" tIns="34291" rIns="64008" bIns="34291" numCol="1" spcCol="1270" anchor="ctr" anchorCtr="0">
              <a:noAutofit/>
            </a:bodyPr>
            <a:lstStyle/>
            <a:p>
              <a:pPr marL="0" marR="0" lvl="0" indent="0" algn="l" defTabSz="40007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Experience of families</a:t>
              </a:r>
            </a:p>
          </p:txBody>
        </p:sp>
        <p:sp>
          <p:nvSpPr>
            <p:cNvPr id="61" name="Oval 60">
              <a:extLst>
                <a:ext uri="{FF2B5EF4-FFF2-40B4-BE49-F238E27FC236}">
                  <a16:creationId xmlns:a16="http://schemas.microsoft.com/office/drawing/2014/main" id="{A7B85C2C-3D36-CAA4-6100-CED80539A5AE}"/>
                </a:ext>
              </a:extLst>
            </p:cNvPr>
            <p:cNvSpPr/>
            <p:nvPr/>
          </p:nvSpPr>
          <p:spPr>
            <a:xfrm flipH="1">
              <a:off x="9124523" y="1099879"/>
              <a:ext cx="803142" cy="725149"/>
            </a:xfrm>
            <a:prstGeom prst="ellipse">
              <a:avLst/>
            </a:prstGeom>
            <a:solidFill>
              <a:schemeClr val="bg1"/>
            </a:solidFill>
            <a:ln>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1F2B4E23-BC5B-ACE1-AC6E-DDFFBF522C4A}"/>
                </a:ext>
              </a:extLst>
            </p:cNvPr>
            <p:cNvSpPr/>
            <p:nvPr/>
          </p:nvSpPr>
          <p:spPr>
            <a:xfrm flipH="1">
              <a:off x="5890093" y="2041492"/>
              <a:ext cx="3636001" cy="725152"/>
            </a:xfrm>
            <a:custGeom>
              <a:avLst/>
              <a:gdLst>
                <a:gd name="connsiteX0" fmla="*/ 0 w 1266825"/>
                <a:gd name="connsiteY0" fmla="*/ 0 h 279824"/>
                <a:gd name="connsiteX1" fmla="*/ 1126913 w 1266825"/>
                <a:gd name="connsiteY1" fmla="*/ 0 h 279824"/>
                <a:gd name="connsiteX2" fmla="*/ 1266825 w 1266825"/>
                <a:gd name="connsiteY2" fmla="*/ 139912 h 279824"/>
                <a:gd name="connsiteX3" fmla="*/ 1126913 w 1266825"/>
                <a:gd name="connsiteY3" fmla="*/ 279824 h 279824"/>
                <a:gd name="connsiteX4" fmla="*/ 0 w 1266825"/>
                <a:gd name="connsiteY4" fmla="*/ 279824 h 279824"/>
                <a:gd name="connsiteX5" fmla="*/ 0 w 1266825"/>
                <a:gd name="connsiteY5" fmla="*/ 0 h 27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825" h="279824">
                  <a:moveTo>
                    <a:pt x="1266825" y="279823"/>
                  </a:moveTo>
                  <a:lnTo>
                    <a:pt x="139912" y="279823"/>
                  </a:lnTo>
                  <a:lnTo>
                    <a:pt x="0" y="139912"/>
                  </a:lnTo>
                  <a:lnTo>
                    <a:pt x="139912" y="1"/>
                  </a:lnTo>
                  <a:lnTo>
                    <a:pt x="1266825" y="1"/>
                  </a:lnTo>
                  <a:lnTo>
                    <a:pt x="1266825" y="279823"/>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3350" tIns="34291" rIns="64008" bIns="34290" numCol="1" spcCol="1270" anchor="ctr" anchorCtr="0">
              <a:noAutofit/>
            </a:bodyPr>
            <a:lstStyle/>
            <a:p>
              <a:pPr marL="0" marR="0" lvl="0" indent="0" algn="l" defTabSz="40007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Inclusive communities</a:t>
              </a:r>
            </a:p>
          </p:txBody>
        </p:sp>
        <p:sp>
          <p:nvSpPr>
            <p:cNvPr id="63" name="Oval 62">
              <a:extLst>
                <a:ext uri="{FF2B5EF4-FFF2-40B4-BE49-F238E27FC236}">
                  <a16:creationId xmlns:a16="http://schemas.microsoft.com/office/drawing/2014/main" id="{EE410287-5EDA-6459-690C-C8882E6AE4AF}"/>
                </a:ext>
              </a:extLst>
            </p:cNvPr>
            <p:cNvSpPr/>
            <p:nvPr/>
          </p:nvSpPr>
          <p:spPr>
            <a:xfrm flipH="1">
              <a:off x="9124523" y="2041494"/>
              <a:ext cx="803142" cy="725149"/>
            </a:xfrm>
            <a:prstGeom prst="ellipse">
              <a:avLst/>
            </a:prstGeom>
            <a:solidFill>
              <a:schemeClr val="bg1"/>
            </a:solidFill>
            <a:ln>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8D7E264D-A144-EAED-FC31-6A2FA5DA53CB}"/>
                </a:ext>
              </a:extLst>
            </p:cNvPr>
            <p:cNvSpPr/>
            <p:nvPr/>
          </p:nvSpPr>
          <p:spPr>
            <a:xfrm flipH="1">
              <a:off x="5890093" y="2983105"/>
              <a:ext cx="3636001" cy="725152"/>
            </a:xfrm>
            <a:custGeom>
              <a:avLst/>
              <a:gdLst>
                <a:gd name="connsiteX0" fmla="*/ 0 w 1266825"/>
                <a:gd name="connsiteY0" fmla="*/ 0 h 279824"/>
                <a:gd name="connsiteX1" fmla="*/ 1126913 w 1266825"/>
                <a:gd name="connsiteY1" fmla="*/ 0 h 279824"/>
                <a:gd name="connsiteX2" fmla="*/ 1266825 w 1266825"/>
                <a:gd name="connsiteY2" fmla="*/ 139912 h 279824"/>
                <a:gd name="connsiteX3" fmla="*/ 1126913 w 1266825"/>
                <a:gd name="connsiteY3" fmla="*/ 279824 h 279824"/>
                <a:gd name="connsiteX4" fmla="*/ 0 w 1266825"/>
                <a:gd name="connsiteY4" fmla="*/ 279824 h 279824"/>
                <a:gd name="connsiteX5" fmla="*/ 0 w 1266825"/>
                <a:gd name="connsiteY5" fmla="*/ 0 h 27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825" h="279824">
                  <a:moveTo>
                    <a:pt x="1266825" y="279823"/>
                  </a:moveTo>
                  <a:lnTo>
                    <a:pt x="139912" y="279823"/>
                  </a:lnTo>
                  <a:lnTo>
                    <a:pt x="0" y="139912"/>
                  </a:lnTo>
                  <a:lnTo>
                    <a:pt x="139912" y="1"/>
                  </a:lnTo>
                  <a:lnTo>
                    <a:pt x="1266825" y="1"/>
                  </a:lnTo>
                  <a:lnTo>
                    <a:pt x="1266825" y="279823"/>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3351" tIns="34291" rIns="64008" bIns="34290" numCol="1" spcCol="1270" anchor="ctr" anchorCtr="0">
              <a:noAutofit/>
            </a:bodyPr>
            <a:lstStyle/>
            <a:p>
              <a:pPr marL="0" marR="0" lvl="0" indent="0" algn="l" defTabSz="40007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Recognise needs</a:t>
              </a:r>
            </a:p>
          </p:txBody>
        </p:sp>
        <p:sp>
          <p:nvSpPr>
            <p:cNvPr id="65" name="Oval 64">
              <a:extLst>
                <a:ext uri="{FF2B5EF4-FFF2-40B4-BE49-F238E27FC236}">
                  <a16:creationId xmlns:a16="http://schemas.microsoft.com/office/drawing/2014/main" id="{6654E7FA-0593-8DD5-50C2-081592766C9C}"/>
                </a:ext>
              </a:extLst>
            </p:cNvPr>
            <p:cNvSpPr/>
            <p:nvPr/>
          </p:nvSpPr>
          <p:spPr>
            <a:xfrm flipH="1">
              <a:off x="9124523" y="2983108"/>
              <a:ext cx="803142" cy="725149"/>
            </a:xfrm>
            <a:prstGeom prst="ellipse">
              <a:avLst/>
            </a:prstGeom>
            <a:solidFill>
              <a:schemeClr val="bg1"/>
            </a:solidFill>
            <a:ln>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A2251F31-A815-2CC3-7FE0-5CCA1543C2B8}"/>
                </a:ext>
              </a:extLst>
            </p:cNvPr>
            <p:cNvSpPr/>
            <p:nvPr/>
          </p:nvSpPr>
          <p:spPr>
            <a:xfrm flipH="1">
              <a:off x="5890090" y="3924721"/>
              <a:ext cx="3636004" cy="725152"/>
            </a:xfrm>
            <a:custGeom>
              <a:avLst/>
              <a:gdLst>
                <a:gd name="connsiteX0" fmla="*/ 0 w 1266825"/>
                <a:gd name="connsiteY0" fmla="*/ 0 h 279824"/>
                <a:gd name="connsiteX1" fmla="*/ 1126913 w 1266825"/>
                <a:gd name="connsiteY1" fmla="*/ 0 h 279824"/>
                <a:gd name="connsiteX2" fmla="*/ 1266825 w 1266825"/>
                <a:gd name="connsiteY2" fmla="*/ 139912 h 279824"/>
                <a:gd name="connsiteX3" fmla="*/ 1126913 w 1266825"/>
                <a:gd name="connsiteY3" fmla="*/ 279824 h 279824"/>
                <a:gd name="connsiteX4" fmla="*/ 0 w 1266825"/>
                <a:gd name="connsiteY4" fmla="*/ 279824 h 279824"/>
                <a:gd name="connsiteX5" fmla="*/ 0 w 1266825"/>
                <a:gd name="connsiteY5" fmla="*/ 0 h 27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825" h="279824">
                  <a:moveTo>
                    <a:pt x="1266825" y="279823"/>
                  </a:moveTo>
                  <a:lnTo>
                    <a:pt x="139912" y="279823"/>
                  </a:lnTo>
                  <a:lnTo>
                    <a:pt x="0" y="139912"/>
                  </a:lnTo>
                  <a:lnTo>
                    <a:pt x="139912" y="1"/>
                  </a:lnTo>
                  <a:lnTo>
                    <a:pt x="1266825" y="1"/>
                  </a:lnTo>
                  <a:lnTo>
                    <a:pt x="1266825" y="279823"/>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3351" tIns="34291" rIns="64009" bIns="34290" numCol="1" spcCol="1270" anchor="ctr" anchorCtr="0">
              <a:noAutofit/>
            </a:bodyPr>
            <a:lstStyle/>
            <a:p>
              <a:pPr marL="0" marR="0" lvl="0" indent="0" algn="l" defTabSz="40007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Long term thinking</a:t>
              </a:r>
            </a:p>
          </p:txBody>
        </p:sp>
        <p:sp>
          <p:nvSpPr>
            <p:cNvPr id="67" name="Oval 66">
              <a:extLst>
                <a:ext uri="{FF2B5EF4-FFF2-40B4-BE49-F238E27FC236}">
                  <a16:creationId xmlns:a16="http://schemas.microsoft.com/office/drawing/2014/main" id="{78E4CE5B-A33E-EE51-112C-9BE97E6AB3CC}"/>
                </a:ext>
              </a:extLst>
            </p:cNvPr>
            <p:cNvSpPr/>
            <p:nvPr/>
          </p:nvSpPr>
          <p:spPr>
            <a:xfrm flipH="1">
              <a:off x="9124523" y="3924723"/>
              <a:ext cx="803142" cy="725149"/>
            </a:xfrm>
            <a:prstGeom prst="ellipse">
              <a:avLst/>
            </a:prstGeom>
            <a:solidFill>
              <a:schemeClr val="bg1"/>
            </a:solidFill>
            <a:ln>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974861E0-2156-438F-AF5B-22DAD44E6248}"/>
                </a:ext>
              </a:extLst>
            </p:cNvPr>
            <p:cNvSpPr/>
            <p:nvPr/>
          </p:nvSpPr>
          <p:spPr>
            <a:xfrm flipH="1">
              <a:off x="5890093" y="4866334"/>
              <a:ext cx="3636001" cy="725152"/>
            </a:xfrm>
            <a:custGeom>
              <a:avLst/>
              <a:gdLst>
                <a:gd name="connsiteX0" fmla="*/ 0 w 1266825"/>
                <a:gd name="connsiteY0" fmla="*/ 0 h 279824"/>
                <a:gd name="connsiteX1" fmla="*/ 1126913 w 1266825"/>
                <a:gd name="connsiteY1" fmla="*/ 0 h 279824"/>
                <a:gd name="connsiteX2" fmla="*/ 1266825 w 1266825"/>
                <a:gd name="connsiteY2" fmla="*/ 139912 h 279824"/>
                <a:gd name="connsiteX3" fmla="*/ 1126913 w 1266825"/>
                <a:gd name="connsiteY3" fmla="*/ 279824 h 279824"/>
                <a:gd name="connsiteX4" fmla="*/ 0 w 1266825"/>
                <a:gd name="connsiteY4" fmla="*/ 279824 h 279824"/>
                <a:gd name="connsiteX5" fmla="*/ 0 w 1266825"/>
                <a:gd name="connsiteY5" fmla="*/ 0 h 27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825" h="279824">
                  <a:moveTo>
                    <a:pt x="1266825" y="279823"/>
                  </a:moveTo>
                  <a:lnTo>
                    <a:pt x="139912" y="279823"/>
                  </a:lnTo>
                  <a:lnTo>
                    <a:pt x="0" y="139912"/>
                  </a:lnTo>
                  <a:lnTo>
                    <a:pt x="139912" y="1"/>
                  </a:lnTo>
                  <a:lnTo>
                    <a:pt x="1266825" y="1"/>
                  </a:lnTo>
                  <a:lnTo>
                    <a:pt x="1266825" y="279823"/>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3350" tIns="34291" rIns="64008" bIns="34290" numCol="1" spcCol="1270" anchor="ctr" anchorCtr="0">
              <a:noAutofit/>
            </a:bodyPr>
            <a:lstStyle/>
            <a:p>
              <a:pPr marL="0" marR="0" lvl="0" indent="0" algn="l" defTabSz="40007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Communication</a:t>
              </a:r>
            </a:p>
          </p:txBody>
        </p:sp>
        <p:sp>
          <p:nvSpPr>
            <p:cNvPr id="69" name="Oval 68">
              <a:extLst>
                <a:ext uri="{FF2B5EF4-FFF2-40B4-BE49-F238E27FC236}">
                  <a16:creationId xmlns:a16="http://schemas.microsoft.com/office/drawing/2014/main" id="{DF224615-5C01-39C0-7193-DDF03891F25E}"/>
                </a:ext>
              </a:extLst>
            </p:cNvPr>
            <p:cNvSpPr/>
            <p:nvPr/>
          </p:nvSpPr>
          <p:spPr>
            <a:xfrm flipH="1">
              <a:off x="9124523" y="4866337"/>
              <a:ext cx="803142" cy="725149"/>
            </a:xfrm>
            <a:prstGeom prst="ellipse">
              <a:avLst/>
            </a:prstGeom>
            <a:solidFill>
              <a:schemeClr val="bg1"/>
            </a:solidFill>
            <a:ln>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82" name="Picture 2">
              <a:extLst>
                <a:ext uri="{FF2B5EF4-FFF2-40B4-BE49-F238E27FC236}">
                  <a16:creationId xmlns:a16="http://schemas.microsoft.com/office/drawing/2014/main" id="{EF0FAFDC-0E93-8D63-9CC0-2F009BB654F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62736" y="2125537"/>
              <a:ext cx="525600" cy="564970"/>
            </a:xfrm>
            <a:prstGeom prst="rect">
              <a:avLst/>
            </a:prstGeom>
            <a:noFill/>
            <a:extLst>
              <a:ext uri="{909E8E84-426E-40DD-AFC4-6F175D3DCCD1}">
                <a14:hiddenFill xmlns:a14="http://schemas.microsoft.com/office/drawing/2010/main">
                  <a:solidFill>
                    <a:srgbClr val="FFFFFF"/>
                  </a:solidFill>
                </a14:hiddenFill>
              </a:ext>
            </a:extLst>
          </p:spPr>
        </p:pic>
        <p:pic>
          <p:nvPicPr>
            <p:cNvPr id="84" name="Graphic 83" descr="Magnifying glass outline">
              <a:extLst>
                <a:ext uri="{FF2B5EF4-FFF2-40B4-BE49-F238E27FC236}">
                  <a16:creationId xmlns:a16="http://schemas.microsoft.com/office/drawing/2014/main" id="{B2C48846-36A2-42DB-98E0-3C286473ADF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263294" y="3064145"/>
              <a:ext cx="525600" cy="525600"/>
            </a:xfrm>
            <a:prstGeom prst="rect">
              <a:avLst/>
            </a:prstGeom>
          </p:spPr>
        </p:pic>
        <p:pic>
          <p:nvPicPr>
            <p:cNvPr id="86" name="Graphic 85" descr="Hourglass 30% with solid fill">
              <a:extLst>
                <a:ext uri="{FF2B5EF4-FFF2-40B4-BE49-F238E27FC236}">
                  <a16:creationId xmlns:a16="http://schemas.microsoft.com/office/drawing/2014/main" id="{4B6AE510-27AC-EF5B-3154-2D48D29BF8C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262736" y="4023762"/>
              <a:ext cx="525600" cy="525600"/>
            </a:xfrm>
            <a:prstGeom prst="rect">
              <a:avLst/>
            </a:prstGeom>
          </p:spPr>
        </p:pic>
        <p:pic>
          <p:nvPicPr>
            <p:cNvPr id="88" name="Graphic 87" descr="Target with solid fill">
              <a:extLst>
                <a:ext uri="{FF2B5EF4-FFF2-40B4-BE49-F238E27FC236}">
                  <a16:creationId xmlns:a16="http://schemas.microsoft.com/office/drawing/2014/main" id="{DA49A777-3795-9A85-7DE1-2940FD506B5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95909" y="1194709"/>
              <a:ext cx="549554" cy="549554"/>
            </a:xfrm>
            <a:prstGeom prst="rect">
              <a:avLst/>
            </a:prstGeom>
          </p:spPr>
        </p:pic>
        <p:pic>
          <p:nvPicPr>
            <p:cNvPr id="90" name="Graphic 89" descr="Megaphone1 outline">
              <a:extLst>
                <a:ext uri="{FF2B5EF4-FFF2-40B4-BE49-F238E27FC236}">
                  <a16:creationId xmlns:a16="http://schemas.microsoft.com/office/drawing/2014/main" id="{91096F60-D046-5D35-0AC0-215F9EC3D83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274016" y="4945132"/>
              <a:ext cx="525600" cy="525600"/>
            </a:xfrm>
            <a:prstGeom prst="rect">
              <a:avLst/>
            </a:prstGeom>
          </p:spPr>
        </p:pic>
        <p:pic>
          <p:nvPicPr>
            <p:cNvPr id="92" name="Graphic 91" descr="Handshake outline">
              <a:extLst>
                <a:ext uri="{FF2B5EF4-FFF2-40B4-BE49-F238E27FC236}">
                  <a16:creationId xmlns:a16="http://schemas.microsoft.com/office/drawing/2014/main" id="{67E40FC5-5F13-0B16-FCCE-F92A4A9CA68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94233" y="2164907"/>
              <a:ext cx="525600" cy="525600"/>
            </a:xfrm>
            <a:prstGeom prst="rect">
              <a:avLst/>
            </a:prstGeom>
          </p:spPr>
        </p:pic>
        <p:pic>
          <p:nvPicPr>
            <p:cNvPr id="96" name="Graphic 95" descr="Alarm clock outline">
              <a:extLst>
                <a:ext uri="{FF2B5EF4-FFF2-40B4-BE49-F238E27FC236}">
                  <a16:creationId xmlns:a16="http://schemas.microsoft.com/office/drawing/2014/main" id="{8EA72010-6F9B-7842-95F7-02E3CC272097}"/>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86856" y="3069770"/>
              <a:ext cx="525600" cy="525600"/>
            </a:xfrm>
            <a:prstGeom prst="rect">
              <a:avLst/>
            </a:prstGeom>
          </p:spPr>
        </p:pic>
        <p:pic>
          <p:nvPicPr>
            <p:cNvPr id="98" name="Graphic 97" descr="Trophy outline">
              <a:extLst>
                <a:ext uri="{FF2B5EF4-FFF2-40B4-BE49-F238E27FC236}">
                  <a16:creationId xmlns:a16="http://schemas.microsoft.com/office/drawing/2014/main" id="{1A29307D-06B8-3BEC-543F-83918E33A25A}"/>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586856" y="4055257"/>
              <a:ext cx="525600" cy="525600"/>
            </a:xfrm>
            <a:prstGeom prst="rect">
              <a:avLst/>
            </a:prstGeom>
          </p:spPr>
        </p:pic>
        <p:pic>
          <p:nvPicPr>
            <p:cNvPr id="100" name="Graphic 99" descr="Hummingbird with solid fill">
              <a:extLst>
                <a:ext uri="{FF2B5EF4-FFF2-40B4-BE49-F238E27FC236}">
                  <a16:creationId xmlns:a16="http://schemas.microsoft.com/office/drawing/2014/main" id="{D1ABAF80-71BC-97D7-633A-F875B0173F2C}"/>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586856" y="4965905"/>
              <a:ext cx="525600" cy="525600"/>
            </a:xfrm>
            <a:prstGeom prst="rect">
              <a:avLst/>
            </a:prstGeom>
          </p:spPr>
        </p:pic>
        <p:pic>
          <p:nvPicPr>
            <p:cNvPr id="106" name="Graphic 105" descr="Users outline">
              <a:extLst>
                <a:ext uri="{FF2B5EF4-FFF2-40B4-BE49-F238E27FC236}">
                  <a16:creationId xmlns:a16="http://schemas.microsoft.com/office/drawing/2014/main" id="{2858840A-4701-BF79-1651-DD136C73600A}"/>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9262736" y="1197328"/>
              <a:ext cx="525600" cy="525600"/>
            </a:xfrm>
            <a:prstGeom prst="rect">
              <a:avLst/>
            </a:prstGeom>
          </p:spPr>
        </p:pic>
      </p:grpSp>
      <p:sp>
        <p:nvSpPr>
          <p:cNvPr id="108" name="TextBox 107">
            <a:extLst>
              <a:ext uri="{FF2B5EF4-FFF2-40B4-BE49-F238E27FC236}">
                <a16:creationId xmlns:a16="http://schemas.microsoft.com/office/drawing/2014/main" id="{87CB77C8-26EC-0C12-996D-2E3C6A6C53D7}"/>
              </a:ext>
            </a:extLst>
          </p:cNvPr>
          <p:cNvSpPr txBox="1"/>
          <p:nvPr/>
        </p:nvSpPr>
        <p:spPr>
          <a:xfrm>
            <a:off x="10265904" y="5083067"/>
            <a:ext cx="1554622" cy="461665"/>
          </a:xfrm>
          <a:prstGeom prst="rect">
            <a:avLst/>
          </a:prstGeom>
          <a:noFill/>
        </p:spPr>
        <p:txBody>
          <a:bodyPr wrap="square" lIns="91440" tIns="45720" rIns="91440" bIns="45720" rtlCol="0" anchor="t">
            <a:spAutoFit/>
          </a:bodyPr>
          <a:lstStyle/>
          <a:p>
            <a:pPr marL="0" marR="0" lvl="0" indent="0" algn="just"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Keep in touch</a:t>
            </a:r>
          </a:p>
          <a:p>
            <a:pPr marL="0" marR="0" lvl="0" indent="0" algn="just"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Give us the right information</a:t>
            </a:r>
          </a:p>
          <a:p>
            <a:pPr marL="0" marR="0" lvl="0" indent="0" algn="just"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Treat us with respect</a:t>
            </a:r>
          </a:p>
        </p:txBody>
      </p:sp>
      <p:sp>
        <p:nvSpPr>
          <p:cNvPr id="109" name="TextBox 108">
            <a:extLst>
              <a:ext uri="{FF2B5EF4-FFF2-40B4-BE49-F238E27FC236}">
                <a16:creationId xmlns:a16="http://schemas.microsoft.com/office/drawing/2014/main" id="{0ED5E122-1983-BE67-8222-02DD11ABC127}"/>
              </a:ext>
            </a:extLst>
          </p:cNvPr>
          <p:cNvSpPr txBox="1"/>
          <p:nvPr/>
        </p:nvSpPr>
        <p:spPr>
          <a:xfrm>
            <a:off x="174742" y="2064256"/>
            <a:ext cx="1619222" cy="707886"/>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Meet us where we are</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Make things easier, not harder</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Children, young people and families as true partners</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 can work together</a:t>
            </a:r>
          </a:p>
        </p:txBody>
      </p:sp>
      <p:sp>
        <p:nvSpPr>
          <p:cNvPr id="110" name="TextBox 109">
            <a:extLst>
              <a:ext uri="{FF2B5EF4-FFF2-40B4-BE49-F238E27FC236}">
                <a16:creationId xmlns:a16="http://schemas.microsoft.com/office/drawing/2014/main" id="{7A9D46CB-3413-F0D0-2C6F-08C3A0329008}"/>
              </a:ext>
            </a:extLst>
          </p:cNvPr>
          <p:cNvSpPr txBox="1"/>
          <p:nvPr/>
        </p:nvSpPr>
        <p:spPr>
          <a:xfrm>
            <a:off x="174742" y="3100804"/>
            <a:ext cx="1554622" cy="707886"/>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right support at the right </a:t>
            </a:r>
            <a:r>
              <a:rPr kumimoji="0" lang="en-GB" sz="8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time.It</a:t>
            </a: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shouldn’t matter where you live or who you are</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People around you who understand</a:t>
            </a:r>
          </a:p>
        </p:txBody>
      </p:sp>
      <p:sp>
        <p:nvSpPr>
          <p:cNvPr id="111" name="TextBox 110">
            <a:extLst>
              <a:ext uri="{FF2B5EF4-FFF2-40B4-BE49-F238E27FC236}">
                <a16:creationId xmlns:a16="http://schemas.microsoft.com/office/drawing/2014/main" id="{40A21BC2-A53A-4E8C-5AE0-CC6FF5733D79}"/>
              </a:ext>
            </a:extLst>
          </p:cNvPr>
          <p:cNvSpPr txBox="1"/>
          <p:nvPr/>
        </p:nvSpPr>
        <p:spPr>
          <a:xfrm>
            <a:off x="174742" y="4093909"/>
            <a:ext cx="1554622" cy="584775"/>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Seeing the whole, real person</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Recognising strengths</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Open up hope</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Not just good enough</a:t>
            </a:r>
          </a:p>
        </p:txBody>
      </p:sp>
      <p:sp>
        <p:nvSpPr>
          <p:cNvPr id="112" name="TextBox 111">
            <a:extLst>
              <a:ext uri="{FF2B5EF4-FFF2-40B4-BE49-F238E27FC236}">
                <a16:creationId xmlns:a16="http://schemas.microsoft.com/office/drawing/2014/main" id="{767AC8C9-517E-D711-70C8-567F8ED6078A}"/>
              </a:ext>
            </a:extLst>
          </p:cNvPr>
          <p:cNvSpPr txBox="1"/>
          <p:nvPr/>
        </p:nvSpPr>
        <p:spPr>
          <a:xfrm>
            <a:off x="174742" y="5037560"/>
            <a:ext cx="1554622" cy="830997"/>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This should start early – transitions are stepping stones</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Individual approach</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Celebrating achievements</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Consider independence</a:t>
            </a:r>
          </a:p>
        </p:txBody>
      </p:sp>
      <p:sp>
        <p:nvSpPr>
          <p:cNvPr id="113" name="TextBox 112">
            <a:extLst>
              <a:ext uri="{FF2B5EF4-FFF2-40B4-BE49-F238E27FC236}">
                <a16:creationId xmlns:a16="http://schemas.microsoft.com/office/drawing/2014/main" id="{5C184CC0-4203-8190-64C3-371336635EDE}"/>
              </a:ext>
            </a:extLst>
          </p:cNvPr>
          <p:cNvSpPr txBox="1"/>
          <p:nvPr/>
        </p:nvSpPr>
        <p:spPr>
          <a:xfrm>
            <a:off x="10265904" y="1252323"/>
            <a:ext cx="1554622" cy="707886"/>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Families are respected, heard, considered and believed</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Sharing your experience makes a difference</a:t>
            </a:r>
          </a:p>
        </p:txBody>
      </p:sp>
      <p:sp>
        <p:nvSpPr>
          <p:cNvPr id="114" name="TextBox 113">
            <a:extLst>
              <a:ext uri="{FF2B5EF4-FFF2-40B4-BE49-F238E27FC236}">
                <a16:creationId xmlns:a16="http://schemas.microsoft.com/office/drawing/2014/main" id="{E6033F86-5A28-E6DD-1D34-C1125815A01D}"/>
              </a:ext>
            </a:extLst>
          </p:cNvPr>
          <p:cNvSpPr txBox="1"/>
          <p:nvPr/>
        </p:nvSpPr>
        <p:spPr>
          <a:xfrm>
            <a:off x="10265904" y="2164364"/>
            <a:ext cx="1554622" cy="707886"/>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Communities understood and meet our needs</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Misconceptions are challenged and corrected</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 are not excluded</a:t>
            </a:r>
          </a:p>
        </p:txBody>
      </p:sp>
      <p:sp>
        <p:nvSpPr>
          <p:cNvPr id="115" name="TextBox 114">
            <a:extLst>
              <a:ext uri="{FF2B5EF4-FFF2-40B4-BE49-F238E27FC236}">
                <a16:creationId xmlns:a16="http://schemas.microsoft.com/office/drawing/2014/main" id="{2DC4FC4C-EFD6-96E4-3284-DCB3C3F444DB}"/>
              </a:ext>
            </a:extLst>
          </p:cNvPr>
          <p:cNvSpPr txBox="1"/>
          <p:nvPr/>
        </p:nvSpPr>
        <p:spPr>
          <a:xfrm>
            <a:off x="10265904" y="3119140"/>
            <a:ext cx="1554622" cy="830997"/>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More people should know and be confident about neurodiversity</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Look beyond behaviour</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Take aware hoops to jump through</a:t>
            </a:r>
          </a:p>
        </p:txBody>
      </p:sp>
      <p:sp>
        <p:nvSpPr>
          <p:cNvPr id="116" name="TextBox 115">
            <a:extLst>
              <a:ext uri="{FF2B5EF4-FFF2-40B4-BE49-F238E27FC236}">
                <a16:creationId xmlns:a16="http://schemas.microsoft.com/office/drawing/2014/main" id="{9FAF355F-AD97-6D97-8F87-385DD4732190}"/>
              </a:ext>
            </a:extLst>
          </p:cNvPr>
          <p:cNvSpPr txBox="1"/>
          <p:nvPr/>
        </p:nvSpPr>
        <p:spPr>
          <a:xfrm>
            <a:off x="10237968" y="4134142"/>
            <a:ext cx="1554622" cy="584775"/>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Most neurodiversity is lifelong</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Planning for next steps</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Impact and value rather than short term cost</a:t>
            </a:r>
          </a:p>
        </p:txBody>
      </p:sp>
      <p:sp>
        <p:nvSpPr>
          <p:cNvPr id="117" name="TextBox 116">
            <a:extLst>
              <a:ext uri="{FF2B5EF4-FFF2-40B4-BE49-F238E27FC236}">
                <a16:creationId xmlns:a16="http://schemas.microsoft.com/office/drawing/2014/main" id="{9516C08B-0E4C-04F7-E9AB-19F94A8C1B3F}"/>
              </a:ext>
            </a:extLst>
          </p:cNvPr>
          <p:cNvSpPr txBox="1"/>
          <p:nvPr/>
        </p:nvSpPr>
        <p:spPr>
          <a:xfrm>
            <a:off x="175421" y="1240302"/>
            <a:ext cx="1426651" cy="584775"/>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Child and family centred</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Needs-led rather than service-led</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Consider the whole person</a:t>
            </a:r>
          </a:p>
        </p:txBody>
      </p:sp>
      <p:sp>
        <p:nvSpPr>
          <p:cNvPr id="4" name="TextBox 3">
            <a:extLst>
              <a:ext uri="{FF2B5EF4-FFF2-40B4-BE49-F238E27FC236}">
                <a16:creationId xmlns:a16="http://schemas.microsoft.com/office/drawing/2014/main" id="{2BAAC48E-A369-6553-5100-BB2C6F90B142}"/>
              </a:ext>
            </a:extLst>
          </p:cNvPr>
          <p:cNvSpPr txBox="1"/>
          <p:nvPr/>
        </p:nvSpPr>
        <p:spPr>
          <a:xfrm>
            <a:off x="1420122" y="6000972"/>
            <a:ext cx="8690554"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GB" sz="2000" b="0" i="1" u="none" strike="noStrike" kern="1200" cap="none" spc="0" normalizeH="0" baseline="0" noProof="0">
                <a:ln>
                  <a:noFill/>
                </a:ln>
                <a:solidFill>
                  <a:prstClr val="black"/>
                </a:solidFill>
                <a:effectLst/>
                <a:uLnTx/>
                <a:uFillTx/>
                <a:latin typeface="Calibri" panose="020F0502020204030204"/>
                <a:ea typeface="+mn-ea"/>
                <a:cs typeface="+mn-cs"/>
              </a:rPr>
              <a:t>Devon Parent Carer Neurodiversity Expert Reference Group, 2024 (see Glossary) </a:t>
            </a: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4132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EEDB6FE-97F5-2835-BE80-8BF4DCF251D0}"/>
              </a:ext>
            </a:extLst>
          </p:cNvPr>
          <p:cNvSpPr txBox="1">
            <a:spLocks/>
          </p:cNvSpPr>
          <p:nvPr/>
        </p:nvSpPr>
        <p:spPr>
          <a:xfrm>
            <a:off x="0" y="-2"/>
            <a:ext cx="12192000" cy="720000"/>
          </a:xfrm>
          <a:prstGeom prst="rect">
            <a:avLst/>
          </a:prstGeom>
          <a:solidFill>
            <a:srgbClr val="005EB8"/>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a:ea typeface="+mj-ea"/>
                <a:cs typeface="Arial"/>
              </a:rPr>
              <a:t>Principles &amp; The Four Cornerstones</a:t>
            </a:r>
            <a:endParaRPr kumimoji="0" lang="en-GB" sz="2400" b="0" i="0" u="none" strike="noStrike" kern="1200" cap="none" spc="0" normalizeH="0" baseline="0" noProof="0">
              <a:ln>
                <a:noFill/>
              </a:ln>
              <a:solidFill>
                <a:prstClr val="white"/>
              </a:solidFill>
              <a:effectLst/>
              <a:uLnTx/>
              <a:uFillTx/>
              <a:latin typeface="Arial"/>
              <a:ea typeface="+mj-ea"/>
              <a:cs typeface="Arial"/>
            </a:endParaRPr>
          </a:p>
        </p:txBody>
      </p:sp>
      <p:graphicFrame>
        <p:nvGraphicFramePr>
          <p:cNvPr id="2" name="Table 1">
            <a:extLst>
              <a:ext uri="{FF2B5EF4-FFF2-40B4-BE49-F238E27FC236}">
                <a16:creationId xmlns:a16="http://schemas.microsoft.com/office/drawing/2014/main" id="{780264DE-DD27-41EF-5150-4D6484EBC553}"/>
              </a:ext>
            </a:extLst>
          </p:cNvPr>
          <p:cNvGraphicFramePr>
            <a:graphicFrameLocks noGrp="1"/>
          </p:cNvGraphicFramePr>
          <p:nvPr>
            <p:extLst>
              <p:ext uri="{D42A27DB-BD31-4B8C-83A1-F6EECF244321}">
                <p14:modId xmlns:p14="http://schemas.microsoft.com/office/powerpoint/2010/main" val="3341119017"/>
              </p:ext>
            </p:extLst>
          </p:nvPr>
        </p:nvGraphicFramePr>
        <p:xfrm>
          <a:off x="318094" y="1827178"/>
          <a:ext cx="11555812" cy="3413760"/>
        </p:xfrm>
        <a:graphic>
          <a:graphicData uri="http://schemas.openxmlformats.org/drawingml/2006/table">
            <a:tbl>
              <a:tblPr firstRow="1" bandRow="1">
                <a:tableStyleId>{5C22544A-7EE6-4342-B048-85BDC9FD1C3A}</a:tableStyleId>
              </a:tblPr>
              <a:tblGrid>
                <a:gridCol w="2888953">
                  <a:extLst>
                    <a:ext uri="{9D8B030D-6E8A-4147-A177-3AD203B41FA5}">
                      <a16:colId xmlns:a16="http://schemas.microsoft.com/office/drawing/2014/main" val="355353719"/>
                    </a:ext>
                  </a:extLst>
                </a:gridCol>
                <a:gridCol w="2888953">
                  <a:extLst>
                    <a:ext uri="{9D8B030D-6E8A-4147-A177-3AD203B41FA5}">
                      <a16:colId xmlns:a16="http://schemas.microsoft.com/office/drawing/2014/main" val="866853745"/>
                    </a:ext>
                  </a:extLst>
                </a:gridCol>
                <a:gridCol w="2888953">
                  <a:extLst>
                    <a:ext uri="{9D8B030D-6E8A-4147-A177-3AD203B41FA5}">
                      <a16:colId xmlns:a16="http://schemas.microsoft.com/office/drawing/2014/main" val="555115621"/>
                    </a:ext>
                  </a:extLst>
                </a:gridCol>
                <a:gridCol w="2888953">
                  <a:extLst>
                    <a:ext uri="{9D8B030D-6E8A-4147-A177-3AD203B41FA5}">
                      <a16:colId xmlns:a16="http://schemas.microsoft.com/office/drawing/2014/main" val="2801134828"/>
                    </a:ext>
                  </a:extLst>
                </a:gridCol>
              </a:tblGrid>
              <a:tr h="0">
                <a:tc>
                  <a:txBody>
                    <a:bodyPr/>
                    <a:lstStyle/>
                    <a:p>
                      <a:pPr algn="ctr"/>
                      <a:r>
                        <a:rPr lang="en-GB" sz="1800" dirty="0">
                          <a:solidFill>
                            <a:schemeClr val="bg1"/>
                          </a:solidFill>
                          <a:latin typeface="Arial"/>
                          <a:cs typeface="Arial"/>
                        </a:rPr>
                        <a:t>Welcome  &amp; Care</a:t>
                      </a:r>
                    </a:p>
                  </a:txBody>
                  <a:tcPr/>
                </a:tc>
                <a:tc>
                  <a:txBody>
                    <a:bodyPr/>
                    <a:lstStyle/>
                    <a:p>
                      <a:pPr algn="ctr"/>
                      <a:r>
                        <a:rPr lang="en-GB" sz="1800" dirty="0">
                          <a:solidFill>
                            <a:schemeClr val="bg1"/>
                          </a:solidFill>
                          <a:latin typeface="Arial"/>
                          <a:cs typeface="Arial"/>
                        </a:rPr>
                        <a:t>Value &amp; Include</a:t>
                      </a:r>
                    </a:p>
                  </a:txBody>
                  <a:tcPr/>
                </a:tc>
                <a:tc>
                  <a:txBody>
                    <a:bodyPr/>
                    <a:lstStyle/>
                    <a:p>
                      <a:pPr algn="ctr"/>
                      <a:r>
                        <a:rPr lang="en-GB" sz="1800" dirty="0">
                          <a:solidFill>
                            <a:schemeClr val="bg1"/>
                          </a:solidFill>
                          <a:latin typeface="Arial"/>
                          <a:cs typeface="Arial"/>
                        </a:rPr>
                        <a:t>Communicate</a:t>
                      </a:r>
                    </a:p>
                  </a:txBody>
                  <a:tcPr/>
                </a:tc>
                <a:tc>
                  <a:txBody>
                    <a:bodyPr/>
                    <a:lstStyle/>
                    <a:p>
                      <a:pPr algn="ctr"/>
                      <a:r>
                        <a:rPr lang="en-GB" sz="1800" dirty="0">
                          <a:solidFill>
                            <a:schemeClr val="bg1"/>
                          </a:solidFill>
                          <a:latin typeface="Arial"/>
                          <a:cs typeface="Arial"/>
                        </a:rPr>
                        <a:t>Work in Partnership</a:t>
                      </a:r>
                    </a:p>
                  </a:txBody>
                  <a:tcPr/>
                </a:tc>
                <a:extLst>
                  <a:ext uri="{0D108BD9-81ED-4DB2-BD59-A6C34878D82A}">
                    <a16:rowId xmlns:a16="http://schemas.microsoft.com/office/drawing/2014/main" val="2620766294"/>
                  </a:ext>
                </a:extLst>
              </a:tr>
              <a:tr h="0">
                <a:tc gridSpan="4">
                  <a:txBody>
                    <a:bodyPr/>
                    <a:lstStyle/>
                    <a:p>
                      <a:pPr algn="ctr"/>
                      <a:r>
                        <a:rPr lang="en-GB" sz="1400" dirty="0">
                          <a:solidFill>
                            <a:schemeClr val="bg1"/>
                          </a:solidFill>
                          <a:latin typeface="Arial"/>
                          <a:cs typeface="Arial"/>
                        </a:rPr>
                        <a:t>Child Centred</a:t>
                      </a:r>
                    </a:p>
                  </a:txBody>
                  <a:tcPr>
                    <a:solidFill>
                      <a:schemeClr val="accent1"/>
                    </a:solidFill>
                  </a:tcPr>
                </a:tc>
                <a:tc hMerge="1">
                  <a:txBody>
                    <a:bodyPr/>
                    <a:lstStyle/>
                    <a:p>
                      <a:endParaRP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207045395"/>
                  </a:ext>
                </a:extLst>
              </a:tr>
              <a:tr h="0">
                <a:tc gridSpan="4">
                  <a:txBody>
                    <a:bodyPr/>
                    <a:lstStyle/>
                    <a:p>
                      <a:pPr algn="ctr"/>
                      <a:r>
                        <a:rPr lang="en-GB" sz="1400" dirty="0">
                          <a:solidFill>
                            <a:schemeClr val="bg1"/>
                          </a:solidFill>
                          <a:latin typeface="Arial"/>
                          <a:cs typeface="Arial"/>
                        </a:rPr>
                        <a:t>Works With Us</a:t>
                      </a:r>
                    </a:p>
                  </a:txBody>
                  <a:tcPr>
                    <a:solidFill>
                      <a:schemeClr val="accent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482451869"/>
                  </a:ext>
                </a:extLst>
              </a:tr>
              <a:tr h="0">
                <a:tc gridSpan="4">
                  <a:txBody>
                    <a:bodyPr/>
                    <a:lstStyle/>
                    <a:p>
                      <a:pPr algn="ctr"/>
                      <a:r>
                        <a:rPr lang="en-GB" sz="1400" dirty="0">
                          <a:solidFill>
                            <a:schemeClr val="bg1"/>
                          </a:solidFill>
                          <a:latin typeface="Arial"/>
                          <a:cs typeface="Arial"/>
                        </a:rPr>
                        <a:t>Early Support</a:t>
                      </a:r>
                    </a:p>
                  </a:txBody>
                  <a:tcPr>
                    <a:solidFill>
                      <a:schemeClr val="accent1"/>
                    </a:solidFill>
                  </a:tcPr>
                </a:tc>
                <a:tc hMerge="1">
                  <a:txBody>
                    <a:bodyPr/>
                    <a:lstStyle/>
                    <a:p>
                      <a:endParaRPr lang="en-GB"/>
                    </a:p>
                  </a:txBody>
                  <a:tcPr/>
                </a:tc>
                <a:tc hMerge="1">
                  <a:txBody>
                    <a:bodyPr/>
                    <a:lstStyle/>
                    <a:p>
                      <a:endParaRPr lang="en-US"/>
                    </a:p>
                  </a:txBody>
                  <a:tcPr>
                    <a:solidFill>
                      <a:schemeClr val="bg1">
                        <a:lumMod val="75000"/>
                      </a:schemeClr>
                    </a:solidFill>
                  </a:tcPr>
                </a:tc>
                <a:tc hMerge="1">
                  <a:txBody>
                    <a:bodyPr/>
                    <a:lstStyle/>
                    <a:p>
                      <a:endParaRPr lang="en-GB" sz="1400">
                        <a:solidFill>
                          <a:schemeClr val="bg1"/>
                        </a:solidFill>
                        <a:latin typeface="Arial" panose="020B0604020202020204" pitchFamily="34" charset="0"/>
                        <a:cs typeface="Arial" panose="020B0604020202020204" pitchFamily="34" charset="0"/>
                      </a:endParaRPr>
                    </a:p>
                  </a:txBody>
                  <a:tcPr>
                    <a:solidFill>
                      <a:schemeClr val="accent1"/>
                    </a:solidFill>
                  </a:tcPr>
                </a:tc>
                <a:extLst>
                  <a:ext uri="{0D108BD9-81ED-4DB2-BD59-A6C34878D82A}">
                    <a16:rowId xmlns:a16="http://schemas.microsoft.com/office/drawing/2014/main" val="3602552469"/>
                  </a:ext>
                </a:extLst>
              </a:tr>
              <a:tr h="0">
                <a:tc gridSpan="4">
                  <a:txBody>
                    <a:bodyPr/>
                    <a:lstStyle/>
                    <a:p>
                      <a:pPr algn="ctr"/>
                      <a:r>
                        <a:rPr lang="en-GB" sz="1400" dirty="0">
                          <a:solidFill>
                            <a:schemeClr val="bg1"/>
                          </a:solidFill>
                          <a:latin typeface="Arial"/>
                          <a:cs typeface="Arial"/>
                        </a:rPr>
                        <a:t>Aspiration</a:t>
                      </a:r>
                    </a:p>
                  </a:txBody>
                  <a:tcPr>
                    <a:solidFill>
                      <a:schemeClr val="accent1"/>
                    </a:solidFill>
                  </a:tcPr>
                </a:tc>
                <a:tc hMerge="1">
                  <a:txBody>
                    <a:bodyPr/>
                    <a:lstStyle/>
                    <a:p>
                      <a:endParaRPr lang="en-GB"/>
                    </a:p>
                  </a:txBody>
                  <a:tcPr/>
                </a:tc>
                <a:tc hMerge="1">
                  <a:txBody>
                    <a:bodyPr/>
                    <a:lstStyle/>
                    <a:p>
                      <a:pPr algn="ctr"/>
                      <a:endParaRPr lang="en-GB"/>
                    </a:p>
                  </a:txBody>
                  <a:tcPr/>
                </a:tc>
                <a:tc hMerge="1">
                  <a:txBody>
                    <a:bodyPr/>
                    <a:lstStyle/>
                    <a:p>
                      <a:pPr algn="ctr"/>
                      <a:endParaRPr lang="en-GB"/>
                    </a:p>
                  </a:txBody>
                  <a:tcPr/>
                </a:tc>
                <a:extLst>
                  <a:ext uri="{0D108BD9-81ED-4DB2-BD59-A6C34878D82A}">
                    <a16:rowId xmlns:a16="http://schemas.microsoft.com/office/drawing/2014/main" val="2817417128"/>
                  </a:ext>
                </a:extLst>
              </a:tr>
              <a:tr h="0">
                <a:tc gridSpan="4">
                  <a:txBody>
                    <a:bodyPr/>
                    <a:lstStyle/>
                    <a:p>
                      <a:pPr algn="ctr"/>
                      <a:r>
                        <a:rPr lang="en-GB" sz="1400" dirty="0">
                          <a:solidFill>
                            <a:schemeClr val="bg1"/>
                          </a:solidFill>
                          <a:latin typeface="Arial"/>
                          <a:cs typeface="Arial"/>
                        </a:rPr>
                        <a:t>Independence</a:t>
                      </a:r>
                    </a:p>
                  </a:txBody>
                  <a:tcPr>
                    <a:solidFill>
                      <a:schemeClr val="accent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771684494"/>
                  </a:ext>
                </a:extLst>
              </a:tr>
              <a:tr h="0">
                <a:tc gridSpan="4">
                  <a:txBody>
                    <a:bodyPr/>
                    <a:lstStyle/>
                    <a:p>
                      <a:pPr algn="ctr"/>
                      <a:r>
                        <a:rPr lang="en-GB" sz="1400" dirty="0">
                          <a:solidFill>
                            <a:schemeClr val="bg1"/>
                          </a:solidFill>
                          <a:latin typeface="Arial"/>
                          <a:cs typeface="Arial"/>
                        </a:rPr>
                        <a:t>Experience of Families</a:t>
                      </a:r>
                    </a:p>
                  </a:txBody>
                  <a:tcPr>
                    <a:solidFill>
                      <a:schemeClr val="accent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561264769"/>
                  </a:ext>
                </a:extLst>
              </a:tr>
              <a:tr h="0">
                <a:tc gridSpan="4">
                  <a:txBody>
                    <a:bodyPr/>
                    <a:lstStyle/>
                    <a:p>
                      <a:pPr algn="ctr"/>
                      <a:r>
                        <a:rPr lang="en-GB" sz="1400" dirty="0">
                          <a:solidFill>
                            <a:schemeClr val="bg1"/>
                          </a:solidFill>
                          <a:latin typeface="Arial"/>
                          <a:cs typeface="Arial"/>
                        </a:rPr>
                        <a:t>Inclusive Communities</a:t>
                      </a:r>
                    </a:p>
                  </a:txBody>
                  <a:tcPr>
                    <a:solidFill>
                      <a:schemeClr val="accent1"/>
                    </a:solidFill>
                  </a:tcPr>
                </a:tc>
                <a:tc hMerge="1">
                  <a:txBody>
                    <a:bodyPr/>
                    <a:lstStyle/>
                    <a:p>
                      <a:endParaRPr lang="en-GB"/>
                    </a:p>
                  </a:txBody>
                  <a:tcPr/>
                </a:tc>
                <a:tc hMerge="1">
                  <a:txBody>
                    <a:bodyPr/>
                    <a:lstStyle/>
                    <a:p>
                      <a:endParaRPr lang="en-US"/>
                    </a:p>
                  </a:txBody>
                  <a:tcPr>
                    <a:solidFill>
                      <a:schemeClr val="bg1">
                        <a:lumMod val="75000"/>
                      </a:schemeClr>
                    </a:solidFill>
                  </a:tcPr>
                </a:tc>
                <a:tc hMerge="1">
                  <a:txBody>
                    <a:bodyPr/>
                    <a:lstStyle/>
                    <a:p>
                      <a:endParaRPr lang="en-GB"/>
                    </a:p>
                  </a:txBody>
                  <a:tcPr/>
                </a:tc>
                <a:extLst>
                  <a:ext uri="{0D108BD9-81ED-4DB2-BD59-A6C34878D82A}">
                    <a16:rowId xmlns:a16="http://schemas.microsoft.com/office/drawing/2014/main" val="2155215501"/>
                  </a:ext>
                </a:extLst>
              </a:tr>
              <a:tr h="0">
                <a:tc gridSpan="4">
                  <a:txBody>
                    <a:bodyPr/>
                    <a:lstStyle/>
                    <a:p>
                      <a:pPr algn="ctr"/>
                      <a:r>
                        <a:rPr lang="en-GB" sz="1400" dirty="0">
                          <a:solidFill>
                            <a:schemeClr val="bg1"/>
                          </a:solidFill>
                          <a:latin typeface="Arial"/>
                          <a:cs typeface="Arial"/>
                        </a:rPr>
                        <a:t>Recognise Needs</a:t>
                      </a:r>
                    </a:p>
                  </a:txBody>
                  <a:tcPr>
                    <a:solidFill>
                      <a:schemeClr val="accent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448486877"/>
                  </a:ext>
                </a:extLst>
              </a:tr>
              <a:tr h="0">
                <a:tc gridSpan="4">
                  <a:txBody>
                    <a:bodyPr/>
                    <a:lstStyle/>
                    <a:p>
                      <a:pPr algn="ctr"/>
                      <a:r>
                        <a:rPr lang="en-GB" sz="1400" dirty="0">
                          <a:solidFill>
                            <a:schemeClr val="bg1"/>
                          </a:solidFill>
                          <a:latin typeface="Arial"/>
                          <a:cs typeface="Arial"/>
                        </a:rPr>
                        <a:t>Long-Term Thinking</a:t>
                      </a:r>
                    </a:p>
                  </a:txBody>
                  <a:tcPr>
                    <a:solidFill>
                      <a:schemeClr val="accent1"/>
                    </a:solidFill>
                  </a:tcPr>
                </a:tc>
                <a:tc hMerge="1">
                  <a:txBody>
                    <a:bodyPr/>
                    <a:lstStyle/>
                    <a:p>
                      <a:endParaRPr lang="en-GB"/>
                    </a:p>
                  </a:txBody>
                  <a:tcPr/>
                </a:tc>
                <a:tc hMerge="1">
                  <a:txBody>
                    <a:bodyPr/>
                    <a:lstStyle/>
                    <a:p>
                      <a:pPr algn="ctr"/>
                      <a:endParaRPr lang="en-GB"/>
                    </a:p>
                  </a:txBody>
                  <a:tcPr/>
                </a:tc>
                <a:tc hMerge="1">
                  <a:txBody>
                    <a:bodyPr/>
                    <a:lstStyle/>
                    <a:p>
                      <a:endParaRPr lang="en-GB"/>
                    </a:p>
                  </a:txBody>
                  <a:tcPr/>
                </a:tc>
                <a:extLst>
                  <a:ext uri="{0D108BD9-81ED-4DB2-BD59-A6C34878D82A}">
                    <a16:rowId xmlns:a16="http://schemas.microsoft.com/office/drawing/2014/main" val="1363268530"/>
                  </a:ext>
                </a:extLst>
              </a:tr>
              <a:tr h="243539">
                <a:tc gridSpan="4">
                  <a:txBody>
                    <a:bodyPr/>
                    <a:lstStyle/>
                    <a:p>
                      <a:pPr algn="ctr"/>
                      <a:r>
                        <a:rPr lang="en-GB" sz="1400" dirty="0">
                          <a:solidFill>
                            <a:schemeClr val="bg1"/>
                          </a:solidFill>
                          <a:latin typeface="Arial"/>
                          <a:cs typeface="Arial"/>
                        </a:rPr>
                        <a:t>Communication</a:t>
                      </a:r>
                    </a:p>
                  </a:txBody>
                  <a:tcPr>
                    <a:solidFill>
                      <a:schemeClr val="accent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896302004"/>
                  </a:ext>
                </a:extLst>
              </a:tr>
            </a:tbl>
          </a:graphicData>
        </a:graphic>
      </p:graphicFrame>
      <p:sp>
        <p:nvSpPr>
          <p:cNvPr id="5" name="TextBox 4">
            <a:extLst>
              <a:ext uri="{FF2B5EF4-FFF2-40B4-BE49-F238E27FC236}">
                <a16:creationId xmlns:a16="http://schemas.microsoft.com/office/drawing/2014/main" id="{2BBD8ADC-1A4B-9F87-BEC1-405A024805A7}"/>
              </a:ext>
            </a:extLst>
          </p:cNvPr>
          <p:cNvSpPr txBox="1"/>
          <p:nvPr/>
        </p:nvSpPr>
        <p:spPr>
          <a:xfrm>
            <a:off x="318094" y="819150"/>
            <a:ext cx="11555812" cy="738664"/>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The principles identified and articulated by the Parent Carer Neurodiversity Expert Reference Group in 2024 are well aligned to the unified approach being adopted by Local Authorities, the Four Cornerstones, as illustrated in the chart below. The Four Cornerstones will form a key part of how impact is evaluated. </a:t>
            </a:r>
          </a:p>
        </p:txBody>
      </p:sp>
    </p:spTree>
    <p:extLst>
      <p:ext uri="{BB962C8B-B14F-4D97-AF65-F5344CB8AC3E}">
        <p14:creationId xmlns:p14="http://schemas.microsoft.com/office/powerpoint/2010/main" val="3401339523"/>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igrationWizIdVersion xmlns="f4b631e5-4434-4dce-804e-355ac78891fa" xsi:nil="true"/>
    <lcf76f155ced4ddcb4097134ff3c332f4 xmlns="f4b631e5-4434-4dce-804e-355ac78891fa" xsi:nil="true"/>
    <_ip_UnifiedCompliancePolicyUIAction xmlns="http://schemas.microsoft.com/sharepoint/v3" xsi:nil="true"/>
    <lcf76f155ced4ddcb4097134ff3c332f5 xmlns="f4b631e5-4434-4dce-804e-355ac78891fa" xsi:nil="true"/>
    <lcf76f155ced4ddcb4097134ff3c332f6 xmlns="f4b631e5-4434-4dce-804e-355ac78891fa" xsi:nil="true"/>
    <MigrationWizIdPermissionLevels xmlns="f4b631e5-4434-4dce-804e-355ac78891fa" xsi:nil="true"/>
    <lcf76f155ced4ddcb4097134ff3c332f7 xmlns="f4b631e5-4434-4dce-804e-355ac78891fa" xsi:nil="true"/>
    <MigrationWizIdSecurityGroups xmlns="f4b631e5-4434-4dce-804e-355ac78891fa" xsi:nil="true"/>
    <MigrationWizIdPermissions xmlns="f4b631e5-4434-4dce-804e-355ac78891fa" xsi:nil="true"/>
    <lcf76f155ced4ddcb4097134ff3c332f8 xmlns="f4b631e5-4434-4dce-804e-355ac78891fa" xsi:nil="true"/>
    <lcf76f155ced4ddcb4097134ff3c332f xmlns="f4b631e5-4434-4dce-804e-355ac78891fa">
      <Terms xmlns="http://schemas.microsoft.com/office/infopath/2007/PartnerControls"/>
    </lcf76f155ced4ddcb4097134ff3c332f>
    <lcf76f155ced4ddcb4097134ff3c332f9 xmlns="f4b631e5-4434-4dce-804e-355ac78891fa" xsi:nil="true"/>
    <_ip_UnifiedCompliancePolicyProperties xmlns="http://schemas.microsoft.com/sharepoint/v3" xsi:nil="true"/>
    <MigrationWizIdDocumentLibraryPermissions xmlns="f4b631e5-4434-4dce-804e-355ac78891fa" xsi:nil="true"/>
    <MigrationWizId xmlns="f4b631e5-4434-4dce-804e-355ac78891fa" xsi:nil="true"/>
    <lcf76f155ced4ddcb4097134ff3c332f0 xmlns="f4b631e5-4434-4dce-804e-355ac78891fa" xsi:nil="true"/>
    <TaxCatchAll xmlns="5ea303a6-bbfc-4d49-a48d-d7e98e860aad" xsi:nil="true"/>
    <lcf76f155ced4ddcb4097134ff3c332f1 xmlns="f4b631e5-4434-4dce-804e-355ac78891fa" xsi:nil="true"/>
    <lcf76f155ced4ddcb4097134ff3c332f2 xmlns="f4b631e5-4434-4dce-804e-355ac78891fa" xsi:nil="true"/>
    <lcf76f155ced4ddcb4097134ff3c332f3 xmlns="f4b631e5-4434-4dce-804e-355ac78891f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480271E34EEB34FA5E7C4DEF00B75AB" ma:contentTypeVersion="30" ma:contentTypeDescription="Create a new document." ma:contentTypeScope="" ma:versionID="8d7bcb344fedc2a068061c9bb0c59c25">
  <xsd:schema xmlns:xsd="http://www.w3.org/2001/XMLSchema" xmlns:xs="http://www.w3.org/2001/XMLSchema" xmlns:p="http://schemas.microsoft.com/office/2006/metadata/properties" xmlns:ns1="http://schemas.microsoft.com/sharepoint/v3" xmlns:ns2="f4b631e5-4434-4dce-804e-355ac78891fa" xmlns:ns3="5ea303a6-bbfc-4d49-a48d-d7e98e860aad" targetNamespace="http://schemas.microsoft.com/office/2006/metadata/properties" ma:root="true" ma:fieldsID="fb5dd054e4eb0772dee67cf1065583fb" ns1:_="" ns2:_="" ns3:_="">
    <xsd:import namespace="http://schemas.microsoft.com/sharepoint/v3"/>
    <xsd:import namespace="f4b631e5-4434-4dce-804e-355ac78891fa"/>
    <xsd:import namespace="5ea303a6-bbfc-4d49-a48d-d7e98e860aad"/>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SearchProperties" minOccurs="0"/>
                <xsd:element ref="ns2:MediaServiceObjectDetectorVersions" minOccurs="0"/>
                <xsd:element ref="ns1:_ip_UnifiedCompliancePolicyProperties" minOccurs="0"/>
                <xsd:element ref="ns1:_ip_UnifiedCompliancePolicyUIAction" minOccurs="0"/>
                <xsd:element ref="ns2:lcf76f155ced4ddcb4097134ff3c332f1" minOccurs="0"/>
                <xsd:element ref="ns2:lcf76f155ced4ddcb4097134ff3c332f2" minOccurs="0"/>
                <xsd:element ref="ns2:MediaServiceDateTaken" minOccurs="0"/>
                <xsd:element ref="ns2:MediaServiceGenerationTime" minOccurs="0"/>
                <xsd:element ref="ns2:MediaServiceEventHashCode" minOccurs="0"/>
                <xsd:element ref="ns2:MediaLengthInSeconds" minOccurs="0"/>
                <xsd:element ref="ns2:lcf76f155ced4ddcb4097134ff3c332f3" minOccurs="0"/>
                <xsd:element ref="ns2:lcf76f155ced4ddcb4097134ff3c332f4" minOccurs="0"/>
                <xsd:element ref="ns2:lcf76f155ced4ddcb4097134ff3c332f5" minOccurs="0"/>
                <xsd:element ref="ns2:lcf76f155ced4ddcb4097134ff3c332f6" minOccurs="0"/>
                <xsd:element ref="ns2:lcf76f155ced4ddcb4097134ff3c332f7" minOccurs="0"/>
                <xsd:element ref="ns2:lcf76f155ced4ddcb4097134ff3c332f8" minOccurs="0"/>
                <xsd:element ref="ns2:lcf76f155ced4ddcb4097134ff3c332f9" minOccurs="0"/>
                <xsd:element ref="ns2:MigrationWizIdPermissionLevels" minOccurs="0"/>
                <xsd:element ref="ns2:MigrationWizIdDocumentLibraryPermissions" minOccurs="0"/>
                <xsd:element ref="ns2:MigrationWizIdSecurityGroup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6" nillable="true" ma:displayName="Unified Compliance Policy Properties" ma:hidden="true" ma:internalName="_ip_UnifiedCompliancePolicyProperties">
      <xsd:simpleType>
        <xsd:restriction base="dms:Note"/>
      </xsd:simpleType>
    </xsd:element>
    <xsd:element name="_ip_UnifiedCompliancePolicyUIAction" ma:index="1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4b631e5-4434-4dce-804e-355ac78891fa"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lcf76f155ced4ddcb4097134ff3c332f1" ma:index="18" nillable="true" ma:displayName="Image Tags_0" ma:hidden="true" ma:internalName="lcf76f155ced4ddcb4097134ff3c332f1" ma:readOnly="false">
      <xsd:simpleType>
        <xsd:restriction base="dms:Note"/>
      </xsd:simpleType>
    </xsd:element>
    <xsd:element name="lcf76f155ced4ddcb4097134ff3c332f2" ma:index="19" nillable="true" ma:displayName="Image Tags_0" ma:hidden="true" ma:internalName="lcf76f155ced4ddcb4097134ff3c332f2" ma:readOnly="fals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cf76f155ced4ddcb4097134ff3c332f3" ma:index="24" nillable="true" ma:displayName="Image Tags_0" ma:hidden="true" ma:internalName="lcf76f155ced4ddcb4097134ff3c332f3" ma:readOnly="false">
      <xsd:simpleType>
        <xsd:restriction base="dms:Note"/>
      </xsd:simpleType>
    </xsd:element>
    <xsd:element name="lcf76f155ced4ddcb4097134ff3c332f4" ma:index="25" nillable="true" ma:displayName="Image Tags_0" ma:hidden="true" ma:internalName="lcf76f155ced4ddcb4097134ff3c332f4" ma:readOnly="false">
      <xsd:simpleType>
        <xsd:restriction base="dms:Note"/>
      </xsd:simpleType>
    </xsd:element>
    <xsd:element name="lcf76f155ced4ddcb4097134ff3c332f5" ma:index="26" nillable="true" ma:displayName="Image Tags_0" ma:hidden="true" ma:internalName="lcf76f155ced4ddcb4097134ff3c332f5" ma:readOnly="false">
      <xsd:simpleType>
        <xsd:restriction base="dms:Note"/>
      </xsd:simpleType>
    </xsd:element>
    <xsd:element name="lcf76f155ced4ddcb4097134ff3c332f6" ma:index="27" nillable="true" ma:displayName="Image Tags_0" ma:hidden="true" ma:internalName="lcf76f155ced4ddcb4097134ff3c332f6" ma:readOnly="false">
      <xsd:simpleType>
        <xsd:restriction base="dms:Note"/>
      </xsd:simpleType>
    </xsd:element>
    <xsd:element name="lcf76f155ced4ddcb4097134ff3c332f7" ma:index="28" nillable="true" ma:displayName="Image Tags_0" ma:hidden="true" ma:internalName="lcf76f155ced4ddcb4097134ff3c332f7" ma:readOnly="false">
      <xsd:simpleType>
        <xsd:restriction base="dms:Note"/>
      </xsd:simpleType>
    </xsd:element>
    <xsd:element name="lcf76f155ced4ddcb4097134ff3c332f8" ma:index="29" nillable="true" ma:displayName="Image Tags_0" ma:hidden="true" ma:internalName="lcf76f155ced4ddcb4097134ff3c332f8" ma:readOnly="false">
      <xsd:simpleType>
        <xsd:restriction base="dms:Note"/>
      </xsd:simpleType>
    </xsd:element>
    <xsd:element name="lcf76f155ced4ddcb4097134ff3c332f9" ma:index="30" nillable="true" ma:displayName="Image Tags_0" ma:hidden="true" ma:internalName="lcf76f155ced4ddcb4097134ff3c332f9" ma:readOnly="false">
      <xsd:simpleType>
        <xsd:restriction base="dms:Note"/>
      </xsd:simpleType>
    </xsd:element>
    <xsd:element name="MigrationWizIdPermissionLevels" ma:index="31" nillable="true" ma:displayName="MigrationWizIdPermissionLevels" ma:internalName="MigrationWizIdPermissionLevels">
      <xsd:simpleType>
        <xsd:restriction base="dms:Text"/>
      </xsd:simpleType>
    </xsd:element>
    <xsd:element name="MigrationWizIdDocumentLibraryPermissions" ma:index="32" nillable="true" ma:displayName="MigrationWizIdDocumentLibraryPermissions" ma:internalName="MigrationWizIdDocumentLibraryPermissions">
      <xsd:simpleType>
        <xsd:restriction base="dms:Text"/>
      </xsd:simpleType>
    </xsd:element>
    <xsd:element name="MigrationWizIdSecurityGroups" ma:index="33" nillable="true" ma:displayName="MigrationWizIdSecurityGroups" ma:internalName="MigrationWizIdSecurityGroups">
      <xsd:simpleType>
        <xsd:restriction base="dms:Text"/>
      </xsd:simpleType>
    </xsd:element>
    <xsd:element name="lcf76f155ced4ddcb4097134ff3c332f" ma:index="35"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3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ea303a6-bbfc-4d49-a48d-d7e98e860aad" elementFormDefault="qualified">
    <xsd:import namespace="http://schemas.microsoft.com/office/2006/documentManagement/types"/>
    <xsd:import namespace="http://schemas.microsoft.com/office/infopath/2007/PartnerControls"/>
    <xsd:element name="TaxCatchAll" ma:index="36" nillable="true" ma:displayName="Taxonomy Catch All Column" ma:hidden="true" ma:list="{50a7774a-11c7-45f8-bd7a-6f76bd3f58ab}" ma:internalName="TaxCatchAll" ma:showField="CatchAllData" ma:web="5ea303a6-bbfc-4d49-a48d-d7e98e860aa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71D80A2-911F-484A-92FB-E6793DC65BC7}">
  <ds:schemaRefs>
    <ds:schemaRef ds:uri="http://schemas.microsoft.com/sharepoint/v3/contenttype/forms"/>
  </ds:schemaRefs>
</ds:datastoreItem>
</file>

<file path=customXml/itemProps2.xml><?xml version="1.0" encoding="utf-8"?>
<ds:datastoreItem xmlns:ds="http://schemas.openxmlformats.org/officeDocument/2006/customXml" ds:itemID="{3CD877EC-5A9E-436E-A891-C2DE3774397A}">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5ea303a6-bbfc-4d49-a48d-d7e98e860aad"/>
    <ds:schemaRef ds:uri="http://schemas.microsoft.com/office/2006/documentManagement/types"/>
    <ds:schemaRef ds:uri="f4b631e5-4434-4dce-804e-355ac78891fa"/>
    <ds:schemaRef ds:uri="http://schemas.microsoft.com/sharepoint/v3"/>
    <ds:schemaRef ds:uri="http://www.w3.org/XML/1998/namespace"/>
    <ds:schemaRef ds:uri="http://purl.org/dc/dcmitype/"/>
  </ds:schemaRefs>
</ds:datastoreItem>
</file>

<file path=customXml/itemProps3.xml><?xml version="1.0" encoding="utf-8"?>
<ds:datastoreItem xmlns:ds="http://schemas.openxmlformats.org/officeDocument/2006/customXml" ds:itemID="{CEFF62C5-6384-474E-8BBF-2AE3959337FE}">
  <ds:schemaRefs>
    <ds:schemaRef ds:uri="5ea303a6-bbfc-4d49-a48d-d7e98e860aad"/>
    <ds:schemaRef ds:uri="f4b631e5-4434-4dce-804e-355ac78891f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1446</TotalTime>
  <Words>4187</Words>
  <Application>Microsoft Office PowerPoint</Application>
  <PresentationFormat>Widescreen</PresentationFormat>
  <Paragraphs>374</Paragraphs>
  <Slides>19</Slides>
  <Notes>17</Notes>
  <HiddenSlides>9</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Aptos</vt:lpstr>
      <vt:lpstr>Arial</vt:lpstr>
      <vt:lpstr>Calibri</vt:lpstr>
      <vt:lpstr>Calibri Light</vt:lpstr>
      <vt:lpstr>Wingdings</vt:lpstr>
      <vt:lpstr>1_Office Theme</vt:lpstr>
      <vt:lpstr>Devon’s Neurodiversity Strategy  for Children and Young People (CYP)  0-25 Years</vt:lpstr>
      <vt:lpstr>PowerPoint Presentation</vt:lpstr>
      <vt:lpstr>PowerPoint Presentation</vt:lpstr>
      <vt:lpstr>PowerPoint Presentation</vt:lpstr>
      <vt:lpstr>PowerPoint Presentation</vt:lpstr>
      <vt:lpstr> Strategic Drivers: Voice of Children, Young People, Parent/Carers &amp; Staff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GREEN, Michelle (NHS DEVON ICB - 15N)</dc:creator>
  <cp:lastModifiedBy>Sophie Legg</cp:lastModifiedBy>
  <cp:revision>8</cp:revision>
  <dcterms:created xsi:type="dcterms:W3CDTF">2025-05-14T18:40:44Z</dcterms:created>
  <dcterms:modified xsi:type="dcterms:W3CDTF">2025-11-19T13:42:49Z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0x0101002480271E34EEB34FA5E7C4DEF00B75AB</vt:lpwstr>
  </property>
  <property fmtid="{D5CDD505-2E9C-101B-9397-08002B2CF9AE}" pid="3" name="MediaServiceImageTags">
    <vt:lpwstr/>
  </property>
</Properties>
</file>