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9.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3"/>
  </p:notesMasterIdLst>
  <p:sldIdLst>
    <p:sldId id="2147473245" r:id="rId5"/>
    <p:sldId id="2147473567" r:id="rId6"/>
    <p:sldId id="2147473509" r:id="rId7"/>
    <p:sldId id="2147473542" r:id="rId8"/>
    <p:sldId id="2147473536" r:id="rId9"/>
    <p:sldId id="2147473541" r:id="rId10"/>
    <p:sldId id="2147473508" r:id="rId11"/>
    <p:sldId id="2147473545" r:id="rId12"/>
    <p:sldId id="2147473544" r:id="rId13"/>
    <p:sldId id="2147473543" r:id="rId14"/>
    <p:sldId id="2147473565" r:id="rId15"/>
    <p:sldId id="2147473501" r:id="rId16"/>
    <p:sldId id="2147473273" r:id="rId17"/>
    <p:sldId id="2147473566" r:id="rId18"/>
    <p:sldId id="2147473514" r:id="rId19"/>
    <p:sldId id="2147473552" r:id="rId20"/>
    <p:sldId id="2147473277" r:id="rId21"/>
    <p:sldId id="2147473551" r:id="rId22"/>
    <p:sldId id="2147473540" r:id="rId23"/>
    <p:sldId id="2147473247" r:id="rId24"/>
    <p:sldId id="2147473512" r:id="rId25"/>
    <p:sldId id="2147473255" r:id="rId26"/>
    <p:sldId id="2147473539" r:id="rId27"/>
    <p:sldId id="2147473269" r:id="rId28"/>
    <p:sldId id="2147473324" r:id="rId29"/>
    <p:sldId id="2147473519" r:id="rId30"/>
    <p:sldId id="2147473557" r:id="rId31"/>
    <p:sldId id="2147473562" r:id="rId32"/>
    <p:sldId id="2147473535" r:id="rId33"/>
    <p:sldId id="2147473538" r:id="rId34"/>
    <p:sldId id="277" r:id="rId35"/>
    <p:sldId id="2147473330" r:id="rId36"/>
    <p:sldId id="2147473518" r:id="rId37"/>
    <p:sldId id="2147473555" r:id="rId38"/>
    <p:sldId id="2147473554" r:id="rId39"/>
    <p:sldId id="2147473556" r:id="rId40"/>
    <p:sldId id="2147473271" r:id="rId41"/>
    <p:sldId id="2147473563"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314400-9A09-34C8-2B8E-622BFD3F3F1F}" name="BREWER, Helen (ROYAL DEVON UNIVERSITY HEALTHCARE NHS FOUNDATION TRUST)" initials="" userId="S::helen.brewer@nhs.net::06cf88ea-ac8c-4999-8500-54802e429a93" providerId="AD"/>
  <p188:author id="{2AF95199-6296-1429-095C-8836B28567D6}" name="LEWIS, Carole (NHS DEVON ICB - 15N)" initials="CL" userId="S::carole.lewis11@nhs.net::5a8494b7-0bc0-49b7-bee1-739896bcf79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E1245F-47DE-4031-82A9-C9239E5BF693}" v="435" dt="2025-07-10T15:39:43.5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061" autoAdjust="0"/>
  </p:normalViewPr>
  <p:slideViewPr>
    <p:cSldViewPr snapToGrid="0">
      <p:cViewPr varScale="1">
        <p:scale>
          <a:sx n="70" d="100"/>
          <a:sy n="70" d="100"/>
        </p:scale>
        <p:origin x="71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Miller" userId="c091afb0-460a-4dd7-8a71-8c042db64ff3" providerId="ADAL" clId="{EBE1245F-47DE-4031-82A9-C9239E5BF693}"/>
    <pc:docChg chg="undo custSel addSld delSld modSld">
      <pc:chgData name="Sarah Miller" userId="c091afb0-460a-4dd7-8a71-8c042db64ff3" providerId="ADAL" clId="{EBE1245F-47DE-4031-82A9-C9239E5BF693}" dt="2025-07-10T15:44:23.097" v="717" actId="20577"/>
      <pc:docMkLst>
        <pc:docMk/>
      </pc:docMkLst>
      <pc:sldChg chg="modSp add mod">
        <pc:chgData name="Sarah Miller" userId="c091afb0-460a-4dd7-8a71-8c042db64ff3" providerId="ADAL" clId="{EBE1245F-47DE-4031-82A9-C9239E5BF693}" dt="2025-07-10T15:07:42.028" v="434"/>
        <pc:sldMkLst>
          <pc:docMk/>
          <pc:sldMk cId="2455428349" sldId="277"/>
        </pc:sldMkLst>
        <pc:spChg chg="mod">
          <ac:chgData name="Sarah Miller" userId="c091afb0-460a-4dd7-8a71-8c042db64ff3" providerId="ADAL" clId="{EBE1245F-47DE-4031-82A9-C9239E5BF693}" dt="2025-07-10T14:59:58.255" v="422" actId="20577"/>
          <ac:spMkLst>
            <pc:docMk/>
            <pc:sldMk cId="2455428349" sldId="277"/>
            <ac:spMk id="4" creationId="{CB6BE845-54D5-542E-A907-30BACC7B13FC}"/>
          </ac:spMkLst>
        </pc:spChg>
        <pc:spChg chg="mod">
          <ac:chgData name="Sarah Miller" userId="c091afb0-460a-4dd7-8a71-8c042db64ff3" providerId="ADAL" clId="{EBE1245F-47DE-4031-82A9-C9239E5BF693}" dt="2025-07-10T15:07:42.028" v="434"/>
          <ac:spMkLst>
            <pc:docMk/>
            <pc:sldMk cId="2455428349" sldId="277"/>
            <ac:spMk id="6" creationId="{61566C29-4EEF-0FA0-2E32-4C4E7EA5D619}"/>
          </ac:spMkLst>
        </pc:spChg>
      </pc:sldChg>
      <pc:sldChg chg="del">
        <pc:chgData name="Sarah Miller" userId="c091afb0-460a-4dd7-8a71-8c042db64ff3" providerId="ADAL" clId="{EBE1245F-47DE-4031-82A9-C9239E5BF693}" dt="2025-07-10T14:59:45.236" v="409" actId="2696"/>
        <pc:sldMkLst>
          <pc:docMk/>
          <pc:sldMk cId="3579293375" sldId="277"/>
        </pc:sldMkLst>
      </pc:sldChg>
      <pc:sldChg chg="modSp mod">
        <pc:chgData name="Sarah Miller" userId="c091afb0-460a-4dd7-8a71-8c042db64ff3" providerId="ADAL" clId="{EBE1245F-47DE-4031-82A9-C9239E5BF693}" dt="2025-07-10T15:41:30.203" v="713" actId="20577"/>
        <pc:sldMkLst>
          <pc:docMk/>
          <pc:sldMk cId="1705385408" sldId="2147473247"/>
        </pc:sldMkLst>
        <pc:spChg chg="mod">
          <ac:chgData name="Sarah Miller" userId="c091afb0-460a-4dd7-8a71-8c042db64ff3" providerId="ADAL" clId="{EBE1245F-47DE-4031-82A9-C9239E5BF693}" dt="2025-07-10T15:41:30.203" v="713" actId="20577"/>
          <ac:spMkLst>
            <pc:docMk/>
            <pc:sldMk cId="1705385408" sldId="2147473247"/>
            <ac:spMk id="5" creationId="{C4637C4F-ACE9-476E-DCB3-132A76C55626}"/>
          </ac:spMkLst>
        </pc:spChg>
        <pc:graphicFrameChg chg="mod">
          <ac:chgData name="Sarah Miller" userId="c091afb0-460a-4dd7-8a71-8c042db64ff3" providerId="ADAL" clId="{EBE1245F-47DE-4031-82A9-C9239E5BF693}" dt="2025-07-10T15:39:43.525" v="692" actId="478"/>
          <ac:graphicFrameMkLst>
            <pc:docMk/>
            <pc:sldMk cId="1705385408" sldId="2147473247"/>
            <ac:graphicFrameMk id="9" creationId="{07336F6C-40EA-EE81-6DC3-217C3D12B23A}"/>
          </ac:graphicFrameMkLst>
        </pc:graphicFrameChg>
      </pc:sldChg>
      <pc:sldChg chg="modSp mod">
        <pc:chgData name="Sarah Miller" userId="c091afb0-460a-4dd7-8a71-8c042db64ff3" providerId="ADAL" clId="{EBE1245F-47DE-4031-82A9-C9239E5BF693}" dt="2025-07-10T15:44:19.648" v="715" actId="20577"/>
        <pc:sldMkLst>
          <pc:docMk/>
          <pc:sldMk cId="2755855226" sldId="2147473271"/>
        </pc:sldMkLst>
        <pc:spChg chg="mod">
          <ac:chgData name="Sarah Miller" userId="c091afb0-460a-4dd7-8a71-8c042db64ff3" providerId="ADAL" clId="{EBE1245F-47DE-4031-82A9-C9239E5BF693}" dt="2025-07-10T15:44:19.648" v="715" actId="20577"/>
          <ac:spMkLst>
            <pc:docMk/>
            <pc:sldMk cId="2755855226" sldId="2147473271"/>
            <ac:spMk id="4" creationId="{1A6B569B-A1E8-DA0A-388E-A165648A8FD1}"/>
          </ac:spMkLst>
        </pc:spChg>
      </pc:sldChg>
      <pc:sldChg chg="modSp mod">
        <pc:chgData name="Sarah Miller" userId="c091afb0-460a-4dd7-8a71-8c042db64ff3" providerId="ADAL" clId="{EBE1245F-47DE-4031-82A9-C9239E5BF693}" dt="2025-07-10T14:58:17.514" v="404" actId="14100"/>
        <pc:sldMkLst>
          <pc:docMk/>
          <pc:sldMk cId="801856932" sldId="2147473324"/>
        </pc:sldMkLst>
        <pc:graphicFrameChg chg="mod">
          <ac:chgData name="Sarah Miller" userId="c091afb0-460a-4dd7-8a71-8c042db64ff3" providerId="ADAL" clId="{EBE1245F-47DE-4031-82A9-C9239E5BF693}" dt="2025-07-10T14:58:17.514" v="404" actId="14100"/>
          <ac:graphicFrameMkLst>
            <pc:docMk/>
            <pc:sldMk cId="801856932" sldId="2147473324"/>
            <ac:graphicFrameMk id="12" creationId="{D206BF82-D6CD-EC63-4ABD-28C1031E681B}"/>
          </ac:graphicFrameMkLst>
        </pc:graphicFrameChg>
      </pc:sldChg>
      <pc:sldChg chg="modSp mod">
        <pc:chgData name="Sarah Miller" userId="c091afb0-460a-4dd7-8a71-8c042db64ff3" providerId="ADAL" clId="{EBE1245F-47DE-4031-82A9-C9239E5BF693}" dt="2025-07-10T15:00:05.883" v="424" actId="20577"/>
        <pc:sldMkLst>
          <pc:docMk/>
          <pc:sldMk cId="2541525877" sldId="2147473330"/>
        </pc:sldMkLst>
        <pc:spChg chg="mod">
          <ac:chgData name="Sarah Miller" userId="c091afb0-460a-4dd7-8a71-8c042db64ff3" providerId="ADAL" clId="{EBE1245F-47DE-4031-82A9-C9239E5BF693}" dt="2025-07-10T15:00:05.883" v="424" actId="20577"/>
          <ac:spMkLst>
            <pc:docMk/>
            <pc:sldMk cId="2541525877" sldId="2147473330"/>
            <ac:spMk id="21" creationId="{D76703B8-A83B-8B09-F208-5F481E337FC2}"/>
          </ac:spMkLst>
        </pc:spChg>
      </pc:sldChg>
      <pc:sldChg chg="delSp modSp mod">
        <pc:chgData name="Sarah Miller" userId="c091afb0-460a-4dd7-8a71-8c042db64ff3" providerId="ADAL" clId="{EBE1245F-47DE-4031-82A9-C9239E5BF693}" dt="2025-07-10T15:41:17.083" v="712" actId="14100"/>
        <pc:sldMkLst>
          <pc:docMk/>
          <pc:sldMk cId="4112412614" sldId="2147473512"/>
        </pc:sldMkLst>
        <pc:spChg chg="mod">
          <ac:chgData name="Sarah Miller" userId="c091afb0-460a-4dd7-8a71-8c042db64ff3" providerId="ADAL" clId="{EBE1245F-47DE-4031-82A9-C9239E5BF693}" dt="2025-07-10T15:40:30.430" v="702" actId="1076"/>
          <ac:spMkLst>
            <pc:docMk/>
            <pc:sldMk cId="4112412614" sldId="2147473512"/>
            <ac:spMk id="9" creationId="{D7540B22-570A-C1EF-26CE-4DDD65DC2809}"/>
          </ac:spMkLst>
        </pc:spChg>
        <pc:spChg chg="mod">
          <ac:chgData name="Sarah Miller" userId="c091afb0-460a-4dd7-8a71-8c042db64ff3" providerId="ADAL" clId="{EBE1245F-47DE-4031-82A9-C9239E5BF693}" dt="2025-07-10T15:41:17.083" v="712" actId="14100"/>
          <ac:spMkLst>
            <pc:docMk/>
            <pc:sldMk cId="4112412614" sldId="2147473512"/>
            <ac:spMk id="11" creationId="{0340AA77-557F-1B65-C666-CC71F0F9851F}"/>
          </ac:spMkLst>
        </pc:spChg>
        <pc:spChg chg="del mod">
          <ac:chgData name="Sarah Miller" userId="c091afb0-460a-4dd7-8a71-8c042db64ff3" providerId="ADAL" clId="{EBE1245F-47DE-4031-82A9-C9239E5BF693}" dt="2025-07-10T15:39:49.897" v="693" actId="478"/>
          <ac:spMkLst>
            <pc:docMk/>
            <pc:sldMk cId="4112412614" sldId="2147473512"/>
            <ac:spMk id="12" creationId="{72967E69-6F47-AC85-F55B-C5A48198D113}"/>
          </ac:spMkLst>
        </pc:spChg>
        <pc:spChg chg="mod">
          <ac:chgData name="Sarah Miller" userId="c091afb0-460a-4dd7-8a71-8c042db64ff3" providerId="ADAL" clId="{EBE1245F-47DE-4031-82A9-C9239E5BF693}" dt="2025-07-10T15:41:01.444" v="710" actId="1076"/>
          <ac:spMkLst>
            <pc:docMk/>
            <pc:sldMk cId="4112412614" sldId="2147473512"/>
            <ac:spMk id="14" creationId="{37508703-19B9-7E44-DFDD-97BFB2C19805}"/>
          </ac:spMkLst>
        </pc:spChg>
        <pc:spChg chg="mod">
          <ac:chgData name="Sarah Miller" userId="c091afb0-460a-4dd7-8a71-8c042db64ff3" providerId="ADAL" clId="{EBE1245F-47DE-4031-82A9-C9239E5BF693}" dt="2025-07-10T15:40:58.035" v="709" actId="1076"/>
          <ac:spMkLst>
            <pc:docMk/>
            <pc:sldMk cId="4112412614" sldId="2147473512"/>
            <ac:spMk id="15" creationId="{B3E115E0-E589-29EE-671D-7C39ED18EA64}"/>
          </ac:spMkLst>
        </pc:spChg>
        <pc:spChg chg="mod">
          <ac:chgData name="Sarah Miller" userId="c091afb0-460a-4dd7-8a71-8c042db64ff3" providerId="ADAL" clId="{EBE1245F-47DE-4031-82A9-C9239E5BF693}" dt="2025-07-10T15:40:51.933" v="708" actId="14100"/>
          <ac:spMkLst>
            <pc:docMk/>
            <pc:sldMk cId="4112412614" sldId="2147473512"/>
            <ac:spMk id="16" creationId="{99F0EB24-366C-1CE3-A46E-B6CCD9A43097}"/>
          </ac:spMkLst>
        </pc:spChg>
        <pc:grpChg chg="mod">
          <ac:chgData name="Sarah Miller" userId="c091afb0-460a-4dd7-8a71-8c042db64ff3" providerId="ADAL" clId="{EBE1245F-47DE-4031-82A9-C9239E5BF693}" dt="2025-07-10T15:40:32.587" v="703" actId="1076"/>
          <ac:grpSpMkLst>
            <pc:docMk/>
            <pc:sldMk cId="4112412614" sldId="2147473512"/>
            <ac:grpSpMk id="2" creationId="{8157BDB2-F9F6-4B47-76EF-BDEAC64F00B9}"/>
          </ac:grpSpMkLst>
        </pc:grpChg>
      </pc:sldChg>
      <pc:sldChg chg="modSp mod">
        <pc:chgData name="Sarah Miller" userId="c091afb0-460a-4dd7-8a71-8c042db64ff3" providerId="ADAL" clId="{EBE1245F-47DE-4031-82A9-C9239E5BF693}" dt="2025-07-10T15:00:10.354" v="426" actId="20577"/>
        <pc:sldMkLst>
          <pc:docMk/>
          <pc:sldMk cId="998049959" sldId="2147473518"/>
        </pc:sldMkLst>
        <pc:spChg chg="mod">
          <ac:chgData name="Sarah Miller" userId="c091afb0-460a-4dd7-8a71-8c042db64ff3" providerId="ADAL" clId="{EBE1245F-47DE-4031-82A9-C9239E5BF693}" dt="2025-07-10T15:00:10.354" v="426" actId="20577"/>
          <ac:spMkLst>
            <pc:docMk/>
            <pc:sldMk cId="998049959" sldId="2147473518"/>
            <ac:spMk id="10" creationId="{CD9093DD-61BF-6EAD-728A-AFBDCFD88C0C}"/>
          </ac:spMkLst>
        </pc:spChg>
      </pc:sldChg>
      <pc:sldChg chg="del">
        <pc:chgData name="Sarah Miller" userId="c091afb0-460a-4dd7-8a71-8c042db64ff3" providerId="ADAL" clId="{EBE1245F-47DE-4031-82A9-C9239E5BF693}" dt="2025-07-10T14:53:24.832" v="312" actId="2696"/>
        <pc:sldMkLst>
          <pc:docMk/>
          <pc:sldMk cId="3401339523" sldId="2147473538"/>
        </pc:sldMkLst>
      </pc:sldChg>
      <pc:sldChg chg="modSp add mod">
        <pc:chgData name="Sarah Miller" userId="c091afb0-460a-4dd7-8a71-8c042db64ff3" providerId="ADAL" clId="{EBE1245F-47DE-4031-82A9-C9239E5BF693}" dt="2025-07-10T14:54:08.089" v="327" actId="20577"/>
        <pc:sldMkLst>
          <pc:docMk/>
          <pc:sldMk cId="3991489743" sldId="2147473538"/>
        </pc:sldMkLst>
        <pc:spChg chg="mod">
          <ac:chgData name="Sarah Miller" userId="c091afb0-460a-4dd7-8a71-8c042db64ff3" providerId="ADAL" clId="{EBE1245F-47DE-4031-82A9-C9239E5BF693}" dt="2025-07-10T14:54:08.089" v="327" actId="20577"/>
          <ac:spMkLst>
            <pc:docMk/>
            <pc:sldMk cId="3991489743" sldId="2147473538"/>
            <ac:spMk id="3" creationId="{6EEDB6FE-97F5-2835-BE80-8BF4DCF251D0}"/>
          </ac:spMkLst>
        </pc:spChg>
      </pc:sldChg>
      <pc:sldChg chg="modSp mod">
        <pc:chgData name="Sarah Miller" userId="c091afb0-460a-4dd7-8a71-8c042db64ff3" providerId="ADAL" clId="{EBE1245F-47DE-4031-82A9-C9239E5BF693}" dt="2025-07-10T15:32:26.575" v="564" actId="20577"/>
        <pc:sldMkLst>
          <pc:docMk/>
          <pc:sldMk cId="2359030000" sldId="2147473541"/>
        </pc:sldMkLst>
        <pc:spChg chg="mod">
          <ac:chgData name="Sarah Miller" userId="c091afb0-460a-4dd7-8a71-8c042db64ff3" providerId="ADAL" clId="{EBE1245F-47DE-4031-82A9-C9239E5BF693}" dt="2025-07-10T15:32:26.575" v="564" actId="20577"/>
          <ac:spMkLst>
            <pc:docMk/>
            <pc:sldMk cId="2359030000" sldId="2147473541"/>
            <ac:spMk id="3" creationId="{77109033-87C3-0A86-FF88-BE8E092E88E8}"/>
          </ac:spMkLst>
        </pc:spChg>
      </pc:sldChg>
      <pc:sldChg chg="modSp">
        <pc:chgData name="Sarah Miller" userId="c091afb0-460a-4dd7-8a71-8c042db64ff3" providerId="ADAL" clId="{EBE1245F-47DE-4031-82A9-C9239E5BF693}" dt="2025-07-10T15:17:42.509" v="479" actId="20577"/>
        <pc:sldMkLst>
          <pc:docMk/>
          <pc:sldMk cId="4078469697" sldId="2147473551"/>
        </pc:sldMkLst>
        <pc:graphicFrameChg chg="mod">
          <ac:chgData name="Sarah Miller" userId="c091afb0-460a-4dd7-8a71-8c042db64ff3" providerId="ADAL" clId="{EBE1245F-47DE-4031-82A9-C9239E5BF693}" dt="2025-07-10T15:17:42.509" v="479" actId="20577"/>
          <ac:graphicFrameMkLst>
            <pc:docMk/>
            <pc:sldMk cId="4078469697" sldId="2147473551"/>
            <ac:graphicFrameMk id="5" creationId="{B20B12F0-35DF-7713-7AFE-572D70A28ECD}"/>
          </ac:graphicFrameMkLst>
        </pc:graphicFrameChg>
      </pc:sldChg>
      <pc:sldChg chg="del">
        <pc:chgData name="Sarah Miller" userId="c091afb0-460a-4dd7-8a71-8c042db64ff3" providerId="ADAL" clId="{EBE1245F-47DE-4031-82A9-C9239E5BF693}" dt="2025-07-10T15:37:30.002" v="679" actId="47"/>
        <pc:sldMkLst>
          <pc:docMk/>
          <pc:sldMk cId="3076130478" sldId="2147473553"/>
        </pc:sldMkLst>
      </pc:sldChg>
      <pc:sldChg chg="del">
        <pc:chgData name="Sarah Miller" userId="c091afb0-460a-4dd7-8a71-8c042db64ff3" providerId="ADAL" clId="{EBE1245F-47DE-4031-82A9-C9239E5BF693}" dt="2025-07-10T15:19:36.109" v="480" actId="47"/>
        <pc:sldMkLst>
          <pc:docMk/>
          <pc:sldMk cId="2755498330" sldId="2147473558"/>
        </pc:sldMkLst>
      </pc:sldChg>
      <pc:sldChg chg="modSp mod">
        <pc:chgData name="Sarah Miller" userId="c091afb0-460a-4dd7-8a71-8c042db64ff3" providerId="ADAL" clId="{EBE1245F-47DE-4031-82A9-C9239E5BF693}" dt="2025-07-10T15:24:22.506" v="512"/>
        <pc:sldMkLst>
          <pc:docMk/>
          <pc:sldMk cId="1326933727" sldId="2147473562"/>
        </pc:sldMkLst>
        <pc:spChg chg="mod">
          <ac:chgData name="Sarah Miller" userId="c091afb0-460a-4dd7-8a71-8c042db64ff3" providerId="ADAL" clId="{EBE1245F-47DE-4031-82A9-C9239E5BF693}" dt="2025-07-10T15:21:42.462" v="499" actId="1076"/>
          <ac:spMkLst>
            <pc:docMk/>
            <pc:sldMk cId="1326933727" sldId="2147473562"/>
            <ac:spMk id="2" creationId="{B944A449-3151-D660-9CC3-F47DBFAA2C8F}"/>
          </ac:spMkLst>
        </pc:spChg>
        <pc:spChg chg="mod">
          <ac:chgData name="Sarah Miller" userId="c091afb0-460a-4dd7-8a71-8c042db64ff3" providerId="ADAL" clId="{EBE1245F-47DE-4031-82A9-C9239E5BF693}" dt="2025-07-10T14:59:17.379" v="406" actId="1076"/>
          <ac:spMkLst>
            <pc:docMk/>
            <pc:sldMk cId="1326933727" sldId="2147473562"/>
            <ac:spMk id="8" creationId="{5B180029-F033-9AFD-38F9-C6FCD56F1203}"/>
          </ac:spMkLst>
        </pc:spChg>
        <pc:spChg chg="mod">
          <ac:chgData name="Sarah Miller" userId="c091afb0-460a-4dd7-8a71-8c042db64ff3" providerId="ADAL" clId="{EBE1245F-47DE-4031-82A9-C9239E5BF693}" dt="2025-07-10T15:21:17.040" v="496" actId="1076"/>
          <ac:spMkLst>
            <pc:docMk/>
            <pc:sldMk cId="1326933727" sldId="2147473562"/>
            <ac:spMk id="9" creationId="{333BA2FA-EEC4-26C9-402B-6F20C94D8F77}"/>
          </ac:spMkLst>
        </pc:spChg>
        <pc:graphicFrameChg chg="mod">
          <ac:chgData name="Sarah Miller" userId="c091afb0-460a-4dd7-8a71-8c042db64ff3" providerId="ADAL" clId="{EBE1245F-47DE-4031-82A9-C9239E5BF693}" dt="2025-07-10T15:24:22.506" v="512"/>
          <ac:graphicFrameMkLst>
            <pc:docMk/>
            <pc:sldMk cId="1326933727" sldId="2147473562"/>
            <ac:graphicFrameMk id="12" creationId="{A178E90A-29BA-1457-F401-7C30822CD46B}"/>
          </ac:graphicFrameMkLst>
        </pc:graphicFrameChg>
      </pc:sldChg>
      <pc:sldChg chg="modSp mod">
        <pc:chgData name="Sarah Miller" userId="c091afb0-460a-4dd7-8a71-8c042db64ff3" providerId="ADAL" clId="{EBE1245F-47DE-4031-82A9-C9239E5BF693}" dt="2025-07-10T15:44:23.097" v="717" actId="20577"/>
        <pc:sldMkLst>
          <pc:docMk/>
          <pc:sldMk cId="500361814" sldId="2147473563"/>
        </pc:sldMkLst>
        <pc:spChg chg="mod">
          <ac:chgData name="Sarah Miller" userId="c091afb0-460a-4dd7-8a71-8c042db64ff3" providerId="ADAL" clId="{EBE1245F-47DE-4031-82A9-C9239E5BF693}" dt="2025-07-10T15:44:23.097" v="717" actId="20577"/>
          <ac:spMkLst>
            <pc:docMk/>
            <pc:sldMk cId="500361814" sldId="2147473563"/>
            <ac:spMk id="4" creationId="{E08A2DFB-9A1C-3A27-526A-E41E18E4C2F2}"/>
          </ac:spMkLst>
        </pc:spChg>
      </pc:sldChg>
      <pc:sldChg chg="modSp mod">
        <pc:chgData name="Sarah Miller" userId="c091afb0-460a-4dd7-8a71-8c042db64ff3" providerId="ADAL" clId="{EBE1245F-47DE-4031-82A9-C9239E5BF693}" dt="2025-07-10T15:37:55.020" v="688" actId="20577"/>
        <pc:sldMkLst>
          <pc:docMk/>
          <pc:sldMk cId="3403369088" sldId="2147473567"/>
        </pc:sldMkLst>
        <pc:spChg chg="mod">
          <ac:chgData name="Sarah Miller" userId="c091afb0-460a-4dd7-8a71-8c042db64ff3" providerId="ADAL" clId="{EBE1245F-47DE-4031-82A9-C9239E5BF693}" dt="2025-07-10T15:37:55.020" v="688" actId="20577"/>
          <ac:spMkLst>
            <pc:docMk/>
            <pc:sldMk cId="3403369088" sldId="2147473567"/>
            <ac:spMk id="3" creationId="{DECEBEB5-E1BF-AEAF-8DF0-10CB388485EC}"/>
          </ac:spMkLst>
        </pc:spChg>
      </pc:sldChg>
    </pc:docChg>
  </pc:docChgLst>
</pc:chgInfo>
</file>

<file path=ppt/diagrams/_rels/data12.xml.rels><?xml version="1.0" encoding="UTF-8" standalone="yes"?>
<Relationships xmlns="http://schemas.openxmlformats.org/package/2006/relationships"><Relationship Id="rId8" Type="http://schemas.openxmlformats.org/officeDocument/2006/relationships/image" Target="../media/image50.svg"/><Relationship Id="rId13" Type="http://schemas.openxmlformats.org/officeDocument/2006/relationships/image" Target="../media/image55.png"/><Relationship Id="rId3" Type="http://schemas.openxmlformats.org/officeDocument/2006/relationships/image" Target="../media/image45.png"/><Relationship Id="rId7" Type="http://schemas.openxmlformats.org/officeDocument/2006/relationships/image" Target="../media/image49.png"/><Relationship Id="rId12" Type="http://schemas.openxmlformats.org/officeDocument/2006/relationships/image" Target="../media/image54.svg"/><Relationship Id="rId2" Type="http://schemas.openxmlformats.org/officeDocument/2006/relationships/image" Target="../media/image44.svg"/><Relationship Id="rId1" Type="http://schemas.openxmlformats.org/officeDocument/2006/relationships/image" Target="../media/image43.png"/><Relationship Id="rId6" Type="http://schemas.openxmlformats.org/officeDocument/2006/relationships/image" Target="../media/image48.svg"/><Relationship Id="rId11" Type="http://schemas.openxmlformats.org/officeDocument/2006/relationships/image" Target="../media/image53.png"/><Relationship Id="rId5" Type="http://schemas.openxmlformats.org/officeDocument/2006/relationships/image" Target="../media/image47.png"/><Relationship Id="rId10" Type="http://schemas.openxmlformats.org/officeDocument/2006/relationships/image" Target="../media/image52.svg"/><Relationship Id="rId4" Type="http://schemas.openxmlformats.org/officeDocument/2006/relationships/image" Target="../media/image46.svg"/><Relationship Id="rId9" Type="http://schemas.openxmlformats.org/officeDocument/2006/relationships/image" Target="../media/image51.png"/><Relationship Id="rId14" Type="http://schemas.openxmlformats.org/officeDocument/2006/relationships/image" Target="../media/image56.svg"/></Relationships>
</file>

<file path=ppt/diagrams/_rels/data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2.xml.rels><?xml version="1.0" encoding="UTF-8" standalone="yes"?>
<Relationships xmlns="http://schemas.openxmlformats.org/package/2006/relationships"><Relationship Id="rId8" Type="http://schemas.openxmlformats.org/officeDocument/2006/relationships/image" Target="../media/image50.svg"/><Relationship Id="rId13" Type="http://schemas.openxmlformats.org/officeDocument/2006/relationships/image" Target="../media/image55.png"/><Relationship Id="rId3" Type="http://schemas.openxmlformats.org/officeDocument/2006/relationships/image" Target="../media/image45.png"/><Relationship Id="rId7" Type="http://schemas.openxmlformats.org/officeDocument/2006/relationships/image" Target="../media/image49.png"/><Relationship Id="rId12" Type="http://schemas.openxmlformats.org/officeDocument/2006/relationships/image" Target="../media/image54.svg"/><Relationship Id="rId2" Type="http://schemas.openxmlformats.org/officeDocument/2006/relationships/image" Target="../media/image44.svg"/><Relationship Id="rId1" Type="http://schemas.openxmlformats.org/officeDocument/2006/relationships/image" Target="../media/image43.png"/><Relationship Id="rId6" Type="http://schemas.openxmlformats.org/officeDocument/2006/relationships/image" Target="../media/image48.svg"/><Relationship Id="rId11" Type="http://schemas.openxmlformats.org/officeDocument/2006/relationships/image" Target="../media/image53.png"/><Relationship Id="rId5" Type="http://schemas.openxmlformats.org/officeDocument/2006/relationships/image" Target="../media/image47.png"/><Relationship Id="rId10" Type="http://schemas.openxmlformats.org/officeDocument/2006/relationships/image" Target="../media/image52.svg"/><Relationship Id="rId4" Type="http://schemas.openxmlformats.org/officeDocument/2006/relationships/image" Target="../media/image46.svg"/><Relationship Id="rId9" Type="http://schemas.openxmlformats.org/officeDocument/2006/relationships/image" Target="../media/image51.png"/><Relationship Id="rId14" Type="http://schemas.openxmlformats.org/officeDocument/2006/relationships/image" Target="../media/image56.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5A132B-D437-4C39-B37E-9ABDC6B07CB9}" type="doc">
      <dgm:prSet loTypeId="urn:microsoft.com/office/officeart/2005/8/layout/cycle4" loCatId="relationship" qsTypeId="urn:microsoft.com/office/officeart/2005/8/quickstyle/simple1" qsCatId="simple" csTypeId="urn:microsoft.com/office/officeart/2005/8/colors/accent1_2" csCatId="accent1" phldr="1"/>
      <dgm:spPr/>
      <dgm:t>
        <a:bodyPr/>
        <a:lstStyle/>
        <a:p>
          <a:endParaRPr lang="en-GB"/>
        </a:p>
      </dgm:t>
    </dgm:pt>
    <dgm:pt modelId="{36CC4D82-91B8-4646-86EA-51F6B797E8EA}">
      <dgm:prSet phldrT="[Text]"/>
      <dgm:spPr/>
      <dgm:t>
        <a:bodyPr/>
        <a:lstStyle/>
        <a:p>
          <a:r>
            <a:rPr lang="en-GB" dirty="0"/>
            <a:t>Social, emotional mental health</a:t>
          </a:r>
        </a:p>
      </dgm:t>
    </dgm:pt>
    <dgm:pt modelId="{197113D0-3745-482E-9D0C-5DDC0F562896}" type="parTrans" cxnId="{28D47892-3DA4-494A-AB61-C782BF0F3B41}">
      <dgm:prSet/>
      <dgm:spPr/>
      <dgm:t>
        <a:bodyPr/>
        <a:lstStyle/>
        <a:p>
          <a:endParaRPr lang="en-GB"/>
        </a:p>
      </dgm:t>
    </dgm:pt>
    <dgm:pt modelId="{5F41DA30-8966-4673-BE5F-992CC82AAAAB}" type="sibTrans" cxnId="{28D47892-3DA4-494A-AB61-C782BF0F3B41}">
      <dgm:prSet/>
      <dgm:spPr/>
      <dgm:t>
        <a:bodyPr/>
        <a:lstStyle/>
        <a:p>
          <a:endParaRPr lang="en-GB"/>
        </a:p>
      </dgm:t>
    </dgm:pt>
    <dgm:pt modelId="{4AE1B965-C39C-4CBB-89E1-1B57DAFA2E51}">
      <dgm:prSet phldrT="[Text]" custT="1"/>
      <dgm:spPr/>
      <dgm:t>
        <a:bodyPr/>
        <a:lstStyle/>
        <a:p>
          <a:pPr algn="l">
            <a:buFont typeface="Arial" panose="020B0604020202020204" pitchFamily="34" charset="0"/>
            <a:buNone/>
          </a:pPr>
          <a:r>
            <a:rPr lang="en-GB" altLang="en-US" sz="1100" dirty="0">
              <a:latin typeface="Arial" panose="020B0604020202020204" pitchFamily="34" charset="0"/>
              <a:cs typeface="Arial" panose="020B0604020202020204" pitchFamily="34" charset="0"/>
            </a:rPr>
            <a:t>81% of children and young people with SEMH have significant unidentified language disorders that impact on their ability to engage with interventions and support (Hollo et al, 2014).</a:t>
          </a:r>
          <a:endParaRPr lang="en-GB" sz="1100" dirty="0">
            <a:latin typeface="Arial" panose="020B0604020202020204" pitchFamily="34" charset="0"/>
            <a:cs typeface="Arial" panose="020B0604020202020204" pitchFamily="34" charset="0"/>
          </a:endParaRPr>
        </a:p>
      </dgm:t>
    </dgm:pt>
    <dgm:pt modelId="{D2E0347E-90D0-452C-A4D0-0AA561287D26}" type="parTrans" cxnId="{423463CA-8309-4F1A-963B-3052F40E7B9B}">
      <dgm:prSet/>
      <dgm:spPr/>
      <dgm:t>
        <a:bodyPr/>
        <a:lstStyle/>
        <a:p>
          <a:endParaRPr lang="en-GB"/>
        </a:p>
      </dgm:t>
    </dgm:pt>
    <dgm:pt modelId="{AA760632-3DB9-46D4-9B4E-C2AF11F6A06B}" type="sibTrans" cxnId="{423463CA-8309-4F1A-963B-3052F40E7B9B}">
      <dgm:prSet/>
      <dgm:spPr/>
      <dgm:t>
        <a:bodyPr/>
        <a:lstStyle/>
        <a:p>
          <a:endParaRPr lang="en-GB"/>
        </a:p>
      </dgm:t>
    </dgm:pt>
    <dgm:pt modelId="{D59C80B2-FED6-479C-9961-657BCB1F2B61}">
      <dgm:prSet phldrT="[Text]"/>
      <dgm:spPr/>
      <dgm:t>
        <a:bodyPr/>
        <a:lstStyle/>
        <a:p>
          <a:r>
            <a:rPr lang="en-GB" dirty="0"/>
            <a:t>Learning</a:t>
          </a:r>
        </a:p>
      </dgm:t>
    </dgm:pt>
    <dgm:pt modelId="{37C64F08-B2EC-4EED-9FC5-038A51CB105A}" type="parTrans" cxnId="{FDF691E6-80D5-4B69-95A5-52BA2213A38C}">
      <dgm:prSet/>
      <dgm:spPr/>
      <dgm:t>
        <a:bodyPr/>
        <a:lstStyle/>
        <a:p>
          <a:endParaRPr lang="en-GB"/>
        </a:p>
      </dgm:t>
    </dgm:pt>
    <dgm:pt modelId="{A8DE1602-C95E-4ACE-B992-56337F2E0E38}" type="sibTrans" cxnId="{FDF691E6-80D5-4B69-95A5-52BA2213A38C}">
      <dgm:prSet/>
      <dgm:spPr/>
      <dgm:t>
        <a:bodyPr/>
        <a:lstStyle/>
        <a:p>
          <a:endParaRPr lang="en-GB"/>
        </a:p>
      </dgm:t>
    </dgm:pt>
    <dgm:pt modelId="{9F900ED7-9273-4CD1-B0DB-5BD3DFC040F6}">
      <dgm:prSet phldrT="[Text]"/>
      <dgm:spPr/>
      <dgm:t>
        <a:bodyPr/>
        <a:lstStyle/>
        <a:p>
          <a:r>
            <a:rPr lang="en-GB" dirty="0"/>
            <a:t>Employment</a:t>
          </a:r>
        </a:p>
      </dgm:t>
    </dgm:pt>
    <dgm:pt modelId="{F5C7B7F3-DB1A-4DAC-B203-4776F852E437}" type="parTrans" cxnId="{82A68ADD-46A3-4C20-84B5-F2B25ED43397}">
      <dgm:prSet/>
      <dgm:spPr/>
      <dgm:t>
        <a:bodyPr/>
        <a:lstStyle/>
        <a:p>
          <a:endParaRPr lang="en-GB"/>
        </a:p>
      </dgm:t>
    </dgm:pt>
    <dgm:pt modelId="{2A99E92D-967D-4525-BD69-4D1D08E1D612}" type="sibTrans" cxnId="{82A68ADD-46A3-4C20-84B5-F2B25ED43397}">
      <dgm:prSet/>
      <dgm:spPr/>
      <dgm:t>
        <a:bodyPr/>
        <a:lstStyle/>
        <a:p>
          <a:endParaRPr lang="en-GB"/>
        </a:p>
      </dgm:t>
    </dgm:pt>
    <dgm:pt modelId="{A801440F-ECB8-42AE-8BF7-CFAA694C05CD}">
      <dgm:prSet phldrT="[Text]"/>
      <dgm:spPr/>
      <dgm:t>
        <a:bodyPr/>
        <a:lstStyle/>
        <a:p>
          <a:r>
            <a:rPr lang="en-GB" dirty="0"/>
            <a:t>Offending</a:t>
          </a:r>
        </a:p>
      </dgm:t>
    </dgm:pt>
    <dgm:pt modelId="{DB1F58A7-A508-4F3F-9F92-F3242B92973A}" type="parTrans" cxnId="{45C61C6C-E51E-4DEC-8E03-4C2FFA147971}">
      <dgm:prSet/>
      <dgm:spPr/>
      <dgm:t>
        <a:bodyPr/>
        <a:lstStyle/>
        <a:p>
          <a:endParaRPr lang="en-GB"/>
        </a:p>
      </dgm:t>
    </dgm:pt>
    <dgm:pt modelId="{9B54D9C9-6AE4-400D-8E71-20C5C6BA74EE}" type="sibTrans" cxnId="{45C61C6C-E51E-4DEC-8E03-4C2FFA147971}">
      <dgm:prSet/>
      <dgm:spPr/>
      <dgm:t>
        <a:bodyPr/>
        <a:lstStyle/>
        <a:p>
          <a:endParaRPr lang="en-GB"/>
        </a:p>
      </dgm:t>
    </dgm:pt>
    <dgm:pt modelId="{178EF918-CFBC-46D0-8152-9265C9C482D8}">
      <dgm:prSet phldrT="[Text]" custT="1"/>
      <dgm:spPr/>
      <dgm:t>
        <a:bodyPr/>
        <a:lstStyle/>
        <a:p>
          <a:pPr>
            <a:buFont typeface="Arial" panose="020B0604020202020204" pitchFamily="34" charset="0"/>
            <a:buNone/>
          </a:pPr>
          <a:r>
            <a:rPr lang="en-GB" altLang="en-US" sz="1100" dirty="0">
              <a:latin typeface="Arial" panose="020B0604020202020204" pitchFamily="34" charset="0"/>
              <a:cs typeface="Arial" panose="020B0604020202020204" pitchFamily="34" charset="0"/>
            </a:rPr>
            <a:t>Over 60% of young people who are accessing youth justice services have unmet and unrecognised SLCN (Bryan et al, 2015).</a:t>
          </a:r>
          <a:endParaRPr lang="en-GB" sz="1100" dirty="0">
            <a:latin typeface="Arial" panose="020B0604020202020204" pitchFamily="34" charset="0"/>
            <a:cs typeface="Arial" panose="020B0604020202020204" pitchFamily="34" charset="0"/>
          </a:endParaRPr>
        </a:p>
      </dgm:t>
    </dgm:pt>
    <dgm:pt modelId="{320E3F93-2C4B-491F-B650-99DCB812A392}" type="parTrans" cxnId="{AD955516-885A-45E6-B96E-4B6B13EF3F43}">
      <dgm:prSet/>
      <dgm:spPr/>
      <dgm:t>
        <a:bodyPr/>
        <a:lstStyle/>
        <a:p>
          <a:endParaRPr lang="en-GB"/>
        </a:p>
      </dgm:t>
    </dgm:pt>
    <dgm:pt modelId="{4CFF9EAF-4BBB-4B0C-A454-21F15B27FD4B}" type="sibTrans" cxnId="{AD955516-885A-45E6-B96E-4B6B13EF3F43}">
      <dgm:prSet/>
      <dgm:spPr/>
      <dgm:t>
        <a:bodyPr/>
        <a:lstStyle/>
        <a:p>
          <a:endParaRPr lang="en-GB"/>
        </a:p>
      </dgm:t>
    </dgm:pt>
    <dgm:pt modelId="{5E64C702-C9CE-484A-B3D0-BA13162145CF}">
      <dgm:prSet phldrT="[Text]" custT="1"/>
      <dgm:spPr/>
      <dgm:t>
        <a:bodyPr/>
        <a:lstStyle/>
        <a:p>
          <a:pPr algn="r">
            <a:buFont typeface="Arial" panose="020B0604020202020204" pitchFamily="34" charset="0"/>
            <a:buNone/>
          </a:pPr>
          <a:r>
            <a:rPr lang="en-GB" sz="1100" dirty="0">
              <a:latin typeface="Arial" panose="020B0604020202020204" pitchFamily="34" charset="0"/>
              <a:ea typeface="Times New Roman" panose="02020603050405020304" pitchFamily="18" charset="0"/>
              <a:cs typeface="Arial" panose="020B0604020202020204" pitchFamily="34" charset="0"/>
            </a:rPr>
            <a:t>C</a:t>
          </a:r>
          <a:r>
            <a:rPr lang="en-GB" sz="1100" dirty="0">
              <a:effectLst/>
              <a:latin typeface="Arial" panose="020B0604020202020204" pitchFamily="34" charset="0"/>
              <a:ea typeface="Times New Roman" panose="02020603050405020304" pitchFamily="18" charset="0"/>
              <a:cs typeface="Arial" panose="020B0604020202020204" pitchFamily="34" charset="0"/>
            </a:rPr>
            <a:t>hildren who struggle with language at 5yrs are six times less likely to reach the expected standard in English at age 11yrs than children who have had good language skills at 5yrs, and ten times less likely to achieve the expected level in maths (</a:t>
          </a:r>
          <a:r>
            <a:rPr lang="en-GB" sz="1100" dirty="0" err="1">
              <a:effectLst/>
              <a:latin typeface="Arial" panose="020B0604020202020204" pitchFamily="34" charset="0"/>
              <a:ea typeface="Times New Roman" panose="02020603050405020304" pitchFamily="18" charset="0"/>
              <a:cs typeface="Arial" panose="020B0604020202020204" pitchFamily="34" charset="0"/>
            </a:rPr>
            <a:t>Roulestone</a:t>
          </a:r>
          <a:r>
            <a:rPr lang="en-GB" sz="1100" dirty="0">
              <a:effectLst/>
              <a:latin typeface="Arial" panose="020B0604020202020204" pitchFamily="34" charset="0"/>
              <a:ea typeface="Times New Roman" panose="02020603050405020304" pitchFamily="18" charset="0"/>
              <a:cs typeface="Arial" panose="020B0604020202020204" pitchFamily="34" charset="0"/>
            </a:rPr>
            <a:t> et al, 2011)</a:t>
          </a:r>
          <a:endParaRPr lang="en-GB" sz="1100" dirty="0">
            <a:latin typeface="Arial" panose="020B0604020202020204" pitchFamily="34" charset="0"/>
            <a:cs typeface="Arial" panose="020B0604020202020204" pitchFamily="34" charset="0"/>
          </a:endParaRPr>
        </a:p>
      </dgm:t>
    </dgm:pt>
    <dgm:pt modelId="{4B88EC61-3636-4542-A604-4BAC9A71347D}" type="sibTrans" cxnId="{8D159014-AF45-46B8-8C04-BA811904BADB}">
      <dgm:prSet/>
      <dgm:spPr/>
      <dgm:t>
        <a:bodyPr/>
        <a:lstStyle/>
        <a:p>
          <a:endParaRPr lang="en-GB"/>
        </a:p>
      </dgm:t>
    </dgm:pt>
    <dgm:pt modelId="{DFAE6EE0-EDC2-4C5C-87AE-1D0B9BCC75E9}" type="parTrans" cxnId="{8D159014-AF45-46B8-8C04-BA811904BADB}">
      <dgm:prSet/>
      <dgm:spPr/>
      <dgm:t>
        <a:bodyPr/>
        <a:lstStyle/>
        <a:p>
          <a:endParaRPr lang="en-GB"/>
        </a:p>
      </dgm:t>
    </dgm:pt>
    <dgm:pt modelId="{83C03694-EF0D-4B60-9932-D83C781688B1}">
      <dgm:prSet phldrT="[Text]" custT="1"/>
      <dgm:spPr/>
      <dgm:t>
        <a:bodyPr/>
        <a:lstStyle/>
        <a:p>
          <a:pPr algn="r">
            <a:spcAft>
              <a:spcPts val="0"/>
            </a:spcAft>
            <a:buNone/>
          </a:pPr>
          <a:r>
            <a:rPr lang="en-GB" sz="1100" dirty="0">
              <a:latin typeface="Arial" panose="020B0604020202020204" pitchFamily="34" charset="0"/>
              <a:ea typeface="Times New Roman" panose="02020603050405020304" pitchFamily="18" charset="0"/>
              <a:cs typeface="Arial" panose="020B0604020202020204" pitchFamily="34" charset="0"/>
            </a:rPr>
            <a:t>C</a:t>
          </a:r>
          <a:r>
            <a:rPr lang="en-GB" sz="1100" dirty="0">
              <a:effectLst/>
              <a:latin typeface="Arial" panose="020B0604020202020204" pitchFamily="34" charset="0"/>
              <a:ea typeface="Times New Roman" panose="02020603050405020304" pitchFamily="18" charset="0"/>
              <a:cs typeface="Arial" panose="020B0604020202020204" pitchFamily="34" charset="0"/>
            </a:rPr>
            <a:t>hildren with poor vocabulary at age 5yrs are more than twice as likely to be unemployed at age 34yrs as children with good vocabulary(Feinstein et al, 2006)</a:t>
          </a:r>
          <a:endParaRPr lang="en-GB" sz="1100" dirty="0">
            <a:latin typeface="Arial" panose="020B0604020202020204" pitchFamily="34" charset="0"/>
            <a:cs typeface="Arial" panose="020B0604020202020204" pitchFamily="34" charset="0"/>
          </a:endParaRPr>
        </a:p>
      </dgm:t>
    </dgm:pt>
    <dgm:pt modelId="{35D79B53-C862-41E8-91BA-00C5333FB991}" type="sibTrans" cxnId="{8312AC8B-8150-4035-84FF-01D028E4672D}">
      <dgm:prSet/>
      <dgm:spPr/>
      <dgm:t>
        <a:bodyPr/>
        <a:lstStyle/>
        <a:p>
          <a:endParaRPr lang="en-GB"/>
        </a:p>
      </dgm:t>
    </dgm:pt>
    <dgm:pt modelId="{E9D9B0EE-1889-48C5-AF9E-96BB47F36D3F}" type="parTrans" cxnId="{8312AC8B-8150-4035-84FF-01D028E4672D}">
      <dgm:prSet/>
      <dgm:spPr/>
      <dgm:t>
        <a:bodyPr/>
        <a:lstStyle/>
        <a:p>
          <a:endParaRPr lang="en-GB"/>
        </a:p>
      </dgm:t>
    </dgm:pt>
    <dgm:pt modelId="{9F8790CC-DDC7-4BD7-8AED-7868003101A1}">
      <dgm:prSet phldrT="[Text]" custT="1"/>
      <dgm:spPr/>
      <dgm:t>
        <a:bodyPr/>
        <a:lstStyle/>
        <a:p>
          <a:pPr algn="r">
            <a:buFont typeface="Arial" panose="020B0604020202020204" pitchFamily="34" charset="0"/>
            <a:buNone/>
          </a:pPr>
          <a:r>
            <a:rPr lang="en-US" sz="1100" dirty="0">
              <a:latin typeface="Arial" panose="020B0604020202020204" pitchFamily="34" charset="0"/>
              <a:cs typeface="Arial" panose="020B0604020202020204" pitchFamily="34" charset="0"/>
            </a:rPr>
            <a:t>There is a clear correlation between many of the groups of pupils who are disproportionately more likely to be excluded, and the groups of children and young people who are more likely to have communication needs (Clegg, 2004; Clegg et al, 2009).</a:t>
          </a:r>
          <a:endParaRPr lang="en-GB" sz="1100" dirty="0">
            <a:latin typeface="Arial" panose="020B0604020202020204" pitchFamily="34" charset="0"/>
            <a:cs typeface="Arial" panose="020B0604020202020204" pitchFamily="34" charset="0"/>
          </a:endParaRPr>
        </a:p>
      </dgm:t>
    </dgm:pt>
    <dgm:pt modelId="{FE568E68-E24D-452A-A27E-973B9E04A3BA}" type="parTrans" cxnId="{E8F4D2CD-7BA2-4CD1-85EA-ABE808545ACB}">
      <dgm:prSet/>
      <dgm:spPr/>
      <dgm:t>
        <a:bodyPr/>
        <a:lstStyle/>
        <a:p>
          <a:endParaRPr lang="en-GB"/>
        </a:p>
      </dgm:t>
    </dgm:pt>
    <dgm:pt modelId="{0D148C43-0948-467A-881D-D04A50543EA9}" type="sibTrans" cxnId="{E8F4D2CD-7BA2-4CD1-85EA-ABE808545ACB}">
      <dgm:prSet/>
      <dgm:spPr/>
      <dgm:t>
        <a:bodyPr/>
        <a:lstStyle/>
        <a:p>
          <a:endParaRPr lang="en-GB"/>
        </a:p>
      </dgm:t>
    </dgm:pt>
    <dgm:pt modelId="{620A206E-3A53-4A85-87A4-DB123BC1AF9B}">
      <dgm:prSet phldrT="[Text]" custT="1"/>
      <dgm:spPr/>
      <dgm:t>
        <a:bodyPr/>
        <a:lstStyle/>
        <a:p>
          <a:pPr algn="l">
            <a:buFont typeface="Arial" panose="020B0604020202020204" pitchFamily="34" charset="0"/>
            <a:buNone/>
          </a:pPr>
          <a:r>
            <a:rPr lang="en-GB" sz="1100" dirty="0">
              <a:latin typeface="Arial" panose="020B0604020202020204" pitchFamily="34" charset="0"/>
              <a:cs typeface="Arial" panose="020B0604020202020204" pitchFamily="34" charset="0"/>
            </a:rPr>
            <a:t>Children with a history of SLCN are 2.7 times more likely to have a social phobia by age 19 (Law et al, 2015).</a:t>
          </a:r>
        </a:p>
      </dgm:t>
    </dgm:pt>
    <dgm:pt modelId="{BB36180F-90AE-42EE-8D83-0098A114933A}" type="parTrans" cxnId="{84CCF749-2AD5-4D06-A854-698BAF65A94C}">
      <dgm:prSet/>
      <dgm:spPr/>
      <dgm:t>
        <a:bodyPr/>
        <a:lstStyle/>
        <a:p>
          <a:endParaRPr lang="en-GB"/>
        </a:p>
      </dgm:t>
    </dgm:pt>
    <dgm:pt modelId="{75B46008-9398-47BC-88F8-CC972E8A4350}" type="sibTrans" cxnId="{84CCF749-2AD5-4D06-A854-698BAF65A94C}">
      <dgm:prSet/>
      <dgm:spPr/>
      <dgm:t>
        <a:bodyPr/>
        <a:lstStyle/>
        <a:p>
          <a:endParaRPr lang="en-GB"/>
        </a:p>
      </dgm:t>
    </dgm:pt>
    <dgm:pt modelId="{70C02264-BD3F-463E-8C5B-7F077C16E37E}">
      <dgm:prSet phldrT="[Text]" custT="1"/>
      <dgm:spPr/>
      <dgm:t>
        <a:bodyPr/>
        <a:lstStyle/>
        <a:p>
          <a:pPr algn="r">
            <a:spcAft>
              <a:spcPts val="0"/>
            </a:spcAft>
            <a:buNone/>
          </a:pPr>
          <a:r>
            <a:rPr lang="en-GB" sz="1100" dirty="0">
              <a:latin typeface="Arial" panose="020B0604020202020204" pitchFamily="34" charset="0"/>
              <a:cs typeface="Arial" panose="020B0604020202020204" pitchFamily="34" charset="0"/>
            </a:rPr>
            <a:t>88% of long-term unemployed young men have been found to have SLCN (Elliot, 2011)</a:t>
          </a:r>
        </a:p>
      </dgm:t>
    </dgm:pt>
    <dgm:pt modelId="{D2726026-E798-4DDE-AE3C-0D0BC54A9BE3}" type="parTrans" cxnId="{7FEB91E9-B84B-42AE-AD0B-478496C876EA}">
      <dgm:prSet/>
      <dgm:spPr/>
      <dgm:t>
        <a:bodyPr/>
        <a:lstStyle/>
        <a:p>
          <a:endParaRPr lang="en-GB"/>
        </a:p>
      </dgm:t>
    </dgm:pt>
    <dgm:pt modelId="{78FF2369-7B8A-4332-AA14-C7DAB532786C}" type="sibTrans" cxnId="{7FEB91E9-B84B-42AE-AD0B-478496C876EA}">
      <dgm:prSet/>
      <dgm:spPr/>
      <dgm:t>
        <a:bodyPr/>
        <a:lstStyle/>
        <a:p>
          <a:endParaRPr lang="en-GB"/>
        </a:p>
      </dgm:t>
    </dgm:pt>
    <dgm:pt modelId="{21B7E015-1D30-407F-81CE-F96FDF21B6D3}">
      <dgm:prSet phldrT="[Text]" custT="1"/>
      <dgm:spPr/>
      <dgm:t>
        <a:bodyPr/>
        <a:lstStyle/>
        <a:p>
          <a:pPr algn="r">
            <a:spcAft>
              <a:spcPts val="0"/>
            </a:spcAft>
            <a:buNone/>
          </a:pPr>
          <a:endParaRPr lang="en-GB" sz="1100" dirty="0">
            <a:latin typeface="Arial" panose="020B0604020202020204" pitchFamily="34" charset="0"/>
            <a:cs typeface="Arial" panose="020B0604020202020204" pitchFamily="34" charset="0"/>
          </a:endParaRPr>
        </a:p>
      </dgm:t>
    </dgm:pt>
    <dgm:pt modelId="{4A9E924F-1258-452C-9616-21A3B425AA8E}" type="parTrans" cxnId="{3767BC9C-7CCF-4627-A2A3-914E488CCAF1}">
      <dgm:prSet/>
      <dgm:spPr/>
      <dgm:t>
        <a:bodyPr/>
        <a:lstStyle/>
        <a:p>
          <a:endParaRPr lang="en-GB"/>
        </a:p>
      </dgm:t>
    </dgm:pt>
    <dgm:pt modelId="{A608750E-F8D2-4F2B-8635-70061E9678EF}" type="sibTrans" cxnId="{3767BC9C-7CCF-4627-A2A3-914E488CCAF1}">
      <dgm:prSet/>
      <dgm:spPr/>
      <dgm:t>
        <a:bodyPr/>
        <a:lstStyle/>
        <a:p>
          <a:endParaRPr lang="en-GB"/>
        </a:p>
      </dgm:t>
    </dgm:pt>
    <dgm:pt modelId="{ED19F513-5F06-4E8D-AF63-CA5AA8386798}">
      <dgm:prSet phldrT="[Text]" custT="1"/>
      <dgm:spPr/>
      <dgm:t>
        <a:bodyPr/>
        <a:lstStyle/>
        <a:p>
          <a:pPr>
            <a:buFont typeface="Arial" panose="020B0604020202020204" pitchFamily="34" charset="0"/>
            <a:buNone/>
          </a:pPr>
          <a:r>
            <a:rPr lang="en-GB" sz="1100" dirty="0">
              <a:latin typeface="Arial" panose="020B0604020202020204" pitchFamily="34" charset="0"/>
              <a:cs typeface="Arial" panose="020B0604020202020204" pitchFamily="34" charset="0"/>
            </a:rPr>
            <a:t>In 2019-2020 the Youth Justice Board found that 71% of children sentenced had speech, language and communication needs (Youth Justice Board/Ministry of Justice, 2021)</a:t>
          </a:r>
        </a:p>
      </dgm:t>
    </dgm:pt>
    <dgm:pt modelId="{743405B7-E581-429E-ADEE-D268C8D4AEF3}" type="parTrans" cxnId="{1C025AC6-E650-449D-8D90-77D4E4A98B6F}">
      <dgm:prSet/>
      <dgm:spPr/>
      <dgm:t>
        <a:bodyPr/>
        <a:lstStyle/>
        <a:p>
          <a:endParaRPr lang="en-GB"/>
        </a:p>
      </dgm:t>
    </dgm:pt>
    <dgm:pt modelId="{D696F8F2-D0AB-4DDE-97E9-C4468C0331D5}" type="sibTrans" cxnId="{1C025AC6-E650-449D-8D90-77D4E4A98B6F}">
      <dgm:prSet/>
      <dgm:spPr/>
      <dgm:t>
        <a:bodyPr/>
        <a:lstStyle/>
        <a:p>
          <a:endParaRPr lang="en-GB"/>
        </a:p>
      </dgm:t>
    </dgm:pt>
    <dgm:pt modelId="{BD21508B-D9C8-445F-B184-E5F20773F509}" type="pres">
      <dgm:prSet presAssocID="{365A132B-D437-4C39-B37E-9ABDC6B07CB9}" presName="cycleMatrixDiagram" presStyleCnt="0">
        <dgm:presLayoutVars>
          <dgm:chMax val="1"/>
          <dgm:dir/>
          <dgm:animLvl val="lvl"/>
          <dgm:resizeHandles val="exact"/>
        </dgm:presLayoutVars>
      </dgm:prSet>
      <dgm:spPr/>
    </dgm:pt>
    <dgm:pt modelId="{0EA352D9-A9A6-4BB9-9C9A-47DF014F8351}" type="pres">
      <dgm:prSet presAssocID="{365A132B-D437-4C39-B37E-9ABDC6B07CB9}" presName="children" presStyleCnt="0"/>
      <dgm:spPr/>
    </dgm:pt>
    <dgm:pt modelId="{1C6AE697-8420-46F4-93DC-ADBB268F74A6}" type="pres">
      <dgm:prSet presAssocID="{365A132B-D437-4C39-B37E-9ABDC6B07CB9}" presName="child1group" presStyleCnt="0"/>
      <dgm:spPr/>
    </dgm:pt>
    <dgm:pt modelId="{6CD953B6-533F-4827-93F1-E86213E4690D}" type="pres">
      <dgm:prSet presAssocID="{365A132B-D437-4C39-B37E-9ABDC6B07CB9}" presName="child1" presStyleLbl="bgAcc1" presStyleIdx="0" presStyleCnt="4" custScaleX="255119" custScaleY="127154" custLinFactX="-4446" custLinFactNeighborX="-100000" custLinFactNeighborY="25895"/>
      <dgm:spPr/>
    </dgm:pt>
    <dgm:pt modelId="{69EED8DA-AFD1-4B70-82BF-2ED67EFD542B}" type="pres">
      <dgm:prSet presAssocID="{365A132B-D437-4C39-B37E-9ABDC6B07CB9}" presName="child1Text" presStyleLbl="bgAcc1" presStyleIdx="0" presStyleCnt="4">
        <dgm:presLayoutVars>
          <dgm:bulletEnabled val="1"/>
        </dgm:presLayoutVars>
      </dgm:prSet>
      <dgm:spPr/>
    </dgm:pt>
    <dgm:pt modelId="{53033058-E9D1-48FC-ADB4-7E60A606CA2F}" type="pres">
      <dgm:prSet presAssocID="{365A132B-D437-4C39-B37E-9ABDC6B07CB9}" presName="child2group" presStyleCnt="0"/>
      <dgm:spPr/>
    </dgm:pt>
    <dgm:pt modelId="{AADE4A24-F660-4723-B6AC-90ADC82E0C47}" type="pres">
      <dgm:prSet presAssocID="{365A132B-D437-4C39-B37E-9ABDC6B07CB9}" presName="child2" presStyleLbl="bgAcc1" presStyleIdx="1" presStyleCnt="4" custScaleX="331351" custScaleY="150096" custLinFactX="741" custLinFactNeighborX="100000" custLinFactNeighborY="24779"/>
      <dgm:spPr/>
    </dgm:pt>
    <dgm:pt modelId="{69A60F28-6282-4DCE-AE39-EE9BED8B6725}" type="pres">
      <dgm:prSet presAssocID="{365A132B-D437-4C39-B37E-9ABDC6B07CB9}" presName="child2Text" presStyleLbl="bgAcc1" presStyleIdx="1" presStyleCnt="4">
        <dgm:presLayoutVars>
          <dgm:bulletEnabled val="1"/>
        </dgm:presLayoutVars>
      </dgm:prSet>
      <dgm:spPr/>
    </dgm:pt>
    <dgm:pt modelId="{A1B53883-CEBE-4BAB-9728-96FD87C31113}" type="pres">
      <dgm:prSet presAssocID="{365A132B-D437-4C39-B37E-9ABDC6B07CB9}" presName="child3group" presStyleCnt="0"/>
      <dgm:spPr/>
    </dgm:pt>
    <dgm:pt modelId="{BBB8856B-3F87-42D9-8128-95D6A4CA9A20}" type="pres">
      <dgm:prSet presAssocID="{365A132B-D437-4C39-B37E-9ABDC6B07CB9}" presName="child3" presStyleLbl="bgAcc1" presStyleIdx="2" presStyleCnt="4" custScaleX="330617" custScaleY="138162" custLinFactNeighborX="99936" custLinFactNeighborY="-36595"/>
      <dgm:spPr/>
    </dgm:pt>
    <dgm:pt modelId="{ED8107AC-640E-4CA0-8E83-8935A8D618F5}" type="pres">
      <dgm:prSet presAssocID="{365A132B-D437-4C39-B37E-9ABDC6B07CB9}" presName="child3Text" presStyleLbl="bgAcc1" presStyleIdx="2" presStyleCnt="4">
        <dgm:presLayoutVars>
          <dgm:bulletEnabled val="1"/>
        </dgm:presLayoutVars>
      </dgm:prSet>
      <dgm:spPr/>
    </dgm:pt>
    <dgm:pt modelId="{E961E361-DE9C-40F8-9593-47F1CA845FA7}" type="pres">
      <dgm:prSet presAssocID="{365A132B-D437-4C39-B37E-9ABDC6B07CB9}" presName="child4group" presStyleCnt="0"/>
      <dgm:spPr/>
    </dgm:pt>
    <dgm:pt modelId="{277CCFC1-7CCD-42CD-ACE7-C58EE4689988}" type="pres">
      <dgm:prSet presAssocID="{365A132B-D437-4C39-B37E-9ABDC6B07CB9}" presName="child4" presStyleLbl="bgAcc1" presStyleIdx="3" presStyleCnt="4" custScaleX="282075" custScaleY="129966" custLinFactNeighborX="-90857" custLinFactNeighborY="-41991"/>
      <dgm:spPr/>
    </dgm:pt>
    <dgm:pt modelId="{E55BE8F3-E73C-40D3-BE17-465DE67B4707}" type="pres">
      <dgm:prSet presAssocID="{365A132B-D437-4C39-B37E-9ABDC6B07CB9}" presName="child4Text" presStyleLbl="bgAcc1" presStyleIdx="3" presStyleCnt="4">
        <dgm:presLayoutVars>
          <dgm:bulletEnabled val="1"/>
        </dgm:presLayoutVars>
      </dgm:prSet>
      <dgm:spPr/>
    </dgm:pt>
    <dgm:pt modelId="{C4893E6A-DB26-463F-876E-F34165C81655}" type="pres">
      <dgm:prSet presAssocID="{365A132B-D437-4C39-B37E-9ABDC6B07CB9}" presName="childPlaceholder" presStyleCnt="0"/>
      <dgm:spPr/>
    </dgm:pt>
    <dgm:pt modelId="{24DE1FC8-F379-4A03-BB80-25CE7C311A35}" type="pres">
      <dgm:prSet presAssocID="{365A132B-D437-4C39-B37E-9ABDC6B07CB9}" presName="circle" presStyleCnt="0"/>
      <dgm:spPr/>
    </dgm:pt>
    <dgm:pt modelId="{3C2DCF4E-9078-401B-B811-C30A7ACCAFD6}" type="pres">
      <dgm:prSet presAssocID="{365A132B-D437-4C39-B37E-9ABDC6B07CB9}" presName="quadrant1" presStyleLbl="node1" presStyleIdx="0" presStyleCnt="4">
        <dgm:presLayoutVars>
          <dgm:chMax val="1"/>
          <dgm:bulletEnabled val="1"/>
        </dgm:presLayoutVars>
      </dgm:prSet>
      <dgm:spPr/>
    </dgm:pt>
    <dgm:pt modelId="{C70F2CCA-F851-4E1D-BCE8-FEEAE0EDEF30}" type="pres">
      <dgm:prSet presAssocID="{365A132B-D437-4C39-B37E-9ABDC6B07CB9}" presName="quadrant2" presStyleLbl="node1" presStyleIdx="1" presStyleCnt="4">
        <dgm:presLayoutVars>
          <dgm:chMax val="1"/>
          <dgm:bulletEnabled val="1"/>
        </dgm:presLayoutVars>
      </dgm:prSet>
      <dgm:spPr/>
    </dgm:pt>
    <dgm:pt modelId="{202E616D-30D4-4254-A724-D17B40D20BFA}" type="pres">
      <dgm:prSet presAssocID="{365A132B-D437-4C39-B37E-9ABDC6B07CB9}" presName="quadrant3" presStyleLbl="node1" presStyleIdx="2" presStyleCnt="4">
        <dgm:presLayoutVars>
          <dgm:chMax val="1"/>
          <dgm:bulletEnabled val="1"/>
        </dgm:presLayoutVars>
      </dgm:prSet>
      <dgm:spPr/>
    </dgm:pt>
    <dgm:pt modelId="{19903E19-84A9-4E5B-8F2A-7314ECBB40E8}" type="pres">
      <dgm:prSet presAssocID="{365A132B-D437-4C39-B37E-9ABDC6B07CB9}" presName="quadrant4" presStyleLbl="node1" presStyleIdx="3" presStyleCnt="4">
        <dgm:presLayoutVars>
          <dgm:chMax val="1"/>
          <dgm:bulletEnabled val="1"/>
        </dgm:presLayoutVars>
      </dgm:prSet>
      <dgm:spPr/>
    </dgm:pt>
    <dgm:pt modelId="{FB895E21-9B4A-411D-A997-7ED39FD8E5C0}" type="pres">
      <dgm:prSet presAssocID="{365A132B-D437-4C39-B37E-9ABDC6B07CB9}" presName="quadrantPlaceholder" presStyleCnt="0"/>
      <dgm:spPr/>
    </dgm:pt>
    <dgm:pt modelId="{372F78AE-1A13-4D35-8501-2A220F5D5FA6}" type="pres">
      <dgm:prSet presAssocID="{365A132B-D437-4C39-B37E-9ABDC6B07CB9}" presName="center1" presStyleLbl="fgShp" presStyleIdx="0" presStyleCnt="2"/>
      <dgm:spPr/>
    </dgm:pt>
    <dgm:pt modelId="{0093225C-9BB6-450D-9C6D-C311CD50BCB4}" type="pres">
      <dgm:prSet presAssocID="{365A132B-D437-4C39-B37E-9ABDC6B07CB9}" presName="center2" presStyleLbl="fgShp" presStyleIdx="1" presStyleCnt="2"/>
      <dgm:spPr/>
    </dgm:pt>
  </dgm:ptLst>
  <dgm:cxnLst>
    <dgm:cxn modelId="{54D8EA00-2326-47F5-A6D0-072BF230C80B}" type="presOf" srcId="{36CC4D82-91B8-4646-86EA-51F6B797E8EA}" destId="{3C2DCF4E-9078-401B-B811-C30A7ACCAFD6}" srcOrd="0" destOrd="0" presId="urn:microsoft.com/office/officeart/2005/8/layout/cycle4"/>
    <dgm:cxn modelId="{BBF0CB12-4CC9-4523-BB65-1092A5C56E13}" type="presOf" srcId="{70C02264-BD3F-463E-8C5B-7F077C16E37E}" destId="{BBB8856B-3F87-42D9-8128-95D6A4CA9A20}" srcOrd="0" destOrd="2" presId="urn:microsoft.com/office/officeart/2005/8/layout/cycle4"/>
    <dgm:cxn modelId="{8D159014-AF45-46B8-8C04-BA811904BADB}" srcId="{D59C80B2-FED6-479C-9961-657BCB1F2B61}" destId="{5E64C702-C9CE-484A-B3D0-BA13162145CF}" srcOrd="0" destOrd="0" parTransId="{DFAE6EE0-EDC2-4C5C-87AE-1D0B9BCC75E9}" sibTransId="{4B88EC61-3636-4542-A604-4BAC9A71347D}"/>
    <dgm:cxn modelId="{AD955516-885A-45E6-B96E-4B6B13EF3F43}" srcId="{A801440F-ECB8-42AE-8BF7-CFAA694C05CD}" destId="{178EF918-CFBC-46D0-8152-9265C9C482D8}" srcOrd="0" destOrd="0" parTransId="{320E3F93-2C4B-491F-B650-99DCB812A392}" sibTransId="{4CFF9EAF-4BBB-4B0C-A454-21F15B27FD4B}"/>
    <dgm:cxn modelId="{372DF719-347A-4474-B3C9-D9D5B23AF94A}" type="presOf" srcId="{21B7E015-1D30-407F-81CE-F96FDF21B6D3}" destId="{ED8107AC-640E-4CA0-8E83-8935A8D618F5}" srcOrd="1" destOrd="1" presId="urn:microsoft.com/office/officeart/2005/8/layout/cycle4"/>
    <dgm:cxn modelId="{C4FBF31E-2CF9-4B01-8D20-F9E80DC610D6}" type="presOf" srcId="{5E64C702-C9CE-484A-B3D0-BA13162145CF}" destId="{AADE4A24-F660-4723-B6AC-90ADC82E0C47}" srcOrd="0" destOrd="0" presId="urn:microsoft.com/office/officeart/2005/8/layout/cycle4"/>
    <dgm:cxn modelId="{F0CA7E36-C92A-41CA-890F-278D6A982FCB}" type="presOf" srcId="{ED19F513-5F06-4E8D-AF63-CA5AA8386798}" destId="{E55BE8F3-E73C-40D3-BE17-465DE67B4707}" srcOrd="1" destOrd="1" presId="urn:microsoft.com/office/officeart/2005/8/layout/cycle4"/>
    <dgm:cxn modelId="{24648B40-F739-40AB-8894-16C548400DB4}" type="presOf" srcId="{83C03694-EF0D-4B60-9932-D83C781688B1}" destId="{BBB8856B-3F87-42D9-8128-95D6A4CA9A20}" srcOrd="0" destOrd="0" presId="urn:microsoft.com/office/officeart/2005/8/layout/cycle4"/>
    <dgm:cxn modelId="{727CBC42-3970-4B6C-84FB-F80E58F28A32}" type="presOf" srcId="{620A206E-3A53-4A85-87A4-DB123BC1AF9B}" destId="{6CD953B6-533F-4827-93F1-E86213E4690D}" srcOrd="0" destOrd="1" presId="urn:microsoft.com/office/officeart/2005/8/layout/cycle4"/>
    <dgm:cxn modelId="{E386F665-E693-432A-AC33-A4530D01F994}" type="presOf" srcId="{9F8790CC-DDC7-4BD7-8AED-7868003101A1}" destId="{AADE4A24-F660-4723-B6AC-90ADC82E0C47}" srcOrd="0" destOrd="1" presId="urn:microsoft.com/office/officeart/2005/8/layout/cycle4"/>
    <dgm:cxn modelId="{84CCF749-2AD5-4D06-A854-698BAF65A94C}" srcId="{36CC4D82-91B8-4646-86EA-51F6B797E8EA}" destId="{620A206E-3A53-4A85-87A4-DB123BC1AF9B}" srcOrd="1" destOrd="0" parTransId="{BB36180F-90AE-42EE-8D83-0098A114933A}" sibTransId="{75B46008-9398-47BC-88F8-CC972E8A4350}"/>
    <dgm:cxn modelId="{45C61C6C-E51E-4DEC-8E03-4C2FFA147971}" srcId="{365A132B-D437-4C39-B37E-9ABDC6B07CB9}" destId="{A801440F-ECB8-42AE-8BF7-CFAA694C05CD}" srcOrd="3" destOrd="0" parTransId="{DB1F58A7-A508-4F3F-9F92-F3242B92973A}" sibTransId="{9B54D9C9-6AE4-400D-8E71-20C5C6BA74EE}"/>
    <dgm:cxn modelId="{CDD43170-906E-4CCE-9138-0E3DDFEE81BC}" type="presOf" srcId="{21B7E015-1D30-407F-81CE-F96FDF21B6D3}" destId="{BBB8856B-3F87-42D9-8128-95D6A4CA9A20}" srcOrd="0" destOrd="1" presId="urn:microsoft.com/office/officeart/2005/8/layout/cycle4"/>
    <dgm:cxn modelId="{78CE3853-E01F-43E7-BCEC-6D0F47D13328}" type="presOf" srcId="{A801440F-ECB8-42AE-8BF7-CFAA694C05CD}" destId="{19903E19-84A9-4E5B-8F2A-7314ECBB40E8}" srcOrd="0" destOrd="0" presId="urn:microsoft.com/office/officeart/2005/8/layout/cycle4"/>
    <dgm:cxn modelId="{499B1077-E6C1-44E6-A79E-F268C5ECC288}" type="presOf" srcId="{9F8790CC-DDC7-4BD7-8AED-7868003101A1}" destId="{69A60F28-6282-4DCE-AE39-EE9BED8B6725}" srcOrd="1" destOrd="1" presId="urn:microsoft.com/office/officeart/2005/8/layout/cycle4"/>
    <dgm:cxn modelId="{81091789-9114-44AB-B494-8F9FD6BD0196}" type="presOf" srcId="{83C03694-EF0D-4B60-9932-D83C781688B1}" destId="{ED8107AC-640E-4CA0-8E83-8935A8D618F5}" srcOrd="1" destOrd="0" presId="urn:microsoft.com/office/officeart/2005/8/layout/cycle4"/>
    <dgm:cxn modelId="{7BC01A8A-9466-4DFD-8B65-B62A354D6760}" type="presOf" srcId="{9F900ED7-9273-4CD1-B0DB-5BD3DFC040F6}" destId="{202E616D-30D4-4254-A724-D17B40D20BFA}" srcOrd="0" destOrd="0" presId="urn:microsoft.com/office/officeart/2005/8/layout/cycle4"/>
    <dgm:cxn modelId="{8312AC8B-8150-4035-84FF-01D028E4672D}" srcId="{9F900ED7-9273-4CD1-B0DB-5BD3DFC040F6}" destId="{83C03694-EF0D-4B60-9932-D83C781688B1}" srcOrd="0" destOrd="0" parTransId="{E9D9B0EE-1889-48C5-AF9E-96BB47F36D3F}" sibTransId="{35D79B53-C862-41E8-91BA-00C5333FB991}"/>
    <dgm:cxn modelId="{110DA18F-43F3-4D83-A2ED-74405EDBFC54}" type="presOf" srcId="{70C02264-BD3F-463E-8C5B-7F077C16E37E}" destId="{ED8107AC-640E-4CA0-8E83-8935A8D618F5}" srcOrd="1" destOrd="2" presId="urn:microsoft.com/office/officeart/2005/8/layout/cycle4"/>
    <dgm:cxn modelId="{28D47892-3DA4-494A-AB61-C782BF0F3B41}" srcId="{365A132B-D437-4C39-B37E-9ABDC6B07CB9}" destId="{36CC4D82-91B8-4646-86EA-51F6B797E8EA}" srcOrd="0" destOrd="0" parTransId="{197113D0-3745-482E-9D0C-5DDC0F562896}" sibTransId="{5F41DA30-8966-4673-BE5F-992CC82AAAAB}"/>
    <dgm:cxn modelId="{3767BC9C-7CCF-4627-A2A3-914E488CCAF1}" srcId="{9F900ED7-9273-4CD1-B0DB-5BD3DFC040F6}" destId="{21B7E015-1D30-407F-81CE-F96FDF21B6D3}" srcOrd="1" destOrd="0" parTransId="{4A9E924F-1258-452C-9616-21A3B425AA8E}" sibTransId="{A608750E-F8D2-4F2B-8635-70061E9678EF}"/>
    <dgm:cxn modelId="{8984449F-E3F5-4FFD-A8C7-95C7A94486E2}" type="presOf" srcId="{365A132B-D437-4C39-B37E-9ABDC6B07CB9}" destId="{BD21508B-D9C8-445F-B184-E5F20773F509}" srcOrd="0" destOrd="0" presId="urn:microsoft.com/office/officeart/2005/8/layout/cycle4"/>
    <dgm:cxn modelId="{91D273A8-4CBA-40E7-AE5F-9088A3783CEE}" type="presOf" srcId="{4AE1B965-C39C-4CBB-89E1-1B57DAFA2E51}" destId="{6CD953B6-533F-4827-93F1-E86213E4690D}" srcOrd="0" destOrd="0" presId="urn:microsoft.com/office/officeart/2005/8/layout/cycle4"/>
    <dgm:cxn modelId="{628458BE-EE5D-4B91-95C6-46149FDD3A0D}" type="presOf" srcId="{D59C80B2-FED6-479C-9961-657BCB1F2B61}" destId="{C70F2CCA-F851-4E1D-BCE8-FEEAE0EDEF30}" srcOrd="0" destOrd="0" presId="urn:microsoft.com/office/officeart/2005/8/layout/cycle4"/>
    <dgm:cxn modelId="{C7CE33C4-2718-46D0-87BE-0D37469BE184}" type="presOf" srcId="{178EF918-CFBC-46D0-8152-9265C9C482D8}" destId="{277CCFC1-7CCD-42CD-ACE7-C58EE4689988}" srcOrd="0" destOrd="0" presId="urn:microsoft.com/office/officeart/2005/8/layout/cycle4"/>
    <dgm:cxn modelId="{704D15C5-32EE-40FA-9382-F8637486A742}" type="presOf" srcId="{178EF918-CFBC-46D0-8152-9265C9C482D8}" destId="{E55BE8F3-E73C-40D3-BE17-465DE67B4707}" srcOrd="1" destOrd="0" presId="urn:microsoft.com/office/officeart/2005/8/layout/cycle4"/>
    <dgm:cxn modelId="{1C025AC6-E650-449D-8D90-77D4E4A98B6F}" srcId="{A801440F-ECB8-42AE-8BF7-CFAA694C05CD}" destId="{ED19F513-5F06-4E8D-AF63-CA5AA8386798}" srcOrd="1" destOrd="0" parTransId="{743405B7-E581-429E-ADEE-D268C8D4AEF3}" sibTransId="{D696F8F2-D0AB-4DDE-97E9-C4468C0331D5}"/>
    <dgm:cxn modelId="{39B931C8-4475-45E2-82D5-7168CA064C5D}" type="presOf" srcId="{5E64C702-C9CE-484A-B3D0-BA13162145CF}" destId="{69A60F28-6282-4DCE-AE39-EE9BED8B6725}" srcOrd="1" destOrd="0" presId="urn:microsoft.com/office/officeart/2005/8/layout/cycle4"/>
    <dgm:cxn modelId="{423463CA-8309-4F1A-963B-3052F40E7B9B}" srcId="{36CC4D82-91B8-4646-86EA-51F6B797E8EA}" destId="{4AE1B965-C39C-4CBB-89E1-1B57DAFA2E51}" srcOrd="0" destOrd="0" parTransId="{D2E0347E-90D0-452C-A4D0-0AA561287D26}" sibTransId="{AA760632-3DB9-46D4-9B4E-C2AF11F6A06B}"/>
    <dgm:cxn modelId="{E8F4D2CD-7BA2-4CD1-85EA-ABE808545ACB}" srcId="{D59C80B2-FED6-479C-9961-657BCB1F2B61}" destId="{9F8790CC-DDC7-4BD7-8AED-7868003101A1}" srcOrd="1" destOrd="0" parTransId="{FE568E68-E24D-452A-A27E-973B9E04A3BA}" sibTransId="{0D148C43-0948-467A-881D-D04A50543EA9}"/>
    <dgm:cxn modelId="{4EEE2DD2-FA18-4086-98CE-040ED4EC233A}" type="presOf" srcId="{4AE1B965-C39C-4CBB-89E1-1B57DAFA2E51}" destId="{69EED8DA-AFD1-4B70-82BF-2ED67EFD542B}" srcOrd="1" destOrd="0" presId="urn:microsoft.com/office/officeart/2005/8/layout/cycle4"/>
    <dgm:cxn modelId="{27C460D7-9E82-443B-8A79-2D031397AAC8}" type="presOf" srcId="{620A206E-3A53-4A85-87A4-DB123BC1AF9B}" destId="{69EED8DA-AFD1-4B70-82BF-2ED67EFD542B}" srcOrd="1" destOrd="1" presId="urn:microsoft.com/office/officeart/2005/8/layout/cycle4"/>
    <dgm:cxn modelId="{82A68ADD-46A3-4C20-84B5-F2B25ED43397}" srcId="{365A132B-D437-4C39-B37E-9ABDC6B07CB9}" destId="{9F900ED7-9273-4CD1-B0DB-5BD3DFC040F6}" srcOrd="2" destOrd="0" parTransId="{F5C7B7F3-DB1A-4DAC-B203-4776F852E437}" sibTransId="{2A99E92D-967D-4525-BD69-4D1D08E1D612}"/>
    <dgm:cxn modelId="{FDF691E6-80D5-4B69-95A5-52BA2213A38C}" srcId="{365A132B-D437-4C39-B37E-9ABDC6B07CB9}" destId="{D59C80B2-FED6-479C-9961-657BCB1F2B61}" srcOrd="1" destOrd="0" parTransId="{37C64F08-B2EC-4EED-9FC5-038A51CB105A}" sibTransId="{A8DE1602-C95E-4ACE-B992-56337F2E0E38}"/>
    <dgm:cxn modelId="{7FEB91E9-B84B-42AE-AD0B-478496C876EA}" srcId="{9F900ED7-9273-4CD1-B0DB-5BD3DFC040F6}" destId="{70C02264-BD3F-463E-8C5B-7F077C16E37E}" srcOrd="2" destOrd="0" parTransId="{D2726026-E798-4DDE-AE3C-0D0BC54A9BE3}" sibTransId="{78FF2369-7B8A-4332-AA14-C7DAB532786C}"/>
    <dgm:cxn modelId="{70B144FE-85F1-4F44-BC31-A87C3DF305BE}" type="presOf" srcId="{ED19F513-5F06-4E8D-AF63-CA5AA8386798}" destId="{277CCFC1-7CCD-42CD-ACE7-C58EE4689988}" srcOrd="0" destOrd="1" presId="urn:microsoft.com/office/officeart/2005/8/layout/cycle4"/>
    <dgm:cxn modelId="{A826F786-C071-459B-9F14-EFDB8ED13D7D}" type="presParOf" srcId="{BD21508B-D9C8-445F-B184-E5F20773F509}" destId="{0EA352D9-A9A6-4BB9-9C9A-47DF014F8351}" srcOrd="0" destOrd="0" presId="urn:microsoft.com/office/officeart/2005/8/layout/cycle4"/>
    <dgm:cxn modelId="{49433388-DC33-4972-BAF2-03889397E0AF}" type="presParOf" srcId="{0EA352D9-A9A6-4BB9-9C9A-47DF014F8351}" destId="{1C6AE697-8420-46F4-93DC-ADBB268F74A6}" srcOrd="0" destOrd="0" presId="urn:microsoft.com/office/officeart/2005/8/layout/cycle4"/>
    <dgm:cxn modelId="{0DCAC906-A18E-4DF0-9391-AF9BDDE90A53}" type="presParOf" srcId="{1C6AE697-8420-46F4-93DC-ADBB268F74A6}" destId="{6CD953B6-533F-4827-93F1-E86213E4690D}" srcOrd="0" destOrd="0" presId="urn:microsoft.com/office/officeart/2005/8/layout/cycle4"/>
    <dgm:cxn modelId="{C0CCA665-E49D-489D-A18B-1F3D6C15094F}" type="presParOf" srcId="{1C6AE697-8420-46F4-93DC-ADBB268F74A6}" destId="{69EED8DA-AFD1-4B70-82BF-2ED67EFD542B}" srcOrd="1" destOrd="0" presId="urn:microsoft.com/office/officeart/2005/8/layout/cycle4"/>
    <dgm:cxn modelId="{5C84AA4C-8E4F-4EFF-8A59-0DA338E607BE}" type="presParOf" srcId="{0EA352D9-A9A6-4BB9-9C9A-47DF014F8351}" destId="{53033058-E9D1-48FC-ADB4-7E60A606CA2F}" srcOrd="1" destOrd="0" presId="urn:microsoft.com/office/officeart/2005/8/layout/cycle4"/>
    <dgm:cxn modelId="{5DAF4BCF-5097-41E7-9CBB-0C802B43DD04}" type="presParOf" srcId="{53033058-E9D1-48FC-ADB4-7E60A606CA2F}" destId="{AADE4A24-F660-4723-B6AC-90ADC82E0C47}" srcOrd="0" destOrd="0" presId="urn:microsoft.com/office/officeart/2005/8/layout/cycle4"/>
    <dgm:cxn modelId="{B8850C8A-3908-4336-87E2-9D526382562F}" type="presParOf" srcId="{53033058-E9D1-48FC-ADB4-7E60A606CA2F}" destId="{69A60F28-6282-4DCE-AE39-EE9BED8B6725}" srcOrd="1" destOrd="0" presId="urn:microsoft.com/office/officeart/2005/8/layout/cycle4"/>
    <dgm:cxn modelId="{5BA06950-4C8F-44A6-AFED-2ECB6325B1A6}" type="presParOf" srcId="{0EA352D9-A9A6-4BB9-9C9A-47DF014F8351}" destId="{A1B53883-CEBE-4BAB-9728-96FD87C31113}" srcOrd="2" destOrd="0" presId="urn:microsoft.com/office/officeart/2005/8/layout/cycle4"/>
    <dgm:cxn modelId="{493DD07D-D823-4008-978A-0DE29EFE8973}" type="presParOf" srcId="{A1B53883-CEBE-4BAB-9728-96FD87C31113}" destId="{BBB8856B-3F87-42D9-8128-95D6A4CA9A20}" srcOrd="0" destOrd="0" presId="urn:microsoft.com/office/officeart/2005/8/layout/cycle4"/>
    <dgm:cxn modelId="{41921A07-E88A-4E95-B722-8EAFE3998193}" type="presParOf" srcId="{A1B53883-CEBE-4BAB-9728-96FD87C31113}" destId="{ED8107AC-640E-4CA0-8E83-8935A8D618F5}" srcOrd="1" destOrd="0" presId="urn:microsoft.com/office/officeart/2005/8/layout/cycle4"/>
    <dgm:cxn modelId="{20E31C77-33AA-4617-80A8-11302784E16C}" type="presParOf" srcId="{0EA352D9-A9A6-4BB9-9C9A-47DF014F8351}" destId="{E961E361-DE9C-40F8-9593-47F1CA845FA7}" srcOrd="3" destOrd="0" presId="urn:microsoft.com/office/officeart/2005/8/layout/cycle4"/>
    <dgm:cxn modelId="{46D4866F-41E5-425D-A630-CA4C6A12C0EB}" type="presParOf" srcId="{E961E361-DE9C-40F8-9593-47F1CA845FA7}" destId="{277CCFC1-7CCD-42CD-ACE7-C58EE4689988}" srcOrd="0" destOrd="0" presId="urn:microsoft.com/office/officeart/2005/8/layout/cycle4"/>
    <dgm:cxn modelId="{A71BF7A6-F042-40A3-8C1A-ED5AD9D7B986}" type="presParOf" srcId="{E961E361-DE9C-40F8-9593-47F1CA845FA7}" destId="{E55BE8F3-E73C-40D3-BE17-465DE67B4707}" srcOrd="1" destOrd="0" presId="urn:microsoft.com/office/officeart/2005/8/layout/cycle4"/>
    <dgm:cxn modelId="{64EE408F-035C-4764-BEFC-89AE9A59312F}" type="presParOf" srcId="{0EA352D9-A9A6-4BB9-9C9A-47DF014F8351}" destId="{C4893E6A-DB26-463F-876E-F34165C81655}" srcOrd="4" destOrd="0" presId="urn:microsoft.com/office/officeart/2005/8/layout/cycle4"/>
    <dgm:cxn modelId="{58E4C4B6-EEC7-40A2-8332-F83E9B2551D8}" type="presParOf" srcId="{BD21508B-D9C8-445F-B184-E5F20773F509}" destId="{24DE1FC8-F379-4A03-BB80-25CE7C311A35}" srcOrd="1" destOrd="0" presId="urn:microsoft.com/office/officeart/2005/8/layout/cycle4"/>
    <dgm:cxn modelId="{D66DD0AB-C974-48F0-BE84-34CB6990B0B6}" type="presParOf" srcId="{24DE1FC8-F379-4A03-BB80-25CE7C311A35}" destId="{3C2DCF4E-9078-401B-B811-C30A7ACCAFD6}" srcOrd="0" destOrd="0" presId="urn:microsoft.com/office/officeart/2005/8/layout/cycle4"/>
    <dgm:cxn modelId="{027F934B-8C36-42ED-B022-B38F6EC45D37}" type="presParOf" srcId="{24DE1FC8-F379-4A03-BB80-25CE7C311A35}" destId="{C70F2CCA-F851-4E1D-BCE8-FEEAE0EDEF30}" srcOrd="1" destOrd="0" presId="urn:microsoft.com/office/officeart/2005/8/layout/cycle4"/>
    <dgm:cxn modelId="{0F5796A8-B8C4-4A96-AD99-D41544440011}" type="presParOf" srcId="{24DE1FC8-F379-4A03-BB80-25CE7C311A35}" destId="{202E616D-30D4-4254-A724-D17B40D20BFA}" srcOrd="2" destOrd="0" presId="urn:microsoft.com/office/officeart/2005/8/layout/cycle4"/>
    <dgm:cxn modelId="{E4D7CE80-D302-400D-9B20-BF08FB945551}" type="presParOf" srcId="{24DE1FC8-F379-4A03-BB80-25CE7C311A35}" destId="{19903E19-84A9-4E5B-8F2A-7314ECBB40E8}" srcOrd="3" destOrd="0" presId="urn:microsoft.com/office/officeart/2005/8/layout/cycle4"/>
    <dgm:cxn modelId="{B077B8A7-758D-4C63-B5A9-8F37D210104D}" type="presParOf" srcId="{24DE1FC8-F379-4A03-BB80-25CE7C311A35}" destId="{FB895E21-9B4A-411D-A997-7ED39FD8E5C0}" srcOrd="4" destOrd="0" presId="urn:microsoft.com/office/officeart/2005/8/layout/cycle4"/>
    <dgm:cxn modelId="{2C34B271-B7E2-433E-8687-030393C4F138}" type="presParOf" srcId="{BD21508B-D9C8-445F-B184-E5F20773F509}" destId="{372F78AE-1A13-4D35-8501-2A220F5D5FA6}" srcOrd="2" destOrd="0" presId="urn:microsoft.com/office/officeart/2005/8/layout/cycle4"/>
    <dgm:cxn modelId="{1FC37530-FF29-45BD-93D8-86098B832373}" type="presParOf" srcId="{BD21508B-D9C8-445F-B184-E5F20773F509}" destId="{0093225C-9BB6-450D-9C6D-C311CD50BCB4}"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39FBFDD-7EF6-402A-87AA-BB259D43D17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9EA60B33-003E-4E5B-B3CD-4345BDBE990B}">
      <dgm:prSet custT="1"/>
      <dgm:spPr/>
      <dgm:t>
        <a:bodyPr/>
        <a:lstStyle/>
        <a:p>
          <a:r>
            <a:rPr lang="en-GB" sz="1400">
              <a:latin typeface="Arial" panose="020B0604020202020204" pitchFamily="34" charset="0"/>
              <a:cs typeface="Arial" panose="020B0604020202020204" pitchFamily="34" charset="0"/>
            </a:rPr>
            <a:t>Efficient</a:t>
          </a:r>
        </a:p>
      </dgm:t>
    </dgm:pt>
    <dgm:pt modelId="{2B47FDB4-4153-4072-85BC-882429638911}" type="parTrans" cxnId="{923C2DF3-580C-4EBC-B483-F30F1BF08486}">
      <dgm:prSet/>
      <dgm:spPr/>
      <dgm:t>
        <a:bodyPr/>
        <a:lstStyle/>
        <a:p>
          <a:endParaRPr lang="en-GB"/>
        </a:p>
      </dgm:t>
    </dgm:pt>
    <dgm:pt modelId="{FF1D69C8-EB68-4B8C-9A1A-C93EC76CEF25}" type="sibTrans" cxnId="{923C2DF3-580C-4EBC-B483-F30F1BF08486}">
      <dgm:prSet/>
      <dgm:spPr/>
      <dgm:t>
        <a:bodyPr/>
        <a:lstStyle/>
        <a:p>
          <a:endParaRPr lang="en-GB"/>
        </a:p>
      </dgm:t>
    </dgm:pt>
    <dgm:pt modelId="{E2F54FD7-0FF5-4AD3-A03C-B8FD69341378}">
      <dgm:prSet custT="1"/>
      <dgm:spPr/>
      <dgm:t>
        <a:bodyPr/>
        <a:lstStyle/>
        <a:p>
          <a:r>
            <a:rPr lang="en-US" sz="1400">
              <a:latin typeface="Arial" panose="020B0604020202020204" pitchFamily="34" charset="0"/>
              <a:cs typeface="Arial" panose="020B0604020202020204" pitchFamily="34" charset="0"/>
            </a:rPr>
            <a:t>Effectiveness</a:t>
          </a:r>
        </a:p>
      </dgm:t>
    </dgm:pt>
    <dgm:pt modelId="{34961A55-A7F6-478A-B6FF-10CCE84192E5}" type="parTrans" cxnId="{C5F8EB71-F1D8-445E-AC7B-9D8A17FD4BA8}">
      <dgm:prSet/>
      <dgm:spPr/>
      <dgm:t>
        <a:bodyPr/>
        <a:lstStyle/>
        <a:p>
          <a:endParaRPr lang="en-GB"/>
        </a:p>
      </dgm:t>
    </dgm:pt>
    <dgm:pt modelId="{5BAB5108-ABC2-43ED-A287-78D9530845E5}" type="sibTrans" cxnId="{C5F8EB71-F1D8-445E-AC7B-9D8A17FD4BA8}">
      <dgm:prSet/>
      <dgm:spPr/>
      <dgm:t>
        <a:bodyPr/>
        <a:lstStyle/>
        <a:p>
          <a:endParaRPr lang="en-GB"/>
        </a:p>
      </dgm:t>
    </dgm:pt>
    <dgm:pt modelId="{4B763921-0A21-4526-B9DB-5977D4A11DB2}">
      <dgm:prSet custT="1"/>
      <dgm:spPr/>
      <dgm:t>
        <a:bodyPr/>
        <a:lstStyle/>
        <a:p>
          <a:r>
            <a:rPr lang="en-US" sz="1400">
              <a:latin typeface="Arial" panose="020B0604020202020204" pitchFamily="34" charset="0"/>
              <a:cs typeface="Arial" panose="020B0604020202020204" pitchFamily="34" charset="0"/>
            </a:rPr>
            <a:t>Equitable</a:t>
          </a:r>
        </a:p>
      </dgm:t>
    </dgm:pt>
    <dgm:pt modelId="{CD2EF68A-E459-43AA-9D90-2EBFD6E9461B}" type="parTrans" cxnId="{598EF43F-9D13-4BB9-937D-E8CE85A5F3AD}">
      <dgm:prSet/>
      <dgm:spPr/>
      <dgm:t>
        <a:bodyPr/>
        <a:lstStyle/>
        <a:p>
          <a:endParaRPr lang="en-GB"/>
        </a:p>
      </dgm:t>
    </dgm:pt>
    <dgm:pt modelId="{4938F923-1D7F-4558-BDB4-3DA018C68F11}" type="sibTrans" cxnId="{598EF43F-9D13-4BB9-937D-E8CE85A5F3AD}">
      <dgm:prSet/>
      <dgm:spPr/>
      <dgm:t>
        <a:bodyPr/>
        <a:lstStyle/>
        <a:p>
          <a:endParaRPr lang="en-GB"/>
        </a:p>
      </dgm:t>
    </dgm:pt>
    <dgm:pt modelId="{0D058D3E-E2AC-4846-ABB0-3540D22D627F}">
      <dgm:prSet custT="1"/>
      <dgm:spPr/>
      <dgm:t>
        <a:bodyPr/>
        <a:lstStyle/>
        <a:p>
          <a:r>
            <a:rPr lang="en-GB" sz="1400">
              <a:latin typeface="Arial" panose="020B0604020202020204" pitchFamily="34" charset="0"/>
              <a:cs typeface="Arial" panose="020B0604020202020204" pitchFamily="34" charset="0"/>
            </a:rPr>
            <a:t>Experience</a:t>
          </a:r>
        </a:p>
      </dgm:t>
    </dgm:pt>
    <dgm:pt modelId="{86337974-CD23-489F-899B-E6823095ACB8}" type="sibTrans" cxnId="{A6B97890-A78C-4684-A511-3BBF2D4B5A24}">
      <dgm:prSet/>
      <dgm:spPr/>
      <dgm:t>
        <a:bodyPr/>
        <a:lstStyle/>
        <a:p>
          <a:endParaRPr lang="en-US"/>
        </a:p>
      </dgm:t>
    </dgm:pt>
    <dgm:pt modelId="{3698F84B-7BF1-45B0-A521-8032B041F0FF}" type="parTrans" cxnId="{A6B97890-A78C-4684-A511-3BBF2D4B5A24}">
      <dgm:prSet/>
      <dgm:spPr/>
      <dgm:t>
        <a:bodyPr/>
        <a:lstStyle/>
        <a:p>
          <a:endParaRPr lang="en-US"/>
        </a:p>
      </dgm:t>
    </dgm:pt>
    <dgm:pt modelId="{7FE145F4-857E-4BB0-B40A-FCC095D792EA}" type="pres">
      <dgm:prSet presAssocID="{439FBFDD-7EF6-402A-87AA-BB259D43D174}" presName="diagram" presStyleCnt="0">
        <dgm:presLayoutVars>
          <dgm:dir/>
          <dgm:resizeHandles val="exact"/>
        </dgm:presLayoutVars>
      </dgm:prSet>
      <dgm:spPr/>
    </dgm:pt>
    <dgm:pt modelId="{3DA422D3-9E22-4983-88A5-AB06E4D46707}" type="pres">
      <dgm:prSet presAssocID="{0D058D3E-E2AC-4846-ABB0-3540D22D627F}" presName="node" presStyleLbl="node1" presStyleIdx="0" presStyleCnt="4">
        <dgm:presLayoutVars>
          <dgm:bulletEnabled val="1"/>
        </dgm:presLayoutVars>
      </dgm:prSet>
      <dgm:spPr/>
    </dgm:pt>
    <dgm:pt modelId="{5150A4CE-E155-4ABE-8208-CFA11CADB688}" type="pres">
      <dgm:prSet presAssocID="{86337974-CD23-489F-899B-E6823095ACB8}" presName="sibTrans" presStyleCnt="0"/>
      <dgm:spPr/>
    </dgm:pt>
    <dgm:pt modelId="{7AFDF6BD-0B67-4C1F-B14A-99B19747BDF1}" type="pres">
      <dgm:prSet presAssocID="{E2F54FD7-0FF5-4AD3-A03C-B8FD69341378}" presName="node" presStyleLbl="node1" presStyleIdx="1" presStyleCnt="4">
        <dgm:presLayoutVars>
          <dgm:bulletEnabled val="1"/>
        </dgm:presLayoutVars>
      </dgm:prSet>
      <dgm:spPr/>
    </dgm:pt>
    <dgm:pt modelId="{BE828FDF-2D33-4BBA-8CA1-EC2E110263E3}" type="pres">
      <dgm:prSet presAssocID="{5BAB5108-ABC2-43ED-A287-78D9530845E5}" presName="sibTrans" presStyleCnt="0"/>
      <dgm:spPr/>
    </dgm:pt>
    <dgm:pt modelId="{ECAAE5DE-655B-46E0-9ED2-DC495B6C230E}" type="pres">
      <dgm:prSet presAssocID="{4B763921-0A21-4526-B9DB-5977D4A11DB2}" presName="node" presStyleLbl="node1" presStyleIdx="2" presStyleCnt="4">
        <dgm:presLayoutVars>
          <dgm:bulletEnabled val="1"/>
        </dgm:presLayoutVars>
      </dgm:prSet>
      <dgm:spPr/>
    </dgm:pt>
    <dgm:pt modelId="{C2512B0E-A0CA-4792-9D68-29F017C860D8}" type="pres">
      <dgm:prSet presAssocID="{4938F923-1D7F-4558-BDB4-3DA018C68F11}" presName="sibTrans" presStyleCnt="0"/>
      <dgm:spPr/>
    </dgm:pt>
    <dgm:pt modelId="{8BB5645A-C9FB-4E8E-9C43-A68BF8F4B549}" type="pres">
      <dgm:prSet presAssocID="{9EA60B33-003E-4E5B-B3CD-4345BDBE990B}" presName="node" presStyleLbl="node1" presStyleIdx="3" presStyleCnt="4">
        <dgm:presLayoutVars>
          <dgm:bulletEnabled val="1"/>
        </dgm:presLayoutVars>
      </dgm:prSet>
      <dgm:spPr/>
    </dgm:pt>
  </dgm:ptLst>
  <dgm:cxnLst>
    <dgm:cxn modelId="{598EF43F-9D13-4BB9-937D-E8CE85A5F3AD}" srcId="{439FBFDD-7EF6-402A-87AA-BB259D43D174}" destId="{4B763921-0A21-4526-B9DB-5977D4A11DB2}" srcOrd="2" destOrd="0" parTransId="{CD2EF68A-E459-43AA-9D90-2EBFD6E9461B}" sibTransId="{4938F923-1D7F-4558-BDB4-3DA018C68F11}"/>
    <dgm:cxn modelId="{9B655E45-1A5F-4EF7-9814-ED7347F6BE92}" type="presOf" srcId="{9EA60B33-003E-4E5B-B3CD-4345BDBE990B}" destId="{8BB5645A-C9FB-4E8E-9C43-A68BF8F4B549}" srcOrd="0" destOrd="0" presId="urn:microsoft.com/office/officeart/2005/8/layout/default"/>
    <dgm:cxn modelId="{4F649748-9DA7-4D91-A09A-8407377645E3}" type="presOf" srcId="{0D058D3E-E2AC-4846-ABB0-3540D22D627F}" destId="{3DA422D3-9E22-4983-88A5-AB06E4D46707}" srcOrd="0" destOrd="0" presId="urn:microsoft.com/office/officeart/2005/8/layout/default"/>
    <dgm:cxn modelId="{E42C674D-3D28-40CA-A9ED-F8F7E4E83951}" type="presOf" srcId="{4B763921-0A21-4526-B9DB-5977D4A11DB2}" destId="{ECAAE5DE-655B-46E0-9ED2-DC495B6C230E}" srcOrd="0" destOrd="0" presId="urn:microsoft.com/office/officeart/2005/8/layout/default"/>
    <dgm:cxn modelId="{C5F8EB71-F1D8-445E-AC7B-9D8A17FD4BA8}" srcId="{439FBFDD-7EF6-402A-87AA-BB259D43D174}" destId="{E2F54FD7-0FF5-4AD3-A03C-B8FD69341378}" srcOrd="1" destOrd="0" parTransId="{34961A55-A7F6-478A-B6FF-10CCE84192E5}" sibTransId="{5BAB5108-ABC2-43ED-A287-78D9530845E5}"/>
    <dgm:cxn modelId="{A6B97890-A78C-4684-A511-3BBF2D4B5A24}" srcId="{439FBFDD-7EF6-402A-87AA-BB259D43D174}" destId="{0D058D3E-E2AC-4846-ABB0-3540D22D627F}" srcOrd="0" destOrd="0" parTransId="{3698F84B-7BF1-45B0-A521-8032B041F0FF}" sibTransId="{86337974-CD23-489F-899B-E6823095ACB8}"/>
    <dgm:cxn modelId="{A789E490-DBB2-4F3F-9FCB-0092E5437347}" type="presOf" srcId="{439FBFDD-7EF6-402A-87AA-BB259D43D174}" destId="{7FE145F4-857E-4BB0-B40A-FCC095D792EA}" srcOrd="0" destOrd="0" presId="urn:microsoft.com/office/officeart/2005/8/layout/default"/>
    <dgm:cxn modelId="{0110D7E8-AB7E-4CE9-B38C-40EAB773E84B}" type="presOf" srcId="{E2F54FD7-0FF5-4AD3-A03C-B8FD69341378}" destId="{7AFDF6BD-0B67-4C1F-B14A-99B19747BDF1}" srcOrd="0" destOrd="0" presId="urn:microsoft.com/office/officeart/2005/8/layout/default"/>
    <dgm:cxn modelId="{923C2DF3-580C-4EBC-B483-F30F1BF08486}" srcId="{439FBFDD-7EF6-402A-87AA-BB259D43D174}" destId="{9EA60B33-003E-4E5B-B3CD-4345BDBE990B}" srcOrd="3" destOrd="0" parTransId="{2B47FDB4-4153-4072-85BC-882429638911}" sibTransId="{FF1D69C8-EB68-4B8C-9A1A-C93EC76CEF25}"/>
    <dgm:cxn modelId="{48BF4F2A-E2C5-4789-970B-3A3D9EA7D710}" type="presParOf" srcId="{7FE145F4-857E-4BB0-B40A-FCC095D792EA}" destId="{3DA422D3-9E22-4983-88A5-AB06E4D46707}" srcOrd="0" destOrd="0" presId="urn:microsoft.com/office/officeart/2005/8/layout/default"/>
    <dgm:cxn modelId="{6BF94A87-03F4-4FEC-9E07-65002A439FBA}" type="presParOf" srcId="{7FE145F4-857E-4BB0-B40A-FCC095D792EA}" destId="{5150A4CE-E155-4ABE-8208-CFA11CADB688}" srcOrd="1" destOrd="0" presId="urn:microsoft.com/office/officeart/2005/8/layout/default"/>
    <dgm:cxn modelId="{7024CA0A-BDFE-4D32-AB35-AF4363C3408D}" type="presParOf" srcId="{7FE145F4-857E-4BB0-B40A-FCC095D792EA}" destId="{7AFDF6BD-0B67-4C1F-B14A-99B19747BDF1}" srcOrd="2" destOrd="0" presId="urn:microsoft.com/office/officeart/2005/8/layout/default"/>
    <dgm:cxn modelId="{66DF33BB-7128-4AE7-AE5F-BA0C394F3B69}" type="presParOf" srcId="{7FE145F4-857E-4BB0-B40A-FCC095D792EA}" destId="{BE828FDF-2D33-4BBA-8CA1-EC2E110263E3}" srcOrd="3" destOrd="0" presId="urn:microsoft.com/office/officeart/2005/8/layout/default"/>
    <dgm:cxn modelId="{59F6F94A-DB77-44F3-AAEA-C8834B963874}" type="presParOf" srcId="{7FE145F4-857E-4BB0-B40A-FCC095D792EA}" destId="{ECAAE5DE-655B-46E0-9ED2-DC495B6C230E}" srcOrd="4" destOrd="0" presId="urn:microsoft.com/office/officeart/2005/8/layout/default"/>
    <dgm:cxn modelId="{9E5B5400-38AF-456B-A60A-7BA68E4AFE54}" type="presParOf" srcId="{7FE145F4-857E-4BB0-B40A-FCC095D792EA}" destId="{C2512B0E-A0CA-4792-9D68-29F017C860D8}" srcOrd="5" destOrd="0" presId="urn:microsoft.com/office/officeart/2005/8/layout/default"/>
    <dgm:cxn modelId="{4CCEB670-9EF7-418B-AF1A-C52731F8204C}" type="presParOf" srcId="{7FE145F4-857E-4BB0-B40A-FCC095D792EA}" destId="{8BB5645A-C9FB-4E8E-9C43-A68BF8F4B549}"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4A951DE-D95F-4B46-9C47-21C4E4F5150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0388A37D-9053-4CF1-A9DD-716B4E6F7BB4}">
      <dgm:prSet phldr="0"/>
      <dgm:spPr/>
      <dgm:t>
        <a:bodyPr/>
        <a:lstStyle/>
        <a:p>
          <a:pPr rtl="0"/>
          <a:r>
            <a:rPr lang="en-GB">
              <a:latin typeface="Arial" panose="020B0604020202020204" pitchFamily="34" charset="0"/>
              <a:cs typeface="Arial" panose="020B0604020202020204" pitchFamily="34" charset="0"/>
            </a:rPr>
            <a:t>Welcome &amp; Care</a:t>
          </a:r>
        </a:p>
      </dgm:t>
    </dgm:pt>
    <dgm:pt modelId="{22CB61F8-C59C-4C74-AE21-D119EEB79C5C}" type="parTrans" cxnId="{A0311FA9-2693-483F-8539-9385DCB0617A}">
      <dgm:prSet/>
      <dgm:spPr/>
      <dgm:t>
        <a:bodyPr/>
        <a:lstStyle/>
        <a:p>
          <a:endParaRPr lang="en-GB"/>
        </a:p>
      </dgm:t>
    </dgm:pt>
    <dgm:pt modelId="{E1C50395-2D52-44ED-8532-B3B7D88F3295}" type="sibTrans" cxnId="{A0311FA9-2693-483F-8539-9385DCB0617A}">
      <dgm:prSet/>
      <dgm:spPr/>
      <dgm:t>
        <a:bodyPr/>
        <a:lstStyle/>
        <a:p>
          <a:endParaRPr lang="en-GB"/>
        </a:p>
      </dgm:t>
    </dgm:pt>
    <dgm:pt modelId="{EE0A2E52-C76A-41D5-86B1-2845093A80CA}">
      <dgm:prSet phldr="0"/>
      <dgm:spPr/>
      <dgm:t>
        <a:bodyPr/>
        <a:lstStyle/>
        <a:p>
          <a:r>
            <a:rPr lang="en-GB">
              <a:latin typeface="Arial" panose="020B0604020202020204" pitchFamily="34" charset="0"/>
              <a:cs typeface="Arial" panose="020B0604020202020204" pitchFamily="34" charset="0"/>
            </a:rPr>
            <a:t>Value &amp; Include</a:t>
          </a:r>
        </a:p>
      </dgm:t>
    </dgm:pt>
    <dgm:pt modelId="{35BAA02D-C5E4-4733-B610-5C8655B89D51}" type="parTrans" cxnId="{72D3E257-2CC6-4193-8752-6DBCFCBB0477}">
      <dgm:prSet/>
      <dgm:spPr/>
      <dgm:t>
        <a:bodyPr/>
        <a:lstStyle/>
        <a:p>
          <a:endParaRPr lang="en-GB"/>
        </a:p>
      </dgm:t>
    </dgm:pt>
    <dgm:pt modelId="{80C4CB15-9D24-4550-BEB1-F73EE5C2060E}" type="sibTrans" cxnId="{72D3E257-2CC6-4193-8752-6DBCFCBB0477}">
      <dgm:prSet/>
      <dgm:spPr/>
      <dgm:t>
        <a:bodyPr/>
        <a:lstStyle/>
        <a:p>
          <a:endParaRPr lang="en-GB"/>
        </a:p>
      </dgm:t>
    </dgm:pt>
    <dgm:pt modelId="{01729092-32D7-44BA-8942-6475F02951DB}">
      <dgm:prSet phldr="0"/>
      <dgm:spPr/>
      <dgm:t>
        <a:bodyPr/>
        <a:lstStyle/>
        <a:p>
          <a:r>
            <a:rPr lang="en-GB">
              <a:latin typeface="Arial" panose="020B0604020202020204" pitchFamily="34" charset="0"/>
              <a:cs typeface="Arial" panose="020B0604020202020204" pitchFamily="34" charset="0"/>
            </a:rPr>
            <a:t>Communicate </a:t>
          </a:r>
        </a:p>
      </dgm:t>
    </dgm:pt>
    <dgm:pt modelId="{47110A7A-1B69-4135-B729-6226DF7FF50A}" type="parTrans" cxnId="{D7423801-AE69-4375-B31D-92C9D6DC2631}">
      <dgm:prSet/>
      <dgm:spPr/>
      <dgm:t>
        <a:bodyPr/>
        <a:lstStyle/>
        <a:p>
          <a:endParaRPr lang="en-GB"/>
        </a:p>
      </dgm:t>
    </dgm:pt>
    <dgm:pt modelId="{AEE1692D-5618-48FE-84D0-88AC7139CBB7}" type="sibTrans" cxnId="{D7423801-AE69-4375-B31D-92C9D6DC2631}">
      <dgm:prSet/>
      <dgm:spPr/>
      <dgm:t>
        <a:bodyPr/>
        <a:lstStyle/>
        <a:p>
          <a:endParaRPr lang="en-GB"/>
        </a:p>
      </dgm:t>
    </dgm:pt>
    <dgm:pt modelId="{ED0D38FD-102B-41D1-AFC3-F31672EC6970}">
      <dgm:prSet phldr="0"/>
      <dgm:spPr/>
      <dgm:t>
        <a:bodyPr/>
        <a:lstStyle/>
        <a:p>
          <a:r>
            <a:rPr lang="en-GB">
              <a:latin typeface="Arial" panose="020B0604020202020204" pitchFamily="34" charset="0"/>
              <a:cs typeface="Arial" panose="020B0604020202020204" pitchFamily="34" charset="0"/>
            </a:rPr>
            <a:t>Work in Partnership</a:t>
          </a:r>
        </a:p>
      </dgm:t>
    </dgm:pt>
    <dgm:pt modelId="{8507EF94-4D77-41A1-91FE-63DF15CB1AB7}" type="parTrans" cxnId="{03C2A2CD-7564-4399-8C88-6CD1052F27CD}">
      <dgm:prSet/>
      <dgm:spPr/>
      <dgm:t>
        <a:bodyPr/>
        <a:lstStyle/>
        <a:p>
          <a:endParaRPr lang="en-GB"/>
        </a:p>
      </dgm:t>
    </dgm:pt>
    <dgm:pt modelId="{E274CE5E-B1B9-43C1-A649-DE2C0433AFD7}" type="sibTrans" cxnId="{03C2A2CD-7564-4399-8C88-6CD1052F27CD}">
      <dgm:prSet/>
      <dgm:spPr/>
      <dgm:t>
        <a:bodyPr/>
        <a:lstStyle/>
        <a:p>
          <a:endParaRPr lang="en-GB"/>
        </a:p>
      </dgm:t>
    </dgm:pt>
    <dgm:pt modelId="{B6A91306-DBBA-447C-85CC-B8E69DDAAB20}" type="pres">
      <dgm:prSet presAssocID="{44A951DE-D95F-4B46-9C47-21C4E4F51502}" presName="diagram" presStyleCnt="0">
        <dgm:presLayoutVars>
          <dgm:dir/>
          <dgm:resizeHandles val="exact"/>
        </dgm:presLayoutVars>
      </dgm:prSet>
      <dgm:spPr/>
    </dgm:pt>
    <dgm:pt modelId="{36BAD9A8-C623-41D4-8E8D-BC8B4F8E21BB}" type="pres">
      <dgm:prSet presAssocID="{0388A37D-9053-4CF1-A9DD-716B4E6F7BB4}" presName="node" presStyleLbl="node1" presStyleIdx="0" presStyleCnt="4">
        <dgm:presLayoutVars>
          <dgm:bulletEnabled val="1"/>
        </dgm:presLayoutVars>
      </dgm:prSet>
      <dgm:spPr/>
    </dgm:pt>
    <dgm:pt modelId="{691A56B2-5AA8-48A5-A908-8C94AA32305F}" type="pres">
      <dgm:prSet presAssocID="{E1C50395-2D52-44ED-8532-B3B7D88F3295}" presName="sibTrans" presStyleCnt="0"/>
      <dgm:spPr/>
    </dgm:pt>
    <dgm:pt modelId="{34B267ED-AA85-460C-B3B8-155C175D433B}" type="pres">
      <dgm:prSet presAssocID="{EE0A2E52-C76A-41D5-86B1-2845093A80CA}" presName="node" presStyleLbl="node1" presStyleIdx="1" presStyleCnt="4">
        <dgm:presLayoutVars>
          <dgm:bulletEnabled val="1"/>
        </dgm:presLayoutVars>
      </dgm:prSet>
      <dgm:spPr/>
    </dgm:pt>
    <dgm:pt modelId="{CFA2D45B-A415-4EF6-AF32-59FF6AB6E1CD}" type="pres">
      <dgm:prSet presAssocID="{80C4CB15-9D24-4550-BEB1-F73EE5C2060E}" presName="sibTrans" presStyleCnt="0"/>
      <dgm:spPr/>
    </dgm:pt>
    <dgm:pt modelId="{731E2EF9-FD24-4DCF-8D3F-1B10556EB2A5}" type="pres">
      <dgm:prSet presAssocID="{01729092-32D7-44BA-8942-6475F02951DB}" presName="node" presStyleLbl="node1" presStyleIdx="2" presStyleCnt="4">
        <dgm:presLayoutVars>
          <dgm:bulletEnabled val="1"/>
        </dgm:presLayoutVars>
      </dgm:prSet>
      <dgm:spPr/>
    </dgm:pt>
    <dgm:pt modelId="{DD31C043-83D7-4563-B644-6C113EA8C509}" type="pres">
      <dgm:prSet presAssocID="{AEE1692D-5618-48FE-84D0-88AC7139CBB7}" presName="sibTrans" presStyleCnt="0"/>
      <dgm:spPr/>
    </dgm:pt>
    <dgm:pt modelId="{DB6AD669-9E80-4BDF-B238-1B8FE28D99C5}" type="pres">
      <dgm:prSet presAssocID="{ED0D38FD-102B-41D1-AFC3-F31672EC6970}" presName="node" presStyleLbl="node1" presStyleIdx="3" presStyleCnt="4">
        <dgm:presLayoutVars>
          <dgm:bulletEnabled val="1"/>
        </dgm:presLayoutVars>
      </dgm:prSet>
      <dgm:spPr/>
    </dgm:pt>
  </dgm:ptLst>
  <dgm:cxnLst>
    <dgm:cxn modelId="{D7423801-AE69-4375-B31D-92C9D6DC2631}" srcId="{44A951DE-D95F-4B46-9C47-21C4E4F51502}" destId="{01729092-32D7-44BA-8942-6475F02951DB}" srcOrd="2" destOrd="0" parTransId="{47110A7A-1B69-4135-B729-6226DF7FF50A}" sibTransId="{AEE1692D-5618-48FE-84D0-88AC7139CBB7}"/>
    <dgm:cxn modelId="{D130B10B-9F4D-43E4-8B1F-27FD990735DF}" type="presOf" srcId="{01729092-32D7-44BA-8942-6475F02951DB}" destId="{731E2EF9-FD24-4DCF-8D3F-1B10556EB2A5}" srcOrd="0" destOrd="0" presId="urn:microsoft.com/office/officeart/2005/8/layout/default"/>
    <dgm:cxn modelId="{52D58015-F5E4-40CF-9EA9-F2AD45C4BEB6}" type="presOf" srcId="{EE0A2E52-C76A-41D5-86B1-2845093A80CA}" destId="{34B267ED-AA85-460C-B3B8-155C175D433B}" srcOrd="0" destOrd="0" presId="urn:microsoft.com/office/officeart/2005/8/layout/default"/>
    <dgm:cxn modelId="{3BB26433-6216-490A-90AF-FB5406A08F39}" type="presOf" srcId="{0388A37D-9053-4CF1-A9DD-716B4E6F7BB4}" destId="{36BAD9A8-C623-41D4-8E8D-BC8B4F8E21BB}" srcOrd="0" destOrd="0" presId="urn:microsoft.com/office/officeart/2005/8/layout/default"/>
    <dgm:cxn modelId="{3DE4D54C-9BC2-440C-A050-C39FAB232303}" type="presOf" srcId="{ED0D38FD-102B-41D1-AFC3-F31672EC6970}" destId="{DB6AD669-9E80-4BDF-B238-1B8FE28D99C5}" srcOrd="0" destOrd="0" presId="urn:microsoft.com/office/officeart/2005/8/layout/default"/>
    <dgm:cxn modelId="{72D3E257-2CC6-4193-8752-6DBCFCBB0477}" srcId="{44A951DE-D95F-4B46-9C47-21C4E4F51502}" destId="{EE0A2E52-C76A-41D5-86B1-2845093A80CA}" srcOrd="1" destOrd="0" parTransId="{35BAA02D-C5E4-4733-B610-5C8655B89D51}" sibTransId="{80C4CB15-9D24-4550-BEB1-F73EE5C2060E}"/>
    <dgm:cxn modelId="{A0311FA9-2693-483F-8539-9385DCB0617A}" srcId="{44A951DE-D95F-4B46-9C47-21C4E4F51502}" destId="{0388A37D-9053-4CF1-A9DD-716B4E6F7BB4}" srcOrd="0" destOrd="0" parTransId="{22CB61F8-C59C-4C74-AE21-D119EEB79C5C}" sibTransId="{E1C50395-2D52-44ED-8532-B3B7D88F3295}"/>
    <dgm:cxn modelId="{F832E7B2-2871-4B6B-8016-B72F286D6FE8}" type="presOf" srcId="{44A951DE-D95F-4B46-9C47-21C4E4F51502}" destId="{B6A91306-DBBA-447C-85CC-B8E69DDAAB20}" srcOrd="0" destOrd="0" presId="urn:microsoft.com/office/officeart/2005/8/layout/default"/>
    <dgm:cxn modelId="{03C2A2CD-7564-4399-8C88-6CD1052F27CD}" srcId="{44A951DE-D95F-4B46-9C47-21C4E4F51502}" destId="{ED0D38FD-102B-41D1-AFC3-F31672EC6970}" srcOrd="3" destOrd="0" parTransId="{8507EF94-4D77-41A1-91FE-63DF15CB1AB7}" sibTransId="{E274CE5E-B1B9-43C1-A649-DE2C0433AFD7}"/>
    <dgm:cxn modelId="{B32773ED-EA31-4898-BDA4-2DE14D4B51F7}" type="presParOf" srcId="{B6A91306-DBBA-447C-85CC-B8E69DDAAB20}" destId="{36BAD9A8-C623-41D4-8E8D-BC8B4F8E21BB}" srcOrd="0" destOrd="0" presId="urn:microsoft.com/office/officeart/2005/8/layout/default"/>
    <dgm:cxn modelId="{3DE5525A-1BDA-48F8-9166-EF1738FDEE15}" type="presParOf" srcId="{B6A91306-DBBA-447C-85CC-B8E69DDAAB20}" destId="{691A56B2-5AA8-48A5-A908-8C94AA32305F}" srcOrd="1" destOrd="0" presId="urn:microsoft.com/office/officeart/2005/8/layout/default"/>
    <dgm:cxn modelId="{8E487A57-74AC-43FB-AF73-73DF96AF729E}" type="presParOf" srcId="{B6A91306-DBBA-447C-85CC-B8E69DDAAB20}" destId="{34B267ED-AA85-460C-B3B8-155C175D433B}" srcOrd="2" destOrd="0" presId="urn:microsoft.com/office/officeart/2005/8/layout/default"/>
    <dgm:cxn modelId="{C566BBE6-8812-4C05-8398-CE9F03D6E82A}" type="presParOf" srcId="{B6A91306-DBBA-447C-85CC-B8E69DDAAB20}" destId="{CFA2D45B-A415-4EF6-AF32-59FF6AB6E1CD}" srcOrd="3" destOrd="0" presId="urn:microsoft.com/office/officeart/2005/8/layout/default"/>
    <dgm:cxn modelId="{68B863CB-2CED-446E-A786-9AB60EB83CEA}" type="presParOf" srcId="{B6A91306-DBBA-447C-85CC-B8E69DDAAB20}" destId="{731E2EF9-FD24-4DCF-8D3F-1B10556EB2A5}" srcOrd="4" destOrd="0" presId="urn:microsoft.com/office/officeart/2005/8/layout/default"/>
    <dgm:cxn modelId="{B98A1342-EBB9-409B-BE25-79A1AFA73A24}" type="presParOf" srcId="{B6A91306-DBBA-447C-85CC-B8E69DDAAB20}" destId="{DD31C043-83D7-4563-B644-6C113EA8C509}" srcOrd="5" destOrd="0" presId="urn:microsoft.com/office/officeart/2005/8/layout/default"/>
    <dgm:cxn modelId="{4E646F28-CF42-4BF5-987C-FB8CB629E65F}" type="presParOf" srcId="{B6A91306-DBBA-447C-85CC-B8E69DDAAB20}" destId="{DB6AD669-9E80-4BDF-B238-1B8FE28D99C5}" srcOrd="6"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3685AB1-3A57-48CD-9D4B-9A1AC290C24A}"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GB"/>
        </a:p>
      </dgm:t>
    </dgm:pt>
    <dgm:pt modelId="{BB6D981A-D63A-45BB-B8CD-E22BF907899D}">
      <dgm:prSet phldrT="[Text]"/>
      <dgm:spPr/>
      <dgm:t>
        <a:bodyPr/>
        <a:lstStyle/>
        <a:p>
          <a:r>
            <a:rPr lang="en-GB" dirty="0"/>
            <a:t>2. SLCN and life chances</a:t>
          </a:r>
        </a:p>
      </dgm:t>
    </dgm:pt>
    <dgm:pt modelId="{2B8BCF41-D065-411E-88C7-E5BA259C12A9}" type="parTrans" cxnId="{4672ED77-0C55-4C8D-9DB8-7BC2AEC73292}">
      <dgm:prSet/>
      <dgm:spPr/>
      <dgm:t>
        <a:bodyPr/>
        <a:lstStyle/>
        <a:p>
          <a:endParaRPr lang="en-GB"/>
        </a:p>
      </dgm:t>
    </dgm:pt>
    <dgm:pt modelId="{431A81FA-AA46-41F1-B56D-7DC72A367BAF}" type="sibTrans" cxnId="{4672ED77-0C55-4C8D-9DB8-7BC2AEC73292}">
      <dgm:prSet/>
      <dgm:spPr/>
      <dgm:t>
        <a:bodyPr/>
        <a:lstStyle/>
        <a:p>
          <a:endParaRPr lang="en-GB"/>
        </a:p>
      </dgm:t>
    </dgm:pt>
    <dgm:pt modelId="{A14A5FFB-F5E1-4C9D-B7C8-ED71D2EFE6BB}">
      <dgm:prSet phldrT="[Text]"/>
      <dgm:spPr/>
      <dgm:t>
        <a:bodyPr/>
        <a:lstStyle/>
        <a:p>
          <a:r>
            <a:rPr lang="en-GB" dirty="0"/>
            <a:t>5.</a:t>
          </a:r>
          <a:r>
            <a:rPr lang="en-GB" noProof="0" dirty="0"/>
            <a:t> Recommendations from the Children’s Commissioner’s Report (Oct 2024)</a:t>
          </a:r>
          <a:r>
            <a:rPr lang="en-GB" dirty="0"/>
            <a:t> </a:t>
          </a:r>
        </a:p>
      </dgm:t>
    </dgm:pt>
    <dgm:pt modelId="{E060E329-1D87-47BC-A909-7FA9E0AC5D1D}" type="parTrans" cxnId="{79B8256A-1228-4327-8890-9178D4501E51}">
      <dgm:prSet/>
      <dgm:spPr/>
      <dgm:t>
        <a:bodyPr/>
        <a:lstStyle/>
        <a:p>
          <a:endParaRPr lang="en-GB"/>
        </a:p>
      </dgm:t>
    </dgm:pt>
    <dgm:pt modelId="{E607F4B8-D67C-4561-8C4D-840071573E40}" type="sibTrans" cxnId="{79B8256A-1228-4327-8890-9178D4501E51}">
      <dgm:prSet/>
      <dgm:spPr/>
      <dgm:t>
        <a:bodyPr/>
        <a:lstStyle/>
        <a:p>
          <a:endParaRPr lang="en-GB"/>
        </a:p>
      </dgm:t>
    </dgm:pt>
    <dgm:pt modelId="{656A8564-B742-4F70-B861-6CFC2E4E3BFF}">
      <dgm:prSet/>
      <dgm:spPr/>
      <dgm:t>
        <a:bodyPr/>
        <a:lstStyle/>
        <a:p>
          <a:r>
            <a:rPr lang="en-GB" dirty="0"/>
            <a:t>6. References </a:t>
          </a:r>
        </a:p>
      </dgm:t>
    </dgm:pt>
    <dgm:pt modelId="{B7BB2608-1706-4E1B-AD37-8DD983FE49D5}" type="parTrans" cxnId="{C3265E73-1E3F-4718-B091-4F42BDAE9C4E}">
      <dgm:prSet/>
      <dgm:spPr/>
      <dgm:t>
        <a:bodyPr/>
        <a:lstStyle/>
        <a:p>
          <a:endParaRPr lang="en-GB"/>
        </a:p>
      </dgm:t>
    </dgm:pt>
    <dgm:pt modelId="{A1C9FFB5-62F2-4C0B-B70F-E827F73A5755}" type="sibTrans" cxnId="{C3265E73-1E3F-4718-B091-4F42BDAE9C4E}">
      <dgm:prSet/>
      <dgm:spPr/>
      <dgm:t>
        <a:bodyPr/>
        <a:lstStyle/>
        <a:p>
          <a:endParaRPr lang="en-GB"/>
        </a:p>
      </dgm:t>
    </dgm:pt>
    <dgm:pt modelId="{1D5465E4-B3C6-4C0D-923F-E44E84FA8066}">
      <dgm:prSet/>
      <dgm:spPr/>
      <dgm:t>
        <a:bodyPr/>
        <a:lstStyle/>
        <a:p>
          <a:r>
            <a:rPr lang="en-GB" dirty="0"/>
            <a:t>7. Glossary</a:t>
          </a:r>
        </a:p>
      </dgm:t>
    </dgm:pt>
    <dgm:pt modelId="{F0EE3EC7-C492-4DA5-A983-144158DC059C}" type="parTrans" cxnId="{EB3C936C-83E0-40C6-8A32-7C6EC2B6B5BF}">
      <dgm:prSet/>
      <dgm:spPr/>
      <dgm:t>
        <a:bodyPr/>
        <a:lstStyle/>
        <a:p>
          <a:endParaRPr lang="en-GB"/>
        </a:p>
      </dgm:t>
    </dgm:pt>
    <dgm:pt modelId="{C7705BEC-5A66-47DD-B4A9-654ABA1B6D2E}" type="sibTrans" cxnId="{EB3C936C-83E0-40C6-8A32-7C6EC2B6B5BF}">
      <dgm:prSet/>
      <dgm:spPr/>
      <dgm:t>
        <a:bodyPr/>
        <a:lstStyle/>
        <a:p>
          <a:endParaRPr lang="en-GB"/>
        </a:p>
      </dgm:t>
    </dgm:pt>
    <dgm:pt modelId="{FB284EA9-A50F-4F65-9803-E36FEFD7534B}">
      <dgm:prSet phldrT="[Text]"/>
      <dgm:spPr/>
      <dgm:t>
        <a:bodyPr/>
        <a:lstStyle/>
        <a:p>
          <a:r>
            <a:rPr lang="en-GB"/>
            <a:t>1. Scope of this strategy </a:t>
          </a:r>
        </a:p>
      </dgm:t>
    </dgm:pt>
    <dgm:pt modelId="{277A5B18-98BD-40E6-BD79-10E1B8600F9F}" type="sibTrans" cxnId="{5A0300BA-D2DE-4461-9356-06718DBE2602}">
      <dgm:prSet/>
      <dgm:spPr/>
      <dgm:t>
        <a:bodyPr/>
        <a:lstStyle/>
        <a:p>
          <a:endParaRPr lang="en-GB"/>
        </a:p>
      </dgm:t>
    </dgm:pt>
    <dgm:pt modelId="{35FF9EFF-590A-43A7-B374-5254C9AAB32E}" type="parTrans" cxnId="{5A0300BA-D2DE-4461-9356-06718DBE2602}">
      <dgm:prSet/>
      <dgm:spPr/>
      <dgm:t>
        <a:bodyPr/>
        <a:lstStyle/>
        <a:p>
          <a:endParaRPr lang="en-GB"/>
        </a:p>
      </dgm:t>
    </dgm:pt>
    <dgm:pt modelId="{B4B71A8F-127B-46CD-9F9D-4F4E71463EB6}">
      <dgm:prSet/>
      <dgm:spPr/>
      <dgm:t>
        <a:bodyPr/>
        <a:lstStyle/>
        <a:p>
          <a:r>
            <a:rPr lang="en-GB" dirty="0"/>
            <a:t>3. Principles- the way we work</a:t>
          </a:r>
        </a:p>
      </dgm:t>
    </dgm:pt>
    <dgm:pt modelId="{1247333E-975C-4035-9BEB-88F46BBC9C1B}" type="parTrans" cxnId="{F5679B5B-77C6-4D40-B934-5A1C70EAD3BE}">
      <dgm:prSet/>
      <dgm:spPr/>
      <dgm:t>
        <a:bodyPr/>
        <a:lstStyle/>
        <a:p>
          <a:endParaRPr lang="en-GB"/>
        </a:p>
      </dgm:t>
    </dgm:pt>
    <dgm:pt modelId="{0AD86878-0614-4724-B5AE-942D59AD475F}" type="sibTrans" cxnId="{F5679B5B-77C6-4D40-B934-5A1C70EAD3BE}">
      <dgm:prSet/>
      <dgm:spPr/>
      <dgm:t>
        <a:bodyPr/>
        <a:lstStyle/>
        <a:p>
          <a:endParaRPr lang="en-GB"/>
        </a:p>
      </dgm:t>
    </dgm:pt>
    <dgm:pt modelId="{B7F701CB-E69B-4035-9D39-70D06322AC2D}">
      <dgm:prSet/>
      <dgm:spPr/>
      <dgm:t>
        <a:bodyPr/>
        <a:lstStyle/>
        <a:p>
          <a:r>
            <a:rPr lang="en-GB" dirty="0"/>
            <a:t>4. Programme Outcomes and Objectives </a:t>
          </a:r>
        </a:p>
      </dgm:t>
    </dgm:pt>
    <dgm:pt modelId="{4B7377A1-8BDD-429E-8D88-178614A26865}" type="parTrans" cxnId="{FB503906-B3A0-4533-9596-4694295DA477}">
      <dgm:prSet/>
      <dgm:spPr/>
      <dgm:t>
        <a:bodyPr/>
        <a:lstStyle/>
        <a:p>
          <a:endParaRPr lang="en-GB"/>
        </a:p>
      </dgm:t>
    </dgm:pt>
    <dgm:pt modelId="{61C0F918-22B3-4800-9995-921494566391}" type="sibTrans" cxnId="{FB503906-B3A0-4533-9596-4694295DA477}">
      <dgm:prSet/>
      <dgm:spPr/>
      <dgm:t>
        <a:bodyPr/>
        <a:lstStyle/>
        <a:p>
          <a:endParaRPr lang="en-GB"/>
        </a:p>
      </dgm:t>
    </dgm:pt>
    <dgm:pt modelId="{9C4D3A6E-3B6C-4D67-8CA3-C3CDA29582EB}" type="pres">
      <dgm:prSet presAssocID="{63685AB1-3A57-48CD-9D4B-9A1AC290C24A}" presName="linear" presStyleCnt="0">
        <dgm:presLayoutVars>
          <dgm:dir/>
          <dgm:resizeHandles val="exact"/>
        </dgm:presLayoutVars>
      </dgm:prSet>
      <dgm:spPr/>
    </dgm:pt>
    <dgm:pt modelId="{9429D36C-2FB6-4187-8885-6D0ADC882F25}" type="pres">
      <dgm:prSet presAssocID="{FB284EA9-A50F-4F65-9803-E36FEFD7534B}" presName="comp" presStyleCnt="0"/>
      <dgm:spPr/>
    </dgm:pt>
    <dgm:pt modelId="{DDC68D72-5B72-494C-85F5-D4476F661294}" type="pres">
      <dgm:prSet presAssocID="{FB284EA9-A50F-4F65-9803-E36FEFD7534B}" presName="box" presStyleLbl="node1" presStyleIdx="0" presStyleCnt="7" custScaleY="101412"/>
      <dgm:spPr/>
    </dgm:pt>
    <dgm:pt modelId="{EF747229-E310-4101-BA4F-154B02AFA342}" type="pres">
      <dgm:prSet presAssocID="{FB284EA9-A50F-4F65-9803-E36FEFD7534B}" presName="img" presStyleLbl="fgImgPlace1" presStyleIdx="0" presStyleCnt="7"/>
      <dgm:spPr>
        <a:blipFill>
          <a:blip xmlns:r="http://schemas.openxmlformats.org/officeDocument/2006/relationships" r:embed="rId1">
            <a:extLst>
              <a:ext uri="{96DAC541-7B7A-43D3-8B79-37D633B846F1}">
                <asvg:svgBlip xmlns:asvg="http://schemas.microsoft.com/office/drawing/2016/SVG/main" r:embed="rId2"/>
              </a:ext>
            </a:extLst>
          </a:blip>
          <a:srcRect/>
          <a:stretch>
            <a:fillRect t="-99000" b="-99000"/>
          </a:stretch>
        </a:blipFill>
      </dgm:spPr>
      <dgm:extLst>
        <a:ext uri="{E40237B7-FDA0-4F09-8148-C483321AD2D9}">
          <dgm14:cNvPr xmlns:dgm14="http://schemas.microsoft.com/office/drawing/2010/diagram" id="0" name="" descr="Checkbox Checked with solid fill"/>
        </a:ext>
      </dgm:extLst>
    </dgm:pt>
    <dgm:pt modelId="{A120993C-C644-493B-B35D-55D534D4ECD4}" type="pres">
      <dgm:prSet presAssocID="{FB284EA9-A50F-4F65-9803-E36FEFD7534B}" presName="text" presStyleLbl="node1" presStyleIdx="0" presStyleCnt="7">
        <dgm:presLayoutVars>
          <dgm:bulletEnabled val="1"/>
        </dgm:presLayoutVars>
      </dgm:prSet>
      <dgm:spPr/>
    </dgm:pt>
    <dgm:pt modelId="{912DF156-6FEA-4269-8138-8D0DB5B3FE42}" type="pres">
      <dgm:prSet presAssocID="{277A5B18-98BD-40E6-BD79-10E1B8600F9F}" presName="spacer" presStyleCnt="0"/>
      <dgm:spPr/>
    </dgm:pt>
    <dgm:pt modelId="{F26B5F4F-8AE4-4A9B-B571-FBE944D4A76E}" type="pres">
      <dgm:prSet presAssocID="{BB6D981A-D63A-45BB-B8CD-E22BF907899D}" presName="comp" presStyleCnt="0"/>
      <dgm:spPr/>
    </dgm:pt>
    <dgm:pt modelId="{D799B1F2-73C1-411A-82B2-E7EB3AE61E21}" type="pres">
      <dgm:prSet presAssocID="{BB6D981A-D63A-45BB-B8CD-E22BF907899D}" presName="box" presStyleLbl="node1" presStyleIdx="1" presStyleCnt="7"/>
      <dgm:spPr/>
    </dgm:pt>
    <dgm:pt modelId="{F326FD86-2722-4A68-A67C-1C09A7938D40}" type="pres">
      <dgm:prSet presAssocID="{BB6D981A-D63A-45BB-B8CD-E22BF907899D}" presName="img" presStyleLbl="fgImgPlace1" presStyleIdx="1" presStyleCnt="7" custScaleY="97512" custLinFactNeighborX="716"/>
      <dgm:spPr>
        <a:blipFill>
          <a:blip xmlns:r="http://schemas.openxmlformats.org/officeDocument/2006/relationships" r:embed="rId3">
            <a:extLst>
              <a:ext uri="{96DAC541-7B7A-43D3-8B79-37D633B846F1}">
                <asvg:svgBlip xmlns:asvg="http://schemas.microsoft.com/office/drawing/2016/SVG/main" r:embed="rId4"/>
              </a:ext>
            </a:extLst>
          </a:blip>
          <a:srcRect/>
          <a:stretch>
            <a:fillRect t="-102000" b="-102000"/>
          </a:stretch>
        </a:blipFill>
      </dgm:spPr>
      <dgm:extLst>
        <a:ext uri="{E40237B7-FDA0-4F09-8148-C483321AD2D9}">
          <dgm14:cNvPr xmlns:dgm14="http://schemas.microsoft.com/office/drawing/2010/diagram" id="0" name="" descr="Users with solid fill"/>
        </a:ext>
      </dgm:extLst>
    </dgm:pt>
    <dgm:pt modelId="{6BDC5A59-78A9-4D8E-9417-4BF75D66A153}" type="pres">
      <dgm:prSet presAssocID="{BB6D981A-D63A-45BB-B8CD-E22BF907899D}" presName="text" presStyleLbl="node1" presStyleIdx="1" presStyleCnt="7">
        <dgm:presLayoutVars>
          <dgm:bulletEnabled val="1"/>
        </dgm:presLayoutVars>
      </dgm:prSet>
      <dgm:spPr/>
    </dgm:pt>
    <dgm:pt modelId="{2B1C0B95-C69F-4293-BDDC-E9568A862651}" type="pres">
      <dgm:prSet presAssocID="{431A81FA-AA46-41F1-B56D-7DC72A367BAF}" presName="spacer" presStyleCnt="0"/>
      <dgm:spPr/>
    </dgm:pt>
    <dgm:pt modelId="{B92DDF43-498D-489E-A8C7-0A0978349C16}" type="pres">
      <dgm:prSet presAssocID="{B4B71A8F-127B-46CD-9F9D-4F4E71463EB6}" presName="comp" presStyleCnt="0"/>
      <dgm:spPr/>
    </dgm:pt>
    <dgm:pt modelId="{7EF59E20-09CF-4BBE-82AE-CA5263EFC73F}" type="pres">
      <dgm:prSet presAssocID="{B4B71A8F-127B-46CD-9F9D-4F4E71463EB6}" presName="box" presStyleLbl="node1" presStyleIdx="2" presStyleCnt="7"/>
      <dgm:spPr/>
    </dgm:pt>
    <dgm:pt modelId="{9F80F074-3FD8-4443-8242-1F6220F861B6}" type="pres">
      <dgm:prSet presAssocID="{B4B71A8F-127B-46CD-9F9D-4F4E71463EB6}" presName="img" presStyleLbl="fgImgPlace1" presStyleIdx="2" presStyleCnt="7"/>
      <dgm:spPr>
        <a:blipFill>
          <a:blip xmlns:r="http://schemas.openxmlformats.org/officeDocument/2006/relationships" r:embed="rId5">
            <a:extLst>
              <a:ext uri="{96DAC541-7B7A-43D3-8B79-37D633B846F1}">
                <asvg:svgBlip xmlns:asvg="http://schemas.microsoft.com/office/drawing/2016/SVG/main" r:embed="rId6"/>
              </a:ext>
            </a:extLst>
          </a:blip>
          <a:srcRect/>
          <a:stretch>
            <a:fillRect t="-129000" b="-129000"/>
          </a:stretch>
        </a:blipFill>
      </dgm:spPr>
      <dgm:extLst>
        <a:ext uri="{E40237B7-FDA0-4F09-8148-C483321AD2D9}">
          <dgm14:cNvPr xmlns:dgm14="http://schemas.microsoft.com/office/drawing/2010/diagram" id="0" name="" descr="Badge Tick outline"/>
        </a:ext>
      </dgm:extLst>
    </dgm:pt>
    <dgm:pt modelId="{58C6ED18-1BD6-4A6C-99BD-E7D3605A729C}" type="pres">
      <dgm:prSet presAssocID="{B4B71A8F-127B-46CD-9F9D-4F4E71463EB6}" presName="text" presStyleLbl="node1" presStyleIdx="2" presStyleCnt="7">
        <dgm:presLayoutVars>
          <dgm:bulletEnabled val="1"/>
        </dgm:presLayoutVars>
      </dgm:prSet>
      <dgm:spPr/>
    </dgm:pt>
    <dgm:pt modelId="{B3A5B17D-CA59-46B5-8617-A6009D1EAED2}" type="pres">
      <dgm:prSet presAssocID="{0AD86878-0614-4724-B5AE-942D59AD475F}" presName="spacer" presStyleCnt="0"/>
      <dgm:spPr/>
    </dgm:pt>
    <dgm:pt modelId="{7EBCA5C2-8FA3-4D65-8C0C-9D0D649CE517}" type="pres">
      <dgm:prSet presAssocID="{B7F701CB-E69B-4035-9D39-70D06322AC2D}" presName="comp" presStyleCnt="0"/>
      <dgm:spPr/>
    </dgm:pt>
    <dgm:pt modelId="{76CC9E81-3BED-41EF-B508-EE2F56BF1871}" type="pres">
      <dgm:prSet presAssocID="{B7F701CB-E69B-4035-9D39-70D06322AC2D}" presName="box" presStyleLbl="node1" presStyleIdx="3" presStyleCnt="7"/>
      <dgm:spPr/>
    </dgm:pt>
    <dgm:pt modelId="{501DD9F8-CCD3-4A8F-A2FC-60438C601BC2}" type="pres">
      <dgm:prSet presAssocID="{B7F701CB-E69B-4035-9D39-70D06322AC2D}" presName="img" presStyleLbl="fgImgPlace1" presStyleIdx="3" presStyleCnt="7"/>
      <dgm:spPr>
        <a:blipFill>
          <a:blip xmlns:r="http://schemas.openxmlformats.org/officeDocument/2006/relationships" r:embed="rId7">
            <a:extLst>
              <a:ext uri="{96DAC541-7B7A-43D3-8B79-37D633B846F1}">
                <asvg:svgBlip xmlns:asvg="http://schemas.microsoft.com/office/drawing/2016/SVG/main" r:embed="rId8"/>
              </a:ext>
            </a:extLst>
          </a:blip>
          <a:srcRect/>
          <a:stretch>
            <a:fillRect t="-159000" b="-159000"/>
          </a:stretch>
        </a:blipFill>
      </dgm:spPr>
      <dgm:extLst>
        <a:ext uri="{E40237B7-FDA0-4F09-8148-C483321AD2D9}">
          <dgm14:cNvPr xmlns:dgm14="http://schemas.microsoft.com/office/drawing/2010/diagram" id="0" name="" descr="Target with solid fill"/>
        </a:ext>
      </dgm:extLst>
    </dgm:pt>
    <dgm:pt modelId="{EC9C90E3-0049-4C5C-A356-8418159518B0}" type="pres">
      <dgm:prSet presAssocID="{B7F701CB-E69B-4035-9D39-70D06322AC2D}" presName="text" presStyleLbl="node1" presStyleIdx="3" presStyleCnt="7">
        <dgm:presLayoutVars>
          <dgm:bulletEnabled val="1"/>
        </dgm:presLayoutVars>
      </dgm:prSet>
      <dgm:spPr/>
    </dgm:pt>
    <dgm:pt modelId="{4259F349-4F4E-4324-A243-0E330C9A5430}" type="pres">
      <dgm:prSet presAssocID="{61C0F918-22B3-4800-9995-921494566391}" presName="spacer" presStyleCnt="0"/>
      <dgm:spPr/>
    </dgm:pt>
    <dgm:pt modelId="{F78845D7-082C-4F4A-B7C5-A0329D896C5A}" type="pres">
      <dgm:prSet presAssocID="{A14A5FFB-F5E1-4C9D-B7C8-ED71D2EFE6BB}" presName="comp" presStyleCnt="0"/>
      <dgm:spPr/>
    </dgm:pt>
    <dgm:pt modelId="{EFB905EB-0ECA-426D-9C63-F819BF058ED3}" type="pres">
      <dgm:prSet presAssocID="{A14A5FFB-F5E1-4C9D-B7C8-ED71D2EFE6BB}" presName="box" presStyleLbl="node1" presStyleIdx="4" presStyleCnt="7"/>
      <dgm:spPr/>
    </dgm:pt>
    <dgm:pt modelId="{32F9B36C-4048-40F9-B190-C57ACD249369}" type="pres">
      <dgm:prSet presAssocID="{A14A5FFB-F5E1-4C9D-B7C8-ED71D2EFE6BB}" presName="img" presStyleLbl="fgImgPlace1" presStyleIdx="4" presStyleCnt="7"/>
      <dgm:spPr>
        <a:blipFill>
          <a:blip xmlns:r="http://schemas.openxmlformats.org/officeDocument/2006/relationships" r:embed="rId9">
            <a:extLst>
              <a:ext uri="{96DAC541-7B7A-43D3-8B79-37D633B846F1}">
                <asvg:svgBlip xmlns:asvg="http://schemas.microsoft.com/office/drawing/2016/SVG/main" r:embed="rId10"/>
              </a:ext>
            </a:extLst>
          </a:blip>
          <a:srcRect/>
          <a:stretch>
            <a:fillRect t="-99000" b="-99000"/>
          </a:stretch>
        </a:blipFill>
      </dgm:spPr>
      <dgm:extLst>
        <a:ext uri="{E40237B7-FDA0-4F09-8148-C483321AD2D9}">
          <dgm14:cNvPr xmlns:dgm14="http://schemas.microsoft.com/office/drawing/2010/diagram" id="0" name="" descr="Clipboard Checked with solid fill"/>
        </a:ext>
      </dgm:extLst>
    </dgm:pt>
    <dgm:pt modelId="{E4AD4133-2011-416F-BB83-52899046D62E}" type="pres">
      <dgm:prSet presAssocID="{A14A5FFB-F5E1-4C9D-B7C8-ED71D2EFE6BB}" presName="text" presStyleLbl="node1" presStyleIdx="4" presStyleCnt="7">
        <dgm:presLayoutVars>
          <dgm:bulletEnabled val="1"/>
        </dgm:presLayoutVars>
      </dgm:prSet>
      <dgm:spPr/>
    </dgm:pt>
    <dgm:pt modelId="{57CF0156-0E5B-456F-882F-A3531B32797C}" type="pres">
      <dgm:prSet presAssocID="{E607F4B8-D67C-4561-8C4D-840071573E40}" presName="spacer" presStyleCnt="0"/>
      <dgm:spPr/>
    </dgm:pt>
    <dgm:pt modelId="{109B2B46-8E92-4A34-90E8-E8BBE2F40BC0}" type="pres">
      <dgm:prSet presAssocID="{656A8564-B742-4F70-B861-6CFC2E4E3BFF}" presName="comp" presStyleCnt="0"/>
      <dgm:spPr/>
    </dgm:pt>
    <dgm:pt modelId="{2FAF348E-2510-4E20-88C4-CB854A7F929F}" type="pres">
      <dgm:prSet presAssocID="{656A8564-B742-4F70-B861-6CFC2E4E3BFF}" presName="box" presStyleLbl="node1" presStyleIdx="5" presStyleCnt="7"/>
      <dgm:spPr/>
    </dgm:pt>
    <dgm:pt modelId="{AE4A720A-00C5-4EC0-A8B0-781103754F4D}" type="pres">
      <dgm:prSet presAssocID="{656A8564-B742-4F70-B861-6CFC2E4E3BFF}" presName="img" presStyleLbl="fgImgPlac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Books"/>
        </a:ext>
      </dgm:extLst>
    </dgm:pt>
    <dgm:pt modelId="{14C20866-EDE8-4045-921A-4BB1766EC4B9}" type="pres">
      <dgm:prSet presAssocID="{656A8564-B742-4F70-B861-6CFC2E4E3BFF}" presName="text" presStyleLbl="node1" presStyleIdx="5" presStyleCnt="7">
        <dgm:presLayoutVars>
          <dgm:bulletEnabled val="1"/>
        </dgm:presLayoutVars>
      </dgm:prSet>
      <dgm:spPr/>
    </dgm:pt>
    <dgm:pt modelId="{B3091C25-D8DA-48F7-9889-C28AF0453E99}" type="pres">
      <dgm:prSet presAssocID="{A1C9FFB5-62F2-4C0B-B70F-E827F73A5755}" presName="spacer" presStyleCnt="0"/>
      <dgm:spPr/>
    </dgm:pt>
    <dgm:pt modelId="{384A50C6-BD4C-4A17-BDF7-7669F18AF99A}" type="pres">
      <dgm:prSet presAssocID="{1D5465E4-B3C6-4C0D-923F-E44E84FA8066}" presName="comp" presStyleCnt="0"/>
      <dgm:spPr/>
    </dgm:pt>
    <dgm:pt modelId="{89C24F2C-BA31-48EF-B91F-A742512DA68D}" type="pres">
      <dgm:prSet presAssocID="{1D5465E4-B3C6-4C0D-923F-E44E84FA8066}" presName="box" presStyleLbl="node1" presStyleIdx="6" presStyleCnt="7"/>
      <dgm:spPr/>
    </dgm:pt>
    <dgm:pt modelId="{E0AD88E7-3AAD-4780-8C21-C2B27B239239}" type="pres">
      <dgm:prSet presAssocID="{1D5465E4-B3C6-4C0D-923F-E44E84FA8066}" presName="img" presStyleLbl="fgImgPlac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Magnifying glass"/>
        </a:ext>
      </dgm:extLst>
    </dgm:pt>
    <dgm:pt modelId="{25E7D4F0-CB77-4DD6-8A0B-24CDB7096ADD}" type="pres">
      <dgm:prSet presAssocID="{1D5465E4-B3C6-4C0D-923F-E44E84FA8066}" presName="text" presStyleLbl="node1" presStyleIdx="6" presStyleCnt="7">
        <dgm:presLayoutVars>
          <dgm:bulletEnabled val="1"/>
        </dgm:presLayoutVars>
      </dgm:prSet>
      <dgm:spPr/>
    </dgm:pt>
  </dgm:ptLst>
  <dgm:cxnLst>
    <dgm:cxn modelId="{DEBCEE04-7A2B-47CA-BCB6-B456B2D9C3D9}" type="presOf" srcId="{FB284EA9-A50F-4F65-9803-E36FEFD7534B}" destId="{A120993C-C644-493B-B35D-55D534D4ECD4}" srcOrd="1" destOrd="0" presId="urn:microsoft.com/office/officeart/2005/8/layout/vList4"/>
    <dgm:cxn modelId="{FB503906-B3A0-4533-9596-4694295DA477}" srcId="{63685AB1-3A57-48CD-9D4B-9A1AC290C24A}" destId="{B7F701CB-E69B-4035-9D39-70D06322AC2D}" srcOrd="3" destOrd="0" parTransId="{4B7377A1-8BDD-429E-8D88-178614A26865}" sibTransId="{61C0F918-22B3-4800-9995-921494566391}"/>
    <dgm:cxn modelId="{0A70AB22-0FC5-4749-A5F6-399DA8056595}" type="presOf" srcId="{B7F701CB-E69B-4035-9D39-70D06322AC2D}" destId="{76CC9E81-3BED-41EF-B508-EE2F56BF1871}" srcOrd="0" destOrd="0" presId="urn:microsoft.com/office/officeart/2005/8/layout/vList4"/>
    <dgm:cxn modelId="{CC8FE737-4294-4D40-B472-A4786E96423D}" type="presOf" srcId="{1D5465E4-B3C6-4C0D-923F-E44E84FA8066}" destId="{25E7D4F0-CB77-4DD6-8A0B-24CDB7096ADD}" srcOrd="1" destOrd="0" presId="urn:microsoft.com/office/officeart/2005/8/layout/vList4"/>
    <dgm:cxn modelId="{F5679B5B-77C6-4D40-B934-5A1C70EAD3BE}" srcId="{63685AB1-3A57-48CD-9D4B-9A1AC290C24A}" destId="{B4B71A8F-127B-46CD-9F9D-4F4E71463EB6}" srcOrd="2" destOrd="0" parTransId="{1247333E-975C-4035-9BEB-88F46BBC9C1B}" sibTransId="{0AD86878-0614-4724-B5AE-942D59AD475F}"/>
    <dgm:cxn modelId="{A2F15D44-D612-45B5-8645-676DF8CFC1A3}" type="presOf" srcId="{656A8564-B742-4F70-B861-6CFC2E4E3BFF}" destId="{14C20866-EDE8-4045-921A-4BB1766EC4B9}" srcOrd="1" destOrd="0" presId="urn:microsoft.com/office/officeart/2005/8/layout/vList4"/>
    <dgm:cxn modelId="{79B8256A-1228-4327-8890-9178D4501E51}" srcId="{63685AB1-3A57-48CD-9D4B-9A1AC290C24A}" destId="{A14A5FFB-F5E1-4C9D-B7C8-ED71D2EFE6BB}" srcOrd="4" destOrd="0" parTransId="{E060E329-1D87-47BC-A909-7FA9E0AC5D1D}" sibTransId="{E607F4B8-D67C-4561-8C4D-840071573E40}"/>
    <dgm:cxn modelId="{BB25C94A-2AD0-45B6-981B-B3E264290F3A}" type="presOf" srcId="{B4B71A8F-127B-46CD-9F9D-4F4E71463EB6}" destId="{7EF59E20-09CF-4BBE-82AE-CA5263EFC73F}" srcOrd="0" destOrd="0" presId="urn:microsoft.com/office/officeart/2005/8/layout/vList4"/>
    <dgm:cxn modelId="{660AF36A-0BDA-4C49-B727-C4166AC3D6DB}" type="presOf" srcId="{B7F701CB-E69B-4035-9D39-70D06322AC2D}" destId="{EC9C90E3-0049-4C5C-A356-8418159518B0}" srcOrd="1" destOrd="0" presId="urn:microsoft.com/office/officeart/2005/8/layout/vList4"/>
    <dgm:cxn modelId="{EB3C936C-83E0-40C6-8A32-7C6EC2B6B5BF}" srcId="{63685AB1-3A57-48CD-9D4B-9A1AC290C24A}" destId="{1D5465E4-B3C6-4C0D-923F-E44E84FA8066}" srcOrd="6" destOrd="0" parTransId="{F0EE3EC7-C492-4DA5-A983-144158DC059C}" sibTransId="{C7705BEC-5A66-47DD-B4A9-654ABA1B6D2E}"/>
    <dgm:cxn modelId="{0ADD4472-FD1A-4E08-A41D-34E6E8135C87}" type="presOf" srcId="{B4B71A8F-127B-46CD-9F9D-4F4E71463EB6}" destId="{58C6ED18-1BD6-4A6C-99BD-E7D3605A729C}" srcOrd="1" destOrd="0" presId="urn:microsoft.com/office/officeart/2005/8/layout/vList4"/>
    <dgm:cxn modelId="{C3265E73-1E3F-4718-B091-4F42BDAE9C4E}" srcId="{63685AB1-3A57-48CD-9D4B-9A1AC290C24A}" destId="{656A8564-B742-4F70-B861-6CFC2E4E3BFF}" srcOrd="5" destOrd="0" parTransId="{B7BB2608-1706-4E1B-AD37-8DD983FE49D5}" sibTransId="{A1C9FFB5-62F2-4C0B-B70F-E827F73A5755}"/>
    <dgm:cxn modelId="{54F74F74-73D3-4BC4-BFE0-42DBD660FDE6}" type="presOf" srcId="{BB6D981A-D63A-45BB-B8CD-E22BF907899D}" destId="{6BDC5A59-78A9-4D8E-9417-4BF75D66A153}" srcOrd="1" destOrd="0" presId="urn:microsoft.com/office/officeart/2005/8/layout/vList4"/>
    <dgm:cxn modelId="{4672ED77-0C55-4C8D-9DB8-7BC2AEC73292}" srcId="{63685AB1-3A57-48CD-9D4B-9A1AC290C24A}" destId="{BB6D981A-D63A-45BB-B8CD-E22BF907899D}" srcOrd="1" destOrd="0" parTransId="{2B8BCF41-D065-411E-88C7-E5BA259C12A9}" sibTransId="{431A81FA-AA46-41F1-B56D-7DC72A367BAF}"/>
    <dgm:cxn modelId="{E39D7986-4318-4FE5-B816-D310CA218BD3}" type="presOf" srcId="{1D5465E4-B3C6-4C0D-923F-E44E84FA8066}" destId="{89C24F2C-BA31-48EF-B91F-A742512DA68D}" srcOrd="0" destOrd="0" presId="urn:microsoft.com/office/officeart/2005/8/layout/vList4"/>
    <dgm:cxn modelId="{FE0F989F-11B3-409B-B226-F02961A899E0}" type="presOf" srcId="{63685AB1-3A57-48CD-9D4B-9A1AC290C24A}" destId="{9C4D3A6E-3B6C-4D67-8CA3-C3CDA29582EB}" srcOrd="0" destOrd="0" presId="urn:microsoft.com/office/officeart/2005/8/layout/vList4"/>
    <dgm:cxn modelId="{5A0300BA-D2DE-4461-9356-06718DBE2602}" srcId="{63685AB1-3A57-48CD-9D4B-9A1AC290C24A}" destId="{FB284EA9-A50F-4F65-9803-E36FEFD7534B}" srcOrd="0" destOrd="0" parTransId="{35FF9EFF-590A-43A7-B374-5254C9AAB32E}" sibTransId="{277A5B18-98BD-40E6-BD79-10E1B8600F9F}"/>
    <dgm:cxn modelId="{877BE1C1-9539-4A53-80AC-C53E9F6D1A89}" type="presOf" srcId="{A14A5FFB-F5E1-4C9D-B7C8-ED71D2EFE6BB}" destId="{E4AD4133-2011-416F-BB83-52899046D62E}" srcOrd="1" destOrd="0" presId="urn:microsoft.com/office/officeart/2005/8/layout/vList4"/>
    <dgm:cxn modelId="{62278CCE-3C24-4D71-B977-06E60623A2C2}" type="presOf" srcId="{FB284EA9-A50F-4F65-9803-E36FEFD7534B}" destId="{DDC68D72-5B72-494C-85F5-D4476F661294}" srcOrd="0" destOrd="0" presId="urn:microsoft.com/office/officeart/2005/8/layout/vList4"/>
    <dgm:cxn modelId="{1BF744D9-9067-4335-9A1A-F4D5C3B91135}" type="presOf" srcId="{A14A5FFB-F5E1-4C9D-B7C8-ED71D2EFE6BB}" destId="{EFB905EB-0ECA-426D-9C63-F819BF058ED3}" srcOrd="0" destOrd="0" presId="urn:microsoft.com/office/officeart/2005/8/layout/vList4"/>
    <dgm:cxn modelId="{3EAAFAEE-700F-4B2D-9CDE-93B584E32753}" type="presOf" srcId="{656A8564-B742-4F70-B861-6CFC2E4E3BFF}" destId="{2FAF348E-2510-4E20-88C4-CB854A7F929F}" srcOrd="0" destOrd="0" presId="urn:microsoft.com/office/officeart/2005/8/layout/vList4"/>
    <dgm:cxn modelId="{DE3A34FC-C31D-4128-AB93-3C54E45C95C1}" type="presOf" srcId="{BB6D981A-D63A-45BB-B8CD-E22BF907899D}" destId="{D799B1F2-73C1-411A-82B2-E7EB3AE61E21}" srcOrd="0" destOrd="0" presId="urn:microsoft.com/office/officeart/2005/8/layout/vList4"/>
    <dgm:cxn modelId="{BB30AF07-2D39-4576-974C-3A7082BB066B}" type="presParOf" srcId="{9C4D3A6E-3B6C-4D67-8CA3-C3CDA29582EB}" destId="{9429D36C-2FB6-4187-8885-6D0ADC882F25}" srcOrd="0" destOrd="0" presId="urn:microsoft.com/office/officeart/2005/8/layout/vList4"/>
    <dgm:cxn modelId="{41D006BE-9D2C-4D79-9520-533B5A7F1E1F}" type="presParOf" srcId="{9429D36C-2FB6-4187-8885-6D0ADC882F25}" destId="{DDC68D72-5B72-494C-85F5-D4476F661294}" srcOrd="0" destOrd="0" presId="urn:microsoft.com/office/officeart/2005/8/layout/vList4"/>
    <dgm:cxn modelId="{D81CA007-1AFB-460E-8F96-9C7B5C658A8E}" type="presParOf" srcId="{9429D36C-2FB6-4187-8885-6D0ADC882F25}" destId="{EF747229-E310-4101-BA4F-154B02AFA342}" srcOrd="1" destOrd="0" presId="urn:microsoft.com/office/officeart/2005/8/layout/vList4"/>
    <dgm:cxn modelId="{A8FC60B1-79AD-4AC7-8B92-BC21FD3113CC}" type="presParOf" srcId="{9429D36C-2FB6-4187-8885-6D0ADC882F25}" destId="{A120993C-C644-493B-B35D-55D534D4ECD4}" srcOrd="2" destOrd="0" presId="urn:microsoft.com/office/officeart/2005/8/layout/vList4"/>
    <dgm:cxn modelId="{35D28A89-A320-4007-A84F-987558445AFE}" type="presParOf" srcId="{9C4D3A6E-3B6C-4D67-8CA3-C3CDA29582EB}" destId="{912DF156-6FEA-4269-8138-8D0DB5B3FE42}" srcOrd="1" destOrd="0" presId="urn:microsoft.com/office/officeart/2005/8/layout/vList4"/>
    <dgm:cxn modelId="{0F65E12B-1717-44A0-8620-2577EDC62C4D}" type="presParOf" srcId="{9C4D3A6E-3B6C-4D67-8CA3-C3CDA29582EB}" destId="{F26B5F4F-8AE4-4A9B-B571-FBE944D4A76E}" srcOrd="2" destOrd="0" presId="urn:microsoft.com/office/officeart/2005/8/layout/vList4"/>
    <dgm:cxn modelId="{C46D8F62-0975-4BCC-9ACD-A3B56CC019CD}" type="presParOf" srcId="{F26B5F4F-8AE4-4A9B-B571-FBE944D4A76E}" destId="{D799B1F2-73C1-411A-82B2-E7EB3AE61E21}" srcOrd="0" destOrd="0" presId="urn:microsoft.com/office/officeart/2005/8/layout/vList4"/>
    <dgm:cxn modelId="{43A54FAB-C944-4255-B34E-0CFCC4CAE539}" type="presParOf" srcId="{F26B5F4F-8AE4-4A9B-B571-FBE944D4A76E}" destId="{F326FD86-2722-4A68-A67C-1C09A7938D40}" srcOrd="1" destOrd="0" presId="urn:microsoft.com/office/officeart/2005/8/layout/vList4"/>
    <dgm:cxn modelId="{88D2017B-5A7C-4CC3-AC27-C11E14D8796D}" type="presParOf" srcId="{F26B5F4F-8AE4-4A9B-B571-FBE944D4A76E}" destId="{6BDC5A59-78A9-4D8E-9417-4BF75D66A153}" srcOrd="2" destOrd="0" presId="urn:microsoft.com/office/officeart/2005/8/layout/vList4"/>
    <dgm:cxn modelId="{2DE57BFF-0F73-4C83-B5E6-B72DFC1A77C5}" type="presParOf" srcId="{9C4D3A6E-3B6C-4D67-8CA3-C3CDA29582EB}" destId="{2B1C0B95-C69F-4293-BDDC-E9568A862651}" srcOrd="3" destOrd="0" presId="urn:microsoft.com/office/officeart/2005/8/layout/vList4"/>
    <dgm:cxn modelId="{02FE38ED-5FFE-407A-868B-C009CE7A6763}" type="presParOf" srcId="{9C4D3A6E-3B6C-4D67-8CA3-C3CDA29582EB}" destId="{B92DDF43-498D-489E-A8C7-0A0978349C16}" srcOrd="4" destOrd="0" presId="urn:microsoft.com/office/officeart/2005/8/layout/vList4"/>
    <dgm:cxn modelId="{0CA8CD55-2149-48EA-AF78-91FF7513B3B9}" type="presParOf" srcId="{B92DDF43-498D-489E-A8C7-0A0978349C16}" destId="{7EF59E20-09CF-4BBE-82AE-CA5263EFC73F}" srcOrd="0" destOrd="0" presId="urn:microsoft.com/office/officeart/2005/8/layout/vList4"/>
    <dgm:cxn modelId="{7340DF2A-9BDB-4201-A0BC-7A2D3A2A4A00}" type="presParOf" srcId="{B92DDF43-498D-489E-A8C7-0A0978349C16}" destId="{9F80F074-3FD8-4443-8242-1F6220F861B6}" srcOrd="1" destOrd="0" presId="urn:microsoft.com/office/officeart/2005/8/layout/vList4"/>
    <dgm:cxn modelId="{4FB5B058-D2E7-44F3-B849-7162BF775A32}" type="presParOf" srcId="{B92DDF43-498D-489E-A8C7-0A0978349C16}" destId="{58C6ED18-1BD6-4A6C-99BD-E7D3605A729C}" srcOrd="2" destOrd="0" presId="urn:microsoft.com/office/officeart/2005/8/layout/vList4"/>
    <dgm:cxn modelId="{5A13592D-270F-4D0D-91E5-6D0EE2F5A4A9}" type="presParOf" srcId="{9C4D3A6E-3B6C-4D67-8CA3-C3CDA29582EB}" destId="{B3A5B17D-CA59-46B5-8617-A6009D1EAED2}" srcOrd="5" destOrd="0" presId="urn:microsoft.com/office/officeart/2005/8/layout/vList4"/>
    <dgm:cxn modelId="{F0DA9F96-70FC-4C87-8F58-6C30B86D7DF7}" type="presParOf" srcId="{9C4D3A6E-3B6C-4D67-8CA3-C3CDA29582EB}" destId="{7EBCA5C2-8FA3-4D65-8C0C-9D0D649CE517}" srcOrd="6" destOrd="0" presId="urn:microsoft.com/office/officeart/2005/8/layout/vList4"/>
    <dgm:cxn modelId="{0485B858-C31C-42A7-9AB5-89FA303FADAF}" type="presParOf" srcId="{7EBCA5C2-8FA3-4D65-8C0C-9D0D649CE517}" destId="{76CC9E81-3BED-41EF-B508-EE2F56BF1871}" srcOrd="0" destOrd="0" presId="urn:microsoft.com/office/officeart/2005/8/layout/vList4"/>
    <dgm:cxn modelId="{3F885ED3-BAC3-4EC8-A2B7-AD93B176CEA5}" type="presParOf" srcId="{7EBCA5C2-8FA3-4D65-8C0C-9D0D649CE517}" destId="{501DD9F8-CCD3-4A8F-A2FC-60438C601BC2}" srcOrd="1" destOrd="0" presId="urn:microsoft.com/office/officeart/2005/8/layout/vList4"/>
    <dgm:cxn modelId="{19ACE104-61ED-4FA2-90BF-552900AD2053}" type="presParOf" srcId="{7EBCA5C2-8FA3-4D65-8C0C-9D0D649CE517}" destId="{EC9C90E3-0049-4C5C-A356-8418159518B0}" srcOrd="2" destOrd="0" presId="urn:microsoft.com/office/officeart/2005/8/layout/vList4"/>
    <dgm:cxn modelId="{4D9CD172-8FDF-438B-B4BC-8CE94E3449A8}" type="presParOf" srcId="{9C4D3A6E-3B6C-4D67-8CA3-C3CDA29582EB}" destId="{4259F349-4F4E-4324-A243-0E330C9A5430}" srcOrd="7" destOrd="0" presId="urn:microsoft.com/office/officeart/2005/8/layout/vList4"/>
    <dgm:cxn modelId="{744B7482-189D-4CA4-8B51-CD70EA8FA1BD}" type="presParOf" srcId="{9C4D3A6E-3B6C-4D67-8CA3-C3CDA29582EB}" destId="{F78845D7-082C-4F4A-B7C5-A0329D896C5A}" srcOrd="8" destOrd="0" presId="urn:microsoft.com/office/officeart/2005/8/layout/vList4"/>
    <dgm:cxn modelId="{77B9D50F-7817-4224-80EA-46CCDEDE1E4A}" type="presParOf" srcId="{F78845D7-082C-4F4A-B7C5-A0329D896C5A}" destId="{EFB905EB-0ECA-426D-9C63-F819BF058ED3}" srcOrd="0" destOrd="0" presId="urn:microsoft.com/office/officeart/2005/8/layout/vList4"/>
    <dgm:cxn modelId="{BBFB3AC7-437C-48E9-ABD3-BAE09E5BE0EB}" type="presParOf" srcId="{F78845D7-082C-4F4A-B7C5-A0329D896C5A}" destId="{32F9B36C-4048-40F9-B190-C57ACD249369}" srcOrd="1" destOrd="0" presId="urn:microsoft.com/office/officeart/2005/8/layout/vList4"/>
    <dgm:cxn modelId="{0314C991-F377-4B51-81B7-83C0222FEC31}" type="presParOf" srcId="{F78845D7-082C-4F4A-B7C5-A0329D896C5A}" destId="{E4AD4133-2011-416F-BB83-52899046D62E}" srcOrd="2" destOrd="0" presId="urn:microsoft.com/office/officeart/2005/8/layout/vList4"/>
    <dgm:cxn modelId="{C6AB0646-59D3-4723-913D-88348FEC064E}" type="presParOf" srcId="{9C4D3A6E-3B6C-4D67-8CA3-C3CDA29582EB}" destId="{57CF0156-0E5B-456F-882F-A3531B32797C}" srcOrd="9" destOrd="0" presId="urn:microsoft.com/office/officeart/2005/8/layout/vList4"/>
    <dgm:cxn modelId="{3BA9D055-074D-419E-B8AE-C2BAF33F79B6}" type="presParOf" srcId="{9C4D3A6E-3B6C-4D67-8CA3-C3CDA29582EB}" destId="{109B2B46-8E92-4A34-90E8-E8BBE2F40BC0}" srcOrd="10" destOrd="0" presId="urn:microsoft.com/office/officeart/2005/8/layout/vList4"/>
    <dgm:cxn modelId="{2876530B-F50B-4BFD-8A08-4549E9D9FDC1}" type="presParOf" srcId="{109B2B46-8E92-4A34-90E8-E8BBE2F40BC0}" destId="{2FAF348E-2510-4E20-88C4-CB854A7F929F}" srcOrd="0" destOrd="0" presId="urn:microsoft.com/office/officeart/2005/8/layout/vList4"/>
    <dgm:cxn modelId="{AEC55FD8-D9C3-4FA8-AFD9-DB4A01D65F9D}" type="presParOf" srcId="{109B2B46-8E92-4A34-90E8-E8BBE2F40BC0}" destId="{AE4A720A-00C5-4EC0-A8B0-781103754F4D}" srcOrd="1" destOrd="0" presId="urn:microsoft.com/office/officeart/2005/8/layout/vList4"/>
    <dgm:cxn modelId="{AF7301DC-A299-4373-BBED-C69EE3116AA5}" type="presParOf" srcId="{109B2B46-8E92-4A34-90E8-E8BBE2F40BC0}" destId="{14C20866-EDE8-4045-921A-4BB1766EC4B9}" srcOrd="2" destOrd="0" presId="urn:microsoft.com/office/officeart/2005/8/layout/vList4"/>
    <dgm:cxn modelId="{B3DBD8F1-4ED0-4DF2-8846-0E7BC502CAC5}" type="presParOf" srcId="{9C4D3A6E-3B6C-4D67-8CA3-C3CDA29582EB}" destId="{B3091C25-D8DA-48F7-9889-C28AF0453E99}" srcOrd="11" destOrd="0" presId="urn:microsoft.com/office/officeart/2005/8/layout/vList4"/>
    <dgm:cxn modelId="{472F1FC0-D54A-462F-9BDB-3CA36057F369}" type="presParOf" srcId="{9C4D3A6E-3B6C-4D67-8CA3-C3CDA29582EB}" destId="{384A50C6-BD4C-4A17-BDF7-7669F18AF99A}" srcOrd="12" destOrd="0" presId="urn:microsoft.com/office/officeart/2005/8/layout/vList4"/>
    <dgm:cxn modelId="{E7878625-2AA9-457D-B8E1-3CB8F311C113}" type="presParOf" srcId="{384A50C6-BD4C-4A17-BDF7-7669F18AF99A}" destId="{89C24F2C-BA31-48EF-B91F-A742512DA68D}" srcOrd="0" destOrd="0" presId="urn:microsoft.com/office/officeart/2005/8/layout/vList4"/>
    <dgm:cxn modelId="{A2A2DCEF-8514-4E18-ACF8-7950DDC52B11}" type="presParOf" srcId="{384A50C6-BD4C-4A17-BDF7-7669F18AF99A}" destId="{E0AD88E7-3AAD-4780-8C21-C2B27B239239}" srcOrd="1" destOrd="0" presId="urn:microsoft.com/office/officeart/2005/8/layout/vList4"/>
    <dgm:cxn modelId="{DF125E8E-5C03-49A9-9639-5CDB092899DF}" type="presParOf" srcId="{384A50C6-BD4C-4A17-BDF7-7669F18AF99A}" destId="{25E7D4F0-CB77-4DD6-8A0B-24CDB7096ADD}"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9C1244A-EA26-4E0C-9C27-590C5E36F8A5}"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en-US"/>
        </a:p>
      </dgm:t>
    </dgm:pt>
    <dgm:pt modelId="{9F985404-CA35-4177-9C8D-F17F86903830}">
      <dgm:prSet custT="1"/>
      <dgm:spPr/>
      <dgm:t>
        <a:bodyPr/>
        <a:lstStyle/>
        <a:p>
          <a:pPr algn="ctr">
            <a:lnSpc>
              <a:spcPct val="100000"/>
            </a:lnSpc>
          </a:pPr>
          <a:r>
            <a:rPr lang="en-GB" sz="1300" dirty="0">
              <a:latin typeface="Arial" panose="020B0604020202020204" pitchFamily="34" charset="0"/>
              <a:cs typeface="Arial" panose="020B0604020202020204" pitchFamily="34" charset="0"/>
            </a:rPr>
            <a:t>I</a:t>
          </a:r>
          <a:r>
            <a:rPr lang="en-GB" sz="1300" b="0" i="0" baseline="0" dirty="0">
              <a:latin typeface="Arial" panose="020B0604020202020204" pitchFamily="34" charset="0"/>
              <a:cs typeface="Arial" panose="020B0604020202020204" pitchFamily="34" charset="0"/>
            </a:rPr>
            <a:t>ndicators of poor prognosis include:</a:t>
          </a:r>
        </a:p>
        <a:p>
          <a:pPr algn="ctr">
            <a:lnSpc>
              <a:spcPct val="100000"/>
            </a:lnSpc>
          </a:pPr>
          <a:r>
            <a:rPr lang="en-GB" sz="1300" b="0" i="0" baseline="0" dirty="0">
              <a:latin typeface="Arial" panose="020B0604020202020204" pitchFamily="34" charset="0"/>
              <a:cs typeface="Arial" panose="020B0604020202020204" pitchFamily="34" charset="0"/>
            </a:rPr>
            <a:t>poor language comprehension </a:t>
          </a:r>
        </a:p>
        <a:p>
          <a:pPr algn="ctr">
            <a:lnSpc>
              <a:spcPct val="100000"/>
            </a:lnSpc>
          </a:pPr>
          <a:r>
            <a:rPr lang="en-GB" sz="1300" b="0" i="0" baseline="0" dirty="0">
              <a:latin typeface="Arial" panose="020B0604020202020204" pitchFamily="34" charset="0"/>
              <a:cs typeface="Arial" panose="020B0604020202020204" pitchFamily="34" charset="0"/>
            </a:rPr>
            <a:t>several areas of language affected</a:t>
          </a:r>
        </a:p>
        <a:p>
          <a:pPr algn="ctr">
            <a:lnSpc>
              <a:spcPct val="100000"/>
            </a:lnSpc>
          </a:pPr>
          <a:r>
            <a:rPr lang="en-GB" sz="1300" b="0" i="0" baseline="0" dirty="0">
              <a:latin typeface="Arial" panose="020B0604020202020204" pitchFamily="34" charset="0"/>
              <a:cs typeface="Arial" panose="020B0604020202020204" pitchFamily="34" charset="0"/>
            </a:rPr>
            <a:t>poor use of gesture</a:t>
          </a:r>
        </a:p>
        <a:p>
          <a:pPr algn="ctr">
            <a:lnSpc>
              <a:spcPct val="100000"/>
            </a:lnSpc>
          </a:pPr>
          <a:r>
            <a:rPr lang="en-GB" sz="1300" b="0" i="0" baseline="0" dirty="0">
              <a:latin typeface="Arial" panose="020B0604020202020204" pitchFamily="34" charset="0"/>
              <a:cs typeface="Arial" panose="020B0604020202020204" pitchFamily="34" charset="0"/>
            </a:rPr>
            <a:t>family history of language impairment, and/or</a:t>
          </a:r>
        </a:p>
        <a:p>
          <a:pPr algn="ctr">
            <a:lnSpc>
              <a:spcPct val="100000"/>
            </a:lnSpc>
          </a:pPr>
          <a:r>
            <a:rPr lang="en-GB" sz="1300" b="0" i="0" baseline="0" dirty="0">
              <a:latin typeface="Arial" panose="020B0604020202020204" pitchFamily="34" charset="0"/>
              <a:cs typeface="Arial" panose="020B0604020202020204" pitchFamily="34" charset="0"/>
            </a:rPr>
            <a:t>poor response to intervention</a:t>
          </a:r>
          <a:endParaRPr lang="en-US" sz="1300" dirty="0">
            <a:latin typeface="Arial" panose="020B0604020202020204" pitchFamily="34" charset="0"/>
            <a:cs typeface="Arial" panose="020B0604020202020204" pitchFamily="34" charset="0"/>
          </a:endParaRPr>
        </a:p>
      </dgm:t>
    </dgm:pt>
    <dgm:pt modelId="{A466CF08-B545-4360-82E6-A9D39404A3FD}" type="parTrans" cxnId="{8AEFEC9F-8B22-4310-A56C-041D3239F73D}">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053A4E42-ED90-41CD-B366-0D8909C62F45}" type="sibTrans" cxnId="{8AEFEC9F-8B22-4310-A56C-041D3239F73D}">
      <dgm:prSet custT="1"/>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606ED1E3-5E36-4BD2-8481-8C920E7FFFE5}">
      <dgm:prSet custT="1"/>
      <dgm:spPr/>
      <dgm:t>
        <a:bodyPr/>
        <a:lstStyle/>
        <a:p>
          <a:pPr algn="ctr">
            <a:lnSpc>
              <a:spcPct val="100000"/>
            </a:lnSpc>
          </a:pPr>
          <a:r>
            <a:rPr lang="en-GB" sz="1300" dirty="0">
              <a:latin typeface="Arial" panose="020B0604020202020204" pitchFamily="34" charset="0"/>
              <a:cs typeface="Arial" panose="020B0604020202020204" pitchFamily="34" charset="0"/>
            </a:rPr>
            <a:t>Language Disorder can be associated with (in addition to) a biomedical condition such as: </a:t>
          </a:r>
          <a:r>
            <a:rPr lang="en-GB" sz="1300" b="0" i="0" baseline="0" dirty="0">
              <a:latin typeface="Arial" panose="020B0604020202020204" pitchFamily="34" charset="0"/>
              <a:cs typeface="Arial" panose="020B0604020202020204" pitchFamily="34" charset="0"/>
            </a:rPr>
            <a:t>brain injury; acquired epileptic aphasia in childhood, neurogenerative conditions, genetic conditions, cerebral palsy, </a:t>
          </a:r>
          <a:r>
            <a:rPr lang="en-GB" sz="1300" b="0" i="0" baseline="0" dirty="0" err="1">
              <a:latin typeface="Arial" panose="020B0604020202020204" pitchFamily="34" charset="0"/>
              <a:cs typeface="Arial" panose="020B0604020202020204" pitchFamily="34" charset="0"/>
            </a:rPr>
            <a:t>sensori</a:t>
          </a:r>
          <a:r>
            <a:rPr lang="en-GB" sz="1300" b="0" i="0" baseline="0" dirty="0">
              <a:latin typeface="Arial" panose="020B0604020202020204" pitchFamily="34" charset="0"/>
              <a:cs typeface="Arial" panose="020B0604020202020204" pitchFamily="34" charset="0"/>
            </a:rPr>
            <a:t>-neural hearing loss, autis</a:t>
          </a:r>
          <a:r>
            <a:rPr lang="en-GB" sz="1300" dirty="0">
              <a:latin typeface="Arial" panose="020B0604020202020204" pitchFamily="34" charset="0"/>
              <a:cs typeface="Arial" panose="020B0604020202020204" pitchFamily="34" charset="0"/>
            </a:rPr>
            <a:t>m spectrum disorder, intellectual disability.</a:t>
          </a:r>
          <a:endParaRPr lang="en-US" sz="1300" dirty="0">
            <a:latin typeface="Arial" panose="020B0604020202020204" pitchFamily="34" charset="0"/>
            <a:cs typeface="Arial" panose="020B0604020202020204" pitchFamily="34" charset="0"/>
          </a:endParaRPr>
        </a:p>
      </dgm:t>
    </dgm:pt>
    <dgm:pt modelId="{87E1F8D0-ACE2-4B34-9A7D-8915FE6CC488}" type="parTrans" cxnId="{E9E74C6A-24C0-418A-ADEE-23FE530C436C}">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516516EC-E8E1-4753-B85C-E1701E8D3276}" type="sibTrans" cxnId="{E9E74C6A-24C0-418A-ADEE-23FE530C436C}">
      <dgm:prSet custT="1"/>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81C6D9C9-CFDE-4E82-802F-1781834DCEC6}">
      <dgm:prSet custT="1"/>
      <dgm:spPr/>
      <dgm:t>
        <a:bodyPr/>
        <a:lstStyle/>
        <a:p>
          <a:pPr algn="ctr">
            <a:lnSpc>
              <a:spcPct val="100000"/>
            </a:lnSpc>
          </a:pPr>
          <a:r>
            <a:rPr lang="en-GB" sz="1300" b="0" i="0" baseline="0" dirty="0">
              <a:latin typeface="Arial" panose="020B0604020202020204" pitchFamily="34" charset="0"/>
              <a:cs typeface="Arial" panose="020B0604020202020204" pitchFamily="34" charset="0"/>
            </a:rPr>
            <a:t>If a biomedical condition </a:t>
          </a:r>
          <a:r>
            <a:rPr lang="en-GB" sz="1300" b="1" i="0" baseline="0" dirty="0">
              <a:latin typeface="Arial" panose="020B0604020202020204" pitchFamily="34" charset="0"/>
              <a:cs typeface="Arial" panose="020B0604020202020204" pitchFamily="34" charset="0"/>
            </a:rPr>
            <a:t>is not </a:t>
          </a:r>
          <a:r>
            <a:rPr lang="en-GB" sz="1300" b="0" i="0" baseline="0" dirty="0">
              <a:latin typeface="Arial" panose="020B0604020202020204" pitchFamily="34" charset="0"/>
              <a:cs typeface="Arial" panose="020B0604020202020204" pitchFamily="34" charset="0"/>
            </a:rPr>
            <a:t>present then a diagnosis of Developmental Language Disorder (DLD) can be given. </a:t>
          </a:r>
          <a:endParaRPr lang="en-US" sz="1300" dirty="0">
            <a:latin typeface="Arial" panose="020B0604020202020204" pitchFamily="34" charset="0"/>
            <a:cs typeface="Arial" panose="020B0604020202020204" pitchFamily="34" charset="0"/>
          </a:endParaRPr>
        </a:p>
      </dgm:t>
    </dgm:pt>
    <dgm:pt modelId="{D5022B61-E00C-4030-86F0-2D90AB726EB7}" type="parTrans" cxnId="{E0AE3594-3464-495A-8C62-7A0D9B1A3B1C}">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83D16DF0-A576-4018-ADDA-279F1EFBAF26}" type="sibTrans" cxnId="{E0AE3594-3464-495A-8C62-7A0D9B1A3B1C}">
      <dgm:prSet custT="1"/>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4BFA13FF-A272-48B4-925D-6F8B55D26EBA}">
      <dgm:prSet custT="1"/>
      <dgm:spPr/>
      <dgm:t>
        <a:bodyPr/>
        <a:lstStyle/>
        <a:p>
          <a:pPr algn="ctr">
            <a:lnSpc>
              <a:spcPct val="100000"/>
            </a:lnSpc>
          </a:pPr>
          <a:r>
            <a:rPr lang="en-GB" sz="1100" b="0" i="0" baseline="0" dirty="0">
              <a:latin typeface="Arial" panose="020B0604020202020204" pitchFamily="34" charset="0"/>
              <a:cs typeface="Arial" panose="020B0604020202020204" pitchFamily="34" charset="0"/>
            </a:rPr>
            <a:t>DLD can co-occur with other neurodevelopmental disorders. These include difficulties in the areas of: </a:t>
          </a:r>
          <a:endParaRPr lang="en-US" sz="1100" dirty="0">
            <a:latin typeface="Arial" panose="020B0604020202020204" pitchFamily="34" charset="0"/>
            <a:cs typeface="Arial" panose="020B0604020202020204" pitchFamily="34" charset="0"/>
          </a:endParaRPr>
        </a:p>
      </dgm:t>
    </dgm:pt>
    <dgm:pt modelId="{CB530DCC-31E3-4FAB-9447-1994B0C9263C}" type="parTrans" cxnId="{244E92B9-991E-4953-ADA7-D49C84EDB21C}">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7133635C-84B1-4C5B-B205-2FE2E5299429}" type="sibTrans" cxnId="{244E92B9-991E-4953-ADA7-D49C84EDB21C}">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05FDB1E6-7556-4D3A-A9FE-CCB89B742C45}">
      <dgm:prSet custT="1"/>
      <dgm:spPr/>
      <dgm:t>
        <a:bodyPr/>
        <a:lstStyle/>
        <a:p>
          <a:pPr algn="ctr">
            <a:lnSpc>
              <a:spcPct val="100000"/>
            </a:lnSpc>
          </a:pPr>
          <a:r>
            <a:rPr lang="en-GB" sz="1100" b="0" i="0" baseline="0" dirty="0">
              <a:latin typeface="Arial" panose="020B0604020202020204" pitchFamily="34" charset="0"/>
              <a:cs typeface="Arial" panose="020B0604020202020204" pitchFamily="34" charset="0"/>
            </a:rPr>
            <a:t>Attention (e.g., ADHD) </a:t>
          </a:r>
          <a:endParaRPr lang="en-US" sz="1100" dirty="0">
            <a:latin typeface="Arial" panose="020B0604020202020204" pitchFamily="34" charset="0"/>
            <a:cs typeface="Arial" panose="020B0604020202020204" pitchFamily="34" charset="0"/>
          </a:endParaRPr>
        </a:p>
      </dgm:t>
    </dgm:pt>
    <dgm:pt modelId="{92E04E89-8471-43FC-8D89-186D13C2EFAB}" type="parTrans" cxnId="{096327F3-7554-421C-9B9F-DFA19585F755}">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EBC57D9A-23FE-4142-94ED-D99EB458C927}" type="sibTrans" cxnId="{096327F3-7554-421C-9B9F-DFA19585F755}">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B0F5168B-6DFA-46F8-8150-B4D6EBFDD559}">
      <dgm:prSet custT="1"/>
      <dgm:spPr/>
      <dgm:t>
        <a:bodyPr/>
        <a:lstStyle/>
        <a:p>
          <a:pPr algn="ctr">
            <a:lnSpc>
              <a:spcPct val="100000"/>
            </a:lnSpc>
          </a:pPr>
          <a:r>
            <a:rPr lang="en-GB" sz="1100" b="0" i="0" baseline="0" dirty="0">
              <a:latin typeface="Arial" panose="020B0604020202020204" pitchFamily="34" charset="0"/>
              <a:cs typeface="Arial" panose="020B0604020202020204" pitchFamily="34" charset="0"/>
            </a:rPr>
            <a:t>Motor (e.g., dyspraxia, dysarthria) </a:t>
          </a:r>
          <a:endParaRPr lang="en-US" sz="1100" dirty="0">
            <a:latin typeface="Arial" panose="020B0604020202020204" pitchFamily="34" charset="0"/>
            <a:cs typeface="Arial" panose="020B0604020202020204" pitchFamily="34" charset="0"/>
          </a:endParaRPr>
        </a:p>
      </dgm:t>
    </dgm:pt>
    <dgm:pt modelId="{8E0125CB-C60B-43BB-83C4-2D870619A68C}" type="parTrans" cxnId="{A524965F-E7E8-4298-85C3-CC89092D7729}">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EF068F05-F41B-41A6-B50B-F9922903C1C9}" type="sibTrans" cxnId="{A524965F-E7E8-4298-85C3-CC89092D7729}">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DCB76FC8-E7B4-4663-8A78-F08352B30BBA}">
      <dgm:prSet custT="1"/>
      <dgm:spPr/>
      <dgm:t>
        <a:bodyPr/>
        <a:lstStyle/>
        <a:p>
          <a:pPr algn="ctr">
            <a:lnSpc>
              <a:spcPct val="100000"/>
            </a:lnSpc>
          </a:pPr>
          <a:r>
            <a:rPr lang="en-GB" sz="1100" b="0" i="0" baseline="0">
              <a:latin typeface="Arial" panose="020B0604020202020204" pitchFamily="34" charset="0"/>
              <a:cs typeface="Arial" panose="020B0604020202020204" pitchFamily="34" charset="0"/>
            </a:rPr>
            <a:t>Literacy </a:t>
          </a:r>
          <a:endParaRPr lang="en-US" sz="1100">
            <a:latin typeface="Arial" panose="020B0604020202020204" pitchFamily="34" charset="0"/>
            <a:cs typeface="Arial" panose="020B0604020202020204" pitchFamily="34" charset="0"/>
          </a:endParaRPr>
        </a:p>
      </dgm:t>
    </dgm:pt>
    <dgm:pt modelId="{20E869AC-CBCE-405C-AAE6-942291928078}" type="parTrans" cxnId="{84BEF0F8-05C5-4515-B33E-43739D2572FC}">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48DD4527-AF5A-4505-9280-60292FA96444}" type="sibTrans" cxnId="{84BEF0F8-05C5-4515-B33E-43739D2572FC}">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56A35972-09A7-4AD6-8D62-06D39A8CEF8B}">
      <dgm:prSet custT="1"/>
      <dgm:spPr/>
      <dgm:t>
        <a:bodyPr/>
        <a:lstStyle/>
        <a:p>
          <a:pPr algn="ctr">
            <a:lnSpc>
              <a:spcPct val="100000"/>
            </a:lnSpc>
          </a:pPr>
          <a:r>
            <a:rPr lang="en-GB" sz="1100" b="0" i="0" baseline="0">
              <a:latin typeface="Arial" panose="020B0604020202020204" pitchFamily="34" charset="0"/>
              <a:cs typeface="Arial" panose="020B0604020202020204" pitchFamily="34" charset="0"/>
            </a:rPr>
            <a:t>Speech </a:t>
          </a:r>
          <a:endParaRPr lang="en-US" sz="1100">
            <a:latin typeface="Arial" panose="020B0604020202020204" pitchFamily="34" charset="0"/>
            <a:cs typeface="Arial" panose="020B0604020202020204" pitchFamily="34" charset="0"/>
          </a:endParaRPr>
        </a:p>
      </dgm:t>
    </dgm:pt>
    <dgm:pt modelId="{58AE7D01-9B58-4947-A6FF-E8F6A0B86250}" type="parTrans" cxnId="{F6B33F17-DBF4-4AC0-997D-937EBE4F0EE4}">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D332C1FD-1ACA-4FFA-8EC5-88858A8FC886}" type="sibTrans" cxnId="{F6B33F17-DBF4-4AC0-997D-937EBE4F0EE4}">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DEC29DD6-52D9-4565-B158-F0898E7B5705}">
      <dgm:prSet custT="1"/>
      <dgm:spPr/>
      <dgm:t>
        <a:bodyPr/>
        <a:lstStyle/>
        <a:p>
          <a:pPr algn="ctr">
            <a:lnSpc>
              <a:spcPct val="100000"/>
            </a:lnSpc>
          </a:pPr>
          <a:r>
            <a:rPr lang="en-GB" sz="1100" b="0" i="0" baseline="0">
              <a:latin typeface="Arial" panose="020B0604020202020204" pitchFamily="34" charset="0"/>
              <a:cs typeface="Arial" panose="020B0604020202020204" pitchFamily="34" charset="0"/>
            </a:rPr>
            <a:t>Executive function </a:t>
          </a:r>
          <a:endParaRPr lang="en-US" sz="1100">
            <a:latin typeface="Arial" panose="020B0604020202020204" pitchFamily="34" charset="0"/>
            <a:cs typeface="Arial" panose="020B0604020202020204" pitchFamily="34" charset="0"/>
          </a:endParaRPr>
        </a:p>
      </dgm:t>
    </dgm:pt>
    <dgm:pt modelId="{42F5748C-5112-4A0B-9925-F691C2D60BA7}" type="parTrans" cxnId="{C1694AF9-4889-4B5D-A66C-52BD84733520}">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3000BFDE-8446-4B30-9456-A6F8FE1D6149}" type="sibTrans" cxnId="{C1694AF9-4889-4B5D-A66C-52BD84733520}">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71757911-FB2A-4F9F-9E38-6660FFA783B2}">
      <dgm:prSet custT="1"/>
      <dgm:spPr/>
      <dgm:t>
        <a:bodyPr/>
        <a:lstStyle/>
        <a:p>
          <a:pPr algn="ctr">
            <a:lnSpc>
              <a:spcPct val="100000"/>
            </a:lnSpc>
          </a:pPr>
          <a:r>
            <a:rPr lang="en-GB" sz="1100" b="0" i="0" baseline="0" dirty="0">
              <a:latin typeface="Arial" panose="020B0604020202020204" pitchFamily="34" charset="0"/>
              <a:cs typeface="Arial" panose="020B0604020202020204" pitchFamily="34" charset="0"/>
            </a:rPr>
            <a:t>Adaptive behaviour </a:t>
          </a:r>
          <a:endParaRPr lang="en-US" sz="1100" dirty="0">
            <a:latin typeface="Arial" panose="020B0604020202020204" pitchFamily="34" charset="0"/>
            <a:cs typeface="Arial" panose="020B0604020202020204" pitchFamily="34" charset="0"/>
          </a:endParaRPr>
        </a:p>
      </dgm:t>
    </dgm:pt>
    <dgm:pt modelId="{0B6EE68D-0983-4E82-905A-3D8CB7412C91}" type="parTrans" cxnId="{DD274643-4E04-4C02-83F4-91093F12ABF8}">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49049073-EE83-4E98-A20D-D8490B067703}" type="sibTrans" cxnId="{DD274643-4E04-4C02-83F4-91093F12ABF8}">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6ED06E7A-7C51-422F-BFA2-4D5AF8F7604A}">
      <dgm:prSet custT="1"/>
      <dgm:spPr/>
      <dgm:t>
        <a:bodyPr/>
        <a:lstStyle/>
        <a:p>
          <a:pPr algn="ctr">
            <a:lnSpc>
              <a:spcPct val="100000"/>
            </a:lnSpc>
          </a:pPr>
          <a:r>
            <a:rPr lang="en-GB" sz="1100" b="0" i="0" baseline="0" dirty="0">
              <a:latin typeface="Arial" panose="020B0604020202020204" pitchFamily="34" charset="0"/>
              <a:cs typeface="Arial" panose="020B0604020202020204" pitchFamily="34" charset="0"/>
            </a:rPr>
            <a:t>Behaviour problems </a:t>
          </a:r>
          <a:endParaRPr lang="en-US" sz="1100" dirty="0">
            <a:latin typeface="Arial" panose="020B0604020202020204" pitchFamily="34" charset="0"/>
            <a:cs typeface="Arial" panose="020B0604020202020204" pitchFamily="34" charset="0"/>
          </a:endParaRPr>
        </a:p>
      </dgm:t>
    </dgm:pt>
    <dgm:pt modelId="{3BD7A03E-E059-4595-BEC9-96E55ADA8C5D}" type="parTrans" cxnId="{75D86403-FA3F-44C3-B3E7-1D53D37A27F2}">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963B8F96-CA6C-4E02-828F-FD9AF599BA65}" type="sibTrans" cxnId="{75D86403-FA3F-44C3-B3E7-1D53D37A27F2}">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A8339706-8CF6-4845-9DF5-BC10CA712575}">
      <dgm:prSet custT="1"/>
      <dgm:spPr/>
      <dgm:t>
        <a:bodyPr/>
        <a:lstStyle/>
        <a:p>
          <a:pPr algn="ctr">
            <a:lnSpc>
              <a:spcPct val="100000"/>
            </a:lnSpc>
          </a:pPr>
          <a:r>
            <a:rPr lang="en-GB" sz="1100" b="0" i="0" baseline="0" dirty="0">
              <a:latin typeface="Arial" panose="020B0604020202020204" pitchFamily="34" charset="0"/>
              <a:cs typeface="Arial" panose="020B0604020202020204" pitchFamily="34" charset="0"/>
            </a:rPr>
            <a:t>Auditory processing (e.g., APD) </a:t>
          </a:r>
          <a:endParaRPr lang="en-US" sz="1100" dirty="0">
            <a:latin typeface="Arial" panose="020B0604020202020204" pitchFamily="34" charset="0"/>
            <a:cs typeface="Arial" panose="020B0604020202020204" pitchFamily="34" charset="0"/>
          </a:endParaRPr>
        </a:p>
      </dgm:t>
    </dgm:pt>
    <dgm:pt modelId="{D15C2437-F2BA-4F29-AFC8-96D11DFB4BF3}" type="parTrans" cxnId="{8B507B4E-135F-486E-87F5-AA4B730FD74B}">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830A5B0C-1DAD-4A86-9ABA-32E667B5718B}" type="sibTrans" cxnId="{8B507B4E-135F-486E-87F5-AA4B730FD74B}">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7C29244D-95E5-4C7E-A560-6E7377A54283}">
      <dgm:prSet custT="1"/>
      <dgm:spPr/>
      <dgm:t>
        <a:bodyPr/>
        <a:lstStyle/>
        <a:p>
          <a:pPr algn="ctr">
            <a:lnSpc>
              <a:spcPct val="100000"/>
            </a:lnSpc>
          </a:pPr>
          <a:r>
            <a:rPr lang="en-GB" sz="1100" b="0" i="0" baseline="0">
              <a:latin typeface="Arial" panose="020B0604020202020204" pitchFamily="34" charset="0"/>
              <a:cs typeface="Arial" panose="020B0604020202020204" pitchFamily="34" charset="0"/>
            </a:rPr>
            <a:t>Low-normal range nonverbal ability</a:t>
          </a:r>
          <a:endParaRPr lang="en-US" sz="1100">
            <a:latin typeface="Arial" panose="020B0604020202020204" pitchFamily="34" charset="0"/>
            <a:cs typeface="Arial" panose="020B0604020202020204" pitchFamily="34" charset="0"/>
          </a:endParaRPr>
        </a:p>
      </dgm:t>
    </dgm:pt>
    <dgm:pt modelId="{8B25AD98-6905-4CDF-AAAF-833D1FCA4D29}" type="parTrans" cxnId="{3BA758BB-D1A6-47DF-8CEF-C6CAC1E9234B}">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8A14C133-E3AA-427E-8CF3-251FA33E70AA}" type="sibTrans" cxnId="{3BA758BB-D1A6-47DF-8CEF-C6CAC1E9234B}">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5342E353-2352-4A5D-BC20-EA8540826B65}">
      <dgm:prSet custT="1"/>
      <dgm:spPr/>
      <dgm:t>
        <a:bodyPr/>
        <a:lstStyle/>
        <a:p>
          <a:pPr algn="ctr">
            <a:lnSpc>
              <a:spcPct val="100000"/>
            </a:lnSpc>
          </a:pPr>
          <a:r>
            <a:rPr lang="en-GB" sz="1300" b="0" i="0" baseline="0" dirty="0">
              <a:latin typeface="Arial" panose="020B0604020202020204" pitchFamily="34" charset="0"/>
              <a:cs typeface="Arial" panose="020B0604020202020204" pitchFamily="34" charset="0"/>
            </a:rPr>
            <a:t>Environmental and biological risk factors that are associated with an increased likelihood of language problems include: </a:t>
          </a:r>
          <a:endParaRPr lang="en-US" sz="1300" dirty="0">
            <a:latin typeface="Arial" panose="020B0604020202020204" pitchFamily="34" charset="0"/>
            <a:cs typeface="Arial" panose="020B0604020202020204" pitchFamily="34" charset="0"/>
          </a:endParaRPr>
        </a:p>
      </dgm:t>
    </dgm:pt>
    <dgm:pt modelId="{F1F1B3CE-101D-4A1F-9A02-4427FBA01C81}" type="parTrans" cxnId="{C8FC2EF2-8220-47AB-AF0A-1FD08C9C0564}">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5322E0D8-469D-4F94-ABB9-43970DF1AD34}" type="sibTrans" cxnId="{C8FC2EF2-8220-47AB-AF0A-1FD08C9C0564}">
      <dgm:prSet custT="1"/>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44E6B56F-7855-41BB-A437-0B93020FC940}">
      <dgm:prSet custT="1"/>
      <dgm:spPr/>
      <dgm:t>
        <a:bodyPr/>
        <a:lstStyle/>
        <a:p>
          <a:pPr algn="ctr">
            <a:lnSpc>
              <a:spcPct val="100000"/>
            </a:lnSpc>
          </a:pPr>
          <a:r>
            <a:rPr lang="en-GB" sz="1300" b="0" i="0" baseline="0">
              <a:latin typeface="Arial" panose="020B0604020202020204" pitchFamily="34" charset="0"/>
              <a:cs typeface="Arial" panose="020B0604020202020204" pitchFamily="34" charset="0"/>
            </a:rPr>
            <a:t>family history </a:t>
          </a:r>
          <a:endParaRPr lang="en-US" sz="1300">
            <a:latin typeface="Arial" panose="020B0604020202020204" pitchFamily="34" charset="0"/>
            <a:cs typeface="Arial" panose="020B0604020202020204" pitchFamily="34" charset="0"/>
          </a:endParaRPr>
        </a:p>
      </dgm:t>
    </dgm:pt>
    <dgm:pt modelId="{4202579F-28D7-4AE5-956D-33B92BCCF780}" type="parTrans" cxnId="{C24859BD-7F6E-4AAD-A518-84512C45060E}">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EF20879C-FE55-480E-B9DA-C1C3F3713D9D}" type="sibTrans" cxnId="{C24859BD-7F6E-4AAD-A518-84512C45060E}">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55DDB779-5FBB-411B-AAE7-B4043BDA355E}">
      <dgm:prSet custT="1"/>
      <dgm:spPr/>
      <dgm:t>
        <a:bodyPr/>
        <a:lstStyle/>
        <a:p>
          <a:pPr algn="ctr">
            <a:lnSpc>
              <a:spcPct val="100000"/>
            </a:lnSpc>
          </a:pPr>
          <a:r>
            <a:rPr lang="en-GB" sz="1300" b="0" i="0" baseline="0">
              <a:latin typeface="Arial" panose="020B0604020202020204" pitchFamily="34" charset="0"/>
              <a:cs typeface="Arial" panose="020B0604020202020204" pitchFamily="34" charset="0"/>
            </a:rPr>
            <a:t>male </a:t>
          </a:r>
          <a:endParaRPr lang="en-US" sz="1300">
            <a:latin typeface="Arial" panose="020B0604020202020204" pitchFamily="34" charset="0"/>
            <a:cs typeface="Arial" panose="020B0604020202020204" pitchFamily="34" charset="0"/>
          </a:endParaRPr>
        </a:p>
      </dgm:t>
    </dgm:pt>
    <dgm:pt modelId="{515A89CD-A672-4B31-AAF2-B72E6D93357A}" type="parTrans" cxnId="{EF9F3473-203E-435F-8299-F86B1E01B0E8}">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CB26E4AE-E6DB-426B-B64A-DF80A1B1B875}" type="sibTrans" cxnId="{EF9F3473-203E-435F-8299-F86B1E01B0E8}">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1E6EB196-897A-42F2-B2CC-DD00DE387797}">
      <dgm:prSet custT="1"/>
      <dgm:spPr/>
      <dgm:t>
        <a:bodyPr/>
        <a:lstStyle/>
        <a:p>
          <a:pPr algn="ctr">
            <a:lnSpc>
              <a:spcPct val="100000"/>
            </a:lnSpc>
          </a:pPr>
          <a:r>
            <a:rPr lang="en-GB" sz="1300" b="0" i="0" baseline="0">
              <a:latin typeface="Arial" panose="020B0604020202020204" pitchFamily="34" charset="0"/>
              <a:cs typeface="Arial" panose="020B0604020202020204" pitchFamily="34" charset="0"/>
            </a:rPr>
            <a:t>poverty </a:t>
          </a:r>
          <a:endParaRPr lang="en-US" sz="1300">
            <a:latin typeface="Arial" panose="020B0604020202020204" pitchFamily="34" charset="0"/>
            <a:cs typeface="Arial" panose="020B0604020202020204" pitchFamily="34" charset="0"/>
          </a:endParaRPr>
        </a:p>
      </dgm:t>
    </dgm:pt>
    <dgm:pt modelId="{C177FE54-C023-43CC-B319-5B080B2E37E5}" type="parTrans" cxnId="{D18067CE-234C-47B1-96D9-FC2112ADEB1F}">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DF2E43A7-7A98-4595-BC17-8C0179FEF199}" type="sibTrans" cxnId="{D18067CE-234C-47B1-96D9-FC2112ADEB1F}">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A75C6A59-61EC-4A38-9580-E945CC80FDB5}">
      <dgm:prSet custT="1"/>
      <dgm:spPr/>
      <dgm:t>
        <a:bodyPr/>
        <a:lstStyle/>
        <a:p>
          <a:pPr algn="ctr">
            <a:lnSpc>
              <a:spcPct val="100000"/>
            </a:lnSpc>
          </a:pPr>
          <a:r>
            <a:rPr lang="en-GB" sz="1300" b="0" i="0" baseline="0">
              <a:latin typeface="Arial" panose="020B0604020202020204" pitchFamily="34" charset="0"/>
              <a:cs typeface="Arial" panose="020B0604020202020204" pitchFamily="34" charset="0"/>
            </a:rPr>
            <a:t>low level parental education </a:t>
          </a:r>
          <a:endParaRPr lang="en-US" sz="1300">
            <a:latin typeface="Arial" panose="020B0604020202020204" pitchFamily="34" charset="0"/>
            <a:cs typeface="Arial" panose="020B0604020202020204" pitchFamily="34" charset="0"/>
          </a:endParaRPr>
        </a:p>
      </dgm:t>
    </dgm:pt>
    <dgm:pt modelId="{69098A8A-490C-4492-BF82-593CE321BB04}" type="parTrans" cxnId="{7411531A-6252-4F2C-9372-CD131704027D}">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AC37055F-FA2E-4780-8053-4D45B0666C99}" type="sibTrans" cxnId="{7411531A-6252-4F2C-9372-CD131704027D}">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52985AFB-A981-40E5-9BE4-DC5F30EE78B3}">
      <dgm:prSet custT="1"/>
      <dgm:spPr/>
      <dgm:t>
        <a:bodyPr/>
        <a:lstStyle/>
        <a:p>
          <a:pPr algn="ctr">
            <a:lnSpc>
              <a:spcPct val="100000"/>
            </a:lnSpc>
          </a:pPr>
          <a:r>
            <a:rPr lang="en-GB" sz="1300" b="0" i="0" baseline="0">
              <a:latin typeface="Arial" panose="020B0604020202020204" pitchFamily="34" charset="0"/>
              <a:cs typeface="Arial" panose="020B0604020202020204" pitchFamily="34" charset="0"/>
            </a:rPr>
            <a:t>neglect or abuse </a:t>
          </a:r>
          <a:endParaRPr lang="en-US" sz="1300">
            <a:latin typeface="Arial" panose="020B0604020202020204" pitchFamily="34" charset="0"/>
            <a:cs typeface="Arial" panose="020B0604020202020204" pitchFamily="34" charset="0"/>
          </a:endParaRPr>
        </a:p>
      </dgm:t>
    </dgm:pt>
    <dgm:pt modelId="{A30AD6D7-D7E0-4232-AB53-36EFE760D807}" type="parTrans" cxnId="{FCF05F64-4E90-4D42-A11A-C7966A5BA2C0}">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4CF6393C-036D-4E3E-B1BC-D8CDB92111CB}" type="sibTrans" cxnId="{FCF05F64-4E90-4D42-A11A-C7966A5BA2C0}">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9CBE23E8-5493-4BDE-AB47-4760150AEE1B}">
      <dgm:prSet custT="1"/>
      <dgm:spPr/>
      <dgm:t>
        <a:bodyPr/>
        <a:lstStyle/>
        <a:p>
          <a:pPr algn="ctr">
            <a:lnSpc>
              <a:spcPct val="100000"/>
            </a:lnSpc>
          </a:pPr>
          <a:r>
            <a:rPr lang="en-GB" sz="1300" b="0" i="0" baseline="0">
              <a:latin typeface="Arial" panose="020B0604020202020204" pitchFamily="34" charset="0"/>
              <a:cs typeface="Arial" panose="020B0604020202020204" pitchFamily="34" charset="0"/>
            </a:rPr>
            <a:t>problems around or before time of birth </a:t>
          </a:r>
          <a:endParaRPr lang="en-US" sz="1300">
            <a:latin typeface="Arial" panose="020B0604020202020204" pitchFamily="34" charset="0"/>
            <a:cs typeface="Arial" panose="020B0604020202020204" pitchFamily="34" charset="0"/>
          </a:endParaRPr>
        </a:p>
      </dgm:t>
    </dgm:pt>
    <dgm:pt modelId="{18259ED6-26E5-4DBE-B51A-32A683768278}" type="parTrans" cxnId="{94A4E3B5-773D-4325-BA58-E1D8716A3A10}">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81C91C87-4321-4A83-A637-FAA6ECD59A70}" type="sibTrans" cxnId="{94A4E3B5-773D-4325-BA58-E1D8716A3A10}">
      <dgm:prSet/>
      <dgm:spPr/>
      <dgm:t>
        <a:bodyPr/>
        <a:lstStyle/>
        <a:p>
          <a:pPr algn="ctr">
            <a:lnSpc>
              <a:spcPct val="100000"/>
            </a:lnSpc>
          </a:pPr>
          <a:endParaRPr lang="en-US" sz="1300">
            <a:latin typeface="Arial" panose="020B0604020202020204" pitchFamily="34" charset="0"/>
            <a:cs typeface="Arial" panose="020B0604020202020204" pitchFamily="34" charset="0"/>
          </a:endParaRPr>
        </a:p>
      </dgm:t>
    </dgm:pt>
    <dgm:pt modelId="{A394E85C-19B1-41F1-A8CA-7594330544D1}" type="pres">
      <dgm:prSet presAssocID="{09C1244A-EA26-4E0C-9C27-590C5E36F8A5}" presName="Name0" presStyleCnt="0">
        <dgm:presLayoutVars>
          <dgm:dir/>
          <dgm:resizeHandles val="exact"/>
        </dgm:presLayoutVars>
      </dgm:prSet>
      <dgm:spPr/>
    </dgm:pt>
    <dgm:pt modelId="{3C8CC4C4-E94B-4630-A340-A21DB486DDF5}" type="pres">
      <dgm:prSet presAssocID="{9F985404-CA35-4177-9C8D-F17F86903830}" presName="node" presStyleLbl="node1" presStyleIdx="0" presStyleCnt="5" custScaleX="138474">
        <dgm:presLayoutVars>
          <dgm:bulletEnabled val="1"/>
        </dgm:presLayoutVars>
      </dgm:prSet>
      <dgm:spPr/>
    </dgm:pt>
    <dgm:pt modelId="{7AB13D7B-D7F6-4C13-9571-BA2C75660615}" type="pres">
      <dgm:prSet presAssocID="{053A4E42-ED90-41CD-B366-0D8909C62F45}" presName="sibTrans" presStyleLbl="sibTrans2D1" presStyleIdx="0" presStyleCnt="4"/>
      <dgm:spPr/>
    </dgm:pt>
    <dgm:pt modelId="{0E6D38FF-0A9C-413E-8695-4824AFDC1DA8}" type="pres">
      <dgm:prSet presAssocID="{053A4E42-ED90-41CD-B366-0D8909C62F45}" presName="connectorText" presStyleLbl="sibTrans2D1" presStyleIdx="0" presStyleCnt="4"/>
      <dgm:spPr/>
    </dgm:pt>
    <dgm:pt modelId="{BF2DDA28-BF7B-4AF3-941C-23763DFCD4B7}" type="pres">
      <dgm:prSet presAssocID="{5342E353-2352-4A5D-BC20-EA8540826B65}" presName="node" presStyleLbl="node1" presStyleIdx="1" presStyleCnt="5" custScaleX="127385">
        <dgm:presLayoutVars>
          <dgm:bulletEnabled val="1"/>
        </dgm:presLayoutVars>
      </dgm:prSet>
      <dgm:spPr/>
    </dgm:pt>
    <dgm:pt modelId="{0BB0D20E-C688-409E-B652-5D9D30A6ABCA}" type="pres">
      <dgm:prSet presAssocID="{5322E0D8-469D-4F94-ABB9-43970DF1AD34}" presName="sibTrans" presStyleLbl="sibTrans2D1" presStyleIdx="1" presStyleCnt="4"/>
      <dgm:spPr/>
    </dgm:pt>
    <dgm:pt modelId="{9D67F109-5591-4DBC-9F43-239DB5B5D860}" type="pres">
      <dgm:prSet presAssocID="{5322E0D8-469D-4F94-ABB9-43970DF1AD34}" presName="connectorText" presStyleLbl="sibTrans2D1" presStyleIdx="1" presStyleCnt="4"/>
      <dgm:spPr/>
    </dgm:pt>
    <dgm:pt modelId="{ABCC497E-7AB7-4869-862F-C698B32FD84B}" type="pres">
      <dgm:prSet presAssocID="{606ED1E3-5E36-4BD2-8481-8C920E7FFFE5}" presName="node" presStyleLbl="node1" presStyleIdx="2" presStyleCnt="5" custScaleX="136009">
        <dgm:presLayoutVars>
          <dgm:bulletEnabled val="1"/>
        </dgm:presLayoutVars>
      </dgm:prSet>
      <dgm:spPr/>
    </dgm:pt>
    <dgm:pt modelId="{6C25AE48-88FB-4678-AD18-AEA63C0D0519}" type="pres">
      <dgm:prSet presAssocID="{516516EC-E8E1-4753-B85C-E1701E8D3276}" presName="sibTrans" presStyleLbl="sibTrans2D1" presStyleIdx="2" presStyleCnt="4"/>
      <dgm:spPr/>
    </dgm:pt>
    <dgm:pt modelId="{DA1A7EEA-3B13-4E25-9A78-1AF956224EFA}" type="pres">
      <dgm:prSet presAssocID="{516516EC-E8E1-4753-B85C-E1701E8D3276}" presName="connectorText" presStyleLbl="sibTrans2D1" presStyleIdx="2" presStyleCnt="4"/>
      <dgm:spPr/>
    </dgm:pt>
    <dgm:pt modelId="{996E0490-4692-482E-AF6F-BCA11E277E02}" type="pres">
      <dgm:prSet presAssocID="{81C6D9C9-CFDE-4E82-802F-1781834DCEC6}" presName="node" presStyleLbl="node1" presStyleIdx="3" presStyleCnt="5" custScaleX="141413">
        <dgm:presLayoutVars>
          <dgm:bulletEnabled val="1"/>
        </dgm:presLayoutVars>
      </dgm:prSet>
      <dgm:spPr/>
    </dgm:pt>
    <dgm:pt modelId="{712D3C32-BBA0-45B9-AC39-B3985F16F8EB}" type="pres">
      <dgm:prSet presAssocID="{83D16DF0-A576-4018-ADDA-279F1EFBAF26}" presName="sibTrans" presStyleLbl="sibTrans2D1" presStyleIdx="3" presStyleCnt="4"/>
      <dgm:spPr/>
    </dgm:pt>
    <dgm:pt modelId="{78AF5EAB-7780-4876-A5A5-07C7103CD05D}" type="pres">
      <dgm:prSet presAssocID="{83D16DF0-A576-4018-ADDA-279F1EFBAF26}" presName="connectorText" presStyleLbl="sibTrans2D1" presStyleIdx="3" presStyleCnt="4"/>
      <dgm:spPr/>
    </dgm:pt>
    <dgm:pt modelId="{1D2C5034-49C9-4673-AAE1-C270A605A21F}" type="pres">
      <dgm:prSet presAssocID="{4BFA13FF-A272-48B4-925D-6F8B55D26EBA}" presName="node" presStyleLbl="node1" presStyleIdx="4" presStyleCnt="5" custScaleX="153431">
        <dgm:presLayoutVars>
          <dgm:bulletEnabled val="1"/>
        </dgm:presLayoutVars>
      </dgm:prSet>
      <dgm:spPr/>
    </dgm:pt>
  </dgm:ptLst>
  <dgm:cxnLst>
    <dgm:cxn modelId="{75D86403-FA3F-44C3-B3E7-1D53D37A27F2}" srcId="{4BFA13FF-A272-48B4-925D-6F8B55D26EBA}" destId="{6ED06E7A-7C51-422F-BFA2-4D5AF8F7604A}" srcOrd="6" destOrd="0" parTransId="{3BD7A03E-E059-4595-BEC9-96E55ADA8C5D}" sibTransId="{963B8F96-CA6C-4E02-828F-FD9AF599BA65}"/>
    <dgm:cxn modelId="{3E083804-6AA0-400C-B381-3A09A9B51BED}" type="presOf" srcId="{5322E0D8-469D-4F94-ABB9-43970DF1AD34}" destId="{0BB0D20E-C688-409E-B652-5D9D30A6ABCA}" srcOrd="0" destOrd="0" presId="urn:microsoft.com/office/officeart/2005/8/layout/process1"/>
    <dgm:cxn modelId="{2DFA4807-7540-41AF-A806-97B15D15A4B3}" type="presOf" srcId="{A75C6A59-61EC-4A38-9580-E945CC80FDB5}" destId="{BF2DDA28-BF7B-4AF3-941C-23763DFCD4B7}" srcOrd="0" destOrd="4" presId="urn:microsoft.com/office/officeart/2005/8/layout/process1"/>
    <dgm:cxn modelId="{665D820B-168A-4C64-958F-F33E2AEEC30F}" type="presOf" srcId="{09C1244A-EA26-4E0C-9C27-590C5E36F8A5}" destId="{A394E85C-19B1-41F1-A8CA-7594330544D1}" srcOrd="0" destOrd="0" presId="urn:microsoft.com/office/officeart/2005/8/layout/process1"/>
    <dgm:cxn modelId="{E4566B15-EC5F-4845-BD1B-5D8B12801820}" type="presOf" srcId="{DEC29DD6-52D9-4565-B158-F0898E7B5705}" destId="{1D2C5034-49C9-4673-AAE1-C270A605A21F}" srcOrd="0" destOrd="5" presId="urn:microsoft.com/office/officeart/2005/8/layout/process1"/>
    <dgm:cxn modelId="{C9BD1816-B5D9-43C8-9712-070747741FA0}" type="presOf" srcId="{5342E353-2352-4A5D-BC20-EA8540826B65}" destId="{BF2DDA28-BF7B-4AF3-941C-23763DFCD4B7}" srcOrd="0" destOrd="0" presId="urn:microsoft.com/office/officeart/2005/8/layout/process1"/>
    <dgm:cxn modelId="{F6B33F17-DBF4-4AC0-997D-937EBE4F0EE4}" srcId="{4BFA13FF-A272-48B4-925D-6F8B55D26EBA}" destId="{56A35972-09A7-4AD6-8D62-06D39A8CEF8B}" srcOrd="3" destOrd="0" parTransId="{58AE7D01-9B58-4947-A6FF-E8F6A0B86250}" sibTransId="{D332C1FD-1ACA-4FFA-8EC5-88858A8FC886}"/>
    <dgm:cxn modelId="{9D078919-BDE9-460E-A626-9C76BEC670E3}" type="presOf" srcId="{6ED06E7A-7C51-422F-BFA2-4D5AF8F7604A}" destId="{1D2C5034-49C9-4673-AAE1-C270A605A21F}" srcOrd="0" destOrd="7" presId="urn:microsoft.com/office/officeart/2005/8/layout/process1"/>
    <dgm:cxn modelId="{7411531A-6252-4F2C-9372-CD131704027D}" srcId="{5342E353-2352-4A5D-BC20-EA8540826B65}" destId="{A75C6A59-61EC-4A38-9580-E945CC80FDB5}" srcOrd="3" destOrd="0" parTransId="{69098A8A-490C-4492-BF82-593CE321BB04}" sibTransId="{AC37055F-FA2E-4780-8053-4D45B0666C99}"/>
    <dgm:cxn modelId="{48CFEC1B-125C-4292-AEE8-D71F44A2A79D}" type="presOf" srcId="{44E6B56F-7855-41BB-A437-0B93020FC940}" destId="{BF2DDA28-BF7B-4AF3-941C-23763DFCD4B7}" srcOrd="0" destOrd="1" presId="urn:microsoft.com/office/officeart/2005/8/layout/process1"/>
    <dgm:cxn modelId="{95847222-9F61-4251-A543-1586BC239906}" type="presOf" srcId="{83D16DF0-A576-4018-ADDA-279F1EFBAF26}" destId="{78AF5EAB-7780-4876-A5A5-07C7103CD05D}" srcOrd="1" destOrd="0" presId="urn:microsoft.com/office/officeart/2005/8/layout/process1"/>
    <dgm:cxn modelId="{FEE69E37-BF17-4A32-A41E-061BEDB877F9}" type="presOf" srcId="{B0F5168B-6DFA-46F8-8150-B4D6EBFDD559}" destId="{1D2C5034-49C9-4673-AAE1-C270A605A21F}" srcOrd="0" destOrd="2" presId="urn:microsoft.com/office/officeart/2005/8/layout/process1"/>
    <dgm:cxn modelId="{C54D5938-63F0-46DD-8A57-88CFB0BBAFBC}" type="presOf" srcId="{56A35972-09A7-4AD6-8D62-06D39A8CEF8B}" destId="{1D2C5034-49C9-4673-AAE1-C270A605A21F}" srcOrd="0" destOrd="4" presId="urn:microsoft.com/office/officeart/2005/8/layout/process1"/>
    <dgm:cxn modelId="{A524965F-E7E8-4298-85C3-CC89092D7729}" srcId="{4BFA13FF-A272-48B4-925D-6F8B55D26EBA}" destId="{B0F5168B-6DFA-46F8-8150-B4D6EBFDD559}" srcOrd="1" destOrd="0" parTransId="{8E0125CB-C60B-43BB-83C4-2D870619A68C}" sibTransId="{EF068F05-F41B-41A6-B50B-F9922903C1C9}"/>
    <dgm:cxn modelId="{1E76C662-2219-45FD-A791-C55C4EEE7C6E}" type="presOf" srcId="{1E6EB196-897A-42F2-B2CC-DD00DE387797}" destId="{BF2DDA28-BF7B-4AF3-941C-23763DFCD4B7}" srcOrd="0" destOrd="3" presId="urn:microsoft.com/office/officeart/2005/8/layout/process1"/>
    <dgm:cxn modelId="{DD274643-4E04-4C02-83F4-91093F12ABF8}" srcId="{4BFA13FF-A272-48B4-925D-6F8B55D26EBA}" destId="{71757911-FB2A-4F9F-9E38-6660FFA783B2}" srcOrd="5" destOrd="0" parTransId="{0B6EE68D-0983-4E82-905A-3D8CB7412C91}" sibTransId="{49049073-EE83-4E98-A20D-D8490B067703}"/>
    <dgm:cxn modelId="{FCF05F64-4E90-4D42-A11A-C7966A5BA2C0}" srcId="{5342E353-2352-4A5D-BC20-EA8540826B65}" destId="{52985AFB-A981-40E5-9BE4-DC5F30EE78B3}" srcOrd="4" destOrd="0" parTransId="{A30AD6D7-D7E0-4232-AB53-36EFE760D807}" sibTransId="{4CF6393C-036D-4E3E-B1BC-D8CDB92111CB}"/>
    <dgm:cxn modelId="{EF0BA364-6B5D-4351-9EF5-E90E7924388F}" type="presOf" srcId="{606ED1E3-5E36-4BD2-8481-8C920E7FFFE5}" destId="{ABCC497E-7AB7-4869-862F-C698B32FD84B}" srcOrd="0" destOrd="0" presId="urn:microsoft.com/office/officeart/2005/8/layout/process1"/>
    <dgm:cxn modelId="{ECD23846-C818-4900-BF99-7A56A9F3F7EA}" type="presOf" srcId="{81C6D9C9-CFDE-4E82-802F-1781834DCEC6}" destId="{996E0490-4692-482E-AF6F-BCA11E277E02}" srcOrd="0" destOrd="0" presId="urn:microsoft.com/office/officeart/2005/8/layout/process1"/>
    <dgm:cxn modelId="{E9E74C6A-24C0-418A-ADEE-23FE530C436C}" srcId="{09C1244A-EA26-4E0C-9C27-590C5E36F8A5}" destId="{606ED1E3-5E36-4BD2-8481-8C920E7FFFE5}" srcOrd="2" destOrd="0" parTransId="{87E1F8D0-ACE2-4B34-9A7D-8915FE6CC488}" sibTransId="{516516EC-E8E1-4753-B85C-E1701E8D3276}"/>
    <dgm:cxn modelId="{BE2A476C-3DEB-4A4D-BD88-A95AF986B223}" type="presOf" srcId="{9CBE23E8-5493-4BDE-AB47-4760150AEE1B}" destId="{BF2DDA28-BF7B-4AF3-941C-23763DFCD4B7}" srcOrd="0" destOrd="6" presId="urn:microsoft.com/office/officeart/2005/8/layout/process1"/>
    <dgm:cxn modelId="{8B507B4E-135F-486E-87F5-AA4B730FD74B}" srcId="{4BFA13FF-A272-48B4-925D-6F8B55D26EBA}" destId="{A8339706-8CF6-4845-9DF5-BC10CA712575}" srcOrd="7" destOrd="0" parTransId="{D15C2437-F2BA-4F29-AFC8-96D11DFB4BF3}" sibTransId="{830A5B0C-1DAD-4A86-9ABA-32E667B5718B}"/>
    <dgm:cxn modelId="{EF9F3473-203E-435F-8299-F86B1E01B0E8}" srcId="{5342E353-2352-4A5D-BC20-EA8540826B65}" destId="{55DDB779-5FBB-411B-AAE7-B4043BDA355E}" srcOrd="1" destOrd="0" parTransId="{515A89CD-A672-4B31-AAF2-B72E6D93357A}" sibTransId="{CB26E4AE-E6DB-426B-B64A-DF80A1B1B875}"/>
    <dgm:cxn modelId="{A41A5374-80EC-46AE-A5BB-5A06A41963C9}" type="presOf" srcId="{7C29244D-95E5-4C7E-A560-6E7377A54283}" destId="{1D2C5034-49C9-4673-AAE1-C270A605A21F}" srcOrd="0" destOrd="9" presId="urn:microsoft.com/office/officeart/2005/8/layout/process1"/>
    <dgm:cxn modelId="{9F064559-5E2A-47BA-882C-08901097BD6E}" type="presOf" srcId="{52985AFB-A981-40E5-9BE4-DC5F30EE78B3}" destId="{BF2DDA28-BF7B-4AF3-941C-23763DFCD4B7}" srcOrd="0" destOrd="5" presId="urn:microsoft.com/office/officeart/2005/8/layout/process1"/>
    <dgm:cxn modelId="{4F41668B-73E0-49EC-9639-484D821A371E}" type="presOf" srcId="{053A4E42-ED90-41CD-B366-0D8909C62F45}" destId="{7AB13D7B-D7F6-4C13-9571-BA2C75660615}" srcOrd="0" destOrd="0" presId="urn:microsoft.com/office/officeart/2005/8/layout/process1"/>
    <dgm:cxn modelId="{E0AE3594-3464-495A-8C62-7A0D9B1A3B1C}" srcId="{09C1244A-EA26-4E0C-9C27-590C5E36F8A5}" destId="{81C6D9C9-CFDE-4E82-802F-1781834DCEC6}" srcOrd="3" destOrd="0" parTransId="{D5022B61-E00C-4030-86F0-2D90AB726EB7}" sibTransId="{83D16DF0-A576-4018-ADDA-279F1EFBAF26}"/>
    <dgm:cxn modelId="{8AEFEC9F-8B22-4310-A56C-041D3239F73D}" srcId="{09C1244A-EA26-4E0C-9C27-590C5E36F8A5}" destId="{9F985404-CA35-4177-9C8D-F17F86903830}" srcOrd="0" destOrd="0" parTransId="{A466CF08-B545-4360-82E6-A9D39404A3FD}" sibTransId="{053A4E42-ED90-41CD-B366-0D8909C62F45}"/>
    <dgm:cxn modelId="{17CEA4A4-277C-4F42-A6FD-18E2D8F201C1}" type="presOf" srcId="{DCB76FC8-E7B4-4663-8A78-F08352B30BBA}" destId="{1D2C5034-49C9-4673-AAE1-C270A605A21F}" srcOrd="0" destOrd="3" presId="urn:microsoft.com/office/officeart/2005/8/layout/process1"/>
    <dgm:cxn modelId="{0AC812AC-25EC-4ECC-B6FD-9191312674EF}" type="presOf" srcId="{55DDB779-5FBB-411B-AAE7-B4043BDA355E}" destId="{BF2DDA28-BF7B-4AF3-941C-23763DFCD4B7}" srcOrd="0" destOrd="2" presId="urn:microsoft.com/office/officeart/2005/8/layout/process1"/>
    <dgm:cxn modelId="{BBCC54B5-0A14-4CF3-A468-5D2A7F79C61E}" type="presOf" srcId="{053A4E42-ED90-41CD-B366-0D8909C62F45}" destId="{0E6D38FF-0A9C-413E-8695-4824AFDC1DA8}" srcOrd="1" destOrd="0" presId="urn:microsoft.com/office/officeart/2005/8/layout/process1"/>
    <dgm:cxn modelId="{94A4E3B5-773D-4325-BA58-E1D8716A3A10}" srcId="{5342E353-2352-4A5D-BC20-EA8540826B65}" destId="{9CBE23E8-5493-4BDE-AB47-4760150AEE1B}" srcOrd="5" destOrd="0" parTransId="{18259ED6-26E5-4DBE-B51A-32A683768278}" sibTransId="{81C91C87-4321-4A83-A637-FAA6ECD59A70}"/>
    <dgm:cxn modelId="{244E92B9-991E-4953-ADA7-D49C84EDB21C}" srcId="{09C1244A-EA26-4E0C-9C27-590C5E36F8A5}" destId="{4BFA13FF-A272-48B4-925D-6F8B55D26EBA}" srcOrd="4" destOrd="0" parTransId="{CB530DCC-31E3-4FAB-9447-1994B0C9263C}" sibTransId="{7133635C-84B1-4C5B-B205-2FE2E5299429}"/>
    <dgm:cxn modelId="{3BA758BB-D1A6-47DF-8CEF-C6CAC1E9234B}" srcId="{4BFA13FF-A272-48B4-925D-6F8B55D26EBA}" destId="{7C29244D-95E5-4C7E-A560-6E7377A54283}" srcOrd="8" destOrd="0" parTransId="{8B25AD98-6905-4CDF-AAAF-833D1FCA4D29}" sibTransId="{8A14C133-E3AA-427E-8CF3-251FA33E70AA}"/>
    <dgm:cxn modelId="{C24859BD-7F6E-4AAD-A518-84512C45060E}" srcId="{5342E353-2352-4A5D-BC20-EA8540826B65}" destId="{44E6B56F-7855-41BB-A437-0B93020FC940}" srcOrd="0" destOrd="0" parTransId="{4202579F-28D7-4AE5-956D-33B92BCCF780}" sibTransId="{EF20879C-FE55-480E-B9DA-C1C3F3713D9D}"/>
    <dgm:cxn modelId="{267C2DBF-FD76-4AB9-B850-2C25472BFE7A}" type="presOf" srcId="{5322E0D8-469D-4F94-ABB9-43970DF1AD34}" destId="{9D67F109-5591-4DBC-9F43-239DB5B5D860}" srcOrd="1" destOrd="0" presId="urn:microsoft.com/office/officeart/2005/8/layout/process1"/>
    <dgm:cxn modelId="{D18067CE-234C-47B1-96D9-FC2112ADEB1F}" srcId="{5342E353-2352-4A5D-BC20-EA8540826B65}" destId="{1E6EB196-897A-42F2-B2CC-DD00DE387797}" srcOrd="2" destOrd="0" parTransId="{C177FE54-C023-43CC-B319-5B080B2E37E5}" sibTransId="{DF2E43A7-7A98-4595-BC17-8C0179FEF199}"/>
    <dgm:cxn modelId="{F4B8D6D1-8FFF-4179-8CDE-8E5F87357D0A}" type="presOf" srcId="{71757911-FB2A-4F9F-9E38-6660FFA783B2}" destId="{1D2C5034-49C9-4673-AAE1-C270A605A21F}" srcOrd="0" destOrd="6" presId="urn:microsoft.com/office/officeart/2005/8/layout/process1"/>
    <dgm:cxn modelId="{C17986D6-10DA-463D-B899-77A3FA846A1D}" type="presOf" srcId="{4BFA13FF-A272-48B4-925D-6F8B55D26EBA}" destId="{1D2C5034-49C9-4673-AAE1-C270A605A21F}" srcOrd="0" destOrd="0" presId="urn:microsoft.com/office/officeart/2005/8/layout/process1"/>
    <dgm:cxn modelId="{B65B74D8-2E99-4BBB-8C77-55F96BACD63B}" type="presOf" srcId="{516516EC-E8E1-4753-B85C-E1701E8D3276}" destId="{6C25AE48-88FB-4678-AD18-AEA63C0D0519}" srcOrd="0" destOrd="0" presId="urn:microsoft.com/office/officeart/2005/8/layout/process1"/>
    <dgm:cxn modelId="{6960B8D9-3CFF-467E-ABB8-2D2D03C2FB6E}" type="presOf" srcId="{9F985404-CA35-4177-9C8D-F17F86903830}" destId="{3C8CC4C4-E94B-4630-A340-A21DB486DDF5}" srcOrd="0" destOrd="0" presId="urn:microsoft.com/office/officeart/2005/8/layout/process1"/>
    <dgm:cxn modelId="{389F87F0-999B-4BC1-A173-9FA898D3D1C3}" type="presOf" srcId="{A8339706-8CF6-4845-9DF5-BC10CA712575}" destId="{1D2C5034-49C9-4673-AAE1-C270A605A21F}" srcOrd="0" destOrd="8" presId="urn:microsoft.com/office/officeart/2005/8/layout/process1"/>
    <dgm:cxn modelId="{C8FC2EF2-8220-47AB-AF0A-1FD08C9C0564}" srcId="{09C1244A-EA26-4E0C-9C27-590C5E36F8A5}" destId="{5342E353-2352-4A5D-BC20-EA8540826B65}" srcOrd="1" destOrd="0" parTransId="{F1F1B3CE-101D-4A1F-9A02-4427FBA01C81}" sibTransId="{5322E0D8-469D-4F94-ABB9-43970DF1AD34}"/>
    <dgm:cxn modelId="{096327F3-7554-421C-9B9F-DFA19585F755}" srcId="{4BFA13FF-A272-48B4-925D-6F8B55D26EBA}" destId="{05FDB1E6-7556-4D3A-A9FE-CCB89B742C45}" srcOrd="0" destOrd="0" parTransId="{92E04E89-8471-43FC-8D89-186D13C2EFAB}" sibTransId="{EBC57D9A-23FE-4142-94ED-D99EB458C927}"/>
    <dgm:cxn modelId="{64FE09F8-8427-4812-AD8F-47E3886A937F}" type="presOf" srcId="{05FDB1E6-7556-4D3A-A9FE-CCB89B742C45}" destId="{1D2C5034-49C9-4673-AAE1-C270A605A21F}" srcOrd="0" destOrd="1" presId="urn:microsoft.com/office/officeart/2005/8/layout/process1"/>
    <dgm:cxn modelId="{84BEF0F8-05C5-4515-B33E-43739D2572FC}" srcId="{4BFA13FF-A272-48B4-925D-6F8B55D26EBA}" destId="{DCB76FC8-E7B4-4663-8A78-F08352B30BBA}" srcOrd="2" destOrd="0" parTransId="{20E869AC-CBCE-405C-AAE6-942291928078}" sibTransId="{48DD4527-AF5A-4505-9280-60292FA96444}"/>
    <dgm:cxn modelId="{C1694AF9-4889-4B5D-A66C-52BD84733520}" srcId="{4BFA13FF-A272-48B4-925D-6F8B55D26EBA}" destId="{DEC29DD6-52D9-4565-B158-F0898E7B5705}" srcOrd="4" destOrd="0" parTransId="{42F5748C-5112-4A0B-9925-F691C2D60BA7}" sibTransId="{3000BFDE-8446-4B30-9456-A6F8FE1D6149}"/>
    <dgm:cxn modelId="{405329FA-36E4-4429-8892-9DFB718752BE}" type="presOf" srcId="{516516EC-E8E1-4753-B85C-E1701E8D3276}" destId="{DA1A7EEA-3B13-4E25-9A78-1AF956224EFA}" srcOrd="1" destOrd="0" presId="urn:microsoft.com/office/officeart/2005/8/layout/process1"/>
    <dgm:cxn modelId="{8CC7C4FE-B075-4F12-B1A6-04967C60517B}" type="presOf" srcId="{83D16DF0-A576-4018-ADDA-279F1EFBAF26}" destId="{712D3C32-BBA0-45B9-AC39-B3985F16F8EB}" srcOrd="0" destOrd="0" presId="urn:microsoft.com/office/officeart/2005/8/layout/process1"/>
    <dgm:cxn modelId="{4855AB72-101C-44D2-BF35-FE63CFF1D014}" type="presParOf" srcId="{A394E85C-19B1-41F1-A8CA-7594330544D1}" destId="{3C8CC4C4-E94B-4630-A340-A21DB486DDF5}" srcOrd="0" destOrd="0" presId="urn:microsoft.com/office/officeart/2005/8/layout/process1"/>
    <dgm:cxn modelId="{ABDF4E73-BCA1-4682-AD92-A83A9E1D06CC}" type="presParOf" srcId="{A394E85C-19B1-41F1-A8CA-7594330544D1}" destId="{7AB13D7B-D7F6-4C13-9571-BA2C75660615}" srcOrd="1" destOrd="0" presId="urn:microsoft.com/office/officeart/2005/8/layout/process1"/>
    <dgm:cxn modelId="{FE418A41-75FC-451D-9A3A-265B71B7E1D3}" type="presParOf" srcId="{7AB13D7B-D7F6-4C13-9571-BA2C75660615}" destId="{0E6D38FF-0A9C-413E-8695-4824AFDC1DA8}" srcOrd="0" destOrd="0" presId="urn:microsoft.com/office/officeart/2005/8/layout/process1"/>
    <dgm:cxn modelId="{20D36981-5370-4BEB-9102-94097D050DA6}" type="presParOf" srcId="{A394E85C-19B1-41F1-A8CA-7594330544D1}" destId="{BF2DDA28-BF7B-4AF3-941C-23763DFCD4B7}" srcOrd="2" destOrd="0" presId="urn:microsoft.com/office/officeart/2005/8/layout/process1"/>
    <dgm:cxn modelId="{F1322259-898F-4D9B-A7FF-71FC228ABBE9}" type="presParOf" srcId="{A394E85C-19B1-41F1-A8CA-7594330544D1}" destId="{0BB0D20E-C688-409E-B652-5D9D30A6ABCA}" srcOrd="3" destOrd="0" presId="urn:microsoft.com/office/officeart/2005/8/layout/process1"/>
    <dgm:cxn modelId="{38A6BB32-700C-4EDC-95CF-C9FBAD69F608}" type="presParOf" srcId="{0BB0D20E-C688-409E-B652-5D9D30A6ABCA}" destId="{9D67F109-5591-4DBC-9F43-239DB5B5D860}" srcOrd="0" destOrd="0" presId="urn:microsoft.com/office/officeart/2005/8/layout/process1"/>
    <dgm:cxn modelId="{044F73BC-42C1-446B-903C-3DF4AD8A4D11}" type="presParOf" srcId="{A394E85C-19B1-41F1-A8CA-7594330544D1}" destId="{ABCC497E-7AB7-4869-862F-C698B32FD84B}" srcOrd="4" destOrd="0" presId="urn:microsoft.com/office/officeart/2005/8/layout/process1"/>
    <dgm:cxn modelId="{B10363E8-9EC1-4744-B41A-7CD2A4E32BF6}" type="presParOf" srcId="{A394E85C-19B1-41F1-A8CA-7594330544D1}" destId="{6C25AE48-88FB-4678-AD18-AEA63C0D0519}" srcOrd="5" destOrd="0" presId="urn:microsoft.com/office/officeart/2005/8/layout/process1"/>
    <dgm:cxn modelId="{4A70CCA9-09FE-40F4-BD83-42FF929F0D89}" type="presParOf" srcId="{6C25AE48-88FB-4678-AD18-AEA63C0D0519}" destId="{DA1A7EEA-3B13-4E25-9A78-1AF956224EFA}" srcOrd="0" destOrd="0" presId="urn:microsoft.com/office/officeart/2005/8/layout/process1"/>
    <dgm:cxn modelId="{E3F5AEE1-06A3-4814-B906-E56064E7C8EF}" type="presParOf" srcId="{A394E85C-19B1-41F1-A8CA-7594330544D1}" destId="{996E0490-4692-482E-AF6F-BCA11E277E02}" srcOrd="6" destOrd="0" presId="urn:microsoft.com/office/officeart/2005/8/layout/process1"/>
    <dgm:cxn modelId="{D3FFDCF6-3D64-46B8-B6B8-F1CB92FE17DF}" type="presParOf" srcId="{A394E85C-19B1-41F1-A8CA-7594330544D1}" destId="{712D3C32-BBA0-45B9-AC39-B3985F16F8EB}" srcOrd="7" destOrd="0" presId="urn:microsoft.com/office/officeart/2005/8/layout/process1"/>
    <dgm:cxn modelId="{A451C031-98F3-48F1-A2F9-6366BB667137}" type="presParOf" srcId="{712D3C32-BBA0-45B9-AC39-B3985F16F8EB}" destId="{78AF5EAB-7780-4876-A5A5-07C7103CD05D}" srcOrd="0" destOrd="0" presId="urn:microsoft.com/office/officeart/2005/8/layout/process1"/>
    <dgm:cxn modelId="{AA37E9AC-73C3-4098-8DC5-036AE0A89BCC}" type="presParOf" srcId="{A394E85C-19B1-41F1-A8CA-7594330544D1}" destId="{1D2C5034-49C9-4673-AAE1-C270A605A21F}" srcOrd="8" destOrd="0" presId="urn:microsoft.com/office/officeart/2005/8/layout/process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03569D3-5C2C-483B-A705-5026DFB27F61}" type="doc">
      <dgm:prSet loTypeId="urn:microsoft.com/office/officeart/2005/8/layout/default" loCatId="list" qsTypeId="urn:microsoft.com/office/officeart/2005/8/quickstyle/simple2" qsCatId="simple" csTypeId="urn:microsoft.com/office/officeart/2005/8/colors/accent1_1" csCatId="accent1" phldr="1"/>
      <dgm:spPr/>
      <dgm:t>
        <a:bodyPr/>
        <a:lstStyle/>
        <a:p>
          <a:endParaRPr lang="en-US"/>
        </a:p>
      </dgm:t>
    </dgm:pt>
    <dgm:pt modelId="{F0BC54E5-C50B-4713-B75D-A1D10DD95E6E}">
      <dgm:prSet custT="1"/>
      <dgm:spPr/>
      <dgm:t>
        <a:bodyPr/>
        <a:lstStyle/>
        <a:p>
          <a:r>
            <a:rPr lang="en-GB" sz="1100" dirty="0">
              <a:latin typeface="Arial" panose="020B0604020202020204" pitchFamily="34" charset="0"/>
              <a:cs typeface="Arial" panose="020B0604020202020204" pitchFamily="34" charset="0"/>
            </a:rPr>
            <a:t>81% of children and young people with SEMH have significant unidentified language disorders that impact on their ability to engage with interventions and support (Hollo et al, 2014).</a:t>
          </a:r>
          <a:endParaRPr lang="en-US" sz="1100" dirty="0">
            <a:latin typeface="Arial" panose="020B0604020202020204" pitchFamily="34" charset="0"/>
            <a:cs typeface="Arial" panose="020B0604020202020204" pitchFamily="34" charset="0"/>
          </a:endParaRPr>
        </a:p>
      </dgm:t>
    </dgm:pt>
    <dgm:pt modelId="{D6C129DC-1549-462B-AA3F-98424F685268}" type="parTrans" cxnId="{F87FC2CC-9A70-473B-856C-9FB52A15A0C5}">
      <dgm:prSet/>
      <dgm:spPr/>
      <dgm:t>
        <a:bodyPr/>
        <a:lstStyle/>
        <a:p>
          <a:endParaRPr lang="en-US" sz="1100">
            <a:latin typeface="Arial" panose="020B0604020202020204" pitchFamily="34" charset="0"/>
            <a:cs typeface="Arial" panose="020B0604020202020204" pitchFamily="34" charset="0"/>
          </a:endParaRPr>
        </a:p>
      </dgm:t>
    </dgm:pt>
    <dgm:pt modelId="{275BACAF-DFAD-4532-BD5E-BD3D9BBE3665}" type="sibTrans" cxnId="{F87FC2CC-9A70-473B-856C-9FB52A15A0C5}">
      <dgm:prSet/>
      <dgm:spPr/>
      <dgm:t>
        <a:bodyPr/>
        <a:lstStyle/>
        <a:p>
          <a:endParaRPr lang="en-US" sz="1100">
            <a:latin typeface="Arial" panose="020B0604020202020204" pitchFamily="34" charset="0"/>
            <a:cs typeface="Arial" panose="020B0604020202020204" pitchFamily="34" charset="0"/>
          </a:endParaRPr>
        </a:p>
      </dgm:t>
    </dgm:pt>
    <dgm:pt modelId="{FC7691CF-CFFA-409B-9E2A-C28CBEF89D75}">
      <dgm:prSet custT="1"/>
      <dgm:spPr/>
      <dgm:t>
        <a:bodyPr/>
        <a:lstStyle/>
        <a:p>
          <a:r>
            <a:rPr lang="en-GB" sz="1100" dirty="0">
              <a:latin typeface="Arial" panose="020B0604020202020204" pitchFamily="34" charset="0"/>
              <a:cs typeface="Arial" panose="020B0604020202020204" pitchFamily="34" charset="0"/>
            </a:rPr>
            <a:t>Anxiety is higher in individual with Developmental Language Disorder (DLD) than age matched peers and remains so from adolescence to adulthood (Botting et al, 2016). </a:t>
          </a:r>
          <a:endParaRPr lang="en-US" sz="1100" dirty="0">
            <a:latin typeface="Arial" panose="020B0604020202020204" pitchFamily="34" charset="0"/>
            <a:cs typeface="Arial" panose="020B0604020202020204" pitchFamily="34" charset="0"/>
          </a:endParaRPr>
        </a:p>
      </dgm:t>
    </dgm:pt>
    <dgm:pt modelId="{3CC07253-ECB4-4C62-B418-AA37527AADB6}" type="parTrans" cxnId="{39578236-801A-496E-B9EC-6EC597EC40F7}">
      <dgm:prSet/>
      <dgm:spPr/>
      <dgm:t>
        <a:bodyPr/>
        <a:lstStyle/>
        <a:p>
          <a:endParaRPr lang="en-US" sz="1100">
            <a:latin typeface="Arial" panose="020B0604020202020204" pitchFamily="34" charset="0"/>
            <a:cs typeface="Arial" panose="020B0604020202020204" pitchFamily="34" charset="0"/>
          </a:endParaRPr>
        </a:p>
      </dgm:t>
    </dgm:pt>
    <dgm:pt modelId="{89B9A1FC-A9A3-40B6-ABF9-0984252F2AC9}" type="sibTrans" cxnId="{39578236-801A-496E-B9EC-6EC597EC40F7}">
      <dgm:prSet/>
      <dgm:spPr/>
      <dgm:t>
        <a:bodyPr/>
        <a:lstStyle/>
        <a:p>
          <a:endParaRPr lang="en-US" sz="1100">
            <a:latin typeface="Arial" panose="020B0604020202020204" pitchFamily="34" charset="0"/>
            <a:cs typeface="Arial" panose="020B0604020202020204" pitchFamily="34" charset="0"/>
          </a:endParaRPr>
        </a:p>
      </dgm:t>
    </dgm:pt>
    <dgm:pt modelId="{30A4D3DA-DA31-4201-A0D9-B70A41F6F947}">
      <dgm:prSet custT="1"/>
      <dgm:spPr/>
      <dgm:t>
        <a:bodyPr/>
        <a:lstStyle/>
        <a:p>
          <a:r>
            <a:rPr lang="en-GB" sz="1100" dirty="0">
              <a:latin typeface="Arial" panose="020B0604020202020204" pitchFamily="34" charset="0"/>
              <a:cs typeface="Arial" panose="020B0604020202020204" pitchFamily="34" charset="0"/>
            </a:rPr>
            <a:t>Children with a history of SLCN are 2.7 times more likely to have a social phobia by age 19 (Law et al, 2015).</a:t>
          </a:r>
          <a:endParaRPr lang="en-US" sz="1100" dirty="0">
            <a:latin typeface="Arial" panose="020B0604020202020204" pitchFamily="34" charset="0"/>
            <a:cs typeface="Arial" panose="020B0604020202020204" pitchFamily="34" charset="0"/>
          </a:endParaRPr>
        </a:p>
      </dgm:t>
    </dgm:pt>
    <dgm:pt modelId="{01A7D902-BAC1-44FE-BC1F-70AC53AB8E23}" type="parTrans" cxnId="{78A67BA5-25DE-4D09-80DF-4C0E91B7C5DD}">
      <dgm:prSet/>
      <dgm:spPr/>
      <dgm:t>
        <a:bodyPr/>
        <a:lstStyle/>
        <a:p>
          <a:endParaRPr lang="en-US" sz="1100">
            <a:latin typeface="Arial" panose="020B0604020202020204" pitchFamily="34" charset="0"/>
            <a:cs typeface="Arial" panose="020B0604020202020204" pitchFamily="34" charset="0"/>
          </a:endParaRPr>
        </a:p>
      </dgm:t>
    </dgm:pt>
    <dgm:pt modelId="{E8581D5B-FDC9-4C58-A746-9F06B691ACF1}" type="sibTrans" cxnId="{78A67BA5-25DE-4D09-80DF-4C0E91B7C5DD}">
      <dgm:prSet/>
      <dgm:spPr/>
      <dgm:t>
        <a:bodyPr/>
        <a:lstStyle/>
        <a:p>
          <a:endParaRPr lang="en-US" sz="1100">
            <a:latin typeface="Arial" panose="020B0604020202020204" pitchFamily="34" charset="0"/>
            <a:cs typeface="Arial" panose="020B0604020202020204" pitchFamily="34" charset="0"/>
          </a:endParaRPr>
        </a:p>
      </dgm:t>
    </dgm:pt>
    <dgm:pt modelId="{7FC04E65-E218-49A3-B2B3-A4AF174C0D77}">
      <dgm:prSet custT="1"/>
      <dgm:spPr/>
      <dgm:t>
        <a:bodyPr/>
        <a:lstStyle/>
        <a:p>
          <a:r>
            <a:rPr lang="en-GB" sz="1100" dirty="0">
              <a:latin typeface="Arial" panose="020B0604020202020204" pitchFamily="34" charset="0"/>
              <a:cs typeface="Arial" panose="020B0604020202020204" pitchFamily="34" charset="0"/>
            </a:rPr>
            <a:t>C</a:t>
          </a:r>
          <a:r>
            <a:rPr lang="en-GB" sz="1100" b="0" i="0" baseline="0" dirty="0">
              <a:latin typeface="Arial" panose="020B0604020202020204" pitchFamily="34" charset="0"/>
              <a:cs typeface="Arial" panose="020B0604020202020204" pitchFamily="34" charset="0"/>
            </a:rPr>
            <a:t>hildren with poor vocabulary skills are twice as likely to be unemployed when they grow up (Law et al, 2009)</a:t>
          </a:r>
          <a:endParaRPr lang="en-US" sz="1100" dirty="0">
            <a:latin typeface="Arial" panose="020B0604020202020204" pitchFamily="34" charset="0"/>
            <a:cs typeface="Arial" panose="020B0604020202020204" pitchFamily="34" charset="0"/>
          </a:endParaRPr>
        </a:p>
      </dgm:t>
    </dgm:pt>
    <dgm:pt modelId="{DB83B600-231F-413E-A921-B7E10DC878B5}" type="parTrans" cxnId="{13058530-37F6-473D-9CEE-8D5C1D4ABE1D}">
      <dgm:prSet/>
      <dgm:spPr/>
      <dgm:t>
        <a:bodyPr/>
        <a:lstStyle/>
        <a:p>
          <a:endParaRPr lang="en-US" sz="1100">
            <a:latin typeface="Arial" panose="020B0604020202020204" pitchFamily="34" charset="0"/>
            <a:cs typeface="Arial" panose="020B0604020202020204" pitchFamily="34" charset="0"/>
          </a:endParaRPr>
        </a:p>
      </dgm:t>
    </dgm:pt>
    <dgm:pt modelId="{F3F35A85-E5D3-41DA-9247-F524DF3562EB}" type="sibTrans" cxnId="{13058530-37F6-473D-9CEE-8D5C1D4ABE1D}">
      <dgm:prSet/>
      <dgm:spPr/>
      <dgm:t>
        <a:bodyPr/>
        <a:lstStyle/>
        <a:p>
          <a:endParaRPr lang="en-US" sz="1100">
            <a:latin typeface="Arial" panose="020B0604020202020204" pitchFamily="34" charset="0"/>
            <a:cs typeface="Arial" panose="020B0604020202020204" pitchFamily="34" charset="0"/>
          </a:endParaRPr>
        </a:p>
      </dgm:t>
    </dgm:pt>
    <dgm:pt modelId="{D4E25F47-A3D2-444B-B85C-D09C667278D0}">
      <dgm:prSet custT="1"/>
      <dgm:spPr/>
      <dgm:t>
        <a:bodyPr/>
        <a:lstStyle/>
        <a:p>
          <a:r>
            <a:rPr lang="en-GB" sz="1100" dirty="0">
              <a:latin typeface="Arial" panose="020B0604020202020204" pitchFamily="34" charset="0"/>
              <a:cs typeface="Arial" panose="020B0604020202020204" pitchFamily="34" charset="0"/>
            </a:rPr>
            <a:t>Between 60-90% of young people who are accessing youth justice services have unmet and unrecognised SLCN (Bryan et al, 2015).</a:t>
          </a:r>
          <a:endParaRPr lang="en-US" sz="1100" dirty="0">
            <a:latin typeface="Arial" panose="020B0604020202020204" pitchFamily="34" charset="0"/>
            <a:cs typeface="Arial" panose="020B0604020202020204" pitchFamily="34" charset="0"/>
          </a:endParaRPr>
        </a:p>
      </dgm:t>
    </dgm:pt>
    <dgm:pt modelId="{B46522BA-BB1E-4FB5-B667-D65AAEE57739}" type="parTrans" cxnId="{D21A0E5B-578A-4C34-A782-632CEC2FB434}">
      <dgm:prSet/>
      <dgm:spPr/>
      <dgm:t>
        <a:bodyPr/>
        <a:lstStyle/>
        <a:p>
          <a:endParaRPr lang="en-US" sz="1100">
            <a:latin typeface="Arial" panose="020B0604020202020204" pitchFamily="34" charset="0"/>
            <a:cs typeface="Arial" panose="020B0604020202020204" pitchFamily="34" charset="0"/>
          </a:endParaRPr>
        </a:p>
      </dgm:t>
    </dgm:pt>
    <dgm:pt modelId="{1952EBB0-6838-4B6C-8BEB-F0CEEFE1C674}" type="sibTrans" cxnId="{D21A0E5B-578A-4C34-A782-632CEC2FB434}">
      <dgm:prSet/>
      <dgm:spPr/>
      <dgm:t>
        <a:bodyPr/>
        <a:lstStyle/>
        <a:p>
          <a:endParaRPr lang="en-US" sz="1100">
            <a:latin typeface="Arial" panose="020B0604020202020204" pitchFamily="34" charset="0"/>
            <a:cs typeface="Arial" panose="020B0604020202020204" pitchFamily="34" charset="0"/>
          </a:endParaRPr>
        </a:p>
      </dgm:t>
    </dgm:pt>
    <dgm:pt modelId="{B1F4A969-817D-440D-ADFE-9E588B316F56}">
      <dgm:prSet custT="1"/>
      <dgm:spPr/>
      <dgm:t>
        <a:bodyPr/>
        <a:lstStyle/>
        <a:p>
          <a:r>
            <a:rPr lang="en-GB" sz="1100" dirty="0">
              <a:latin typeface="Arial" panose="020B0604020202020204" pitchFamily="34" charset="0"/>
              <a:cs typeface="Arial" panose="020B0604020202020204" pitchFamily="34" charset="0"/>
            </a:rPr>
            <a:t>Over 60% of Children In Care have unmet and unrecognised SLCN (Office for National Statistics) </a:t>
          </a:r>
        </a:p>
        <a:p>
          <a:r>
            <a:rPr lang="en-GB" sz="1100" dirty="0">
              <a:latin typeface="Arial" panose="020B0604020202020204" pitchFamily="34" charset="0"/>
              <a:cs typeface="Arial" panose="020B0604020202020204" pitchFamily="34" charset="0"/>
            </a:rPr>
            <a:t>58% of the young people screened by SLTs as part of No Wrong Door, model around rethinking care for adolescents, were identified as having SLCN</a:t>
          </a:r>
          <a:endParaRPr lang="en-US" sz="1100" dirty="0">
            <a:latin typeface="Arial" panose="020B0604020202020204" pitchFamily="34" charset="0"/>
            <a:cs typeface="Arial" panose="020B0604020202020204" pitchFamily="34" charset="0"/>
          </a:endParaRPr>
        </a:p>
      </dgm:t>
    </dgm:pt>
    <dgm:pt modelId="{2FB1D62E-3853-4930-8B90-77F25D48DDC8}" type="parTrans" cxnId="{4ACB0D9D-7A41-4521-B6AA-36C25BED222B}">
      <dgm:prSet/>
      <dgm:spPr/>
      <dgm:t>
        <a:bodyPr/>
        <a:lstStyle/>
        <a:p>
          <a:endParaRPr lang="en-US" sz="1100">
            <a:latin typeface="Arial" panose="020B0604020202020204" pitchFamily="34" charset="0"/>
            <a:cs typeface="Arial" panose="020B0604020202020204" pitchFamily="34" charset="0"/>
          </a:endParaRPr>
        </a:p>
      </dgm:t>
    </dgm:pt>
    <dgm:pt modelId="{D9CC4944-4FA5-4D77-9773-A9B5F95CBE7C}" type="sibTrans" cxnId="{4ACB0D9D-7A41-4521-B6AA-36C25BED222B}">
      <dgm:prSet/>
      <dgm:spPr/>
      <dgm:t>
        <a:bodyPr/>
        <a:lstStyle/>
        <a:p>
          <a:endParaRPr lang="en-US" sz="1100">
            <a:latin typeface="Arial" panose="020B0604020202020204" pitchFamily="34" charset="0"/>
            <a:cs typeface="Arial" panose="020B0604020202020204" pitchFamily="34" charset="0"/>
          </a:endParaRPr>
        </a:p>
      </dgm:t>
    </dgm:pt>
    <dgm:pt modelId="{B2DC5F16-8D67-483B-BDB0-6805698E5B04}">
      <dgm:prSet custT="1"/>
      <dgm:spPr/>
      <dgm:t>
        <a:bodyPr/>
        <a:lstStyle/>
        <a:p>
          <a:r>
            <a:rPr lang="en-GB" sz="1100" dirty="0">
              <a:latin typeface="Arial" panose="020B0604020202020204" pitchFamily="34" charset="0"/>
              <a:cs typeface="Arial" panose="020B0604020202020204" pitchFamily="34" charset="0"/>
            </a:rPr>
            <a:t>90% of children and young people referred to a pupil referral unit were found to have unmet and unrecognised moderate to significant SLCN (London Borough of Newham)</a:t>
          </a:r>
          <a:endParaRPr lang="en-US" sz="1100" dirty="0">
            <a:latin typeface="Arial" panose="020B0604020202020204" pitchFamily="34" charset="0"/>
            <a:cs typeface="Arial" panose="020B0604020202020204" pitchFamily="34" charset="0"/>
          </a:endParaRPr>
        </a:p>
      </dgm:t>
    </dgm:pt>
    <dgm:pt modelId="{BC81C1ED-6D49-4735-A9BE-42AE391AB2D3}" type="parTrans" cxnId="{FE3168A2-2348-4F00-92A4-B0532AD8FFBF}">
      <dgm:prSet/>
      <dgm:spPr/>
      <dgm:t>
        <a:bodyPr/>
        <a:lstStyle/>
        <a:p>
          <a:endParaRPr lang="en-US" sz="1100">
            <a:latin typeface="Arial" panose="020B0604020202020204" pitchFamily="34" charset="0"/>
            <a:cs typeface="Arial" panose="020B0604020202020204" pitchFamily="34" charset="0"/>
          </a:endParaRPr>
        </a:p>
      </dgm:t>
    </dgm:pt>
    <dgm:pt modelId="{C21398B4-473C-40F2-9EA6-5ACA3227ED51}" type="sibTrans" cxnId="{FE3168A2-2348-4F00-92A4-B0532AD8FFBF}">
      <dgm:prSet/>
      <dgm:spPr/>
      <dgm:t>
        <a:bodyPr/>
        <a:lstStyle/>
        <a:p>
          <a:endParaRPr lang="en-US" sz="1100">
            <a:latin typeface="Arial" panose="020B0604020202020204" pitchFamily="34" charset="0"/>
            <a:cs typeface="Arial" panose="020B0604020202020204" pitchFamily="34" charset="0"/>
          </a:endParaRPr>
        </a:p>
      </dgm:t>
    </dgm:pt>
    <dgm:pt modelId="{F98B9EAB-0B52-4205-A5F9-C41B0E0A0A40}">
      <dgm:prSet custT="1"/>
      <dgm:spPr/>
      <dgm:t>
        <a:bodyPr/>
        <a:lstStyle/>
        <a:p>
          <a:r>
            <a:rPr lang="en-GB" sz="1100" dirty="0">
              <a:latin typeface="Arial" panose="020B0604020202020204" pitchFamily="34" charset="0"/>
              <a:cs typeface="Arial" panose="020B0604020202020204" pitchFamily="34" charset="0"/>
            </a:rPr>
            <a:t>Children who struggle with language at 5yrs are six times less likely to reach the expected standard in English at age 11yrs than children who have had good language skills at 5yrs, and ten times less likely to achieve the expected level in maths (</a:t>
          </a:r>
          <a:r>
            <a:rPr lang="en-GB" sz="1100" dirty="0" err="1">
              <a:latin typeface="Arial" panose="020B0604020202020204" pitchFamily="34" charset="0"/>
              <a:cs typeface="Arial" panose="020B0604020202020204" pitchFamily="34" charset="0"/>
            </a:rPr>
            <a:t>Roulestone</a:t>
          </a:r>
          <a:r>
            <a:rPr lang="en-GB" sz="1100" dirty="0">
              <a:latin typeface="Arial" panose="020B0604020202020204" pitchFamily="34" charset="0"/>
              <a:cs typeface="Arial" panose="020B0604020202020204" pitchFamily="34" charset="0"/>
            </a:rPr>
            <a:t> et al, 2011)</a:t>
          </a:r>
          <a:endParaRPr lang="en-US" sz="1100" dirty="0">
            <a:latin typeface="Arial" panose="020B0604020202020204" pitchFamily="34" charset="0"/>
            <a:cs typeface="Arial" panose="020B0604020202020204" pitchFamily="34" charset="0"/>
          </a:endParaRPr>
        </a:p>
      </dgm:t>
    </dgm:pt>
    <dgm:pt modelId="{291123B9-C667-4B0F-BD79-957380B05311}" type="parTrans" cxnId="{E97F83FB-B8C3-4DD5-95FE-971BAA5BAF09}">
      <dgm:prSet/>
      <dgm:spPr/>
      <dgm:t>
        <a:bodyPr/>
        <a:lstStyle/>
        <a:p>
          <a:endParaRPr lang="en-US" sz="1100">
            <a:latin typeface="Arial" panose="020B0604020202020204" pitchFamily="34" charset="0"/>
            <a:cs typeface="Arial" panose="020B0604020202020204" pitchFamily="34" charset="0"/>
          </a:endParaRPr>
        </a:p>
      </dgm:t>
    </dgm:pt>
    <dgm:pt modelId="{603E773C-34A2-4E42-ADBC-3208D0ACEBE4}" type="sibTrans" cxnId="{E97F83FB-B8C3-4DD5-95FE-971BAA5BAF09}">
      <dgm:prSet/>
      <dgm:spPr/>
      <dgm:t>
        <a:bodyPr/>
        <a:lstStyle/>
        <a:p>
          <a:endParaRPr lang="en-US" sz="1100">
            <a:latin typeface="Arial" panose="020B0604020202020204" pitchFamily="34" charset="0"/>
            <a:cs typeface="Arial" panose="020B0604020202020204" pitchFamily="34" charset="0"/>
          </a:endParaRPr>
        </a:p>
      </dgm:t>
    </dgm:pt>
    <dgm:pt modelId="{E16E9F7B-8A6E-417B-A839-026094445D29}">
      <dgm:prSet custT="1"/>
      <dgm:spPr/>
      <dgm:t>
        <a:bodyPr/>
        <a:lstStyle/>
        <a:p>
          <a:r>
            <a:rPr lang="en-GB" sz="1100">
              <a:latin typeface="Arial" panose="020B0604020202020204" pitchFamily="34" charset="0"/>
              <a:cs typeface="Arial" panose="020B0604020202020204" pitchFamily="34" charset="0"/>
            </a:rPr>
            <a:t>Children with poor vocabulary at age 5yrs are more than twice as likely to be unemployed at age 34yrs as children with good vocabulary (Feinstein et al, 2006). </a:t>
          </a:r>
          <a:endParaRPr lang="en-US" sz="1100">
            <a:latin typeface="Arial" panose="020B0604020202020204" pitchFamily="34" charset="0"/>
            <a:cs typeface="Arial" panose="020B0604020202020204" pitchFamily="34" charset="0"/>
          </a:endParaRPr>
        </a:p>
      </dgm:t>
    </dgm:pt>
    <dgm:pt modelId="{797D7A07-5989-4C2C-A769-5C5228ECA7CE}" type="parTrans" cxnId="{2C9927C0-2E7E-4FDD-8D68-D6B43D65456C}">
      <dgm:prSet/>
      <dgm:spPr/>
      <dgm:t>
        <a:bodyPr/>
        <a:lstStyle/>
        <a:p>
          <a:endParaRPr lang="en-US" sz="1100">
            <a:latin typeface="Arial" panose="020B0604020202020204" pitchFamily="34" charset="0"/>
            <a:cs typeface="Arial" panose="020B0604020202020204" pitchFamily="34" charset="0"/>
          </a:endParaRPr>
        </a:p>
      </dgm:t>
    </dgm:pt>
    <dgm:pt modelId="{FAA3F45A-F8BB-4192-A84D-2FFADD00B62D}" type="sibTrans" cxnId="{2C9927C0-2E7E-4FDD-8D68-D6B43D65456C}">
      <dgm:prSet/>
      <dgm:spPr/>
      <dgm:t>
        <a:bodyPr/>
        <a:lstStyle/>
        <a:p>
          <a:endParaRPr lang="en-US" sz="1100">
            <a:latin typeface="Arial" panose="020B0604020202020204" pitchFamily="34" charset="0"/>
            <a:cs typeface="Arial" panose="020B0604020202020204" pitchFamily="34" charset="0"/>
          </a:endParaRPr>
        </a:p>
      </dgm:t>
    </dgm:pt>
    <dgm:pt modelId="{FF6099D9-6270-4DDD-AEE1-9562166750A8}">
      <dgm:prSet custT="1"/>
      <dgm:spPr/>
      <dgm:t>
        <a:bodyPr/>
        <a:lstStyle/>
        <a:p>
          <a:r>
            <a:rPr lang="en-US" sz="1100" dirty="0">
              <a:latin typeface="Arial" panose="020B0604020202020204" pitchFamily="34" charset="0"/>
              <a:cs typeface="Arial" panose="020B0604020202020204" pitchFamily="34" charset="0"/>
            </a:rPr>
            <a:t>There is a clear correlation between many of the groups of pupils who are disproportionately more likely to be excluded, and the groups of children and young people who are more likely to have communication needs (Clegg, 2004; Clegg et al, 2009).</a:t>
          </a:r>
        </a:p>
      </dgm:t>
    </dgm:pt>
    <dgm:pt modelId="{A5493AF1-FDBA-423D-A60D-B781B9FDDE98}" type="parTrans" cxnId="{7F263CD9-1745-4900-936E-316552A69D67}">
      <dgm:prSet/>
      <dgm:spPr/>
      <dgm:t>
        <a:bodyPr/>
        <a:lstStyle/>
        <a:p>
          <a:endParaRPr lang="en-US" sz="1100">
            <a:latin typeface="Arial" panose="020B0604020202020204" pitchFamily="34" charset="0"/>
            <a:cs typeface="Arial" panose="020B0604020202020204" pitchFamily="34" charset="0"/>
          </a:endParaRPr>
        </a:p>
      </dgm:t>
    </dgm:pt>
    <dgm:pt modelId="{4C7982F4-37C3-4A1A-896C-6CB681EB0FE4}" type="sibTrans" cxnId="{7F263CD9-1745-4900-936E-316552A69D67}">
      <dgm:prSet/>
      <dgm:spPr/>
      <dgm:t>
        <a:bodyPr/>
        <a:lstStyle/>
        <a:p>
          <a:endParaRPr lang="en-US" sz="1100">
            <a:latin typeface="Arial" panose="020B0604020202020204" pitchFamily="34" charset="0"/>
            <a:cs typeface="Arial" panose="020B0604020202020204" pitchFamily="34" charset="0"/>
          </a:endParaRPr>
        </a:p>
      </dgm:t>
    </dgm:pt>
    <dgm:pt modelId="{F0D76528-3F27-488B-8EB7-1FB2804D3988}">
      <dgm:prSet custT="1"/>
      <dgm:spPr/>
      <dgm:t>
        <a:bodyPr/>
        <a:lstStyle/>
        <a:p>
          <a:r>
            <a:rPr lang="en-US" sz="1100" dirty="0">
              <a:latin typeface="Arial" panose="020B0604020202020204" pitchFamily="34" charset="0"/>
              <a:cs typeface="Arial" panose="020B0604020202020204" pitchFamily="34" charset="0"/>
            </a:rPr>
            <a:t>Those who are subject to child protection orders because of suspected or confirmed maltreatment face an elevated risk for SLCN (Sylvestre et al, 2015)</a:t>
          </a:r>
        </a:p>
      </dgm:t>
    </dgm:pt>
    <dgm:pt modelId="{9C2D9D82-CEC2-44A6-8D70-C31AA1C6691A}" type="parTrans" cxnId="{0D8BA063-A14E-4F64-BB16-9DE022B7B894}">
      <dgm:prSet/>
      <dgm:spPr/>
      <dgm:t>
        <a:bodyPr/>
        <a:lstStyle/>
        <a:p>
          <a:endParaRPr lang="en-US" sz="1100">
            <a:latin typeface="Arial" panose="020B0604020202020204" pitchFamily="34" charset="0"/>
            <a:cs typeface="Arial" panose="020B0604020202020204" pitchFamily="34" charset="0"/>
          </a:endParaRPr>
        </a:p>
      </dgm:t>
    </dgm:pt>
    <dgm:pt modelId="{024E59F1-8D72-48D7-925F-DC7C02C13167}" type="sibTrans" cxnId="{0D8BA063-A14E-4F64-BB16-9DE022B7B894}">
      <dgm:prSet/>
      <dgm:spPr/>
      <dgm:t>
        <a:bodyPr/>
        <a:lstStyle/>
        <a:p>
          <a:endParaRPr lang="en-US" sz="1100">
            <a:latin typeface="Arial" panose="020B0604020202020204" pitchFamily="34" charset="0"/>
            <a:cs typeface="Arial" panose="020B0604020202020204" pitchFamily="34" charset="0"/>
          </a:endParaRPr>
        </a:p>
      </dgm:t>
    </dgm:pt>
    <dgm:pt modelId="{A06E17AE-B0A3-43D9-AE48-10DB13D761B8}">
      <dgm:prSet custT="1"/>
      <dgm:spPr/>
      <dgm:t>
        <a:bodyPr/>
        <a:lstStyle/>
        <a:p>
          <a:r>
            <a:rPr lang="en-US" sz="1100" dirty="0">
              <a:latin typeface="Arial" panose="020B0604020202020204" pitchFamily="34" charset="0"/>
              <a:cs typeface="Arial" panose="020B0604020202020204" pitchFamily="34" charset="0"/>
            </a:rPr>
            <a:t>One study followed up 5yr olds with language disorder to adulthood and found them to be nearly three times more likely to report child sexual abuse than their peers (Sullivan et al, 2000).</a:t>
          </a:r>
        </a:p>
      </dgm:t>
    </dgm:pt>
    <dgm:pt modelId="{65D4525E-46C8-439A-B2BD-40D2128DB790}" type="parTrans" cxnId="{24E2431F-9A9B-4572-871C-4739362D0381}">
      <dgm:prSet/>
      <dgm:spPr/>
      <dgm:t>
        <a:bodyPr/>
        <a:lstStyle/>
        <a:p>
          <a:endParaRPr lang="en-US" sz="1100">
            <a:latin typeface="Arial" panose="020B0604020202020204" pitchFamily="34" charset="0"/>
            <a:cs typeface="Arial" panose="020B0604020202020204" pitchFamily="34" charset="0"/>
          </a:endParaRPr>
        </a:p>
      </dgm:t>
    </dgm:pt>
    <dgm:pt modelId="{47CE4DBD-38D7-4D0E-BC2F-F15A4F59D636}" type="sibTrans" cxnId="{24E2431F-9A9B-4572-871C-4739362D0381}">
      <dgm:prSet/>
      <dgm:spPr/>
      <dgm:t>
        <a:bodyPr/>
        <a:lstStyle/>
        <a:p>
          <a:endParaRPr lang="en-US" sz="1100">
            <a:latin typeface="Arial" panose="020B0604020202020204" pitchFamily="34" charset="0"/>
            <a:cs typeface="Arial" panose="020B0604020202020204" pitchFamily="34" charset="0"/>
          </a:endParaRPr>
        </a:p>
      </dgm:t>
    </dgm:pt>
    <dgm:pt modelId="{106C8C8F-E15C-4B7F-B22F-B0544EDFB323}">
      <dgm:prSet custT="1"/>
      <dgm:spPr/>
      <dgm:t>
        <a:bodyPr/>
        <a:lstStyle/>
        <a:p>
          <a:r>
            <a:rPr lang="en-GB" sz="1100" dirty="0">
              <a:latin typeface="Arial" panose="020B0604020202020204" pitchFamily="34" charset="0"/>
              <a:cs typeface="Arial" panose="020B0604020202020204" pitchFamily="34" charset="0"/>
            </a:rPr>
            <a:t>88% of long-term unemployed young men have been found to have SLCN (Elliot, 2011)</a:t>
          </a:r>
        </a:p>
      </dgm:t>
    </dgm:pt>
    <dgm:pt modelId="{0AD4CF7B-A126-4F09-89D1-3B18E4C16748}" type="parTrans" cxnId="{067722D4-3429-4978-B828-7147F276F9A5}">
      <dgm:prSet/>
      <dgm:spPr/>
      <dgm:t>
        <a:bodyPr/>
        <a:lstStyle/>
        <a:p>
          <a:endParaRPr lang="en-GB" sz="1100">
            <a:latin typeface="Arial" panose="020B0604020202020204" pitchFamily="34" charset="0"/>
            <a:cs typeface="Arial" panose="020B0604020202020204" pitchFamily="34" charset="0"/>
          </a:endParaRPr>
        </a:p>
      </dgm:t>
    </dgm:pt>
    <dgm:pt modelId="{21418D26-D37C-49E2-88FD-33442085EAE5}" type="sibTrans" cxnId="{067722D4-3429-4978-B828-7147F276F9A5}">
      <dgm:prSet/>
      <dgm:spPr/>
      <dgm:t>
        <a:bodyPr/>
        <a:lstStyle/>
        <a:p>
          <a:endParaRPr lang="en-GB" sz="1100">
            <a:latin typeface="Arial" panose="020B0604020202020204" pitchFamily="34" charset="0"/>
            <a:cs typeface="Arial" panose="020B0604020202020204" pitchFamily="34" charset="0"/>
          </a:endParaRPr>
        </a:p>
      </dgm:t>
    </dgm:pt>
    <dgm:pt modelId="{243C050B-9064-43F7-9AEB-4839C1F71269}">
      <dgm:prSet custT="1"/>
      <dgm:spPr>
        <a:solidFill>
          <a:schemeClr val="accent1">
            <a:lumMod val="20000"/>
            <a:lumOff val="80000"/>
          </a:schemeClr>
        </a:solidFill>
      </dgm:spPr>
      <dgm:t>
        <a:bodyPr/>
        <a:lstStyle/>
        <a:p>
          <a:r>
            <a:rPr lang="en-GB" sz="1100" b="1" dirty="0">
              <a:latin typeface="Arial" panose="020B0604020202020204" pitchFamily="34" charset="0"/>
              <a:cs typeface="Arial" panose="020B0604020202020204" pitchFamily="34" charset="0"/>
            </a:rPr>
            <a:t>EDUCATION</a:t>
          </a:r>
        </a:p>
      </dgm:t>
    </dgm:pt>
    <dgm:pt modelId="{64ACEAAA-208E-42AC-8CF7-AC6099B1FCC0}" type="parTrans" cxnId="{84E30111-ED84-4CD3-8EE9-9B0F4FE96977}">
      <dgm:prSet/>
      <dgm:spPr/>
      <dgm:t>
        <a:bodyPr/>
        <a:lstStyle/>
        <a:p>
          <a:endParaRPr lang="en-GB" sz="1100">
            <a:latin typeface="Arial" panose="020B0604020202020204" pitchFamily="34" charset="0"/>
            <a:cs typeface="Arial" panose="020B0604020202020204" pitchFamily="34" charset="0"/>
          </a:endParaRPr>
        </a:p>
      </dgm:t>
    </dgm:pt>
    <dgm:pt modelId="{E2C7BC6C-74B0-4643-BD09-26F83388C8E7}" type="sibTrans" cxnId="{84E30111-ED84-4CD3-8EE9-9B0F4FE96977}">
      <dgm:prSet/>
      <dgm:spPr/>
      <dgm:t>
        <a:bodyPr/>
        <a:lstStyle/>
        <a:p>
          <a:endParaRPr lang="en-GB" sz="1100">
            <a:latin typeface="Arial" panose="020B0604020202020204" pitchFamily="34" charset="0"/>
            <a:cs typeface="Arial" panose="020B0604020202020204" pitchFamily="34" charset="0"/>
          </a:endParaRPr>
        </a:p>
      </dgm:t>
    </dgm:pt>
    <dgm:pt modelId="{C8DA6588-9BF3-4C3E-A702-9AEAEE5581A2}">
      <dgm:prSet custT="1"/>
      <dgm:spPr>
        <a:solidFill>
          <a:schemeClr val="accent1">
            <a:lumMod val="20000"/>
            <a:lumOff val="80000"/>
          </a:schemeClr>
        </a:solidFill>
      </dgm:spPr>
      <dgm:t>
        <a:bodyPr/>
        <a:lstStyle/>
        <a:p>
          <a:r>
            <a:rPr lang="en-GB" sz="1100" b="1" dirty="0">
              <a:latin typeface="Arial" panose="020B0604020202020204" pitchFamily="34" charset="0"/>
              <a:cs typeface="Arial" panose="020B0604020202020204" pitchFamily="34" charset="0"/>
            </a:rPr>
            <a:t>CHILDREN IN CARE</a:t>
          </a:r>
        </a:p>
      </dgm:t>
    </dgm:pt>
    <dgm:pt modelId="{8DFD76F4-486C-48F0-BDE4-B88E78E2A779}" type="parTrans" cxnId="{08D959B2-82FB-4064-A806-F390B700DBBF}">
      <dgm:prSet/>
      <dgm:spPr/>
      <dgm:t>
        <a:bodyPr/>
        <a:lstStyle/>
        <a:p>
          <a:endParaRPr lang="en-GB" sz="1100">
            <a:latin typeface="Arial" panose="020B0604020202020204" pitchFamily="34" charset="0"/>
            <a:cs typeface="Arial" panose="020B0604020202020204" pitchFamily="34" charset="0"/>
          </a:endParaRPr>
        </a:p>
      </dgm:t>
    </dgm:pt>
    <dgm:pt modelId="{799E2D16-4D0B-412A-914C-7617736C31ED}" type="sibTrans" cxnId="{08D959B2-82FB-4064-A806-F390B700DBBF}">
      <dgm:prSet/>
      <dgm:spPr/>
      <dgm:t>
        <a:bodyPr/>
        <a:lstStyle/>
        <a:p>
          <a:endParaRPr lang="en-GB" sz="1100">
            <a:latin typeface="Arial" panose="020B0604020202020204" pitchFamily="34" charset="0"/>
            <a:cs typeface="Arial" panose="020B0604020202020204" pitchFamily="34" charset="0"/>
          </a:endParaRPr>
        </a:p>
      </dgm:t>
    </dgm:pt>
    <dgm:pt modelId="{3966DDAA-8016-4347-BF2C-9E47A7AEBD50}">
      <dgm:prSet custT="1"/>
      <dgm:spPr>
        <a:solidFill>
          <a:schemeClr val="accent1">
            <a:lumMod val="20000"/>
            <a:lumOff val="80000"/>
          </a:schemeClr>
        </a:solidFill>
      </dgm:spPr>
      <dgm:t>
        <a:bodyPr/>
        <a:lstStyle/>
        <a:p>
          <a:r>
            <a:rPr lang="en-GB" sz="1100" b="1" dirty="0">
              <a:latin typeface="Arial" panose="020B0604020202020204" pitchFamily="34" charset="0"/>
              <a:cs typeface="Arial" panose="020B0604020202020204" pitchFamily="34" charset="0"/>
            </a:rPr>
            <a:t>SEMH</a:t>
          </a:r>
        </a:p>
      </dgm:t>
    </dgm:pt>
    <dgm:pt modelId="{FD70CAB8-3730-4B92-AA7D-5DAE02EBDB81}" type="parTrans" cxnId="{73B72948-5A8A-4E49-9ACB-9C81534A9027}">
      <dgm:prSet/>
      <dgm:spPr/>
      <dgm:t>
        <a:bodyPr/>
        <a:lstStyle/>
        <a:p>
          <a:endParaRPr lang="en-GB" sz="1100">
            <a:latin typeface="Arial" panose="020B0604020202020204" pitchFamily="34" charset="0"/>
            <a:cs typeface="Arial" panose="020B0604020202020204" pitchFamily="34" charset="0"/>
          </a:endParaRPr>
        </a:p>
      </dgm:t>
    </dgm:pt>
    <dgm:pt modelId="{7C3C6446-E2DF-4531-93F0-FF2F6CD5CF17}" type="sibTrans" cxnId="{73B72948-5A8A-4E49-9ACB-9C81534A9027}">
      <dgm:prSet/>
      <dgm:spPr/>
      <dgm:t>
        <a:bodyPr/>
        <a:lstStyle/>
        <a:p>
          <a:endParaRPr lang="en-GB" sz="1100">
            <a:latin typeface="Arial" panose="020B0604020202020204" pitchFamily="34" charset="0"/>
            <a:cs typeface="Arial" panose="020B0604020202020204" pitchFamily="34" charset="0"/>
          </a:endParaRPr>
        </a:p>
      </dgm:t>
    </dgm:pt>
    <dgm:pt modelId="{762B6A42-8302-492E-99E7-B64F7975C2DB}">
      <dgm:prSet custT="1"/>
      <dgm:spPr>
        <a:solidFill>
          <a:schemeClr val="accent1">
            <a:lumMod val="20000"/>
            <a:lumOff val="80000"/>
          </a:schemeClr>
        </a:solidFill>
      </dgm:spPr>
      <dgm:t>
        <a:bodyPr/>
        <a:lstStyle/>
        <a:p>
          <a:r>
            <a:rPr lang="en-GB" sz="1100" b="1" dirty="0">
              <a:latin typeface="Arial" panose="020B0604020202020204" pitchFamily="34" charset="0"/>
              <a:cs typeface="Arial" panose="020B0604020202020204" pitchFamily="34" charset="0"/>
            </a:rPr>
            <a:t>EMPLOYMENT</a:t>
          </a:r>
        </a:p>
      </dgm:t>
    </dgm:pt>
    <dgm:pt modelId="{10CE4442-8984-45E0-B4BA-3DCE3ECCBC1A}" type="parTrans" cxnId="{A028DC0A-BCD6-44D5-B73E-02C6166CDE62}">
      <dgm:prSet/>
      <dgm:spPr/>
      <dgm:t>
        <a:bodyPr/>
        <a:lstStyle/>
        <a:p>
          <a:endParaRPr lang="en-GB" sz="1100">
            <a:latin typeface="Arial" panose="020B0604020202020204" pitchFamily="34" charset="0"/>
            <a:cs typeface="Arial" panose="020B0604020202020204" pitchFamily="34" charset="0"/>
          </a:endParaRPr>
        </a:p>
      </dgm:t>
    </dgm:pt>
    <dgm:pt modelId="{1B17CFCB-8D2B-4686-95FE-49D8B26686A9}" type="sibTrans" cxnId="{A028DC0A-BCD6-44D5-B73E-02C6166CDE62}">
      <dgm:prSet/>
      <dgm:spPr/>
      <dgm:t>
        <a:bodyPr/>
        <a:lstStyle/>
        <a:p>
          <a:endParaRPr lang="en-GB" sz="1100">
            <a:latin typeface="Arial" panose="020B0604020202020204" pitchFamily="34" charset="0"/>
            <a:cs typeface="Arial" panose="020B0604020202020204" pitchFamily="34" charset="0"/>
          </a:endParaRPr>
        </a:p>
      </dgm:t>
    </dgm:pt>
    <dgm:pt modelId="{AE024299-977A-491F-92B1-F9465E93C893}">
      <dgm:prSet custT="1"/>
      <dgm:spPr>
        <a:solidFill>
          <a:schemeClr val="accent1">
            <a:lumMod val="20000"/>
            <a:lumOff val="80000"/>
          </a:schemeClr>
        </a:solidFill>
      </dgm:spPr>
      <dgm:t>
        <a:bodyPr/>
        <a:lstStyle/>
        <a:p>
          <a:r>
            <a:rPr lang="en-GB" sz="1100" b="1" dirty="0">
              <a:latin typeface="Arial" panose="020B0604020202020204" pitchFamily="34" charset="0"/>
              <a:cs typeface="Arial" panose="020B0604020202020204" pitchFamily="34" charset="0"/>
            </a:rPr>
            <a:t>YOUTH JUSTICE</a:t>
          </a:r>
        </a:p>
      </dgm:t>
    </dgm:pt>
    <dgm:pt modelId="{0EDE82C5-D965-4E9A-8B5F-C852EE7F6E4D}" type="parTrans" cxnId="{39F36660-8696-4C54-92F3-723DFF1C9D15}">
      <dgm:prSet/>
      <dgm:spPr/>
      <dgm:t>
        <a:bodyPr/>
        <a:lstStyle/>
        <a:p>
          <a:endParaRPr lang="en-GB" sz="1100">
            <a:latin typeface="Arial" panose="020B0604020202020204" pitchFamily="34" charset="0"/>
            <a:cs typeface="Arial" panose="020B0604020202020204" pitchFamily="34" charset="0"/>
          </a:endParaRPr>
        </a:p>
      </dgm:t>
    </dgm:pt>
    <dgm:pt modelId="{3DC83A8B-D2D8-4773-A23F-79BD441E2225}" type="sibTrans" cxnId="{39F36660-8696-4C54-92F3-723DFF1C9D15}">
      <dgm:prSet/>
      <dgm:spPr/>
      <dgm:t>
        <a:bodyPr/>
        <a:lstStyle/>
        <a:p>
          <a:endParaRPr lang="en-GB" sz="1100">
            <a:latin typeface="Arial" panose="020B0604020202020204" pitchFamily="34" charset="0"/>
            <a:cs typeface="Arial" panose="020B0604020202020204" pitchFamily="34" charset="0"/>
          </a:endParaRPr>
        </a:p>
      </dgm:t>
    </dgm:pt>
    <dgm:pt modelId="{6C161119-05DB-4E02-9A39-408F8DD7A176}">
      <dgm:prSet custT="1"/>
      <dgm:spPr>
        <a:solidFill>
          <a:schemeClr val="accent1">
            <a:lumMod val="20000"/>
            <a:lumOff val="80000"/>
          </a:schemeClr>
        </a:solidFill>
      </dgm:spPr>
      <dgm:t>
        <a:bodyPr/>
        <a:lstStyle/>
        <a:p>
          <a:r>
            <a:rPr lang="en-GB" sz="1100" b="1" dirty="0">
              <a:latin typeface="Arial" panose="020B0604020202020204" pitchFamily="34" charset="0"/>
              <a:cs typeface="Arial" panose="020B0604020202020204" pitchFamily="34" charset="0"/>
            </a:rPr>
            <a:t>SOCIAL MOBILITY</a:t>
          </a:r>
        </a:p>
      </dgm:t>
    </dgm:pt>
    <dgm:pt modelId="{6CBEBD1C-33F1-421D-AC0C-59E0E1A1C30F}" type="parTrans" cxnId="{E0E9184A-03AA-4E08-B111-BDA0DC4E7C40}">
      <dgm:prSet/>
      <dgm:spPr/>
      <dgm:t>
        <a:bodyPr/>
        <a:lstStyle/>
        <a:p>
          <a:endParaRPr lang="en-GB" sz="1100">
            <a:latin typeface="Arial" panose="020B0604020202020204" pitchFamily="34" charset="0"/>
            <a:cs typeface="Arial" panose="020B0604020202020204" pitchFamily="34" charset="0"/>
          </a:endParaRPr>
        </a:p>
      </dgm:t>
    </dgm:pt>
    <dgm:pt modelId="{8FFA08AD-752A-4F95-866F-F246795F113D}" type="sibTrans" cxnId="{E0E9184A-03AA-4E08-B111-BDA0DC4E7C40}">
      <dgm:prSet/>
      <dgm:spPr/>
      <dgm:t>
        <a:bodyPr/>
        <a:lstStyle/>
        <a:p>
          <a:endParaRPr lang="en-GB" sz="1100">
            <a:latin typeface="Arial" panose="020B0604020202020204" pitchFamily="34" charset="0"/>
            <a:cs typeface="Arial" panose="020B0604020202020204" pitchFamily="34" charset="0"/>
          </a:endParaRPr>
        </a:p>
      </dgm:t>
    </dgm:pt>
    <dgm:pt modelId="{3F2B3370-DE2C-4E5F-865B-CB392ADCC5E8}">
      <dgm:prSet custT="1"/>
      <dgm:spPr/>
      <dgm:t>
        <a:bodyPr/>
        <a:lstStyle/>
        <a:p>
          <a:r>
            <a:rPr lang="en-GB" sz="1100" dirty="0">
              <a:latin typeface="Arial" panose="020B0604020202020204" pitchFamily="34" charset="0"/>
              <a:cs typeface="Arial" panose="020B0604020202020204" pitchFamily="34" charset="0"/>
            </a:rPr>
            <a:t>Pre-covid 19 50% of children in socially disadvantaged areas were entering the Early Years Foundation Stage with lower levels of speech and language skills than expected</a:t>
          </a:r>
        </a:p>
      </dgm:t>
    </dgm:pt>
    <dgm:pt modelId="{C64A96C4-545C-43E9-886F-795774463CA3}" type="parTrans" cxnId="{43F5A9CF-4410-4B12-908E-EFA3A48BE2A3}">
      <dgm:prSet/>
      <dgm:spPr/>
      <dgm:t>
        <a:bodyPr/>
        <a:lstStyle/>
        <a:p>
          <a:endParaRPr lang="en-GB" sz="1100">
            <a:latin typeface="Arial" panose="020B0604020202020204" pitchFamily="34" charset="0"/>
            <a:cs typeface="Arial" panose="020B0604020202020204" pitchFamily="34" charset="0"/>
          </a:endParaRPr>
        </a:p>
      </dgm:t>
    </dgm:pt>
    <dgm:pt modelId="{0C522114-3A1A-4698-B218-C04BD71D67DB}" type="sibTrans" cxnId="{43F5A9CF-4410-4B12-908E-EFA3A48BE2A3}">
      <dgm:prSet/>
      <dgm:spPr/>
      <dgm:t>
        <a:bodyPr/>
        <a:lstStyle/>
        <a:p>
          <a:endParaRPr lang="en-GB" sz="1100">
            <a:latin typeface="Arial" panose="020B0604020202020204" pitchFamily="34" charset="0"/>
            <a:cs typeface="Arial" panose="020B0604020202020204" pitchFamily="34" charset="0"/>
          </a:endParaRPr>
        </a:p>
      </dgm:t>
    </dgm:pt>
    <dgm:pt modelId="{DB959D76-7EBC-4EC3-84F8-00F329539BD0}" type="pres">
      <dgm:prSet presAssocID="{703569D3-5C2C-483B-A705-5026DFB27F61}" presName="diagram" presStyleCnt="0">
        <dgm:presLayoutVars>
          <dgm:dir/>
          <dgm:resizeHandles val="exact"/>
        </dgm:presLayoutVars>
      </dgm:prSet>
      <dgm:spPr/>
    </dgm:pt>
    <dgm:pt modelId="{E788B19F-EDAB-418E-A921-AEE28C762442}" type="pres">
      <dgm:prSet presAssocID="{F0BC54E5-C50B-4713-B75D-A1D10DD95E6E}" presName="node" presStyleLbl="node1" presStyleIdx="0" presStyleCnt="20" custLinFactX="100000" custLinFactNeighborX="119443" custLinFactNeighborY="77104">
        <dgm:presLayoutVars>
          <dgm:bulletEnabled val="1"/>
        </dgm:presLayoutVars>
      </dgm:prSet>
      <dgm:spPr/>
    </dgm:pt>
    <dgm:pt modelId="{992EE405-FA73-40E4-BD42-711DC7FBA08B}" type="pres">
      <dgm:prSet presAssocID="{275BACAF-DFAD-4532-BD5E-BD3D9BBE3665}" presName="sibTrans" presStyleCnt="0"/>
      <dgm:spPr/>
    </dgm:pt>
    <dgm:pt modelId="{571486F2-3F11-41B9-BADF-CA0D88AF41FB}" type="pres">
      <dgm:prSet presAssocID="{FC7691CF-CFFA-409B-9E2A-C28CBEF89D75}" presName="node" presStyleLbl="node1" presStyleIdx="1" presStyleCnt="20" custScaleY="76262" custLinFactX="12500" custLinFactY="79407" custLinFactNeighborX="100000" custLinFactNeighborY="100000">
        <dgm:presLayoutVars>
          <dgm:bulletEnabled val="1"/>
        </dgm:presLayoutVars>
      </dgm:prSet>
      <dgm:spPr/>
    </dgm:pt>
    <dgm:pt modelId="{44ED3EC7-5916-476A-BED3-81E0F3CEDCC8}" type="pres">
      <dgm:prSet presAssocID="{89B9A1FC-A9A3-40B6-ABF9-0984252F2AC9}" presName="sibTrans" presStyleCnt="0"/>
      <dgm:spPr/>
    </dgm:pt>
    <dgm:pt modelId="{5E22AC2E-5E8E-4947-8017-3EB622575A70}" type="pres">
      <dgm:prSet presAssocID="{30A4D3DA-DA31-4201-A0D9-B70A41F6F947}" presName="node" presStyleLbl="node1" presStyleIdx="2" presStyleCnt="20" custScaleY="54708" custLinFactY="100000" custLinFactNeighborX="2500" custLinFactNeighborY="157143">
        <dgm:presLayoutVars>
          <dgm:bulletEnabled val="1"/>
        </dgm:presLayoutVars>
      </dgm:prSet>
      <dgm:spPr/>
    </dgm:pt>
    <dgm:pt modelId="{5088B0C3-F8F9-4BB0-8871-7BA7DA80F632}" type="pres">
      <dgm:prSet presAssocID="{E8581D5B-FDC9-4C58-A746-9F06B691ACF1}" presName="sibTrans" presStyleCnt="0"/>
      <dgm:spPr/>
    </dgm:pt>
    <dgm:pt modelId="{4F45403F-929E-4584-B401-A94A3FA1951F}" type="pres">
      <dgm:prSet presAssocID="{7FC04E65-E218-49A3-B2B3-A4AF174C0D77}" presName="node" presStyleLbl="node1" presStyleIdx="3" presStyleCnt="20" custScaleY="69761" custLinFactNeighborX="-3726" custLinFactNeighborY="35249">
        <dgm:presLayoutVars>
          <dgm:bulletEnabled val="1"/>
        </dgm:presLayoutVars>
      </dgm:prSet>
      <dgm:spPr/>
    </dgm:pt>
    <dgm:pt modelId="{A6081A7D-8479-42EA-8CCA-BDCD2F25F0DB}" type="pres">
      <dgm:prSet presAssocID="{F3F35A85-E5D3-41DA-9247-F524DF3562EB}" presName="sibTrans" presStyleCnt="0"/>
      <dgm:spPr/>
    </dgm:pt>
    <dgm:pt modelId="{9E90722F-EF99-4A5B-8FA2-75532238FFE0}" type="pres">
      <dgm:prSet presAssocID="{106C8C8F-E15C-4B7F-B22F-B0544EDFB323}" presName="node" presStyleLbl="node1" presStyleIdx="4" presStyleCnt="20" custScaleY="46152" custLinFactX="-11251" custLinFactY="91474" custLinFactNeighborX="-100000" custLinFactNeighborY="100000">
        <dgm:presLayoutVars>
          <dgm:bulletEnabled val="1"/>
        </dgm:presLayoutVars>
      </dgm:prSet>
      <dgm:spPr/>
    </dgm:pt>
    <dgm:pt modelId="{3EB6E883-9257-4910-A2DB-17C5D786F52E}" type="pres">
      <dgm:prSet presAssocID="{21418D26-D37C-49E2-88FD-33442085EAE5}" presName="sibTrans" presStyleCnt="0"/>
      <dgm:spPr/>
    </dgm:pt>
    <dgm:pt modelId="{E27023FC-DA2E-4F75-B317-500BAF8D4FE3}" type="pres">
      <dgm:prSet presAssocID="{D4E25F47-A3D2-444B-B85C-D09C667278D0}" presName="node" presStyleLbl="node1" presStyleIdx="5" presStyleCnt="20" custScaleY="62200" custLinFactX="200000" custLinFactNeighborX="233963" custLinFactNeighborY="-93767">
        <dgm:presLayoutVars>
          <dgm:bulletEnabled val="1"/>
        </dgm:presLayoutVars>
      </dgm:prSet>
      <dgm:spPr/>
    </dgm:pt>
    <dgm:pt modelId="{06C70623-4F17-441D-BAE5-E669AF257C5D}" type="pres">
      <dgm:prSet presAssocID="{1952EBB0-6838-4B6C-8BEB-F0CEEFE1C674}" presName="sibTrans" presStyleCnt="0"/>
      <dgm:spPr/>
    </dgm:pt>
    <dgm:pt modelId="{29F33C2A-CB54-4607-AB59-E7FDB7CD0E31}" type="pres">
      <dgm:prSet presAssocID="{B1F4A969-817D-440D-ADFE-9E588B316F56}" presName="node" presStyleLbl="node1" presStyleIdx="6" presStyleCnt="20" custScaleY="120547" custLinFactNeighborX="878" custLinFactNeighborY="-47194">
        <dgm:presLayoutVars>
          <dgm:bulletEnabled val="1"/>
        </dgm:presLayoutVars>
      </dgm:prSet>
      <dgm:spPr/>
    </dgm:pt>
    <dgm:pt modelId="{37C5088B-9959-40F1-B07F-6C24EDEA8FFE}" type="pres">
      <dgm:prSet presAssocID="{D9CC4944-4FA5-4D77-9773-A9B5F95CBE7C}" presName="sibTrans" presStyleCnt="0"/>
      <dgm:spPr/>
    </dgm:pt>
    <dgm:pt modelId="{F445B441-0293-4296-AD76-6F7843A6E576}" type="pres">
      <dgm:prSet presAssocID="{B2DC5F16-8D67-483B-BDB0-6805698E5B04}" presName="node" presStyleLbl="node1" presStyleIdx="7" presStyleCnt="20" custScaleY="72650" custLinFactX="-100000" custLinFactY="47720" custLinFactNeighborX="-121356" custLinFactNeighborY="100000">
        <dgm:presLayoutVars>
          <dgm:bulletEnabled val="1"/>
        </dgm:presLayoutVars>
      </dgm:prSet>
      <dgm:spPr/>
    </dgm:pt>
    <dgm:pt modelId="{411745FC-20F6-4F66-961A-A7EBFD59E817}" type="pres">
      <dgm:prSet presAssocID="{C21398B4-473C-40F2-9EA6-5ACA3227ED51}" presName="sibTrans" presStyleCnt="0"/>
      <dgm:spPr/>
    </dgm:pt>
    <dgm:pt modelId="{17023FA7-C049-488D-9614-1ACB44F652C6}" type="pres">
      <dgm:prSet presAssocID="{F98B9EAB-0B52-4205-A5F9-C41B0E0A0A40}" presName="node" presStyleLbl="node1" presStyleIdx="8" presStyleCnt="20" custScaleY="122116" custLinFactX="-131534" custLinFactNeighborX="-200000" custLinFactNeighborY="-57095">
        <dgm:presLayoutVars>
          <dgm:bulletEnabled val="1"/>
        </dgm:presLayoutVars>
      </dgm:prSet>
      <dgm:spPr/>
    </dgm:pt>
    <dgm:pt modelId="{B929AD9D-7D9C-4A51-AE78-34383242F570}" type="pres">
      <dgm:prSet presAssocID="{603E773C-34A2-4E42-ADBC-3208D0ACEBE4}" presName="sibTrans" presStyleCnt="0"/>
      <dgm:spPr/>
    </dgm:pt>
    <dgm:pt modelId="{A3B8465B-5286-4302-90B0-E8A58E6B699D}" type="pres">
      <dgm:prSet presAssocID="{E16E9F7B-8A6E-417B-A839-026094445D29}" presName="node" presStyleLbl="node1" presStyleIdx="9" presStyleCnt="20" custScaleY="89011" custLinFactX="-12488" custLinFactNeighborX="-100000" custLinFactNeighborY="-648">
        <dgm:presLayoutVars>
          <dgm:bulletEnabled val="1"/>
        </dgm:presLayoutVars>
      </dgm:prSet>
      <dgm:spPr/>
    </dgm:pt>
    <dgm:pt modelId="{CC33513B-5E9B-4A58-B2F4-DF3B5996935A}" type="pres">
      <dgm:prSet presAssocID="{FAA3F45A-F8BB-4192-A84D-2FFADD00B62D}" presName="sibTrans" presStyleCnt="0"/>
      <dgm:spPr/>
    </dgm:pt>
    <dgm:pt modelId="{F43D80AB-7401-49DF-A45B-DA171145C698}" type="pres">
      <dgm:prSet presAssocID="{FF6099D9-6270-4DDD-AEE1-9562166750A8}" presName="node" presStyleLbl="node1" presStyleIdx="10" presStyleCnt="20" custLinFactNeighborX="-584" custLinFactNeighborY="-72075">
        <dgm:presLayoutVars>
          <dgm:bulletEnabled val="1"/>
        </dgm:presLayoutVars>
      </dgm:prSet>
      <dgm:spPr/>
    </dgm:pt>
    <dgm:pt modelId="{D55A2889-C2C0-49E6-9174-44D18DE30C7C}" type="pres">
      <dgm:prSet presAssocID="{4C7982F4-37C3-4A1A-896C-6CB681EB0FE4}" presName="sibTrans" presStyleCnt="0"/>
      <dgm:spPr/>
    </dgm:pt>
    <dgm:pt modelId="{66A51334-1CA5-49EA-8539-1D887441427E}" type="pres">
      <dgm:prSet presAssocID="{F0D76528-3F27-488B-8EB7-1FB2804D3988}" presName="node" presStyleLbl="node1" presStyleIdx="11" presStyleCnt="20" custLinFactNeighborX="719" custLinFactNeighborY="-824">
        <dgm:presLayoutVars>
          <dgm:bulletEnabled val="1"/>
        </dgm:presLayoutVars>
      </dgm:prSet>
      <dgm:spPr/>
    </dgm:pt>
    <dgm:pt modelId="{59DEC6F8-94D0-4BCA-B7DD-695C49CB76C3}" type="pres">
      <dgm:prSet presAssocID="{024E59F1-8D72-48D7-925F-DC7C02C13167}" presName="sibTrans" presStyleCnt="0"/>
      <dgm:spPr/>
    </dgm:pt>
    <dgm:pt modelId="{3587ECDB-8BE0-4FC6-B021-6537F3161A2F}" type="pres">
      <dgm:prSet presAssocID="{243C050B-9064-43F7-9AEB-4839C1F71269}" presName="node" presStyleLbl="node1" presStyleIdx="12" presStyleCnt="20" custScaleY="38494" custLinFactX="-100000" custLinFactY="-100000" custLinFactNeighborX="-121534" custLinFactNeighborY="-179717">
        <dgm:presLayoutVars>
          <dgm:bulletEnabled val="1"/>
        </dgm:presLayoutVars>
      </dgm:prSet>
      <dgm:spPr/>
    </dgm:pt>
    <dgm:pt modelId="{53BB6FA4-77A9-4B57-864A-2B39AD203F15}" type="pres">
      <dgm:prSet presAssocID="{E2C7BC6C-74B0-4643-BD09-26F83388C8E7}" presName="sibTrans" presStyleCnt="0"/>
      <dgm:spPr/>
    </dgm:pt>
    <dgm:pt modelId="{846868A3-A901-4CC7-8C49-D7D22F426084}" type="pres">
      <dgm:prSet presAssocID="{C8DA6588-9BF3-4C3E-A702-9AEAEE5581A2}" presName="node" presStyleLbl="node1" presStyleIdx="13" presStyleCnt="20" custScaleY="38494" custLinFactX="-100000" custLinFactY="-100000" custLinFactNeighborX="-119122" custLinFactNeighborY="-177928">
        <dgm:presLayoutVars>
          <dgm:bulletEnabled val="1"/>
        </dgm:presLayoutVars>
      </dgm:prSet>
      <dgm:spPr/>
    </dgm:pt>
    <dgm:pt modelId="{3F587D90-FFCA-4A6E-A6BA-FF9B8FC141FD}" type="pres">
      <dgm:prSet presAssocID="{799E2D16-4D0B-412A-914C-7617736C31ED}" presName="sibTrans" presStyleCnt="0"/>
      <dgm:spPr/>
    </dgm:pt>
    <dgm:pt modelId="{2B92F2C6-5BE9-4152-8AF8-150E0A3FAD08}" type="pres">
      <dgm:prSet presAssocID="{3966DDAA-8016-4347-BF2C-9E47A7AEBD50}" presName="node" presStyleLbl="node1" presStyleIdx="14" presStyleCnt="20" custScaleY="38494" custLinFactX="-100000" custLinFactY="-100000" custLinFactNeighborX="-121497" custLinFactNeighborY="-177625">
        <dgm:presLayoutVars>
          <dgm:bulletEnabled val="1"/>
        </dgm:presLayoutVars>
      </dgm:prSet>
      <dgm:spPr/>
    </dgm:pt>
    <dgm:pt modelId="{015516FD-DFA2-4815-866F-144D658D9AE6}" type="pres">
      <dgm:prSet presAssocID="{7C3C6446-E2DF-4531-93F0-FF2F6CD5CF17}" presName="sibTrans" presStyleCnt="0"/>
      <dgm:spPr/>
    </dgm:pt>
    <dgm:pt modelId="{2D9FF8AB-B6A8-4513-A19F-A904B0C8F54A}" type="pres">
      <dgm:prSet presAssocID="{762B6A42-8302-492E-99E7-B64F7975C2DB}" presName="node" presStyleLbl="node1" presStyleIdx="15" presStyleCnt="20" custScaleY="38494" custLinFactX="127275" custLinFactY="-200000" custLinFactNeighborX="200000" custLinFactNeighborY="-203353">
        <dgm:presLayoutVars>
          <dgm:bulletEnabled val="1"/>
        </dgm:presLayoutVars>
      </dgm:prSet>
      <dgm:spPr/>
    </dgm:pt>
    <dgm:pt modelId="{23686AEA-CF8C-48D7-9FAB-4A0B05A54D5B}" type="pres">
      <dgm:prSet presAssocID="{1B17CFCB-8D2B-4686-95FE-49D8B26686A9}" presName="sibTrans" presStyleCnt="0"/>
      <dgm:spPr/>
    </dgm:pt>
    <dgm:pt modelId="{B90AE5CA-BAC9-4185-83E6-CB53CAE870C7}" type="pres">
      <dgm:prSet presAssocID="{AE024299-977A-491F-92B1-F9465E93C893}" presName="node" presStyleLbl="node1" presStyleIdx="16" presStyleCnt="20" custScaleY="38494" custLinFactX="123963" custLinFactY="-197278" custLinFactNeighborX="200000" custLinFactNeighborY="-200000">
        <dgm:presLayoutVars>
          <dgm:bulletEnabled val="1"/>
        </dgm:presLayoutVars>
      </dgm:prSet>
      <dgm:spPr/>
    </dgm:pt>
    <dgm:pt modelId="{2995C0D4-B874-4600-B3D2-4D04B4E73E14}" type="pres">
      <dgm:prSet presAssocID="{3DC83A8B-D2D8-4773-A23F-79BD441E2225}" presName="sibTrans" presStyleCnt="0"/>
      <dgm:spPr/>
    </dgm:pt>
    <dgm:pt modelId="{55D937B0-4473-4A0D-9569-39E5E70F03D4}" type="pres">
      <dgm:prSet presAssocID="{6C161119-05DB-4E02-9A39-408F8DD7A176}" presName="node" presStyleLbl="node1" presStyleIdx="17" presStyleCnt="20" custScaleY="38494" custLinFactX="100000" custLinFactY="-100000" custLinFactNeighborX="122148" custLinFactNeighborY="-172280">
        <dgm:presLayoutVars>
          <dgm:bulletEnabled val="1"/>
        </dgm:presLayoutVars>
      </dgm:prSet>
      <dgm:spPr/>
    </dgm:pt>
    <dgm:pt modelId="{B88E951F-B413-4564-AB6A-46519E0E1D22}" type="pres">
      <dgm:prSet presAssocID="{8FFA08AD-752A-4F95-866F-F246795F113D}" presName="sibTrans" presStyleCnt="0"/>
      <dgm:spPr/>
    </dgm:pt>
    <dgm:pt modelId="{F2453DCE-2C38-44E1-8790-8F156BE63D49}" type="pres">
      <dgm:prSet presAssocID="{A06E17AE-B0A3-43D9-AE48-10DB13D761B8}" presName="node" presStyleLbl="node1" presStyleIdx="18" presStyleCnt="20" custLinFactX="-100000" custLinFactNeighborX="-119281" custLinFactNeighborY="-7132">
        <dgm:presLayoutVars>
          <dgm:bulletEnabled val="1"/>
        </dgm:presLayoutVars>
      </dgm:prSet>
      <dgm:spPr/>
    </dgm:pt>
    <dgm:pt modelId="{2CDDDBD6-0CE9-42CF-BD3C-F7594DB4E5E1}" type="pres">
      <dgm:prSet presAssocID="{47CE4DBD-38D7-4D0E-BC2F-F15A4F59D636}" presName="sibTrans" presStyleCnt="0"/>
      <dgm:spPr/>
    </dgm:pt>
    <dgm:pt modelId="{846EBC84-1087-43F9-9A78-C73335547A50}" type="pres">
      <dgm:prSet presAssocID="{3F2B3370-DE2C-4E5F-865B-CB392ADCC5E8}" presName="node" presStyleLbl="node1" presStyleIdx="19" presStyleCnt="20" custScaleY="80137" custLinFactY="-99331" custLinFactNeighborX="986" custLinFactNeighborY="-100000">
        <dgm:presLayoutVars>
          <dgm:bulletEnabled val="1"/>
        </dgm:presLayoutVars>
      </dgm:prSet>
      <dgm:spPr/>
    </dgm:pt>
  </dgm:ptLst>
  <dgm:cxnLst>
    <dgm:cxn modelId="{A028DC0A-BCD6-44D5-B73E-02C6166CDE62}" srcId="{703569D3-5C2C-483B-A705-5026DFB27F61}" destId="{762B6A42-8302-492E-99E7-B64F7975C2DB}" srcOrd="15" destOrd="0" parTransId="{10CE4442-8984-45E0-B4BA-3DCE3ECCBC1A}" sibTransId="{1B17CFCB-8D2B-4686-95FE-49D8B26686A9}"/>
    <dgm:cxn modelId="{84E30111-ED84-4CD3-8EE9-9B0F4FE96977}" srcId="{703569D3-5C2C-483B-A705-5026DFB27F61}" destId="{243C050B-9064-43F7-9AEB-4839C1F71269}" srcOrd="12" destOrd="0" parTransId="{64ACEAAA-208E-42AC-8CF7-AC6099B1FCC0}" sibTransId="{E2C7BC6C-74B0-4643-BD09-26F83388C8E7}"/>
    <dgm:cxn modelId="{24E2431F-9A9B-4572-871C-4739362D0381}" srcId="{703569D3-5C2C-483B-A705-5026DFB27F61}" destId="{A06E17AE-B0A3-43D9-AE48-10DB13D761B8}" srcOrd="18" destOrd="0" parTransId="{65D4525E-46C8-439A-B2BD-40D2128DB790}" sibTransId="{47CE4DBD-38D7-4D0E-BC2F-F15A4F59D636}"/>
    <dgm:cxn modelId="{DF549E20-A4D9-4ED7-9353-39DED6BFD4FB}" type="presOf" srcId="{FF6099D9-6270-4DDD-AEE1-9562166750A8}" destId="{F43D80AB-7401-49DF-A45B-DA171145C698}" srcOrd="0" destOrd="0" presId="urn:microsoft.com/office/officeart/2005/8/layout/default"/>
    <dgm:cxn modelId="{E165CC21-625C-4F08-AC20-4B7C07BA0640}" type="presOf" srcId="{30A4D3DA-DA31-4201-A0D9-B70A41F6F947}" destId="{5E22AC2E-5E8E-4947-8017-3EB622575A70}" srcOrd="0" destOrd="0" presId="urn:microsoft.com/office/officeart/2005/8/layout/default"/>
    <dgm:cxn modelId="{13058530-37F6-473D-9CEE-8D5C1D4ABE1D}" srcId="{703569D3-5C2C-483B-A705-5026DFB27F61}" destId="{7FC04E65-E218-49A3-B2B3-A4AF174C0D77}" srcOrd="3" destOrd="0" parTransId="{DB83B600-231F-413E-A921-B7E10DC878B5}" sibTransId="{F3F35A85-E5D3-41DA-9247-F524DF3562EB}"/>
    <dgm:cxn modelId="{39578236-801A-496E-B9EC-6EC597EC40F7}" srcId="{703569D3-5C2C-483B-A705-5026DFB27F61}" destId="{FC7691CF-CFFA-409B-9E2A-C28CBEF89D75}" srcOrd="1" destOrd="0" parTransId="{3CC07253-ECB4-4C62-B418-AA37527AADB6}" sibTransId="{89B9A1FC-A9A3-40B6-ABF9-0984252F2AC9}"/>
    <dgm:cxn modelId="{0F4D0037-748D-4597-B36E-AB59CC39339B}" type="presOf" srcId="{F98B9EAB-0B52-4205-A5F9-C41B0E0A0A40}" destId="{17023FA7-C049-488D-9614-1ACB44F652C6}" srcOrd="0" destOrd="0" presId="urn:microsoft.com/office/officeart/2005/8/layout/default"/>
    <dgm:cxn modelId="{F0A4DD40-C801-45F2-B057-37C1EC9B9ED8}" type="presOf" srcId="{F0BC54E5-C50B-4713-B75D-A1D10DD95E6E}" destId="{E788B19F-EDAB-418E-A921-AEE28C762442}" srcOrd="0" destOrd="0" presId="urn:microsoft.com/office/officeart/2005/8/layout/default"/>
    <dgm:cxn modelId="{D21A0E5B-578A-4C34-A782-632CEC2FB434}" srcId="{703569D3-5C2C-483B-A705-5026DFB27F61}" destId="{D4E25F47-A3D2-444B-B85C-D09C667278D0}" srcOrd="5" destOrd="0" parTransId="{B46522BA-BB1E-4FB5-B667-D65AAEE57739}" sibTransId="{1952EBB0-6838-4B6C-8BEB-F0CEEFE1C674}"/>
    <dgm:cxn modelId="{B735E75E-DA90-4965-9BFD-E20F27E25801}" type="presOf" srcId="{3966DDAA-8016-4347-BF2C-9E47A7AEBD50}" destId="{2B92F2C6-5BE9-4152-8AF8-150E0A3FAD08}" srcOrd="0" destOrd="0" presId="urn:microsoft.com/office/officeart/2005/8/layout/default"/>
    <dgm:cxn modelId="{39F36660-8696-4C54-92F3-723DFF1C9D15}" srcId="{703569D3-5C2C-483B-A705-5026DFB27F61}" destId="{AE024299-977A-491F-92B1-F9465E93C893}" srcOrd="16" destOrd="0" parTransId="{0EDE82C5-D965-4E9A-8B5F-C852EE7F6E4D}" sibTransId="{3DC83A8B-D2D8-4773-A23F-79BD441E2225}"/>
    <dgm:cxn modelId="{0D8BA063-A14E-4F64-BB16-9DE022B7B894}" srcId="{703569D3-5C2C-483B-A705-5026DFB27F61}" destId="{F0D76528-3F27-488B-8EB7-1FB2804D3988}" srcOrd="11" destOrd="0" parTransId="{9C2D9D82-CEC2-44A6-8D70-C31AA1C6691A}" sibTransId="{024E59F1-8D72-48D7-925F-DC7C02C13167}"/>
    <dgm:cxn modelId="{73B72948-5A8A-4E49-9ACB-9C81534A9027}" srcId="{703569D3-5C2C-483B-A705-5026DFB27F61}" destId="{3966DDAA-8016-4347-BF2C-9E47A7AEBD50}" srcOrd="14" destOrd="0" parTransId="{FD70CAB8-3730-4B92-AA7D-5DAE02EBDB81}" sibTransId="{7C3C6446-E2DF-4531-93F0-FF2F6CD5CF17}"/>
    <dgm:cxn modelId="{E0E9184A-03AA-4E08-B111-BDA0DC4E7C40}" srcId="{703569D3-5C2C-483B-A705-5026DFB27F61}" destId="{6C161119-05DB-4E02-9A39-408F8DD7A176}" srcOrd="17" destOrd="0" parTransId="{6CBEBD1C-33F1-421D-AC0C-59E0E1A1C30F}" sibTransId="{8FFA08AD-752A-4F95-866F-F246795F113D}"/>
    <dgm:cxn modelId="{8471874A-BCA6-40C6-82AE-78D31791C976}" type="presOf" srcId="{AE024299-977A-491F-92B1-F9465E93C893}" destId="{B90AE5CA-BAC9-4185-83E6-CB53CAE870C7}" srcOrd="0" destOrd="0" presId="urn:microsoft.com/office/officeart/2005/8/layout/default"/>
    <dgm:cxn modelId="{91912D77-849C-498D-A0C3-A7626F76FEAA}" type="presOf" srcId="{106C8C8F-E15C-4B7F-B22F-B0544EDFB323}" destId="{9E90722F-EF99-4A5B-8FA2-75532238FFE0}" srcOrd="0" destOrd="0" presId="urn:microsoft.com/office/officeart/2005/8/layout/default"/>
    <dgm:cxn modelId="{31CB7859-43D0-498C-84DC-8AEFC455A33F}" type="presOf" srcId="{243C050B-9064-43F7-9AEB-4839C1F71269}" destId="{3587ECDB-8BE0-4FC6-B021-6537F3161A2F}" srcOrd="0" destOrd="0" presId="urn:microsoft.com/office/officeart/2005/8/layout/default"/>
    <dgm:cxn modelId="{9D0F8983-83B8-4484-A068-EC37F1E953E3}" type="presOf" srcId="{7FC04E65-E218-49A3-B2B3-A4AF174C0D77}" destId="{4F45403F-929E-4584-B401-A94A3FA1951F}" srcOrd="0" destOrd="0" presId="urn:microsoft.com/office/officeart/2005/8/layout/default"/>
    <dgm:cxn modelId="{ED582296-54AB-4F4E-816B-1929EA71B9B4}" type="presOf" srcId="{B2DC5F16-8D67-483B-BDB0-6805698E5B04}" destId="{F445B441-0293-4296-AD76-6F7843A6E576}" srcOrd="0" destOrd="0" presId="urn:microsoft.com/office/officeart/2005/8/layout/default"/>
    <dgm:cxn modelId="{B802D69C-2C36-4407-8659-AAAF860342AE}" type="presOf" srcId="{A06E17AE-B0A3-43D9-AE48-10DB13D761B8}" destId="{F2453DCE-2C38-44E1-8790-8F156BE63D49}" srcOrd="0" destOrd="0" presId="urn:microsoft.com/office/officeart/2005/8/layout/default"/>
    <dgm:cxn modelId="{4ACB0D9D-7A41-4521-B6AA-36C25BED222B}" srcId="{703569D3-5C2C-483B-A705-5026DFB27F61}" destId="{B1F4A969-817D-440D-ADFE-9E588B316F56}" srcOrd="6" destOrd="0" parTransId="{2FB1D62E-3853-4930-8B90-77F25D48DDC8}" sibTransId="{D9CC4944-4FA5-4D77-9773-A9B5F95CBE7C}"/>
    <dgm:cxn modelId="{BA3054A0-4413-455E-A019-8475B91121F0}" type="presOf" srcId="{703569D3-5C2C-483B-A705-5026DFB27F61}" destId="{DB959D76-7EBC-4EC3-84F8-00F329539BD0}" srcOrd="0" destOrd="0" presId="urn:microsoft.com/office/officeart/2005/8/layout/default"/>
    <dgm:cxn modelId="{FE3168A2-2348-4F00-92A4-B0532AD8FFBF}" srcId="{703569D3-5C2C-483B-A705-5026DFB27F61}" destId="{B2DC5F16-8D67-483B-BDB0-6805698E5B04}" srcOrd="7" destOrd="0" parTransId="{BC81C1ED-6D49-4735-A9BE-42AE391AB2D3}" sibTransId="{C21398B4-473C-40F2-9EA6-5ACA3227ED51}"/>
    <dgm:cxn modelId="{78A67BA5-25DE-4D09-80DF-4C0E91B7C5DD}" srcId="{703569D3-5C2C-483B-A705-5026DFB27F61}" destId="{30A4D3DA-DA31-4201-A0D9-B70A41F6F947}" srcOrd="2" destOrd="0" parTransId="{01A7D902-BAC1-44FE-BC1F-70AC53AB8E23}" sibTransId="{E8581D5B-FDC9-4C58-A746-9F06B691ACF1}"/>
    <dgm:cxn modelId="{1E76C4AE-E4C1-4D78-BECE-804657447D35}" type="presOf" srcId="{3F2B3370-DE2C-4E5F-865B-CB392ADCC5E8}" destId="{846EBC84-1087-43F9-9A78-C73335547A50}" srcOrd="0" destOrd="0" presId="urn:microsoft.com/office/officeart/2005/8/layout/default"/>
    <dgm:cxn modelId="{08D959B2-82FB-4064-A806-F390B700DBBF}" srcId="{703569D3-5C2C-483B-A705-5026DFB27F61}" destId="{C8DA6588-9BF3-4C3E-A702-9AEAEE5581A2}" srcOrd="13" destOrd="0" parTransId="{8DFD76F4-486C-48F0-BDE4-B88E78E2A779}" sibTransId="{799E2D16-4D0B-412A-914C-7617736C31ED}"/>
    <dgm:cxn modelId="{C4221BB9-9860-4CDF-8F3E-45AA592D1F69}" type="presOf" srcId="{B1F4A969-817D-440D-ADFE-9E588B316F56}" destId="{29F33C2A-CB54-4607-AB59-E7FDB7CD0E31}" srcOrd="0" destOrd="0" presId="urn:microsoft.com/office/officeart/2005/8/layout/default"/>
    <dgm:cxn modelId="{B2343DBC-A5EC-4B8F-B2D3-F004C3AFF67E}" type="presOf" srcId="{762B6A42-8302-492E-99E7-B64F7975C2DB}" destId="{2D9FF8AB-B6A8-4513-A19F-A904B0C8F54A}" srcOrd="0" destOrd="0" presId="urn:microsoft.com/office/officeart/2005/8/layout/default"/>
    <dgm:cxn modelId="{2C9927C0-2E7E-4FDD-8D68-D6B43D65456C}" srcId="{703569D3-5C2C-483B-A705-5026DFB27F61}" destId="{E16E9F7B-8A6E-417B-A839-026094445D29}" srcOrd="9" destOrd="0" parTransId="{797D7A07-5989-4C2C-A769-5C5228ECA7CE}" sibTransId="{FAA3F45A-F8BB-4192-A84D-2FFADD00B62D}"/>
    <dgm:cxn modelId="{A4F194CB-BE11-4EE5-9183-D41B7FB0BA2C}" type="presOf" srcId="{E16E9F7B-8A6E-417B-A839-026094445D29}" destId="{A3B8465B-5286-4302-90B0-E8A58E6B699D}" srcOrd="0" destOrd="0" presId="urn:microsoft.com/office/officeart/2005/8/layout/default"/>
    <dgm:cxn modelId="{F87FC2CC-9A70-473B-856C-9FB52A15A0C5}" srcId="{703569D3-5C2C-483B-A705-5026DFB27F61}" destId="{F0BC54E5-C50B-4713-B75D-A1D10DD95E6E}" srcOrd="0" destOrd="0" parTransId="{D6C129DC-1549-462B-AA3F-98424F685268}" sibTransId="{275BACAF-DFAD-4532-BD5E-BD3D9BBE3665}"/>
    <dgm:cxn modelId="{43F5A9CF-4410-4B12-908E-EFA3A48BE2A3}" srcId="{703569D3-5C2C-483B-A705-5026DFB27F61}" destId="{3F2B3370-DE2C-4E5F-865B-CB392ADCC5E8}" srcOrd="19" destOrd="0" parTransId="{C64A96C4-545C-43E9-886F-795774463CA3}" sibTransId="{0C522114-3A1A-4698-B218-C04BD71D67DB}"/>
    <dgm:cxn modelId="{067722D4-3429-4978-B828-7147F276F9A5}" srcId="{703569D3-5C2C-483B-A705-5026DFB27F61}" destId="{106C8C8F-E15C-4B7F-B22F-B0544EDFB323}" srcOrd="4" destOrd="0" parTransId="{0AD4CF7B-A126-4F09-89D1-3B18E4C16748}" sibTransId="{21418D26-D37C-49E2-88FD-33442085EAE5}"/>
    <dgm:cxn modelId="{ED56EDD5-4A72-44B7-8D97-C1A7D3390E5F}" type="presOf" srcId="{C8DA6588-9BF3-4C3E-A702-9AEAEE5581A2}" destId="{846868A3-A901-4CC7-8C49-D7D22F426084}" srcOrd="0" destOrd="0" presId="urn:microsoft.com/office/officeart/2005/8/layout/default"/>
    <dgm:cxn modelId="{7F263CD9-1745-4900-936E-316552A69D67}" srcId="{703569D3-5C2C-483B-A705-5026DFB27F61}" destId="{FF6099D9-6270-4DDD-AEE1-9562166750A8}" srcOrd="10" destOrd="0" parTransId="{A5493AF1-FDBA-423D-A60D-B781B9FDDE98}" sibTransId="{4C7982F4-37C3-4A1A-896C-6CB681EB0FE4}"/>
    <dgm:cxn modelId="{80F4D3E9-C325-473F-82F9-80C0F7F8CFF9}" type="presOf" srcId="{FC7691CF-CFFA-409B-9E2A-C28CBEF89D75}" destId="{571486F2-3F11-41B9-BADF-CA0D88AF41FB}" srcOrd="0" destOrd="0" presId="urn:microsoft.com/office/officeart/2005/8/layout/default"/>
    <dgm:cxn modelId="{429F29EB-689D-42A2-9D4D-E39411D4140E}" type="presOf" srcId="{6C161119-05DB-4E02-9A39-408F8DD7A176}" destId="{55D937B0-4473-4A0D-9569-39E5E70F03D4}" srcOrd="0" destOrd="0" presId="urn:microsoft.com/office/officeart/2005/8/layout/default"/>
    <dgm:cxn modelId="{28EB94EF-469D-45F1-8173-1E47ED9A4D1F}" type="presOf" srcId="{D4E25F47-A3D2-444B-B85C-D09C667278D0}" destId="{E27023FC-DA2E-4F75-B317-500BAF8D4FE3}" srcOrd="0" destOrd="0" presId="urn:microsoft.com/office/officeart/2005/8/layout/default"/>
    <dgm:cxn modelId="{C2599AF0-D98D-445A-A612-A90E70E33EE6}" type="presOf" srcId="{F0D76528-3F27-488B-8EB7-1FB2804D3988}" destId="{66A51334-1CA5-49EA-8539-1D887441427E}" srcOrd="0" destOrd="0" presId="urn:microsoft.com/office/officeart/2005/8/layout/default"/>
    <dgm:cxn modelId="{E97F83FB-B8C3-4DD5-95FE-971BAA5BAF09}" srcId="{703569D3-5C2C-483B-A705-5026DFB27F61}" destId="{F98B9EAB-0B52-4205-A5F9-C41B0E0A0A40}" srcOrd="8" destOrd="0" parTransId="{291123B9-C667-4B0F-BD79-957380B05311}" sibTransId="{603E773C-34A2-4E42-ADBC-3208D0ACEBE4}"/>
    <dgm:cxn modelId="{6CECD5DE-93C6-44F3-A68E-AAA110421B81}" type="presParOf" srcId="{DB959D76-7EBC-4EC3-84F8-00F329539BD0}" destId="{E788B19F-EDAB-418E-A921-AEE28C762442}" srcOrd="0" destOrd="0" presId="urn:microsoft.com/office/officeart/2005/8/layout/default"/>
    <dgm:cxn modelId="{C2061815-ED3D-48F9-8DD8-6EAD29713C98}" type="presParOf" srcId="{DB959D76-7EBC-4EC3-84F8-00F329539BD0}" destId="{992EE405-FA73-40E4-BD42-711DC7FBA08B}" srcOrd="1" destOrd="0" presId="urn:microsoft.com/office/officeart/2005/8/layout/default"/>
    <dgm:cxn modelId="{F0051D46-4355-4A23-A6E9-BAB597E15FFA}" type="presParOf" srcId="{DB959D76-7EBC-4EC3-84F8-00F329539BD0}" destId="{571486F2-3F11-41B9-BADF-CA0D88AF41FB}" srcOrd="2" destOrd="0" presId="urn:microsoft.com/office/officeart/2005/8/layout/default"/>
    <dgm:cxn modelId="{6EB15F4A-9BA5-4A46-8B9D-2C0D16F0A80D}" type="presParOf" srcId="{DB959D76-7EBC-4EC3-84F8-00F329539BD0}" destId="{44ED3EC7-5916-476A-BED3-81E0F3CEDCC8}" srcOrd="3" destOrd="0" presId="urn:microsoft.com/office/officeart/2005/8/layout/default"/>
    <dgm:cxn modelId="{5BE038D9-B57E-424E-BDB3-C72EDE766C2E}" type="presParOf" srcId="{DB959D76-7EBC-4EC3-84F8-00F329539BD0}" destId="{5E22AC2E-5E8E-4947-8017-3EB622575A70}" srcOrd="4" destOrd="0" presId="urn:microsoft.com/office/officeart/2005/8/layout/default"/>
    <dgm:cxn modelId="{476E64B9-38F0-4BBA-96F0-9FDB657E90B2}" type="presParOf" srcId="{DB959D76-7EBC-4EC3-84F8-00F329539BD0}" destId="{5088B0C3-F8F9-4BB0-8871-7BA7DA80F632}" srcOrd="5" destOrd="0" presId="urn:microsoft.com/office/officeart/2005/8/layout/default"/>
    <dgm:cxn modelId="{9EB3F692-7EBA-4434-8FE4-917BCA2DCF5D}" type="presParOf" srcId="{DB959D76-7EBC-4EC3-84F8-00F329539BD0}" destId="{4F45403F-929E-4584-B401-A94A3FA1951F}" srcOrd="6" destOrd="0" presId="urn:microsoft.com/office/officeart/2005/8/layout/default"/>
    <dgm:cxn modelId="{7FE6DE62-0288-4DF4-ACA2-9FBE910EF5CB}" type="presParOf" srcId="{DB959D76-7EBC-4EC3-84F8-00F329539BD0}" destId="{A6081A7D-8479-42EA-8CCA-BDCD2F25F0DB}" srcOrd="7" destOrd="0" presId="urn:microsoft.com/office/officeart/2005/8/layout/default"/>
    <dgm:cxn modelId="{AD987C64-970A-4891-80C6-7A705F95ACCA}" type="presParOf" srcId="{DB959D76-7EBC-4EC3-84F8-00F329539BD0}" destId="{9E90722F-EF99-4A5B-8FA2-75532238FFE0}" srcOrd="8" destOrd="0" presId="urn:microsoft.com/office/officeart/2005/8/layout/default"/>
    <dgm:cxn modelId="{B494644E-FA45-46C6-A969-1E5B5A0E6B8B}" type="presParOf" srcId="{DB959D76-7EBC-4EC3-84F8-00F329539BD0}" destId="{3EB6E883-9257-4910-A2DB-17C5D786F52E}" srcOrd="9" destOrd="0" presId="urn:microsoft.com/office/officeart/2005/8/layout/default"/>
    <dgm:cxn modelId="{F74C101D-B837-4891-9376-AE63EADC4DC2}" type="presParOf" srcId="{DB959D76-7EBC-4EC3-84F8-00F329539BD0}" destId="{E27023FC-DA2E-4F75-B317-500BAF8D4FE3}" srcOrd="10" destOrd="0" presId="urn:microsoft.com/office/officeart/2005/8/layout/default"/>
    <dgm:cxn modelId="{D55B1BC3-208C-43F8-9B7A-FA4E5D79B42A}" type="presParOf" srcId="{DB959D76-7EBC-4EC3-84F8-00F329539BD0}" destId="{06C70623-4F17-441D-BAE5-E669AF257C5D}" srcOrd="11" destOrd="0" presId="urn:microsoft.com/office/officeart/2005/8/layout/default"/>
    <dgm:cxn modelId="{775033B0-7EBB-4098-9399-F02FFC83E30A}" type="presParOf" srcId="{DB959D76-7EBC-4EC3-84F8-00F329539BD0}" destId="{29F33C2A-CB54-4607-AB59-E7FDB7CD0E31}" srcOrd="12" destOrd="0" presId="urn:microsoft.com/office/officeart/2005/8/layout/default"/>
    <dgm:cxn modelId="{D1B37FA5-FD78-4EAC-867C-291B3DCB9C38}" type="presParOf" srcId="{DB959D76-7EBC-4EC3-84F8-00F329539BD0}" destId="{37C5088B-9959-40F1-B07F-6C24EDEA8FFE}" srcOrd="13" destOrd="0" presId="urn:microsoft.com/office/officeart/2005/8/layout/default"/>
    <dgm:cxn modelId="{589E044D-E5C9-4AB9-A634-8FDCDE09E412}" type="presParOf" srcId="{DB959D76-7EBC-4EC3-84F8-00F329539BD0}" destId="{F445B441-0293-4296-AD76-6F7843A6E576}" srcOrd="14" destOrd="0" presId="urn:microsoft.com/office/officeart/2005/8/layout/default"/>
    <dgm:cxn modelId="{A207257B-4F24-4542-A389-FB84BA0B555A}" type="presParOf" srcId="{DB959D76-7EBC-4EC3-84F8-00F329539BD0}" destId="{411745FC-20F6-4F66-961A-A7EBFD59E817}" srcOrd="15" destOrd="0" presId="urn:microsoft.com/office/officeart/2005/8/layout/default"/>
    <dgm:cxn modelId="{B3B9710C-893C-444F-8B77-EF5F435B91C4}" type="presParOf" srcId="{DB959D76-7EBC-4EC3-84F8-00F329539BD0}" destId="{17023FA7-C049-488D-9614-1ACB44F652C6}" srcOrd="16" destOrd="0" presId="urn:microsoft.com/office/officeart/2005/8/layout/default"/>
    <dgm:cxn modelId="{7533820B-A9EA-4AC8-800F-EE0E932F9599}" type="presParOf" srcId="{DB959D76-7EBC-4EC3-84F8-00F329539BD0}" destId="{B929AD9D-7D9C-4A51-AE78-34383242F570}" srcOrd="17" destOrd="0" presId="urn:microsoft.com/office/officeart/2005/8/layout/default"/>
    <dgm:cxn modelId="{75C713D8-369B-4EC2-8C7F-728A26190A99}" type="presParOf" srcId="{DB959D76-7EBC-4EC3-84F8-00F329539BD0}" destId="{A3B8465B-5286-4302-90B0-E8A58E6B699D}" srcOrd="18" destOrd="0" presId="urn:microsoft.com/office/officeart/2005/8/layout/default"/>
    <dgm:cxn modelId="{7AC386D7-1E2B-46C8-8F68-F0BFC5C46375}" type="presParOf" srcId="{DB959D76-7EBC-4EC3-84F8-00F329539BD0}" destId="{CC33513B-5E9B-4A58-B2F4-DF3B5996935A}" srcOrd="19" destOrd="0" presId="urn:microsoft.com/office/officeart/2005/8/layout/default"/>
    <dgm:cxn modelId="{26D2E020-6398-40BC-9E9B-24C8F05CF496}" type="presParOf" srcId="{DB959D76-7EBC-4EC3-84F8-00F329539BD0}" destId="{F43D80AB-7401-49DF-A45B-DA171145C698}" srcOrd="20" destOrd="0" presId="urn:microsoft.com/office/officeart/2005/8/layout/default"/>
    <dgm:cxn modelId="{1EE1E2AE-A9C5-45E1-831D-FACAF73F531D}" type="presParOf" srcId="{DB959D76-7EBC-4EC3-84F8-00F329539BD0}" destId="{D55A2889-C2C0-49E6-9174-44D18DE30C7C}" srcOrd="21" destOrd="0" presId="urn:microsoft.com/office/officeart/2005/8/layout/default"/>
    <dgm:cxn modelId="{BF6491C2-0992-4DDE-9B34-3AA05BAAB85A}" type="presParOf" srcId="{DB959D76-7EBC-4EC3-84F8-00F329539BD0}" destId="{66A51334-1CA5-49EA-8539-1D887441427E}" srcOrd="22" destOrd="0" presId="urn:microsoft.com/office/officeart/2005/8/layout/default"/>
    <dgm:cxn modelId="{1F11683D-16E3-4484-A624-FF92098ED5EB}" type="presParOf" srcId="{DB959D76-7EBC-4EC3-84F8-00F329539BD0}" destId="{59DEC6F8-94D0-4BCA-B7DD-695C49CB76C3}" srcOrd="23" destOrd="0" presId="urn:microsoft.com/office/officeart/2005/8/layout/default"/>
    <dgm:cxn modelId="{0E10D5CC-E17C-4E91-A5CA-43893D6C95E6}" type="presParOf" srcId="{DB959D76-7EBC-4EC3-84F8-00F329539BD0}" destId="{3587ECDB-8BE0-4FC6-B021-6537F3161A2F}" srcOrd="24" destOrd="0" presId="urn:microsoft.com/office/officeart/2005/8/layout/default"/>
    <dgm:cxn modelId="{80D6CF0A-F844-4780-8FB8-5B34CD25BBBD}" type="presParOf" srcId="{DB959D76-7EBC-4EC3-84F8-00F329539BD0}" destId="{53BB6FA4-77A9-4B57-864A-2B39AD203F15}" srcOrd="25" destOrd="0" presId="urn:microsoft.com/office/officeart/2005/8/layout/default"/>
    <dgm:cxn modelId="{56A90CAB-F841-4CE3-A35D-F260B1F7B5EC}" type="presParOf" srcId="{DB959D76-7EBC-4EC3-84F8-00F329539BD0}" destId="{846868A3-A901-4CC7-8C49-D7D22F426084}" srcOrd="26" destOrd="0" presId="urn:microsoft.com/office/officeart/2005/8/layout/default"/>
    <dgm:cxn modelId="{DDA25781-E514-4B82-AD23-AE13EE4A299E}" type="presParOf" srcId="{DB959D76-7EBC-4EC3-84F8-00F329539BD0}" destId="{3F587D90-FFCA-4A6E-A6BA-FF9B8FC141FD}" srcOrd="27" destOrd="0" presId="urn:microsoft.com/office/officeart/2005/8/layout/default"/>
    <dgm:cxn modelId="{4CF43962-A84A-4904-AFA2-BB9A25C92F8A}" type="presParOf" srcId="{DB959D76-7EBC-4EC3-84F8-00F329539BD0}" destId="{2B92F2C6-5BE9-4152-8AF8-150E0A3FAD08}" srcOrd="28" destOrd="0" presId="urn:microsoft.com/office/officeart/2005/8/layout/default"/>
    <dgm:cxn modelId="{92F47885-2342-4E39-BE3B-37DF17E6681E}" type="presParOf" srcId="{DB959D76-7EBC-4EC3-84F8-00F329539BD0}" destId="{015516FD-DFA2-4815-866F-144D658D9AE6}" srcOrd="29" destOrd="0" presId="urn:microsoft.com/office/officeart/2005/8/layout/default"/>
    <dgm:cxn modelId="{8EC4DDBA-EA8A-4FEC-BA98-A5C853C4086E}" type="presParOf" srcId="{DB959D76-7EBC-4EC3-84F8-00F329539BD0}" destId="{2D9FF8AB-B6A8-4513-A19F-A904B0C8F54A}" srcOrd="30" destOrd="0" presId="urn:microsoft.com/office/officeart/2005/8/layout/default"/>
    <dgm:cxn modelId="{FBE7B521-2E58-4920-ACC2-F16A94E851FE}" type="presParOf" srcId="{DB959D76-7EBC-4EC3-84F8-00F329539BD0}" destId="{23686AEA-CF8C-48D7-9FAB-4A0B05A54D5B}" srcOrd="31" destOrd="0" presId="urn:microsoft.com/office/officeart/2005/8/layout/default"/>
    <dgm:cxn modelId="{FE693471-F6EF-43F5-9AA2-0D717F3A3018}" type="presParOf" srcId="{DB959D76-7EBC-4EC3-84F8-00F329539BD0}" destId="{B90AE5CA-BAC9-4185-83E6-CB53CAE870C7}" srcOrd="32" destOrd="0" presId="urn:microsoft.com/office/officeart/2005/8/layout/default"/>
    <dgm:cxn modelId="{883B2E74-A02E-4D6D-87C8-A8C97DBAF0C6}" type="presParOf" srcId="{DB959D76-7EBC-4EC3-84F8-00F329539BD0}" destId="{2995C0D4-B874-4600-B3D2-4D04B4E73E14}" srcOrd="33" destOrd="0" presId="urn:microsoft.com/office/officeart/2005/8/layout/default"/>
    <dgm:cxn modelId="{398BEF4C-44A9-4756-A058-1B5888C51812}" type="presParOf" srcId="{DB959D76-7EBC-4EC3-84F8-00F329539BD0}" destId="{55D937B0-4473-4A0D-9569-39E5E70F03D4}" srcOrd="34" destOrd="0" presId="urn:microsoft.com/office/officeart/2005/8/layout/default"/>
    <dgm:cxn modelId="{244989D3-7809-4118-B2F8-2294C0F7F6DC}" type="presParOf" srcId="{DB959D76-7EBC-4EC3-84F8-00F329539BD0}" destId="{B88E951F-B413-4564-AB6A-46519E0E1D22}" srcOrd="35" destOrd="0" presId="urn:microsoft.com/office/officeart/2005/8/layout/default"/>
    <dgm:cxn modelId="{B6E8AB36-1A2B-4604-BB3A-7092DEAEB1BB}" type="presParOf" srcId="{DB959D76-7EBC-4EC3-84F8-00F329539BD0}" destId="{F2453DCE-2C38-44E1-8790-8F156BE63D49}" srcOrd="36" destOrd="0" presId="urn:microsoft.com/office/officeart/2005/8/layout/default"/>
    <dgm:cxn modelId="{93AAC202-ABE6-4579-A0A4-31D0BA07D4B4}" type="presParOf" srcId="{DB959D76-7EBC-4EC3-84F8-00F329539BD0}" destId="{2CDDDBD6-0CE9-42CF-BD3C-F7594DB4E5E1}" srcOrd="37" destOrd="0" presId="urn:microsoft.com/office/officeart/2005/8/layout/default"/>
    <dgm:cxn modelId="{8E62E975-2463-4E61-92CE-CD9AA7ED35DC}" type="presParOf" srcId="{DB959D76-7EBC-4EC3-84F8-00F329539BD0}" destId="{846EBC84-1087-43F9-9A78-C73335547A50}" srcOrd="3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804B60C-F728-42D0-99C0-C79B2E01963E}"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en-GB"/>
        </a:p>
      </dgm:t>
    </dgm:pt>
    <dgm:pt modelId="{51442E53-D46A-4AAC-822C-C02402D4C49B}">
      <dgm:prSet phldrT="[Text]" custT="1"/>
      <dgm:spPr>
        <a:ln w="38100">
          <a:solidFill>
            <a:srgbClr val="0070C0"/>
          </a:solidFill>
        </a:ln>
      </dgm:spPr>
      <dgm:t>
        <a:bodyPr/>
        <a:lstStyle/>
        <a:p>
          <a:r>
            <a:rPr lang="en-GB" sz="1200" b="1" u="sng" dirty="0">
              <a:latin typeface="Arial" panose="020B0604020202020204" pitchFamily="34" charset="0"/>
              <a:cs typeface="Arial" panose="020B0604020202020204" pitchFamily="34" charset="0"/>
            </a:rPr>
            <a:t>Children in Care:</a:t>
          </a:r>
        </a:p>
        <a:p>
          <a:r>
            <a:rPr lang="en-GB" sz="1100" dirty="0">
              <a:latin typeface="Arial" panose="020B0604020202020204" pitchFamily="34" charset="0"/>
              <a:cs typeface="Arial" panose="020B0604020202020204" pitchFamily="34" charset="0"/>
            </a:rPr>
            <a:t>Devon County Council – 850 (UASC 65)</a:t>
          </a:r>
        </a:p>
        <a:p>
          <a:r>
            <a:rPr lang="en-GB" sz="1100" dirty="0">
              <a:latin typeface="Arial" panose="020B0604020202020204" pitchFamily="34" charset="0"/>
              <a:cs typeface="Arial" panose="020B0604020202020204" pitchFamily="34" charset="0"/>
            </a:rPr>
            <a:t>Torbay Council – 302</a:t>
          </a:r>
        </a:p>
        <a:p>
          <a:r>
            <a:rPr lang="en-GB" sz="1100" dirty="0">
              <a:latin typeface="Arial" panose="020B0604020202020204" pitchFamily="34" charset="0"/>
              <a:cs typeface="Arial" panose="020B0604020202020204" pitchFamily="34" charset="0"/>
            </a:rPr>
            <a:t>Plymouth City Council – 523</a:t>
          </a:r>
        </a:p>
        <a:p>
          <a:pPr>
            <a:buNone/>
          </a:pPr>
          <a:r>
            <a:rPr lang="en-GB" sz="1100" dirty="0">
              <a:latin typeface="Arial" panose="020B0604020202020204" pitchFamily="34" charset="0"/>
              <a:cs typeface="Arial" panose="020B0604020202020204" pitchFamily="34" charset="0"/>
            </a:rPr>
            <a:t>Plus, those from other local authorities (OLAs).</a:t>
          </a:r>
        </a:p>
        <a:p>
          <a:pPr>
            <a:buNone/>
          </a:pPr>
          <a:r>
            <a:rPr lang="en-GB" sz="1100" b="1" dirty="0">
              <a:latin typeface="Arial" panose="020B0604020202020204" pitchFamily="34" charset="0"/>
              <a:cs typeface="Arial" panose="020B0604020202020204" pitchFamily="34" charset="0"/>
            </a:rPr>
            <a:t>O</a:t>
          </a:r>
          <a:r>
            <a:rPr lang="en-GB" sz="1100" b="1" dirty="0">
              <a:solidFill>
                <a:prstClr val="black"/>
              </a:solidFill>
              <a:latin typeface="Arial" panose="020B0604020202020204" pitchFamily="34" charset="0"/>
              <a:cs typeface="Arial" panose="020B0604020202020204" pitchFamily="34" charset="0"/>
            </a:rPr>
            <a:t>ver 2000 CIC living in Devon. 230 Devon CIC placed out of county.</a:t>
          </a:r>
          <a:endParaRPr lang="en-GB" sz="1100" dirty="0">
            <a:solidFill>
              <a:prstClr val="black"/>
            </a:solidFill>
            <a:latin typeface="Arial" panose="020B0604020202020204" pitchFamily="34" charset="0"/>
            <a:cs typeface="Arial" panose="020B0604020202020204" pitchFamily="34" charset="0"/>
          </a:endParaRPr>
        </a:p>
        <a:p>
          <a:pPr>
            <a:buNone/>
          </a:pPr>
          <a:r>
            <a:rPr lang="en-GB" sz="1100" b="1" dirty="0">
              <a:latin typeface="Arial" panose="020B0604020202020204" pitchFamily="34" charset="0"/>
              <a:cs typeface="Arial" panose="020B0604020202020204" pitchFamily="34" charset="0"/>
            </a:rPr>
            <a:t>Care Leavers</a:t>
          </a:r>
          <a:r>
            <a:rPr lang="en-GB" sz="1100" dirty="0">
              <a:latin typeface="Arial" panose="020B0604020202020204" pitchFamily="34" charset="0"/>
              <a:cs typeface="Arial" panose="020B0604020202020204" pitchFamily="34" charset="0"/>
            </a:rPr>
            <a:t> (</a:t>
          </a:r>
          <a:r>
            <a:rPr lang="en-GB" sz="1100" i="1" dirty="0">
              <a:latin typeface="Arial" panose="020B0604020202020204" pitchFamily="34" charset="0"/>
              <a:cs typeface="Arial" panose="020B0604020202020204" pitchFamily="34" charset="0"/>
            </a:rPr>
            <a:t>to age 25 years</a:t>
          </a:r>
          <a:r>
            <a:rPr lang="en-GB" sz="1100" dirty="0">
              <a:latin typeface="Arial" panose="020B0604020202020204" pitchFamily="34" charset="0"/>
              <a:cs typeface="Arial" panose="020B0604020202020204" pitchFamily="34" charset="0"/>
            </a:rPr>
            <a:t>) being actively supported </a:t>
          </a:r>
        </a:p>
        <a:p>
          <a:r>
            <a:rPr lang="en-GB" sz="1100" dirty="0">
              <a:latin typeface="Arial" panose="020B0604020202020204" pitchFamily="34" charset="0"/>
              <a:cs typeface="Arial" panose="020B0604020202020204" pitchFamily="34" charset="0"/>
            </a:rPr>
            <a:t>Devon – 509</a:t>
          </a:r>
        </a:p>
        <a:p>
          <a:r>
            <a:rPr lang="en-GB" sz="1100" dirty="0">
              <a:latin typeface="Arial" panose="020B0604020202020204" pitchFamily="34" charset="0"/>
              <a:cs typeface="Arial" panose="020B0604020202020204" pitchFamily="34" charset="0"/>
            </a:rPr>
            <a:t>Torbay – 148</a:t>
          </a:r>
        </a:p>
        <a:p>
          <a:r>
            <a:rPr lang="en-GB" sz="1100" dirty="0">
              <a:latin typeface="Arial" panose="020B0604020202020204" pitchFamily="34" charset="0"/>
              <a:cs typeface="Arial" panose="020B0604020202020204" pitchFamily="34" charset="0"/>
            </a:rPr>
            <a:t>Plymouth – 267</a:t>
          </a:r>
        </a:p>
        <a:p>
          <a:endParaRPr lang="en-GB" sz="1100" dirty="0">
            <a:latin typeface="Arial" panose="020B0604020202020204" pitchFamily="34" charset="0"/>
            <a:cs typeface="Arial" panose="020B0604020202020204" pitchFamily="34" charset="0"/>
          </a:endParaRPr>
        </a:p>
        <a:p>
          <a:endParaRPr lang="en-GB" sz="1100" dirty="0">
            <a:latin typeface="Arial" panose="020B0604020202020204" pitchFamily="34" charset="0"/>
            <a:cs typeface="Arial" panose="020B0604020202020204" pitchFamily="34" charset="0"/>
          </a:endParaRPr>
        </a:p>
        <a:p>
          <a:endParaRPr lang="en-GB" sz="1100" dirty="0">
            <a:latin typeface="Arial" panose="020B0604020202020204" pitchFamily="34" charset="0"/>
            <a:cs typeface="Arial" panose="020B0604020202020204" pitchFamily="34" charset="0"/>
          </a:endParaRPr>
        </a:p>
        <a:p>
          <a:endParaRPr lang="en-GB" sz="1100" dirty="0">
            <a:latin typeface="Arial" panose="020B0604020202020204" pitchFamily="34" charset="0"/>
            <a:cs typeface="Arial" panose="020B0604020202020204" pitchFamily="34" charset="0"/>
          </a:endParaRPr>
        </a:p>
        <a:p>
          <a:endParaRPr lang="en-GB" sz="1100" dirty="0">
            <a:latin typeface="Arial" panose="020B0604020202020204" pitchFamily="34" charset="0"/>
            <a:cs typeface="Arial" panose="020B0604020202020204" pitchFamily="34" charset="0"/>
          </a:endParaRPr>
        </a:p>
        <a:p>
          <a:endParaRPr lang="en-GB" sz="1100" dirty="0">
            <a:latin typeface="Arial" panose="020B0604020202020204" pitchFamily="34" charset="0"/>
            <a:cs typeface="Arial" panose="020B0604020202020204" pitchFamily="34" charset="0"/>
          </a:endParaRPr>
        </a:p>
        <a:p>
          <a:endParaRPr lang="en-GB" sz="1100" b="1" dirty="0">
            <a:latin typeface="Arial" panose="020B0604020202020204" pitchFamily="34" charset="0"/>
            <a:cs typeface="Arial" panose="020B0604020202020204" pitchFamily="34" charset="0"/>
          </a:endParaRPr>
        </a:p>
        <a:p>
          <a:endParaRPr lang="en-GB" sz="1100" b="1" dirty="0">
            <a:latin typeface="Arial" panose="020B0604020202020204" pitchFamily="34" charset="0"/>
            <a:cs typeface="Arial" panose="020B0604020202020204" pitchFamily="34" charset="0"/>
          </a:endParaRPr>
        </a:p>
        <a:p>
          <a:endParaRPr lang="en-GB" sz="1100" b="1" dirty="0">
            <a:latin typeface="Arial" panose="020B0604020202020204" pitchFamily="34" charset="0"/>
            <a:cs typeface="Arial" panose="020B0604020202020204" pitchFamily="34" charset="0"/>
          </a:endParaRPr>
        </a:p>
        <a:p>
          <a:endParaRPr lang="en-GB" sz="1100" b="1" dirty="0">
            <a:latin typeface="Arial" panose="020B0604020202020204" pitchFamily="34" charset="0"/>
            <a:cs typeface="Arial" panose="020B0604020202020204" pitchFamily="34" charset="0"/>
          </a:endParaRPr>
        </a:p>
      </dgm:t>
    </dgm:pt>
    <dgm:pt modelId="{473CD267-EFC1-48CD-A928-49BD0431182A}" type="parTrans" cxnId="{68C51C8A-A5E0-44EA-BEBA-B28C89F37849}">
      <dgm:prSet/>
      <dgm:spPr/>
      <dgm:t>
        <a:bodyPr/>
        <a:lstStyle/>
        <a:p>
          <a:endParaRPr lang="en-GB" sz="1100">
            <a:latin typeface="Arial" panose="020B0604020202020204" pitchFamily="34" charset="0"/>
            <a:cs typeface="Arial" panose="020B0604020202020204" pitchFamily="34" charset="0"/>
          </a:endParaRPr>
        </a:p>
      </dgm:t>
    </dgm:pt>
    <dgm:pt modelId="{48B75AE2-6809-40F3-B784-F75B83F1E3EE}" type="sibTrans" cxnId="{68C51C8A-A5E0-44EA-BEBA-B28C89F37849}">
      <dgm:prSet/>
      <dgm:spPr/>
      <dgm:t>
        <a:bodyPr/>
        <a:lstStyle/>
        <a:p>
          <a:endParaRPr lang="en-GB" sz="1100">
            <a:latin typeface="Arial" panose="020B0604020202020204" pitchFamily="34" charset="0"/>
            <a:cs typeface="Arial" panose="020B0604020202020204" pitchFamily="34" charset="0"/>
          </a:endParaRPr>
        </a:p>
      </dgm:t>
    </dgm:pt>
    <dgm:pt modelId="{9A05B0BB-3F4B-4E02-9B69-D752AAB0E60B}">
      <dgm:prSet custT="1"/>
      <dgm:spPr>
        <a:ln w="38100">
          <a:solidFill>
            <a:srgbClr val="0070C0"/>
          </a:solidFill>
        </a:ln>
      </dgm:spPr>
      <dgm:t>
        <a:bodyPr/>
        <a:lstStyle/>
        <a:p>
          <a:r>
            <a:rPr lang="en-GB" altLang="en-US" sz="1200" b="1" u="sng" dirty="0">
              <a:latin typeface="Arial" panose="020B0604020202020204" pitchFamily="34" charset="0"/>
              <a:cs typeface="Arial" panose="020B0604020202020204" pitchFamily="34" charset="0"/>
            </a:rPr>
            <a:t>Economic Status:</a:t>
          </a:r>
        </a:p>
        <a:p>
          <a:r>
            <a:rPr lang="en-GB" altLang="en-US" sz="1100" b="0" dirty="0">
              <a:latin typeface="Arial" panose="020B0604020202020204" pitchFamily="34" charset="0"/>
              <a:cs typeface="Arial" panose="020B0604020202020204" pitchFamily="34" charset="0"/>
            </a:rPr>
            <a:t>Devon districts are ranked between 2</a:t>
          </a:r>
          <a:r>
            <a:rPr lang="en-GB" altLang="en-US" sz="1100" b="0" baseline="30000" dirty="0">
              <a:latin typeface="Arial" panose="020B0604020202020204" pitchFamily="34" charset="0"/>
              <a:cs typeface="Arial" panose="020B0604020202020204" pitchFamily="34" charset="0"/>
            </a:rPr>
            <a:t>nd</a:t>
          </a:r>
          <a:r>
            <a:rPr lang="en-GB" altLang="en-US" sz="1100" b="0" dirty="0">
              <a:latin typeface="Arial" panose="020B0604020202020204" pitchFamily="34" charset="0"/>
              <a:cs typeface="Arial" panose="020B0604020202020204" pitchFamily="34" charset="0"/>
            </a:rPr>
            <a:t> and 4</a:t>
          </a:r>
          <a:r>
            <a:rPr lang="en-GB" altLang="en-US" sz="1100" b="0" baseline="30000" dirty="0">
              <a:latin typeface="Arial" panose="020B0604020202020204" pitchFamily="34" charset="0"/>
              <a:cs typeface="Arial" panose="020B0604020202020204" pitchFamily="34" charset="0"/>
            </a:rPr>
            <a:t>th</a:t>
          </a:r>
          <a:r>
            <a:rPr lang="en-GB" altLang="en-US" sz="1100" b="0" dirty="0">
              <a:latin typeface="Arial" panose="020B0604020202020204" pitchFamily="34" charset="0"/>
              <a:cs typeface="Arial" panose="020B0604020202020204" pitchFamily="34" charset="0"/>
            </a:rPr>
            <a:t> quintiles LSOA (IMD and IDACI rank) </a:t>
          </a:r>
        </a:p>
        <a:p>
          <a:r>
            <a:rPr lang="en-GB" altLang="en-US" sz="1100" b="0" dirty="0">
              <a:latin typeface="Arial" panose="020B0604020202020204" pitchFamily="34" charset="0"/>
              <a:cs typeface="Arial" panose="020B0604020202020204" pitchFamily="34" charset="0"/>
            </a:rPr>
            <a:t>Plymouth is ranked 2</a:t>
          </a:r>
          <a:r>
            <a:rPr lang="en-GB" altLang="en-US" sz="1100" b="0" baseline="30000" dirty="0">
              <a:latin typeface="Arial" panose="020B0604020202020204" pitchFamily="34" charset="0"/>
              <a:cs typeface="Arial" panose="020B0604020202020204" pitchFamily="34" charset="0"/>
            </a:rPr>
            <a:t>nd</a:t>
          </a:r>
          <a:r>
            <a:rPr lang="en-GB" altLang="en-US" sz="1100" b="0" dirty="0">
              <a:latin typeface="Arial" panose="020B0604020202020204" pitchFamily="34" charset="0"/>
              <a:cs typeface="Arial" panose="020B0604020202020204" pitchFamily="34" charset="0"/>
            </a:rPr>
            <a:t> quintile LSOA (IMD and IDACI rank)</a:t>
          </a:r>
        </a:p>
        <a:p>
          <a:r>
            <a:rPr lang="en-GB" altLang="en-US" sz="1100" b="0" dirty="0">
              <a:latin typeface="Arial" panose="020B0604020202020204" pitchFamily="34" charset="0"/>
              <a:cs typeface="Arial" panose="020B0604020202020204" pitchFamily="34" charset="0"/>
            </a:rPr>
            <a:t>Torbay is ranked 1</a:t>
          </a:r>
          <a:r>
            <a:rPr lang="en-GB" altLang="en-US" sz="1100" b="0" baseline="30000" dirty="0">
              <a:latin typeface="Arial" panose="020B0604020202020204" pitchFamily="34" charset="0"/>
              <a:cs typeface="Arial" panose="020B0604020202020204" pitchFamily="34" charset="0"/>
            </a:rPr>
            <a:t>st</a:t>
          </a:r>
          <a:r>
            <a:rPr lang="en-GB" altLang="en-US" sz="1100" b="0" dirty="0">
              <a:latin typeface="Arial" panose="020B0604020202020204" pitchFamily="34" charset="0"/>
              <a:cs typeface="Arial" panose="020B0604020202020204" pitchFamily="34" charset="0"/>
            </a:rPr>
            <a:t> quintile LSOA (IMD and IDACI rank)</a:t>
          </a:r>
        </a:p>
        <a:p>
          <a:endParaRPr lang="en-GB" altLang="en-US" sz="1100" b="0" dirty="0">
            <a:latin typeface="Arial" panose="020B0604020202020204" pitchFamily="34" charset="0"/>
            <a:cs typeface="Arial" panose="020B0604020202020204" pitchFamily="34" charset="0"/>
          </a:endParaRPr>
        </a:p>
        <a:p>
          <a:r>
            <a:rPr lang="en-GB" altLang="en-US" sz="1100" b="0" dirty="0">
              <a:latin typeface="Arial" panose="020B0604020202020204" pitchFamily="34" charset="0"/>
              <a:cs typeface="Arial" panose="020B0604020202020204" pitchFamily="34" charset="0"/>
            </a:rPr>
            <a:t>The impact of limited suitable and affordable housing, digital poverty, and unreliable transport links have exacerbated inequalities between rural and urban areas.</a:t>
          </a:r>
        </a:p>
        <a:p>
          <a:r>
            <a:rPr lang="en-GB" altLang="en-US" sz="1100" b="0" dirty="0">
              <a:latin typeface="Arial" panose="020B0604020202020204" pitchFamily="34" charset="0"/>
              <a:cs typeface="Arial" panose="020B0604020202020204" pitchFamily="34" charset="0"/>
            </a:rPr>
            <a:t>The financial challenge is significant. Lower salaries and higher housing costs, with rising bills for energy, fuel. food and other costs increases the impact of cost of living crisis. </a:t>
          </a:r>
        </a:p>
        <a:p>
          <a:endParaRPr lang="en-GB" altLang="en-US" sz="1100" b="0" dirty="0">
            <a:latin typeface="Arial" panose="020B0604020202020204" pitchFamily="34" charset="0"/>
            <a:cs typeface="Arial" panose="020B0604020202020204" pitchFamily="34" charset="0"/>
          </a:endParaRPr>
        </a:p>
        <a:p>
          <a:endParaRPr lang="en-GB" altLang="en-US" sz="1100" b="0" dirty="0">
            <a:latin typeface="Arial" panose="020B0604020202020204" pitchFamily="34" charset="0"/>
            <a:cs typeface="Arial" panose="020B0604020202020204" pitchFamily="34" charset="0"/>
          </a:endParaRPr>
        </a:p>
        <a:p>
          <a:endParaRPr lang="en-GB" altLang="en-US" sz="1100" b="0" dirty="0">
            <a:latin typeface="Arial" panose="020B0604020202020204" pitchFamily="34" charset="0"/>
            <a:cs typeface="Arial" panose="020B0604020202020204" pitchFamily="34" charset="0"/>
          </a:endParaRPr>
        </a:p>
        <a:p>
          <a:endParaRPr lang="en-GB" altLang="en-US" sz="1100" b="0" dirty="0">
            <a:latin typeface="Arial" panose="020B0604020202020204" pitchFamily="34" charset="0"/>
            <a:cs typeface="Arial" panose="020B0604020202020204" pitchFamily="34" charset="0"/>
          </a:endParaRPr>
        </a:p>
      </dgm:t>
    </dgm:pt>
    <dgm:pt modelId="{162B0D99-E6C4-49F5-A5CE-2B4C23C38C95}" type="parTrans" cxnId="{0E1CD75D-AC7A-4BAA-A4F6-C8676DA62B3C}">
      <dgm:prSet/>
      <dgm:spPr/>
      <dgm:t>
        <a:bodyPr/>
        <a:lstStyle/>
        <a:p>
          <a:endParaRPr lang="en-GB" sz="1100">
            <a:latin typeface="Arial" panose="020B0604020202020204" pitchFamily="34" charset="0"/>
            <a:cs typeface="Arial" panose="020B0604020202020204" pitchFamily="34" charset="0"/>
          </a:endParaRPr>
        </a:p>
      </dgm:t>
    </dgm:pt>
    <dgm:pt modelId="{D1A0730F-AE9F-4343-86D1-7B786E72F521}" type="sibTrans" cxnId="{0E1CD75D-AC7A-4BAA-A4F6-C8676DA62B3C}">
      <dgm:prSet/>
      <dgm:spPr/>
      <dgm:t>
        <a:bodyPr/>
        <a:lstStyle/>
        <a:p>
          <a:endParaRPr lang="en-GB" sz="1100">
            <a:latin typeface="Arial" panose="020B0604020202020204" pitchFamily="34" charset="0"/>
            <a:cs typeface="Arial" panose="020B0604020202020204" pitchFamily="34" charset="0"/>
          </a:endParaRPr>
        </a:p>
      </dgm:t>
    </dgm:pt>
    <dgm:pt modelId="{DF0E2EDF-7DE9-4CDA-B2EA-C2B0BECBA108}">
      <dgm:prSet custT="1"/>
      <dgm:spPr>
        <a:ln w="38100">
          <a:solidFill>
            <a:srgbClr val="0070C0"/>
          </a:solidFill>
        </a:ln>
      </dgm:spPr>
      <dgm:t>
        <a:bodyPr/>
        <a:lstStyle/>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r>
            <a:rPr lang="en-GB" altLang="en-US" sz="1200" b="1" u="sng" dirty="0">
              <a:latin typeface="Arial" panose="020B0604020202020204" pitchFamily="34" charset="0"/>
              <a:cs typeface="Arial" panose="020B0604020202020204" pitchFamily="34" charset="0"/>
            </a:rPr>
            <a:t>Education:</a:t>
          </a:r>
        </a:p>
        <a:p>
          <a:pPr algn="ctr"/>
          <a:r>
            <a:rPr lang="en-GB" altLang="en-US" sz="1100" b="0" dirty="0">
              <a:latin typeface="Arial" panose="020B0604020202020204" pitchFamily="34" charset="0"/>
              <a:cs typeface="Arial" panose="020B0604020202020204" pitchFamily="34" charset="0"/>
            </a:rPr>
            <a:t>Number of Permanent Exclusions:</a:t>
          </a:r>
        </a:p>
        <a:p>
          <a:pPr algn="ctr"/>
          <a:r>
            <a:rPr lang="en-GB" altLang="en-US" sz="1100" b="0" dirty="0">
              <a:latin typeface="Arial" panose="020B0604020202020204" pitchFamily="34" charset="0"/>
              <a:cs typeface="Arial" panose="020B0604020202020204" pitchFamily="34" charset="0"/>
            </a:rPr>
            <a:t>Devon- 170</a:t>
          </a:r>
        </a:p>
        <a:p>
          <a:pPr algn="ctr"/>
          <a:r>
            <a:rPr lang="en-GB" altLang="en-US" sz="1100" b="0" dirty="0">
              <a:latin typeface="Arial" panose="020B0604020202020204" pitchFamily="34" charset="0"/>
              <a:cs typeface="Arial" panose="020B0604020202020204" pitchFamily="34" charset="0"/>
            </a:rPr>
            <a:t>Plymouth- 52</a:t>
          </a:r>
        </a:p>
        <a:p>
          <a:pPr algn="ctr"/>
          <a:r>
            <a:rPr lang="en-GB" altLang="en-US" sz="1100" b="0" dirty="0">
              <a:latin typeface="Arial" panose="020B0604020202020204" pitchFamily="34" charset="0"/>
              <a:cs typeface="Arial" panose="020B0604020202020204" pitchFamily="34" charset="0"/>
            </a:rPr>
            <a:t>Torbay- 50</a:t>
          </a:r>
        </a:p>
        <a:p>
          <a:pPr algn="ctr"/>
          <a:r>
            <a:rPr lang="en-GB" altLang="en-US" sz="1100" b="0" dirty="0">
              <a:latin typeface="Arial" panose="020B0604020202020204" pitchFamily="34" charset="0"/>
              <a:cs typeface="Arial" panose="020B0604020202020204" pitchFamily="34" charset="0"/>
            </a:rPr>
            <a:t>Number of Suspensions:</a:t>
          </a:r>
        </a:p>
        <a:p>
          <a:pPr algn="ctr"/>
          <a:r>
            <a:rPr lang="en-GB" altLang="en-US" sz="1100" b="0" dirty="0">
              <a:latin typeface="Arial" panose="020B0604020202020204" pitchFamily="34" charset="0"/>
              <a:cs typeface="Arial" panose="020B0604020202020204" pitchFamily="34" charset="0"/>
            </a:rPr>
            <a:t>Devon- </a:t>
          </a:r>
          <a:r>
            <a:rPr lang="en-GB" sz="1100" dirty="0">
              <a:latin typeface="Arial" panose="020B0604020202020204" pitchFamily="34" charset="0"/>
              <a:cs typeface="Arial" panose="020B0604020202020204" pitchFamily="34" charset="0"/>
            </a:rPr>
            <a:t>16,147</a:t>
          </a:r>
        </a:p>
        <a:p>
          <a:pPr algn="ctr"/>
          <a:r>
            <a:rPr lang="en-GB" altLang="en-US" sz="1100" b="0" dirty="0">
              <a:latin typeface="Arial" panose="020B0604020202020204" pitchFamily="34" charset="0"/>
              <a:cs typeface="Arial" panose="020B0604020202020204" pitchFamily="34" charset="0"/>
            </a:rPr>
            <a:t>Plymouth- 5,231</a:t>
          </a:r>
        </a:p>
        <a:p>
          <a:pPr algn="ctr"/>
          <a:r>
            <a:rPr lang="en-GB" altLang="en-US" sz="1100" b="0" dirty="0">
              <a:latin typeface="Arial" panose="020B0604020202020204" pitchFamily="34" charset="0"/>
              <a:cs typeface="Arial" panose="020B0604020202020204" pitchFamily="34" charset="0"/>
            </a:rPr>
            <a:t>Torbay- 3,051</a:t>
          </a:r>
        </a:p>
        <a:p>
          <a:pPr algn="ctr"/>
          <a:endParaRPr lang="en-GB" altLang="en-US" sz="1100" b="0" dirty="0">
            <a:latin typeface="Arial" panose="020B0604020202020204" pitchFamily="34" charset="0"/>
            <a:cs typeface="Arial" panose="020B0604020202020204" pitchFamily="34" charset="0"/>
          </a:endParaRPr>
        </a:p>
        <a:p>
          <a:pPr algn="ctr"/>
          <a:r>
            <a:rPr lang="en-GB" altLang="en-US" sz="1100" b="0" dirty="0">
              <a:latin typeface="Arial" panose="020B0604020202020204" pitchFamily="34" charset="0"/>
              <a:cs typeface="Arial" panose="020B0604020202020204" pitchFamily="34" charset="0"/>
            </a:rPr>
            <a:t>Children Missing Education</a:t>
          </a:r>
        </a:p>
        <a:p>
          <a:pPr algn="ctr"/>
          <a:r>
            <a:rPr lang="en-GB" altLang="en-US" sz="1100" b="0" dirty="0">
              <a:latin typeface="Arial" panose="020B0604020202020204" pitchFamily="34" charset="0"/>
              <a:cs typeface="Arial" panose="020B0604020202020204" pitchFamily="34" charset="0"/>
            </a:rPr>
            <a:t>Devon- 650</a:t>
          </a:r>
        </a:p>
        <a:p>
          <a:pPr algn="ctr"/>
          <a:r>
            <a:rPr lang="en-GB" altLang="en-US" sz="1100" b="0" dirty="0">
              <a:latin typeface="Arial" panose="020B0604020202020204" pitchFamily="34" charset="0"/>
              <a:cs typeface="Arial" panose="020B0604020202020204" pitchFamily="34" charset="0"/>
            </a:rPr>
            <a:t>Plymouth- 310</a:t>
          </a:r>
        </a:p>
        <a:p>
          <a:pPr algn="ctr"/>
          <a:r>
            <a:rPr lang="en-GB" altLang="en-US" sz="1100" b="0" dirty="0">
              <a:latin typeface="Arial" panose="020B0604020202020204" pitchFamily="34" charset="0"/>
              <a:cs typeface="Arial" panose="020B0604020202020204" pitchFamily="34" charset="0"/>
            </a:rPr>
            <a:t>Torbay- 100</a:t>
          </a:r>
        </a:p>
        <a:p>
          <a:pPr algn="ctr"/>
          <a:r>
            <a:rPr lang="en-GB" altLang="en-US" sz="1100" b="0" dirty="0">
              <a:latin typeface="Arial" panose="020B0604020202020204" pitchFamily="34" charset="0"/>
              <a:cs typeface="Arial" panose="020B0604020202020204" pitchFamily="34" charset="0"/>
            </a:rPr>
            <a:t>Academic year 2022-2023</a:t>
          </a:r>
        </a:p>
        <a:p>
          <a:pPr algn="ctr"/>
          <a:endParaRPr lang="en-GB" altLang="en-US" sz="1100" b="0" dirty="0">
            <a:latin typeface="Arial" panose="020B0604020202020204" pitchFamily="34" charset="0"/>
            <a:cs typeface="Arial" panose="020B0604020202020204" pitchFamily="34" charset="0"/>
          </a:endParaRPr>
        </a:p>
        <a:p>
          <a:pPr algn="ctr"/>
          <a:r>
            <a:rPr lang="en-GB" altLang="en-US" sz="1100" b="0" dirty="0">
              <a:latin typeface="Arial" panose="020B0604020202020204" pitchFamily="34" charset="0"/>
              <a:cs typeface="Arial" panose="020B0604020202020204" pitchFamily="34" charset="0"/>
            </a:rPr>
            <a:t>In 2022 The University of Exeter research identified that the South West has the lowest educational outcomes for pupils experiencing disadvantage of any English region</a:t>
          </a:r>
        </a:p>
        <a:p>
          <a:pPr algn="ctr"/>
          <a:endParaRPr lang="en-GB" altLang="en-US" sz="1100" b="0"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a:p>
          <a:pPr algn="ctr"/>
          <a:endParaRPr lang="en-GB" altLang="en-US" sz="1100" b="1" dirty="0">
            <a:latin typeface="Arial" panose="020B0604020202020204" pitchFamily="34" charset="0"/>
            <a:cs typeface="Arial" panose="020B0604020202020204" pitchFamily="34" charset="0"/>
          </a:endParaRPr>
        </a:p>
      </dgm:t>
    </dgm:pt>
    <dgm:pt modelId="{057A92E5-EC31-4B63-9E46-6C6790A28CF7}" type="parTrans" cxnId="{1DB8C26D-9A6E-492B-8EAE-160D153E4A3D}">
      <dgm:prSet/>
      <dgm:spPr/>
      <dgm:t>
        <a:bodyPr/>
        <a:lstStyle/>
        <a:p>
          <a:endParaRPr lang="en-GB" sz="1100">
            <a:latin typeface="Arial" panose="020B0604020202020204" pitchFamily="34" charset="0"/>
            <a:cs typeface="Arial" panose="020B0604020202020204" pitchFamily="34" charset="0"/>
          </a:endParaRPr>
        </a:p>
      </dgm:t>
    </dgm:pt>
    <dgm:pt modelId="{D28F6DA1-2C36-419B-AE70-1AE88C3ABFAF}" type="sibTrans" cxnId="{1DB8C26D-9A6E-492B-8EAE-160D153E4A3D}">
      <dgm:prSet/>
      <dgm:spPr/>
      <dgm:t>
        <a:bodyPr/>
        <a:lstStyle/>
        <a:p>
          <a:endParaRPr lang="en-GB" sz="1100">
            <a:latin typeface="Arial" panose="020B0604020202020204" pitchFamily="34" charset="0"/>
            <a:cs typeface="Arial" panose="020B0604020202020204" pitchFamily="34" charset="0"/>
          </a:endParaRPr>
        </a:p>
      </dgm:t>
    </dgm:pt>
    <dgm:pt modelId="{E33AE467-742C-4E09-9CC9-D03321F43897}">
      <dgm:prSet custT="1"/>
      <dgm:spPr>
        <a:ln w="38100">
          <a:solidFill>
            <a:srgbClr val="0070C0"/>
          </a:solidFill>
        </a:ln>
      </dgm:spPr>
      <dgm:t>
        <a:bodyPr/>
        <a:lstStyle/>
        <a:p>
          <a:r>
            <a:rPr lang="en-GB" altLang="en-US" sz="1200" b="1" u="sng" dirty="0">
              <a:latin typeface="Arial" panose="020B0604020202020204" pitchFamily="34" charset="0"/>
              <a:cs typeface="Arial" panose="020B0604020202020204" pitchFamily="34" charset="0"/>
            </a:rPr>
            <a:t>Homelessness:</a:t>
          </a:r>
        </a:p>
        <a:p>
          <a:r>
            <a:rPr lang="en-GB" altLang="en-US" sz="1100" b="0" dirty="0">
              <a:latin typeface="Arial" panose="020B0604020202020204" pitchFamily="34" charset="0"/>
              <a:cs typeface="Arial" panose="020B0604020202020204" pitchFamily="34" charset="0"/>
            </a:rPr>
            <a:t>There is a high proportion of households (per thousand population) assessed as homeless in Torbay (3.31), compared to the national average (2.00), 2021/22</a:t>
          </a:r>
        </a:p>
        <a:p>
          <a:endParaRPr lang="en-GB" altLang="en-US" sz="1100" b="0" dirty="0">
            <a:latin typeface="Arial" panose="020B0604020202020204" pitchFamily="34" charset="0"/>
            <a:cs typeface="Arial" panose="020B0604020202020204" pitchFamily="34" charset="0"/>
          </a:endParaRPr>
        </a:p>
        <a:p>
          <a:r>
            <a:rPr lang="en-GB" altLang="en-US" sz="1100" b="0" dirty="0">
              <a:latin typeface="Arial" panose="020B0604020202020204" pitchFamily="34" charset="0"/>
              <a:cs typeface="Arial" panose="020B0604020202020204" pitchFamily="34" charset="0"/>
            </a:rPr>
            <a:t>Households assessed, following relief duty end, as unintentionally homeless and priority need (owed main duty)</a:t>
          </a:r>
        </a:p>
        <a:p>
          <a:r>
            <a:rPr lang="en-GB" altLang="en-US" sz="1100" b="0" dirty="0">
              <a:latin typeface="Arial" panose="020B0604020202020204" pitchFamily="34" charset="0"/>
              <a:cs typeface="Arial" panose="020B0604020202020204" pitchFamily="34" charset="0"/>
            </a:rPr>
            <a:t>9,860 reported cases in South West</a:t>
          </a:r>
        </a:p>
        <a:p>
          <a:endParaRPr lang="en-GB" altLang="en-US" sz="1100" b="0" dirty="0">
            <a:latin typeface="Arial" panose="020B0604020202020204" pitchFamily="34" charset="0"/>
            <a:cs typeface="Arial" panose="020B0604020202020204" pitchFamily="34" charset="0"/>
          </a:endParaRPr>
        </a:p>
        <a:p>
          <a:r>
            <a:rPr lang="en-GB" altLang="en-US" sz="1100" b="0" dirty="0">
              <a:latin typeface="Arial" panose="020B0604020202020204" pitchFamily="34" charset="0"/>
              <a:cs typeface="Arial" panose="020B0604020202020204" pitchFamily="34" charset="0"/>
            </a:rPr>
            <a:t>In Devon, the rate of rough sleepers counted or estimated is 1.5 per 10,000 households, a rate which is significantly lower compared to the England average of 2.0. However, homelessness is increasing. </a:t>
          </a:r>
        </a:p>
        <a:p>
          <a:endParaRPr lang="en-GB" altLang="en-US" sz="1100" b="0" dirty="0">
            <a:latin typeface="Arial" panose="020B0604020202020204" pitchFamily="34" charset="0"/>
            <a:cs typeface="Arial" panose="020B0604020202020204" pitchFamily="34" charset="0"/>
          </a:endParaRPr>
        </a:p>
        <a:p>
          <a:endParaRPr lang="en-GB" altLang="en-US" sz="1100" b="0" dirty="0">
            <a:latin typeface="Arial" panose="020B0604020202020204" pitchFamily="34" charset="0"/>
            <a:cs typeface="Arial" panose="020B0604020202020204" pitchFamily="34" charset="0"/>
          </a:endParaRPr>
        </a:p>
      </dgm:t>
    </dgm:pt>
    <dgm:pt modelId="{CC9F5B42-38E6-4F3B-96F3-3EC8C14421A1}" type="parTrans" cxnId="{DBB70EE3-387A-4D28-BB9C-2FB5BEED91CB}">
      <dgm:prSet/>
      <dgm:spPr/>
      <dgm:t>
        <a:bodyPr/>
        <a:lstStyle/>
        <a:p>
          <a:endParaRPr lang="en-GB" sz="1100">
            <a:latin typeface="Arial" panose="020B0604020202020204" pitchFamily="34" charset="0"/>
            <a:cs typeface="Arial" panose="020B0604020202020204" pitchFamily="34" charset="0"/>
          </a:endParaRPr>
        </a:p>
      </dgm:t>
    </dgm:pt>
    <dgm:pt modelId="{71F37B74-C51E-4472-A586-C3C468589618}" type="sibTrans" cxnId="{DBB70EE3-387A-4D28-BB9C-2FB5BEED91CB}">
      <dgm:prSet/>
      <dgm:spPr/>
      <dgm:t>
        <a:bodyPr/>
        <a:lstStyle/>
        <a:p>
          <a:endParaRPr lang="en-GB" sz="1100">
            <a:latin typeface="Arial" panose="020B0604020202020204" pitchFamily="34" charset="0"/>
            <a:cs typeface="Arial" panose="020B0604020202020204" pitchFamily="34" charset="0"/>
          </a:endParaRPr>
        </a:p>
      </dgm:t>
    </dgm:pt>
    <dgm:pt modelId="{859313E3-1A5D-4DDA-9149-E73CE850547F}">
      <dgm:prSet custT="1"/>
      <dgm:spPr>
        <a:ln w="38100">
          <a:solidFill>
            <a:srgbClr val="0070C0"/>
          </a:solidFill>
        </a:ln>
      </dgm:spPr>
      <dgm:t>
        <a:bodyPr/>
        <a:lstStyle/>
        <a:p>
          <a:endParaRPr lang="en-GB" altLang="en-US" sz="1100" b="1" dirty="0">
            <a:latin typeface="Arial" panose="020B0604020202020204" pitchFamily="34" charset="0"/>
            <a:cs typeface="Arial" panose="020B0604020202020204" pitchFamily="34" charset="0"/>
          </a:endParaRPr>
        </a:p>
        <a:p>
          <a:endParaRPr lang="en-GB" altLang="en-US" sz="1100" b="1" dirty="0">
            <a:latin typeface="Arial" panose="020B0604020202020204" pitchFamily="34" charset="0"/>
            <a:cs typeface="Arial" panose="020B0604020202020204" pitchFamily="34" charset="0"/>
          </a:endParaRPr>
        </a:p>
        <a:p>
          <a:r>
            <a:rPr lang="en-GB" altLang="en-US" sz="1200" b="1" u="sng" dirty="0">
              <a:latin typeface="Arial" panose="020B0604020202020204" pitchFamily="34" charset="0"/>
              <a:cs typeface="Arial" panose="020B0604020202020204" pitchFamily="34" charset="0"/>
            </a:rPr>
            <a:t>Mental Health:</a:t>
          </a:r>
        </a:p>
        <a:p>
          <a:r>
            <a:rPr lang="en-GB" altLang="en-US" sz="1100" b="0" dirty="0">
              <a:latin typeface="Arial" panose="020B0604020202020204" pitchFamily="34" charset="0"/>
              <a:cs typeface="Arial" panose="020B0604020202020204" pitchFamily="34" charset="0"/>
            </a:rPr>
            <a:t>Total number of CYPS (0-18yrs) identified with SEMH as primary need (academic year 2023-2024)</a:t>
          </a:r>
        </a:p>
        <a:p>
          <a:r>
            <a:rPr lang="en-GB" altLang="en-US" sz="1100" b="0" dirty="0">
              <a:latin typeface="Arial" panose="020B0604020202020204" pitchFamily="34" charset="0"/>
              <a:cs typeface="Arial" panose="020B0604020202020204" pitchFamily="34" charset="0"/>
            </a:rPr>
            <a:t>Devon-  4,508</a:t>
          </a:r>
        </a:p>
        <a:p>
          <a:r>
            <a:rPr lang="en-GB" altLang="en-US" sz="1100" b="0" dirty="0">
              <a:latin typeface="Arial" panose="020B0604020202020204" pitchFamily="34" charset="0"/>
              <a:cs typeface="Arial" panose="020B0604020202020204" pitchFamily="34" charset="0"/>
            </a:rPr>
            <a:t>Plymouth- 2,181</a:t>
          </a:r>
        </a:p>
        <a:p>
          <a:r>
            <a:rPr lang="en-GB" altLang="en-US" sz="1100" b="0" dirty="0">
              <a:latin typeface="Arial" panose="020B0604020202020204" pitchFamily="34" charset="0"/>
              <a:cs typeface="Arial" panose="020B0604020202020204" pitchFamily="34" charset="0"/>
            </a:rPr>
            <a:t>Torbay- 835</a:t>
          </a:r>
        </a:p>
        <a:p>
          <a:r>
            <a:rPr lang="en-GB" altLang="en-US" sz="1100" b="0" dirty="0">
              <a:latin typeface="Arial" panose="020B0604020202020204" pitchFamily="34" charset="0"/>
              <a:cs typeface="Arial" panose="020B0604020202020204" pitchFamily="34" charset="0"/>
            </a:rPr>
            <a:t>CAMHS caseload (March 2025)</a:t>
          </a:r>
        </a:p>
        <a:p>
          <a:r>
            <a:rPr lang="en-GB" altLang="en-US" sz="1100" b="0" dirty="0">
              <a:latin typeface="Arial" panose="020B0604020202020204" pitchFamily="34" charset="0"/>
              <a:cs typeface="Arial" panose="020B0604020202020204" pitchFamily="34" charset="0"/>
            </a:rPr>
            <a:t>Devon- 4,525</a:t>
          </a:r>
        </a:p>
        <a:p>
          <a:r>
            <a:rPr lang="en-GB" altLang="en-US" sz="1100" b="0" dirty="0">
              <a:latin typeface="Arial" panose="020B0604020202020204" pitchFamily="34" charset="0"/>
              <a:cs typeface="Arial" panose="020B0604020202020204" pitchFamily="34" charset="0"/>
            </a:rPr>
            <a:t>Torbay- 1,070</a:t>
          </a:r>
        </a:p>
        <a:p>
          <a:r>
            <a:rPr lang="en-GB" altLang="en-US" sz="1100" b="0" dirty="0">
              <a:latin typeface="Arial" panose="020B0604020202020204" pitchFamily="34" charset="0"/>
              <a:cs typeface="Arial" panose="020B0604020202020204" pitchFamily="34" charset="0"/>
            </a:rPr>
            <a:t>Plymouth- 1613</a:t>
          </a:r>
        </a:p>
        <a:p>
          <a:r>
            <a:rPr lang="en-GB" altLang="en-US" sz="1100" b="0" dirty="0">
              <a:latin typeface="Arial" panose="020B0604020202020204" pitchFamily="34" charset="0"/>
              <a:cs typeface="Arial" panose="020B0604020202020204" pitchFamily="34" charset="0"/>
            </a:rPr>
            <a:t>Devon is performing below the national average for mental health outcomes, particularly suicide rates in Torbay.</a:t>
          </a:r>
        </a:p>
        <a:p>
          <a:endParaRPr lang="en-GB" altLang="en-US" sz="1100" b="0" dirty="0">
            <a:latin typeface="Arial" panose="020B0604020202020204" pitchFamily="34" charset="0"/>
            <a:cs typeface="Arial" panose="020B0604020202020204" pitchFamily="34" charset="0"/>
          </a:endParaRPr>
        </a:p>
        <a:p>
          <a:r>
            <a:rPr lang="en-GB" altLang="en-US" sz="1100" b="0" dirty="0">
              <a:latin typeface="Arial" panose="020B0604020202020204" pitchFamily="34" charset="0"/>
              <a:cs typeface="Arial" panose="020B0604020202020204" pitchFamily="34" charset="0"/>
            </a:rPr>
            <a:t>Public Health Outcomes Framework highlight higher self harm admission rates, lower employment rates for people with mental health conditions, and lower levels of access to and usage of services.</a:t>
          </a:r>
        </a:p>
        <a:p>
          <a:endParaRPr lang="en-GB" altLang="en-US" sz="1100" b="0" dirty="0">
            <a:latin typeface="Arial" panose="020B0604020202020204" pitchFamily="34" charset="0"/>
            <a:cs typeface="Arial" panose="020B0604020202020204" pitchFamily="34" charset="0"/>
          </a:endParaRPr>
        </a:p>
        <a:p>
          <a:endParaRPr lang="en-GB" altLang="en-US" sz="1100" b="0" dirty="0">
            <a:latin typeface="Arial" panose="020B0604020202020204" pitchFamily="34" charset="0"/>
            <a:cs typeface="Arial" panose="020B0604020202020204" pitchFamily="34" charset="0"/>
          </a:endParaRPr>
        </a:p>
        <a:p>
          <a:r>
            <a:rPr lang="en-GB" altLang="en-US" sz="1100" b="0" dirty="0">
              <a:latin typeface="Arial" panose="020B0604020202020204" pitchFamily="34" charset="0"/>
              <a:cs typeface="Arial" panose="020B0604020202020204" pitchFamily="34" charset="0"/>
            </a:rPr>
            <a:t> </a:t>
          </a:r>
        </a:p>
      </dgm:t>
    </dgm:pt>
    <dgm:pt modelId="{C8D2C62A-55D3-4C7D-8464-521C048002A2}" type="parTrans" cxnId="{D4B2025A-844B-4131-9BF3-F35682F6C77A}">
      <dgm:prSet/>
      <dgm:spPr/>
      <dgm:t>
        <a:bodyPr/>
        <a:lstStyle/>
        <a:p>
          <a:endParaRPr lang="en-GB" sz="1100">
            <a:latin typeface="Arial" panose="020B0604020202020204" pitchFamily="34" charset="0"/>
            <a:cs typeface="Arial" panose="020B0604020202020204" pitchFamily="34" charset="0"/>
          </a:endParaRPr>
        </a:p>
      </dgm:t>
    </dgm:pt>
    <dgm:pt modelId="{27CAA751-2489-4DE4-82CE-935EAD53B15E}" type="sibTrans" cxnId="{D4B2025A-844B-4131-9BF3-F35682F6C77A}">
      <dgm:prSet/>
      <dgm:spPr/>
      <dgm:t>
        <a:bodyPr/>
        <a:lstStyle/>
        <a:p>
          <a:endParaRPr lang="en-GB" sz="1100">
            <a:latin typeface="Arial" panose="020B0604020202020204" pitchFamily="34" charset="0"/>
            <a:cs typeface="Arial" panose="020B0604020202020204" pitchFamily="34" charset="0"/>
          </a:endParaRPr>
        </a:p>
      </dgm:t>
    </dgm:pt>
    <dgm:pt modelId="{5101B752-2CA6-4ADA-89BD-D444A019BD71}">
      <dgm:prSet custT="1"/>
      <dgm:spPr>
        <a:ln w="38100">
          <a:solidFill>
            <a:srgbClr val="0070C0"/>
          </a:solidFill>
        </a:ln>
      </dgm:spPr>
      <dgm:t>
        <a:bodyPr/>
        <a:lstStyle/>
        <a:p>
          <a:r>
            <a:rPr lang="en-GB" altLang="en-US" sz="1200" b="1" u="sng" dirty="0">
              <a:latin typeface="Arial" panose="020B0604020202020204" pitchFamily="34" charset="0"/>
              <a:cs typeface="Arial" panose="020B0604020202020204" pitchFamily="34" charset="0"/>
            </a:rPr>
            <a:t>Unemployment:</a:t>
          </a:r>
        </a:p>
        <a:p>
          <a:r>
            <a:rPr lang="en-GB" altLang="en-US" sz="1100" b="1" dirty="0">
              <a:latin typeface="Arial" panose="020B0604020202020204" pitchFamily="34" charset="0"/>
              <a:cs typeface="Arial" panose="020B0604020202020204" pitchFamily="34" charset="0"/>
            </a:rPr>
            <a:t> </a:t>
          </a:r>
        </a:p>
        <a:p>
          <a:r>
            <a:rPr lang="en-GB" altLang="en-US" sz="1100" b="1" dirty="0">
              <a:latin typeface="Arial" panose="020B0604020202020204" pitchFamily="34" charset="0"/>
              <a:cs typeface="Arial" panose="020B0604020202020204" pitchFamily="34" charset="0"/>
            </a:rPr>
            <a:t>F</a:t>
          </a:r>
          <a:r>
            <a:rPr lang="en-GB" altLang="en-US" sz="1100" b="0" dirty="0">
              <a:latin typeface="Arial" panose="020B0604020202020204" pitchFamily="34" charset="0"/>
              <a:cs typeface="Arial" panose="020B0604020202020204" pitchFamily="34" charset="0"/>
            </a:rPr>
            <a:t>igures (claimant count April 2025):</a:t>
          </a:r>
        </a:p>
        <a:p>
          <a:r>
            <a:rPr lang="en-GB" altLang="en-US" sz="1100" b="0" dirty="0">
              <a:latin typeface="Arial" panose="020B0604020202020204" pitchFamily="34" charset="0"/>
              <a:cs typeface="Arial" panose="020B0604020202020204" pitchFamily="34" charset="0"/>
            </a:rPr>
            <a:t>Devon 11,515</a:t>
          </a:r>
        </a:p>
        <a:p>
          <a:r>
            <a:rPr lang="en-GB" altLang="en-US" sz="1100" b="0" dirty="0">
              <a:latin typeface="Arial" panose="020B0604020202020204" pitchFamily="34" charset="0"/>
              <a:cs typeface="Arial" panose="020B0604020202020204" pitchFamily="34" charset="0"/>
            </a:rPr>
            <a:t>Plymouth- 6,140</a:t>
          </a:r>
        </a:p>
        <a:p>
          <a:r>
            <a:rPr lang="en-GB" altLang="en-US" sz="1100" b="0" dirty="0">
              <a:latin typeface="Arial" panose="020B0604020202020204" pitchFamily="34" charset="0"/>
              <a:cs typeface="Arial" panose="020B0604020202020204" pitchFamily="34" charset="0"/>
            </a:rPr>
            <a:t>Torbay- 2,755</a:t>
          </a:r>
        </a:p>
        <a:p>
          <a:r>
            <a:rPr lang="en-GB" altLang="en-US" sz="1100" b="0" dirty="0">
              <a:latin typeface="Arial" panose="020B0604020202020204" pitchFamily="34" charset="0"/>
              <a:cs typeface="Arial" panose="020B0604020202020204" pitchFamily="34" charset="0"/>
            </a:rPr>
            <a:t>Unemployment is less than half of the national average.</a:t>
          </a:r>
        </a:p>
        <a:p>
          <a:endParaRPr lang="en-GB" altLang="en-US" sz="1100" b="0" dirty="0">
            <a:latin typeface="Arial" panose="020B0604020202020204" pitchFamily="34" charset="0"/>
            <a:cs typeface="Arial" panose="020B0604020202020204" pitchFamily="34" charset="0"/>
          </a:endParaRPr>
        </a:p>
        <a:p>
          <a:endParaRPr lang="en-GB" altLang="en-US" sz="1100" b="0" dirty="0">
            <a:latin typeface="Arial" panose="020B0604020202020204" pitchFamily="34" charset="0"/>
            <a:cs typeface="Arial" panose="020B0604020202020204" pitchFamily="34" charset="0"/>
          </a:endParaRPr>
        </a:p>
        <a:p>
          <a:r>
            <a:rPr lang="en-GB" altLang="en-US" sz="1100" b="0" dirty="0">
              <a:latin typeface="Arial" panose="020B0604020202020204" pitchFamily="34" charset="0"/>
              <a:cs typeface="Arial" panose="020B0604020202020204" pitchFamily="34" charset="0"/>
            </a:rPr>
            <a:t>Levels of employment vary on a seasonal basis. During January, February and March, Jobseekers Allowance claimant rates are typically around 10 15% higher than they are during Summer and early Autumn months.</a:t>
          </a:r>
        </a:p>
        <a:p>
          <a:r>
            <a:rPr lang="en-GB" altLang="en-US" sz="1100" b="0" dirty="0">
              <a:latin typeface="Arial" panose="020B0604020202020204" pitchFamily="34" charset="0"/>
              <a:cs typeface="Arial" panose="020B0604020202020204" pitchFamily="34" charset="0"/>
            </a:rPr>
            <a:t>Research reveals that many areas of Devon and Cornwall have a particularly high proportion of low paid jobs relative to other local authorities.</a:t>
          </a:r>
        </a:p>
        <a:p>
          <a:endParaRPr lang="en-GB" altLang="en-US" sz="1100" b="0" dirty="0">
            <a:latin typeface="Arial" panose="020B0604020202020204" pitchFamily="34" charset="0"/>
            <a:cs typeface="Arial" panose="020B0604020202020204" pitchFamily="34" charset="0"/>
          </a:endParaRPr>
        </a:p>
        <a:p>
          <a:endParaRPr lang="en-GB" altLang="en-US" sz="1100" b="1" dirty="0">
            <a:latin typeface="Arial" panose="020B0604020202020204" pitchFamily="34" charset="0"/>
            <a:cs typeface="Arial" panose="020B0604020202020204" pitchFamily="34" charset="0"/>
          </a:endParaRPr>
        </a:p>
      </dgm:t>
    </dgm:pt>
    <dgm:pt modelId="{D2E52D9E-4194-4062-9990-38A5E845D31A}" type="parTrans" cxnId="{D3C970B8-B0B7-463B-8AA5-CC2F1B15866D}">
      <dgm:prSet/>
      <dgm:spPr/>
      <dgm:t>
        <a:bodyPr/>
        <a:lstStyle/>
        <a:p>
          <a:endParaRPr lang="en-GB" sz="1100">
            <a:latin typeface="Arial" panose="020B0604020202020204" pitchFamily="34" charset="0"/>
            <a:cs typeface="Arial" panose="020B0604020202020204" pitchFamily="34" charset="0"/>
          </a:endParaRPr>
        </a:p>
      </dgm:t>
    </dgm:pt>
    <dgm:pt modelId="{A81133F2-B368-4AFF-9316-17C2D9FD3533}" type="sibTrans" cxnId="{D3C970B8-B0B7-463B-8AA5-CC2F1B15866D}">
      <dgm:prSet/>
      <dgm:spPr/>
      <dgm:t>
        <a:bodyPr/>
        <a:lstStyle/>
        <a:p>
          <a:endParaRPr lang="en-GB" sz="1100">
            <a:latin typeface="Arial" panose="020B0604020202020204" pitchFamily="34" charset="0"/>
            <a:cs typeface="Arial" panose="020B0604020202020204" pitchFamily="34" charset="0"/>
          </a:endParaRPr>
        </a:p>
      </dgm:t>
    </dgm:pt>
    <dgm:pt modelId="{0CC110ED-3EFF-4139-BBDD-44A0E837556A}">
      <dgm:prSet custT="1"/>
      <dgm:spPr>
        <a:ln w="38100">
          <a:solidFill>
            <a:srgbClr val="0070C0"/>
          </a:solidFill>
        </a:ln>
      </dgm:spPr>
      <dgm:t>
        <a:bodyPr/>
        <a:lstStyle/>
        <a:p>
          <a:r>
            <a:rPr lang="en-GB" altLang="en-US" sz="1200" b="1" u="sng" dirty="0">
              <a:latin typeface="Arial" panose="020B0604020202020204" pitchFamily="34" charset="0"/>
              <a:cs typeface="Arial" panose="020B0604020202020204" pitchFamily="34" charset="0"/>
            </a:rPr>
            <a:t>Youth Justice:</a:t>
          </a:r>
        </a:p>
        <a:p>
          <a:r>
            <a:rPr lang="en-GB" altLang="en-US" sz="1100" b="0" dirty="0">
              <a:latin typeface="Arial" panose="020B0604020202020204" pitchFamily="34" charset="0"/>
              <a:cs typeface="Arial" panose="020B0604020202020204" pitchFamily="34" charset="0"/>
            </a:rPr>
            <a:t>First time entrants Devon and Cornwall PCC area (FTE per 100,000 under 18 yr olds)- 121 </a:t>
          </a:r>
        </a:p>
        <a:p>
          <a:r>
            <a:rPr lang="en-GB" altLang="en-US" sz="1100" b="0" dirty="0">
              <a:latin typeface="Arial" panose="020B0604020202020204" pitchFamily="34" charset="0"/>
              <a:cs typeface="Arial" panose="020B0604020202020204" pitchFamily="34" charset="0"/>
            </a:rPr>
            <a:t>(October 2021-September 2022)</a:t>
          </a:r>
        </a:p>
        <a:p>
          <a:endParaRPr lang="en-GB" altLang="en-US" sz="1100" b="0" dirty="0">
            <a:latin typeface="Arial" panose="020B0604020202020204" pitchFamily="34" charset="0"/>
            <a:cs typeface="Arial" panose="020B0604020202020204" pitchFamily="34" charset="0"/>
          </a:endParaRPr>
        </a:p>
        <a:p>
          <a:r>
            <a:rPr lang="en-GB" altLang="en-US" sz="1100" b="0" dirty="0">
              <a:latin typeface="Arial" panose="020B0604020202020204" pitchFamily="34" charset="0"/>
              <a:cs typeface="Arial" panose="020B0604020202020204" pitchFamily="34" charset="0"/>
            </a:rPr>
            <a:t>Custody rate per 1000 young people Devon and Cornwall PCC area </a:t>
          </a:r>
        </a:p>
        <a:p>
          <a:r>
            <a:rPr lang="en-GB" altLang="en-US" sz="1100" b="0" dirty="0">
              <a:latin typeface="Arial" panose="020B0604020202020204" pitchFamily="34" charset="0"/>
              <a:cs typeface="Arial" panose="020B0604020202020204" pitchFamily="34" charset="0"/>
            </a:rPr>
            <a:t>0.03</a:t>
          </a:r>
        </a:p>
        <a:p>
          <a:r>
            <a:rPr lang="en-GB" altLang="en-US" sz="1100" b="0" dirty="0">
              <a:latin typeface="Arial" panose="020B0604020202020204" pitchFamily="34" charset="0"/>
              <a:cs typeface="Arial" panose="020B0604020202020204" pitchFamily="34" charset="0"/>
            </a:rPr>
            <a:t>(October 2021-September 2022)</a:t>
          </a:r>
        </a:p>
        <a:p>
          <a:endParaRPr lang="en-GB" altLang="en-US" sz="1100" b="0" dirty="0">
            <a:latin typeface="Arial" panose="020B0604020202020204" pitchFamily="34" charset="0"/>
            <a:cs typeface="Arial" panose="020B0604020202020204" pitchFamily="34" charset="0"/>
          </a:endParaRPr>
        </a:p>
        <a:p>
          <a:endParaRPr lang="en-GB" altLang="en-US" sz="1100" b="0" dirty="0">
            <a:latin typeface="Arial" panose="020B0604020202020204" pitchFamily="34" charset="0"/>
            <a:cs typeface="Arial" panose="020B0604020202020204" pitchFamily="34" charset="0"/>
          </a:endParaRPr>
        </a:p>
        <a:p>
          <a:endParaRPr lang="en-GB" altLang="en-US" sz="1100" b="0" dirty="0">
            <a:latin typeface="Arial" panose="020B0604020202020204" pitchFamily="34" charset="0"/>
            <a:cs typeface="Arial" panose="020B0604020202020204" pitchFamily="34" charset="0"/>
          </a:endParaRPr>
        </a:p>
        <a:p>
          <a:endParaRPr lang="en-GB" altLang="en-US" sz="1100" b="0" dirty="0">
            <a:latin typeface="Arial" panose="020B0604020202020204" pitchFamily="34" charset="0"/>
            <a:cs typeface="Arial" panose="020B0604020202020204" pitchFamily="34" charset="0"/>
          </a:endParaRPr>
        </a:p>
        <a:p>
          <a:endParaRPr lang="en-GB" altLang="en-US" sz="1100" b="0" dirty="0">
            <a:latin typeface="Arial" panose="020B0604020202020204" pitchFamily="34" charset="0"/>
            <a:cs typeface="Arial" panose="020B0604020202020204" pitchFamily="34" charset="0"/>
          </a:endParaRPr>
        </a:p>
        <a:p>
          <a:endParaRPr lang="en-GB" altLang="en-US" sz="1100" b="0" dirty="0">
            <a:latin typeface="Arial" panose="020B0604020202020204" pitchFamily="34" charset="0"/>
            <a:cs typeface="Arial" panose="020B0604020202020204" pitchFamily="34" charset="0"/>
          </a:endParaRPr>
        </a:p>
        <a:p>
          <a:endParaRPr lang="en-GB" altLang="en-US" sz="1100" b="0" dirty="0">
            <a:latin typeface="Arial" panose="020B0604020202020204" pitchFamily="34" charset="0"/>
            <a:cs typeface="Arial" panose="020B0604020202020204" pitchFamily="34" charset="0"/>
          </a:endParaRPr>
        </a:p>
        <a:p>
          <a:endParaRPr lang="en-GB" altLang="en-US" sz="1100" b="0" dirty="0">
            <a:latin typeface="Arial" panose="020B0604020202020204" pitchFamily="34" charset="0"/>
            <a:cs typeface="Arial" panose="020B0604020202020204" pitchFamily="34" charset="0"/>
          </a:endParaRPr>
        </a:p>
        <a:p>
          <a:endParaRPr lang="en-GB" altLang="en-US" sz="1100" b="0" dirty="0">
            <a:latin typeface="Arial" panose="020B0604020202020204" pitchFamily="34" charset="0"/>
            <a:cs typeface="Arial" panose="020B0604020202020204" pitchFamily="34" charset="0"/>
          </a:endParaRPr>
        </a:p>
        <a:p>
          <a:endParaRPr lang="en-GB" altLang="en-US" sz="1100" b="0" dirty="0">
            <a:latin typeface="Arial" panose="020B0604020202020204" pitchFamily="34" charset="0"/>
            <a:cs typeface="Arial" panose="020B0604020202020204" pitchFamily="34" charset="0"/>
          </a:endParaRPr>
        </a:p>
        <a:p>
          <a:endParaRPr lang="en-GB" altLang="en-US" sz="1100" b="0" dirty="0">
            <a:latin typeface="Arial" panose="020B0604020202020204" pitchFamily="34" charset="0"/>
            <a:cs typeface="Arial" panose="020B0604020202020204" pitchFamily="34" charset="0"/>
          </a:endParaRPr>
        </a:p>
        <a:p>
          <a:endParaRPr lang="en-GB" altLang="en-US" sz="1100" b="0" dirty="0">
            <a:latin typeface="Arial" panose="020B0604020202020204" pitchFamily="34" charset="0"/>
            <a:cs typeface="Arial" panose="020B0604020202020204" pitchFamily="34" charset="0"/>
          </a:endParaRPr>
        </a:p>
        <a:p>
          <a:endParaRPr lang="en-GB" altLang="en-US" sz="1100" b="0" dirty="0">
            <a:latin typeface="Arial" panose="020B0604020202020204" pitchFamily="34" charset="0"/>
            <a:cs typeface="Arial" panose="020B0604020202020204" pitchFamily="34" charset="0"/>
          </a:endParaRPr>
        </a:p>
      </dgm:t>
    </dgm:pt>
    <dgm:pt modelId="{9B0EF806-A50E-4BDD-9A81-25DE87FC0710}" type="parTrans" cxnId="{8B877680-A067-4F51-AC31-EABF5F4F9F7B}">
      <dgm:prSet/>
      <dgm:spPr/>
      <dgm:t>
        <a:bodyPr/>
        <a:lstStyle/>
        <a:p>
          <a:endParaRPr lang="en-GB" sz="1100"/>
        </a:p>
      </dgm:t>
    </dgm:pt>
    <dgm:pt modelId="{C5F14558-1EAC-456F-A5BE-D92C8A6FE29C}" type="sibTrans" cxnId="{8B877680-A067-4F51-AC31-EABF5F4F9F7B}">
      <dgm:prSet/>
      <dgm:spPr/>
      <dgm:t>
        <a:bodyPr/>
        <a:lstStyle/>
        <a:p>
          <a:endParaRPr lang="en-GB" sz="1100"/>
        </a:p>
      </dgm:t>
    </dgm:pt>
    <dgm:pt modelId="{EBB44920-85D7-4583-95A9-DC2764B7FFCB}" type="pres">
      <dgm:prSet presAssocID="{F804B60C-F728-42D0-99C0-C79B2E01963E}" presName="diagram" presStyleCnt="0">
        <dgm:presLayoutVars>
          <dgm:dir/>
          <dgm:resizeHandles val="exact"/>
        </dgm:presLayoutVars>
      </dgm:prSet>
      <dgm:spPr/>
    </dgm:pt>
    <dgm:pt modelId="{8724B2FF-4259-4A10-976D-FD1D2184FA87}" type="pres">
      <dgm:prSet presAssocID="{DF0E2EDF-7DE9-4CDA-B2EA-C2B0BECBA108}" presName="node" presStyleLbl="node1" presStyleIdx="0" presStyleCnt="7" custScaleY="549747">
        <dgm:presLayoutVars>
          <dgm:bulletEnabled val="1"/>
        </dgm:presLayoutVars>
      </dgm:prSet>
      <dgm:spPr/>
    </dgm:pt>
    <dgm:pt modelId="{A3B39EA5-FAB4-4604-8349-BD81269B541E}" type="pres">
      <dgm:prSet presAssocID="{D28F6DA1-2C36-419B-AE70-1AE88C3ABFAF}" presName="sibTrans" presStyleCnt="0"/>
      <dgm:spPr/>
    </dgm:pt>
    <dgm:pt modelId="{587DB80D-1D67-4CC1-86E4-0FACC66E06AB}" type="pres">
      <dgm:prSet presAssocID="{51442E53-D46A-4AAC-822C-C02402D4C49B}" presName="node" presStyleLbl="node1" presStyleIdx="1" presStyleCnt="7" custScaleY="549747" custLinFactNeighborX="0" custLinFactNeighborY="0">
        <dgm:presLayoutVars>
          <dgm:bulletEnabled val="1"/>
        </dgm:presLayoutVars>
      </dgm:prSet>
      <dgm:spPr/>
    </dgm:pt>
    <dgm:pt modelId="{923E7954-DF65-42EC-808D-0427A6E58E9E}" type="pres">
      <dgm:prSet presAssocID="{48B75AE2-6809-40F3-B784-F75B83F1E3EE}" presName="sibTrans" presStyleCnt="0"/>
      <dgm:spPr/>
    </dgm:pt>
    <dgm:pt modelId="{247540A4-4FBD-4898-A89D-725B3D668569}" type="pres">
      <dgm:prSet presAssocID="{859313E3-1A5D-4DDA-9149-E73CE850547F}" presName="node" presStyleLbl="node1" presStyleIdx="2" presStyleCnt="7" custScaleY="548988">
        <dgm:presLayoutVars>
          <dgm:bulletEnabled val="1"/>
        </dgm:presLayoutVars>
      </dgm:prSet>
      <dgm:spPr/>
    </dgm:pt>
    <dgm:pt modelId="{D62877B1-E7D2-4C54-A931-92F2E7D23A85}" type="pres">
      <dgm:prSet presAssocID="{27CAA751-2489-4DE4-82CE-935EAD53B15E}" presName="sibTrans" presStyleCnt="0"/>
      <dgm:spPr/>
    </dgm:pt>
    <dgm:pt modelId="{887DE067-E29C-462D-BD8F-9140E04F9152}" type="pres">
      <dgm:prSet presAssocID="{5101B752-2CA6-4ADA-89BD-D444A019BD71}" presName="node" presStyleLbl="node1" presStyleIdx="3" presStyleCnt="7" custScaleY="551829">
        <dgm:presLayoutVars>
          <dgm:bulletEnabled val="1"/>
        </dgm:presLayoutVars>
      </dgm:prSet>
      <dgm:spPr/>
    </dgm:pt>
    <dgm:pt modelId="{C9B49721-8104-44E1-965C-387FB179A252}" type="pres">
      <dgm:prSet presAssocID="{A81133F2-B368-4AFF-9316-17C2D9FD3533}" presName="sibTrans" presStyleCnt="0"/>
      <dgm:spPr/>
    </dgm:pt>
    <dgm:pt modelId="{98BFFF7D-C5FE-4B5D-986C-D9B72F27FEFB}" type="pres">
      <dgm:prSet presAssocID="{9A05B0BB-3F4B-4E02-9B69-D752AAB0E60B}" presName="node" presStyleLbl="node1" presStyleIdx="4" presStyleCnt="7" custScaleY="554669">
        <dgm:presLayoutVars>
          <dgm:bulletEnabled val="1"/>
        </dgm:presLayoutVars>
      </dgm:prSet>
      <dgm:spPr/>
    </dgm:pt>
    <dgm:pt modelId="{966789D4-2AF7-4C0F-B965-4B8584A23A23}" type="pres">
      <dgm:prSet presAssocID="{D1A0730F-AE9F-4343-86D1-7B786E72F521}" presName="sibTrans" presStyleCnt="0"/>
      <dgm:spPr/>
    </dgm:pt>
    <dgm:pt modelId="{8465F39D-E5EF-4C64-98C4-DC0C94590C8F}" type="pres">
      <dgm:prSet presAssocID="{E33AE467-742C-4E09-9CC9-D03321F43897}" presName="node" presStyleLbl="node1" presStyleIdx="5" presStyleCnt="7" custScaleY="557510">
        <dgm:presLayoutVars>
          <dgm:bulletEnabled val="1"/>
        </dgm:presLayoutVars>
      </dgm:prSet>
      <dgm:spPr/>
    </dgm:pt>
    <dgm:pt modelId="{56AF80C4-AC08-4056-BE98-6DBCC88C3590}" type="pres">
      <dgm:prSet presAssocID="{71F37B74-C51E-4472-A586-C3C468589618}" presName="sibTrans" presStyleCnt="0"/>
      <dgm:spPr/>
    </dgm:pt>
    <dgm:pt modelId="{D8B1415D-5C43-4FCF-9A10-A38869809520}" type="pres">
      <dgm:prSet presAssocID="{0CC110ED-3EFF-4139-BBDD-44A0E837556A}" presName="node" presStyleLbl="node1" presStyleIdx="6" presStyleCnt="7" custScaleY="548988">
        <dgm:presLayoutVars>
          <dgm:bulletEnabled val="1"/>
        </dgm:presLayoutVars>
      </dgm:prSet>
      <dgm:spPr/>
    </dgm:pt>
  </dgm:ptLst>
  <dgm:cxnLst>
    <dgm:cxn modelId="{936D5608-EBDF-4AFF-BA03-6A8003ED56CF}" type="presOf" srcId="{5101B752-2CA6-4ADA-89BD-D444A019BD71}" destId="{887DE067-E29C-462D-BD8F-9140E04F9152}" srcOrd="0" destOrd="0" presId="urn:microsoft.com/office/officeart/2005/8/layout/default"/>
    <dgm:cxn modelId="{E0AB253E-1A90-40A2-B5BD-3F71FC6FC5D3}" type="presOf" srcId="{51442E53-D46A-4AAC-822C-C02402D4C49B}" destId="{587DB80D-1D67-4CC1-86E4-0FACC66E06AB}" srcOrd="0" destOrd="0" presId="urn:microsoft.com/office/officeart/2005/8/layout/default"/>
    <dgm:cxn modelId="{0E1CD75D-AC7A-4BAA-A4F6-C8676DA62B3C}" srcId="{F804B60C-F728-42D0-99C0-C79B2E01963E}" destId="{9A05B0BB-3F4B-4E02-9B69-D752AAB0E60B}" srcOrd="4" destOrd="0" parTransId="{162B0D99-E6C4-49F5-A5CE-2B4C23C38C95}" sibTransId="{D1A0730F-AE9F-4343-86D1-7B786E72F521}"/>
    <dgm:cxn modelId="{1DB8C26D-9A6E-492B-8EAE-160D153E4A3D}" srcId="{F804B60C-F728-42D0-99C0-C79B2E01963E}" destId="{DF0E2EDF-7DE9-4CDA-B2EA-C2B0BECBA108}" srcOrd="0" destOrd="0" parTransId="{057A92E5-EC31-4B63-9E46-6C6790A28CF7}" sibTransId="{D28F6DA1-2C36-419B-AE70-1AE88C3ABFAF}"/>
    <dgm:cxn modelId="{D4B2025A-844B-4131-9BF3-F35682F6C77A}" srcId="{F804B60C-F728-42D0-99C0-C79B2E01963E}" destId="{859313E3-1A5D-4DDA-9149-E73CE850547F}" srcOrd="2" destOrd="0" parTransId="{C8D2C62A-55D3-4C7D-8464-521C048002A2}" sibTransId="{27CAA751-2489-4DE4-82CE-935EAD53B15E}"/>
    <dgm:cxn modelId="{8B877680-A067-4F51-AC31-EABF5F4F9F7B}" srcId="{F804B60C-F728-42D0-99C0-C79B2E01963E}" destId="{0CC110ED-3EFF-4139-BBDD-44A0E837556A}" srcOrd="6" destOrd="0" parTransId="{9B0EF806-A50E-4BDD-9A81-25DE87FC0710}" sibTransId="{C5F14558-1EAC-456F-A5BE-D92C8A6FE29C}"/>
    <dgm:cxn modelId="{68C51C8A-A5E0-44EA-BEBA-B28C89F37849}" srcId="{F804B60C-F728-42D0-99C0-C79B2E01963E}" destId="{51442E53-D46A-4AAC-822C-C02402D4C49B}" srcOrd="1" destOrd="0" parTransId="{473CD267-EFC1-48CD-A928-49BD0431182A}" sibTransId="{48B75AE2-6809-40F3-B784-F75B83F1E3EE}"/>
    <dgm:cxn modelId="{06C98E97-0290-45D5-94BB-AF8B1801FD6B}" type="presOf" srcId="{0CC110ED-3EFF-4139-BBDD-44A0E837556A}" destId="{D8B1415D-5C43-4FCF-9A10-A38869809520}" srcOrd="0" destOrd="0" presId="urn:microsoft.com/office/officeart/2005/8/layout/default"/>
    <dgm:cxn modelId="{43A4A8A9-9048-42B3-8428-55D835BA4C3F}" type="presOf" srcId="{DF0E2EDF-7DE9-4CDA-B2EA-C2B0BECBA108}" destId="{8724B2FF-4259-4A10-976D-FD1D2184FA87}" srcOrd="0" destOrd="0" presId="urn:microsoft.com/office/officeart/2005/8/layout/default"/>
    <dgm:cxn modelId="{D3C970B8-B0B7-463B-8AA5-CC2F1B15866D}" srcId="{F804B60C-F728-42D0-99C0-C79B2E01963E}" destId="{5101B752-2CA6-4ADA-89BD-D444A019BD71}" srcOrd="3" destOrd="0" parTransId="{D2E52D9E-4194-4062-9990-38A5E845D31A}" sibTransId="{A81133F2-B368-4AFF-9316-17C2D9FD3533}"/>
    <dgm:cxn modelId="{6B805FC2-9CD7-4ECF-AF35-2781B06BF5B6}" type="presOf" srcId="{F804B60C-F728-42D0-99C0-C79B2E01963E}" destId="{EBB44920-85D7-4583-95A9-DC2764B7FFCB}" srcOrd="0" destOrd="0" presId="urn:microsoft.com/office/officeart/2005/8/layout/default"/>
    <dgm:cxn modelId="{DBB70EE3-387A-4D28-BB9C-2FB5BEED91CB}" srcId="{F804B60C-F728-42D0-99C0-C79B2E01963E}" destId="{E33AE467-742C-4E09-9CC9-D03321F43897}" srcOrd="5" destOrd="0" parTransId="{CC9F5B42-38E6-4F3B-96F3-3EC8C14421A1}" sibTransId="{71F37B74-C51E-4472-A586-C3C468589618}"/>
    <dgm:cxn modelId="{D7137EE4-BCA2-4D69-A08E-FAE3E01343F8}" type="presOf" srcId="{859313E3-1A5D-4DDA-9149-E73CE850547F}" destId="{247540A4-4FBD-4898-A89D-725B3D668569}" srcOrd="0" destOrd="0" presId="urn:microsoft.com/office/officeart/2005/8/layout/default"/>
    <dgm:cxn modelId="{88761FFD-382D-4098-9088-6AA2F126C583}" type="presOf" srcId="{E33AE467-742C-4E09-9CC9-D03321F43897}" destId="{8465F39D-E5EF-4C64-98C4-DC0C94590C8F}" srcOrd="0" destOrd="0" presId="urn:microsoft.com/office/officeart/2005/8/layout/default"/>
    <dgm:cxn modelId="{36C895FE-3B8A-4F37-8DEF-449EEC1119E6}" type="presOf" srcId="{9A05B0BB-3F4B-4E02-9B69-D752AAB0E60B}" destId="{98BFFF7D-C5FE-4B5D-986C-D9B72F27FEFB}" srcOrd="0" destOrd="0" presId="urn:microsoft.com/office/officeart/2005/8/layout/default"/>
    <dgm:cxn modelId="{6D7454E3-CBB7-40A8-A4F7-34E81304FCAE}" type="presParOf" srcId="{EBB44920-85D7-4583-95A9-DC2764B7FFCB}" destId="{8724B2FF-4259-4A10-976D-FD1D2184FA87}" srcOrd="0" destOrd="0" presId="urn:microsoft.com/office/officeart/2005/8/layout/default"/>
    <dgm:cxn modelId="{24560F05-A484-4561-984C-90E3612ACC9A}" type="presParOf" srcId="{EBB44920-85D7-4583-95A9-DC2764B7FFCB}" destId="{A3B39EA5-FAB4-4604-8349-BD81269B541E}" srcOrd="1" destOrd="0" presId="urn:microsoft.com/office/officeart/2005/8/layout/default"/>
    <dgm:cxn modelId="{B3F633ED-EB46-4DF0-9E2B-15D0C641AAAC}" type="presParOf" srcId="{EBB44920-85D7-4583-95A9-DC2764B7FFCB}" destId="{587DB80D-1D67-4CC1-86E4-0FACC66E06AB}" srcOrd="2" destOrd="0" presId="urn:microsoft.com/office/officeart/2005/8/layout/default"/>
    <dgm:cxn modelId="{2ECBD682-9BDB-4E23-BF74-1032D5B0725E}" type="presParOf" srcId="{EBB44920-85D7-4583-95A9-DC2764B7FFCB}" destId="{923E7954-DF65-42EC-808D-0427A6E58E9E}" srcOrd="3" destOrd="0" presId="urn:microsoft.com/office/officeart/2005/8/layout/default"/>
    <dgm:cxn modelId="{72E49A02-D949-4A6D-9675-11D194726558}" type="presParOf" srcId="{EBB44920-85D7-4583-95A9-DC2764B7FFCB}" destId="{247540A4-4FBD-4898-A89D-725B3D668569}" srcOrd="4" destOrd="0" presId="urn:microsoft.com/office/officeart/2005/8/layout/default"/>
    <dgm:cxn modelId="{515D4696-67DF-4509-98A9-F4463302A9F2}" type="presParOf" srcId="{EBB44920-85D7-4583-95A9-DC2764B7FFCB}" destId="{D62877B1-E7D2-4C54-A931-92F2E7D23A85}" srcOrd="5" destOrd="0" presId="urn:microsoft.com/office/officeart/2005/8/layout/default"/>
    <dgm:cxn modelId="{2A538377-139B-4AEA-9A62-8CC1A7390AD5}" type="presParOf" srcId="{EBB44920-85D7-4583-95A9-DC2764B7FFCB}" destId="{887DE067-E29C-462D-BD8F-9140E04F9152}" srcOrd="6" destOrd="0" presId="urn:microsoft.com/office/officeart/2005/8/layout/default"/>
    <dgm:cxn modelId="{1DE6E6A3-99F7-4703-B9A4-EEDA8ACC1225}" type="presParOf" srcId="{EBB44920-85D7-4583-95A9-DC2764B7FFCB}" destId="{C9B49721-8104-44E1-965C-387FB179A252}" srcOrd="7" destOrd="0" presId="urn:microsoft.com/office/officeart/2005/8/layout/default"/>
    <dgm:cxn modelId="{C57FD72B-EC96-40B8-98ED-768BD1B564C2}" type="presParOf" srcId="{EBB44920-85D7-4583-95A9-DC2764B7FFCB}" destId="{98BFFF7D-C5FE-4B5D-986C-D9B72F27FEFB}" srcOrd="8" destOrd="0" presId="urn:microsoft.com/office/officeart/2005/8/layout/default"/>
    <dgm:cxn modelId="{FE7C6B8C-C69D-40CF-A045-0B65914CBDB5}" type="presParOf" srcId="{EBB44920-85D7-4583-95A9-DC2764B7FFCB}" destId="{966789D4-2AF7-4C0F-B965-4B8584A23A23}" srcOrd="9" destOrd="0" presId="urn:microsoft.com/office/officeart/2005/8/layout/default"/>
    <dgm:cxn modelId="{428966EE-66BF-418F-8DF2-3DE33CB9F0AC}" type="presParOf" srcId="{EBB44920-85D7-4583-95A9-DC2764B7FFCB}" destId="{8465F39D-E5EF-4C64-98C4-DC0C94590C8F}" srcOrd="10" destOrd="0" presId="urn:microsoft.com/office/officeart/2005/8/layout/default"/>
    <dgm:cxn modelId="{804476B4-A884-4AD7-A336-91C88093F668}" type="presParOf" srcId="{EBB44920-85D7-4583-95A9-DC2764B7FFCB}" destId="{56AF80C4-AC08-4056-BE98-6DBCC88C3590}" srcOrd="11" destOrd="0" presId="urn:microsoft.com/office/officeart/2005/8/layout/default"/>
    <dgm:cxn modelId="{BEACE4A2-F29D-4D8B-9164-FBB90EE4FECE}" type="presParOf" srcId="{EBB44920-85D7-4583-95A9-DC2764B7FFCB}" destId="{D8B1415D-5C43-4FCF-9A10-A38869809520}" srcOrd="12" destOrd="0" presId="urn:microsoft.com/office/officeart/2005/8/layout/default"/>
  </dgm:cxnLst>
  <dgm:bg/>
  <dgm:whole>
    <a:ln w="38100"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9CCB3FC-0DB5-41E8-BBD4-CA4649094FA1}"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GB"/>
        </a:p>
      </dgm:t>
    </dgm:pt>
    <dgm:pt modelId="{3F12487B-90B1-490B-880C-01CB45ADD91D}">
      <dgm:prSet phldrT="[Text]" custT="1"/>
      <dgm:spPr>
        <a:solidFill>
          <a:schemeClr val="accent1">
            <a:lumMod val="40000"/>
            <a:lumOff val="60000"/>
          </a:schemeClr>
        </a:solidFill>
        <a:ln w="28575">
          <a:solidFill>
            <a:schemeClr val="accent1"/>
          </a:solidFill>
        </a:ln>
      </dgm:spPr>
      <dgm:t>
        <a:bodyPr/>
        <a:lstStyle/>
        <a:p>
          <a:pPr algn="ctr"/>
          <a:r>
            <a:rPr lang="en-GB" sz="2000" dirty="0">
              <a:solidFill>
                <a:schemeClr val="tx1"/>
              </a:solidFill>
              <a:latin typeface="Arial" panose="020B0604020202020204" pitchFamily="34" charset="0"/>
              <a:cs typeface="Arial" panose="020B0604020202020204" pitchFamily="34" charset="0"/>
            </a:rPr>
            <a:t>Welcome  &amp; Care</a:t>
          </a:r>
        </a:p>
      </dgm:t>
    </dgm:pt>
    <dgm:pt modelId="{CDD3D24E-D7E6-4A1F-A727-352B9329B369}" type="parTrans" cxnId="{C8E34D96-6DC0-47CE-875D-0BE77DC990F4}">
      <dgm:prSet/>
      <dgm:spPr/>
      <dgm:t>
        <a:bodyPr/>
        <a:lstStyle/>
        <a:p>
          <a:pPr algn="ctr"/>
          <a:endParaRPr lang="en-GB" sz="900">
            <a:latin typeface="Arial" panose="020B0604020202020204" pitchFamily="34" charset="0"/>
            <a:cs typeface="Arial" panose="020B0604020202020204" pitchFamily="34" charset="0"/>
          </a:endParaRPr>
        </a:p>
      </dgm:t>
    </dgm:pt>
    <dgm:pt modelId="{E735A31A-41AE-4692-A4C6-1071BB791949}" type="sibTrans" cxnId="{C8E34D96-6DC0-47CE-875D-0BE77DC990F4}">
      <dgm:prSet/>
      <dgm:spPr/>
      <dgm:t>
        <a:bodyPr/>
        <a:lstStyle/>
        <a:p>
          <a:pPr algn="ctr"/>
          <a:endParaRPr lang="en-GB" sz="900">
            <a:latin typeface="Arial" panose="020B0604020202020204" pitchFamily="34" charset="0"/>
            <a:cs typeface="Arial" panose="020B0604020202020204" pitchFamily="34" charset="0"/>
          </a:endParaRPr>
        </a:p>
      </dgm:t>
    </dgm:pt>
    <dgm:pt modelId="{18B21C40-9466-4269-B038-530F610EDEE7}">
      <dgm:prSet phldrT="[Text]" custT="1"/>
      <dgm:spPr>
        <a:solidFill>
          <a:schemeClr val="accent1">
            <a:lumMod val="40000"/>
            <a:lumOff val="60000"/>
          </a:schemeClr>
        </a:solidFill>
        <a:ln w="28575">
          <a:solidFill>
            <a:schemeClr val="accent1"/>
          </a:solidFill>
        </a:ln>
      </dgm:spPr>
      <dgm:t>
        <a:bodyPr/>
        <a:lstStyle/>
        <a:p>
          <a:pPr algn="ctr"/>
          <a:r>
            <a:rPr lang="en-GB" sz="2000" dirty="0">
              <a:solidFill>
                <a:schemeClr val="tx1"/>
              </a:solidFill>
              <a:latin typeface="Arial" panose="020B0604020202020204" pitchFamily="34" charset="0"/>
              <a:cs typeface="Arial" panose="020B0604020202020204" pitchFamily="34" charset="0"/>
            </a:rPr>
            <a:t>Value &amp; Include</a:t>
          </a:r>
        </a:p>
      </dgm:t>
    </dgm:pt>
    <dgm:pt modelId="{A33BFA42-DCE6-4C8B-8B9A-9B7F98A64640}" type="parTrans" cxnId="{D1EFB10D-ACC8-4D40-A402-06C94148550C}">
      <dgm:prSet/>
      <dgm:spPr/>
      <dgm:t>
        <a:bodyPr/>
        <a:lstStyle/>
        <a:p>
          <a:pPr algn="ctr"/>
          <a:endParaRPr lang="en-GB" sz="900">
            <a:latin typeface="Arial" panose="020B0604020202020204" pitchFamily="34" charset="0"/>
            <a:cs typeface="Arial" panose="020B0604020202020204" pitchFamily="34" charset="0"/>
          </a:endParaRPr>
        </a:p>
      </dgm:t>
    </dgm:pt>
    <dgm:pt modelId="{B079E93A-ABCB-4FDC-B536-027D55F0D78A}" type="sibTrans" cxnId="{D1EFB10D-ACC8-4D40-A402-06C94148550C}">
      <dgm:prSet/>
      <dgm:spPr/>
      <dgm:t>
        <a:bodyPr/>
        <a:lstStyle/>
        <a:p>
          <a:pPr algn="ctr"/>
          <a:endParaRPr lang="en-GB" sz="900">
            <a:latin typeface="Arial" panose="020B0604020202020204" pitchFamily="34" charset="0"/>
            <a:cs typeface="Arial" panose="020B0604020202020204" pitchFamily="34" charset="0"/>
          </a:endParaRPr>
        </a:p>
      </dgm:t>
    </dgm:pt>
    <dgm:pt modelId="{9C96C201-7E2B-4894-BFA8-3256FDC034C5}">
      <dgm:prSet phldrT="[Text]" custT="1"/>
      <dgm:spPr>
        <a:solidFill>
          <a:schemeClr val="accent1">
            <a:lumMod val="40000"/>
            <a:lumOff val="60000"/>
          </a:schemeClr>
        </a:solidFill>
        <a:ln w="28575">
          <a:solidFill>
            <a:schemeClr val="accent1"/>
          </a:solidFill>
        </a:ln>
      </dgm:spPr>
      <dgm:t>
        <a:bodyPr/>
        <a:lstStyle/>
        <a:p>
          <a:pPr algn="ctr"/>
          <a:endParaRPr lang="en-GB" sz="2000" dirty="0">
            <a:solidFill>
              <a:schemeClr val="tx1"/>
            </a:solidFill>
            <a:latin typeface="Arial" panose="020B0604020202020204" pitchFamily="34" charset="0"/>
            <a:cs typeface="Arial" panose="020B0604020202020204" pitchFamily="34" charset="0"/>
          </a:endParaRPr>
        </a:p>
        <a:p>
          <a:pPr algn="ctr"/>
          <a:r>
            <a:rPr lang="en-GB" sz="2000" dirty="0">
              <a:solidFill>
                <a:schemeClr val="tx1"/>
              </a:solidFill>
              <a:latin typeface="Arial" panose="020B0604020202020204" pitchFamily="34" charset="0"/>
              <a:cs typeface="Arial" panose="020B0604020202020204" pitchFamily="34" charset="0"/>
            </a:rPr>
            <a:t>Communicate</a:t>
          </a:r>
        </a:p>
      </dgm:t>
    </dgm:pt>
    <dgm:pt modelId="{1B7C88F4-4CDA-4025-81AF-70A9E360A444}" type="parTrans" cxnId="{33572825-80F7-4458-8770-F7FDF260CD84}">
      <dgm:prSet/>
      <dgm:spPr/>
      <dgm:t>
        <a:bodyPr/>
        <a:lstStyle/>
        <a:p>
          <a:pPr algn="ctr"/>
          <a:endParaRPr lang="en-GB" sz="900">
            <a:latin typeface="Arial" panose="020B0604020202020204" pitchFamily="34" charset="0"/>
            <a:cs typeface="Arial" panose="020B0604020202020204" pitchFamily="34" charset="0"/>
          </a:endParaRPr>
        </a:p>
      </dgm:t>
    </dgm:pt>
    <dgm:pt modelId="{A6E4D227-D808-4E78-9131-D7EE40C0B514}" type="sibTrans" cxnId="{33572825-80F7-4458-8770-F7FDF260CD84}">
      <dgm:prSet/>
      <dgm:spPr/>
      <dgm:t>
        <a:bodyPr/>
        <a:lstStyle/>
        <a:p>
          <a:pPr algn="ctr"/>
          <a:endParaRPr lang="en-GB" sz="900">
            <a:latin typeface="Arial" panose="020B0604020202020204" pitchFamily="34" charset="0"/>
            <a:cs typeface="Arial" panose="020B0604020202020204" pitchFamily="34" charset="0"/>
          </a:endParaRPr>
        </a:p>
      </dgm:t>
    </dgm:pt>
    <dgm:pt modelId="{73F50511-4BBE-416B-A8A8-01B0EF740E4F}">
      <dgm:prSet phldrT="[Text]" custT="1"/>
      <dgm:spPr>
        <a:solidFill>
          <a:schemeClr val="accent1">
            <a:lumMod val="40000"/>
            <a:lumOff val="60000"/>
          </a:schemeClr>
        </a:solidFill>
        <a:ln w="28575">
          <a:solidFill>
            <a:schemeClr val="accent1"/>
          </a:solidFill>
        </a:ln>
      </dgm:spPr>
      <dgm:t>
        <a:bodyPr/>
        <a:lstStyle/>
        <a:p>
          <a:pPr algn="ctr"/>
          <a:endParaRPr lang="en-GB" sz="2000" dirty="0">
            <a:solidFill>
              <a:schemeClr val="tx1"/>
            </a:solidFill>
            <a:latin typeface="Arial" panose="020B0604020202020204" pitchFamily="34" charset="0"/>
            <a:cs typeface="Arial" panose="020B0604020202020204" pitchFamily="34" charset="0"/>
          </a:endParaRPr>
        </a:p>
        <a:p>
          <a:pPr algn="ctr"/>
          <a:r>
            <a:rPr lang="en-GB" sz="2000" dirty="0">
              <a:solidFill>
                <a:schemeClr val="tx1"/>
              </a:solidFill>
              <a:latin typeface="Arial" panose="020B0604020202020204" pitchFamily="34" charset="0"/>
              <a:cs typeface="Arial" panose="020B0604020202020204" pitchFamily="34" charset="0"/>
            </a:rPr>
            <a:t>Work in Partnership</a:t>
          </a:r>
        </a:p>
      </dgm:t>
    </dgm:pt>
    <dgm:pt modelId="{A73D2FD1-AC1B-4BF2-9C51-40D8E1A39B9E}" type="parTrans" cxnId="{B094AC95-8496-4A31-9F4A-3F9AA5AC9562}">
      <dgm:prSet/>
      <dgm:spPr/>
      <dgm:t>
        <a:bodyPr/>
        <a:lstStyle/>
        <a:p>
          <a:pPr algn="ctr"/>
          <a:endParaRPr lang="en-GB" sz="900">
            <a:latin typeface="Arial" panose="020B0604020202020204" pitchFamily="34" charset="0"/>
            <a:cs typeface="Arial" panose="020B0604020202020204" pitchFamily="34" charset="0"/>
          </a:endParaRPr>
        </a:p>
      </dgm:t>
    </dgm:pt>
    <dgm:pt modelId="{62C2DE96-195D-4892-BD5A-E13D97760387}" type="sibTrans" cxnId="{B094AC95-8496-4A31-9F4A-3F9AA5AC9562}">
      <dgm:prSet/>
      <dgm:spPr/>
      <dgm:t>
        <a:bodyPr/>
        <a:lstStyle/>
        <a:p>
          <a:pPr algn="ctr"/>
          <a:endParaRPr lang="en-GB" sz="900">
            <a:latin typeface="Arial" panose="020B0604020202020204" pitchFamily="34" charset="0"/>
            <a:cs typeface="Arial" panose="020B0604020202020204" pitchFamily="34" charset="0"/>
          </a:endParaRPr>
        </a:p>
      </dgm:t>
    </dgm:pt>
    <dgm:pt modelId="{DB23984A-EF93-4D2A-863E-2E7450E343F6}">
      <dgm:prSet phldrT="[Text]" phldr="1" custT="1"/>
      <dgm:spPr/>
      <dgm:t>
        <a:bodyPr/>
        <a:lstStyle/>
        <a:p>
          <a:pPr algn="ctr"/>
          <a:endParaRPr lang="en-GB" sz="2000" dirty="0">
            <a:latin typeface="Arial" panose="020B0604020202020204" pitchFamily="34" charset="0"/>
            <a:cs typeface="Arial" panose="020B0604020202020204" pitchFamily="34" charset="0"/>
          </a:endParaRPr>
        </a:p>
      </dgm:t>
    </dgm:pt>
    <dgm:pt modelId="{7A5A9503-4707-4D1C-BA39-F38143DDE6E2}" type="sibTrans" cxnId="{901D2695-521B-487B-9719-3A381AA4194C}">
      <dgm:prSet/>
      <dgm:spPr/>
      <dgm:t>
        <a:bodyPr/>
        <a:lstStyle/>
        <a:p>
          <a:pPr algn="ctr"/>
          <a:endParaRPr lang="en-GB" sz="900">
            <a:latin typeface="Arial" panose="020B0604020202020204" pitchFamily="34" charset="0"/>
            <a:cs typeface="Arial" panose="020B0604020202020204" pitchFamily="34" charset="0"/>
          </a:endParaRPr>
        </a:p>
      </dgm:t>
    </dgm:pt>
    <dgm:pt modelId="{B9175046-2313-4BC1-965B-BCF8DC4F0419}" type="parTrans" cxnId="{901D2695-521B-487B-9719-3A381AA4194C}">
      <dgm:prSet/>
      <dgm:spPr/>
      <dgm:t>
        <a:bodyPr/>
        <a:lstStyle/>
        <a:p>
          <a:pPr algn="ctr"/>
          <a:endParaRPr lang="en-GB" sz="900">
            <a:latin typeface="Arial" panose="020B0604020202020204" pitchFamily="34" charset="0"/>
            <a:cs typeface="Arial" panose="020B0604020202020204" pitchFamily="34" charset="0"/>
          </a:endParaRPr>
        </a:p>
      </dgm:t>
    </dgm:pt>
    <dgm:pt modelId="{4C191BF6-BD47-4E9D-AC83-5F2B04042540}" type="pres">
      <dgm:prSet presAssocID="{79CCB3FC-0DB5-41E8-BBD4-CA4649094FA1}" presName="diagram" presStyleCnt="0">
        <dgm:presLayoutVars>
          <dgm:chMax val="1"/>
          <dgm:dir/>
          <dgm:animLvl val="ctr"/>
          <dgm:resizeHandles val="exact"/>
        </dgm:presLayoutVars>
      </dgm:prSet>
      <dgm:spPr/>
    </dgm:pt>
    <dgm:pt modelId="{E8B0CAD1-86E9-4D78-ABB6-7978E8F226A4}" type="pres">
      <dgm:prSet presAssocID="{79CCB3FC-0DB5-41E8-BBD4-CA4649094FA1}" presName="matrix" presStyleCnt="0"/>
      <dgm:spPr/>
    </dgm:pt>
    <dgm:pt modelId="{51374A3F-0758-4C30-9E11-B13B2CDC4BB2}" type="pres">
      <dgm:prSet presAssocID="{79CCB3FC-0DB5-41E8-BBD4-CA4649094FA1}" presName="tile1" presStyleLbl="node1" presStyleIdx="0" presStyleCnt="4"/>
      <dgm:spPr/>
    </dgm:pt>
    <dgm:pt modelId="{DF022B83-F2AA-4DE7-AD37-5C20B5E8DB41}" type="pres">
      <dgm:prSet presAssocID="{79CCB3FC-0DB5-41E8-BBD4-CA4649094FA1}" presName="tile1text" presStyleLbl="node1" presStyleIdx="0" presStyleCnt="4">
        <dgm:presLayoutVars>
          <dgm:chMax val="0"/>
          <dgm:chPref val="0"/>
          <dgm:bulletEnabled val="1"/>
        </dgm:presLayoutVars>
      </dgm:prSet>
      <dgm:spPr/>
    </dgm:pt>
    <dgm:pt modelId="{D2E694D3-23D0-49E2-9E77-010A4E0893C6}" type="pres">
      <dgm:prSet presAssocID="{79CCB3FC-0DB5-41E8-BBD4-CA4649094FA1}" presName="tile2" presStyleLbl="node1" presStyleIdx="1" presStyleCnt="4"/>
      <dgm:spPr/>
    </dgm:pt>
    <dgm:pt modelId="{5E0E8261-5DDA-40B0-9EB4-5D19B560A604}" type="pres">
      <dgm:prSet presAssocID="{79CCB3FC-0DB5-41E8-BBD4-CA4649094FA1}" presName="tile2text" presStyleLbl="node1" presStyleIdx="1" presStyleCnt="4">
        <dgm:presLayoutVars>
          <dgm:chMax val="0"/>
          <dgm:chPref val="0"/>
          <dgm:bulletEnabled val="1"/>
        </dgm:presLayoutVars>
      </dgm:prSet>
      <dgm:spPr/>
    </dgm:pt>
    <dgm:pt modelId="{D3D8EE39-8EFE-4CEA-BB0A-F0DF0023C727}" type="pres">
      <dgm:prSet presAssocID="{79CCB3FC-0DB5-41E8-BBD4-CA4649094FA1}" presName="tile3" presStyleLbl="node1" presStyleIdx="2" presStyleCnt="4" custLinFactNeighborX="157" custLinFactNeighborY="-291"/>
      <dgm:spPr/>
    </dgm:pt>
    <dgm:pt modelId="{B98EAC59-2E51-470C-AA0E-6CCB86D13EEE}" type="pres">
      <dgm:prSet presAssocID="{79CCB3FC-0DB5-41E8-BBD4-CA4649094FA1}" presName="tile3text" presStyleLbl="node1" presStyleIdx="2" presStyleCnt="4">
        <dgm:presLayoutVars>
          <dgm:chMax val="0"/>
          <dgm:chPref val="0"/>
          <dgm:bulletEnabled val="1"/>
        </dgm:presLayoutVars>
      </dgm:prSet>
      <dgm:spPr/>
    </dgm:pt>
    <dgm:pt modelId="{F1DF3ACA-75CD-4AD3-BDE4-94A3D61C6F30}" type="pres">
      <dgm:prSet presAssocID="{79CCB3FC-0DB5-41E8-BBD4-CA4649094FA1}" presName="tile4" presStyleLbl="node1" presStyleIdx="3" presStyleCnt="4"/>
      <dgm:spPr/>
    </dgm:pt>
    <dgm:pt modelId="{6FBB23E9-F2A7-4B73-BD3F-D6F91F45FC70}" type="pres">
      <dgm:prSet presAssocID="{79CCB3FC-0DB5-41E8-BBD4-CA4649094FA1}" presName="tile4text" presStyleLbl="node1" presStyleIdx="3" presStyleCnt="4">
        <dgm:presLayoutVars>
          <dgm:chMax val="0"/>
          <dgm:chPref val="0"/>
          <dgm:bulletEnabled val="1"/>
        </dgm:presLayoutVars>
      </dgm:prSet>
      <dgm:spPr/>
    </dgm:pt>
    <dgm:pt modelId="{42ADE325-5859-4605-AB9C-C7BD22F6B9E4}" type="pres">
      <dgm:prSet presAssocID="{79CCB3FC-0DB5-41E8-BBD4-CA4649094FA1}" presName="centerTile" presStyleLbl="fgShp" presStyleIdx="0" presStyleCnt="1" custScaleX="80422" custScaleY="79269">
        <dgm:presLayoutVars>
          <dgm:chMax val="0"/>
          <dgm:chPref val="0"/>
        </dgm:presLayoutVars>
      </dgm:prSet>
      <dgm:spPr/>
    </dgm:pt>
  </dgm:ptLst>
  <dgm:cxnLst>
    <dgm:cxn modelId="{4B2CA303-8133-4868-8084-E1583DE57D5D}" type="presOf" srcId="{73F50511-4BBE-416B-A8A8-01B0EF740E4F}" destId="{F1DF3ACA-75CD-4AD3-BDE4-94A3D61C6F30}" srcOrd="0" destOrd="0" presId="urn:microsoft.com/office/officeart/2005/8/layout/matrix1"/>
    <dgm:cxn modelId="{1ED77809-1B18-4E95-A18C-8DF9EC5EABC9}" type="presOf" srcId="{DB23984A-EF93-4D2A-863E-2E7450E343F6}" destId="{42ADE325-5859-4605-AB9C-C7BD22F6B9E4}" srcOrd="0" destOrd="0" presId="urn:microsoft.com/office/officeart/2005/8/layout/matrix1"/>
    <dgm:cxn modelId="{D1EFB10D-ACC8-4D40-A402-06C94148550C}" srcId="{DB23984A-EF93-4D2A-863E-2E7450E343F6}" destId="{18B21C40-9466-4269-B038-530F610EDEE7}" srcOrd="1" destOrd="0" parTransId="{A33BFA42-DCE6-4C8B-8B9A-9B7F98A64640}" sibTransId="{B079E93A-ABCB-4FDC-B536-027D55F0D78A}"/>
    <dgm:cxn modelId="{33572825-80F7-4458-8770-F7FDF260CD84}" srcId="{DB23984A-EF93-4D2A-863E-2E7450E343F6}" destId="{9C96C201-7E2B-4894-BFA8-3256FDC034C5}" srcOrd="2" destOrd="0" parTransId="{1B7C88F4-4CDA-4025-81AF-70A9E360A444}" sibTransId="{A6E4D227-D808-4E78-9131-D7EE40C0B514}"/>
    <dgm:cxn modelId="{0A83965B-AFB5-4820-B2F2-24D668E5B525}" type="presOf" srcId="{3F12487B-90B1-490B-880C-01CB45ADD91D}" destId="{51374A3F-0758-4C30-9E11-B13B2CDC4BB2}" srcOrd="0" destOrd="0" presId="urn:microsoft.com/office/officeart/2005/8/layout/matrix1"/>
    <dgm:cxn modelId="{EE832942-5217-4C0C-8491-574F12A4DC72}" type="presOf" srcId="{9C96C201-7E2B-4894-BFA8-3256FDC034C5}" destId="{B98EAC59-2E51-470C-AA0E-6CCB86D13EEE}" srcOrd="1" destOrd="0" presId="urn:microsoft.com/office/officeart/2005/8/layout/matrix1"/>
    <dgm:cxn modelId="{4071B863-6CB6-4BF4-ADB1-4FB0D2D574CE}" type="presOf" srcId="{18B21C40-9466-4269-B038-530F610EDEE7}" destId="{D2E694D3-23D0-49E2-9E77-010A4E0893C6}" srcOrd="0" destOrd="0" presId="urn:microsoft.com/office/officeart/2005/8/layout/matrix1"/>
    <dgm:cxn modelId="{66A7C669-1892-4963-8BE2-E4510712900D}" type="presOf" srcId="{73F50511-4BBE-416B-A8A8-01B0EF740E4F}" destId="{6FBB23E9-F2A7-4B73-BD3F-D6F91F45FC70}" srcOrd="1" destOrd="0" presId="urn:microsoft.com/office/officeart/2005/8/layout/matrix1"/>
    <dgm:cxn modelId="{901D2695-521B-487B-9719-3A381AA4194C}" srcId="{79CCB3FC-0DB5-41E8-BBD4-CA4649094FA1}" destId="{DB23984A-EF93-4D2A-863E-2E7450E343F6}" srcOrd="0" destOrd="0" parTransId="{B9175046-2313-4BC1-965B-BCF8DC4F0419}" sibTransId="{7A5A9503-4707-4D1C-BA39-F38143DDE6E2}"/>
    <dgm:cxn modelId="{B094AC95-8496-4A31-9F4A-3F9AA5AC9562}" srcId="{DB23984A-EF93-4D2A-863E-2E7450E343F6}" destId="{73F50511-4BBE-416B-A8A8-01B0EF740E4F}" srcOrd="3" destOrd="0" parTransId="{A73D2FD1-AC1B-4BF2-9C51-40D8E1A39B9E}" sibTransId="{62C2DE96-195D-4892-BD5A-E13D97760387}"/>
    <dgm:cxn modelId="{C8E34D96-6DC0-47CE-875D-0BE77DC990F4}" srcId="{DB23984A-EF93-4D2A-863E-2E7450E343F6}" destId="{3F12487B-90B1-490B-880C-01CB45ADD91D}" srcOrd="0" destOrd="0" parTransId="{CDD3D24E-D7E6-4A1F-A727-352B9329B369}" sibTransId="{E735A31A-41AE-4692-A4C6-1071BB791949}"/>
    <dgm:cxn modelId="{D02364BE-5D2F-43B6-A290-0501E1CD28BD}" type="presOf" srcId="{3F12487B-90B1-490B-880C-01CB45ADD91D}" destId="{DF022B83-F2AA-4DE7-AD37-5C20B5E8DB41}" srcOrd="1" destOrd="0" presId="urn:microsoft.com/office/officeart/2005/8/layout/matrix1"/>
    <dgm:cxn modelId="{783AECD2-2B94-4A7C-9E07-2CD7AC6A8331}" type="presOf" srcId="{18B21C40-9466-4269-B038-530F610EDEE7}" destId="{5E0E8261-5DDA-40B0-9EB4-5D19B560A604}" srcOrd="1" destOrd="0" presId="urn:microsoft.com/office/officeart/2005/8/layout/matrix1"/>
    <dgm:cxn modelId="{AC3551E1-9307-4773-8F22-D710D7CA192D}" type="presOf" srcId="{79CCB3FC-0DB5-41E8-BBD4-CA4649094FA1}" destId="{4C191BF6-BD47-4E9D-AC83-5F2B04042540}" srcOrd="0" destOrd="0" presId="urn:microsoft.com/office/officeart/2005/8/layout/matrix1"/>
    <dgm:cxn modelId="{281AB0E6-EE2C-4725-AB4A-96C292D27D22}" type="presOf" srcId="{9C96C201-7E2B-4894-BFA8-3256FDC034C5}" destId="{D3D8EE39-8EFE-4CEA-BB0A-F0DF0023C727}" srcOrd="0" destOrd="0" presId="urn:microsoft.com/office/officeart/2005/8/layout/matrix1"/>
    <dgm:cxn modelId="{DF9C87DD-BF5A-4296-96F3-186445CD5158}" type="presParOf" srcId="{4C191BF6-BD47-4E9D-AC83-5F2B04042540}" destId="{E8B0CAD1-86E9-4D78-ABB6-7978E8F226A4}" srcOrd="0" destOrd="0" presId="urn:microsoft.com/office/officeart/2005/8/layout/matrix1"/>
    <dgm:cxn modelId="{9AAFB167-18AF-4198-A21F-A2D6EDA18D2E}" type="presParOf" srcId="{E8B0CAD1-86E9-4D78-ABB6-7978E8F226A4}" destId="{51374A3F-0758-4C30-9E11-B13B2CDC4BB2}" srcOrd="0" destOrd="0" presId="urn:microsoft.com/office/officeart/2005/8/layout/matrix1"/>
    <dgm:cxn modelId="{7E328C7F-5DCF-4925-832B-F945AD8CBC65}" type="presParOf" srcId="{E8B0CAD1-86E9-4D78-ABB6-7978E8F226A4}" destId="{DF022B83-F2AA-4DE7-AD37-5C20B5E8DB41}" srcOrd="1" destOrd="0" presId="urn:microsoft.com/office/officeart/2005/8/layout/matrix1"/>
    <dgm:cxn modelId="{5E3E5578-38B0-4355-8A4D-5840704C2CEF}" type="presParOf" srcId="{E8B0CAD1-86E9-4D78-ABB6-7978E8F226A4}" destId="{D2E694D3-23D0-49E2-9E77-010A4E0893C6}" srcOrd="2" destOrd="0" presId="urn:microsoft.com/office/officeart/2005/8/layout/matrix1"/>
    <dgm:cxn modelId="{B14E2CEE-EECB-4CAA-9E6C-53B7FFC4D07A}" type="presParOf" srcId="{E8B0CAD1-86E9-4D78-ABB6-7978E8F226A4}" destId="{5E0E8261-5DDA-40B0-9EB4-5D19B560A604}" srcOrd="3" destOrd="0" presId="urn:microsoft.com/office/officeart/2005/8/layout/matrix1"/>
    <dgm:cxn modelId="{EDEFF5B3-C210-4C17-8108-C933C3A739DE}" type="presParOf" srcId="{E8B0CAD1-86E9-4D78-ABB6-7978E8F226A4}" destId="{D3D8EE39-8EFE-4CEA-BB0A-F0DF0023C727}" srcOrd="4" destOrd="0" presId="urn:microsoft.com/office/officeart/2005/8/layout/matrix1"/>
    <dgm:cxn modelId="{A7AECA9F-C087-41AA-AC44-F470FD5366BA}" type="presParOf" srcId="{E8B0CAD1-86E9-4D78-ABB6-7978E8F226A4}" destId="{B98EAC59-2E51-470C-AA0E-6CCB86D13EEE}" srcOrd="5" destOrd="0" presId="urn:microsoft.com/office/officeart/2005/8/layout/matrix1"/>
    <dgm:cxn modelId="{DD849DA6-28F1-4D43-838F-344F03DF6D99}" type="presParOf" srcId="{E8B0CAD1-86E9-4D78-ABB6-7978E8F226A4}" destId="{F1DF3ACA-75CD-4AD3-BDE4-94A3D61C6F30}" srcOrd="6" destOrd="0" presId="urn:microsoft.com/office/officeart/2005/8/layout/matrix1"/>
    <dgm:cxn modelId="{D3FCD6BE-42F8-429F-8718-DEDB662CF8EB}" type="presParOf" srcId="{E8B0CAD1-86E9-4D78-ABB6-7978E8F226A4}" destId="{6FBB23E9-F2A7-4B73-BD3F-D6F91F45FC70}" srcOrd="7" destOrd="0" presId="urn:microsoft.com/office/officeart/2005/8/layout/matrix1"/>
    <dgm:cxn modelId="{031372EF-0B29-4CAF-AE40-25AA399A0E2B}" type="presParOf" srcId="{4C191BF6-BD47-4E9D-AC83-5F2B04042540}" destId="{42ADE325-5859-4605-AB9C-C7BD22F6B9E4}"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46724E1-02DE-4303-AB39-89A215ECF87C}"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en-GB"/>
        </a:p>
      </dgm:t>
    </dgm:pt>
    <dgm:pt modelId="{84D00BC2-FE0F-4705-AC4B-2A1DEAB84D29}">
      <dgm:prSet custT="1"/>
      <dgm:spPr>
        <a:solidFill>
          <a:schemeClr val="bg1">
            <a:lumMod val="95000"/>
          </a:schemeClr>
        </a:solidFill>
        <a:ln w="38100">
          <a:solidFill>
            <a:srgbClr val="005EB8"/>
          </a:solidFill>
        </a:ln>
      </dgm:spPr>
      <dgm:t>
        <a:bodyPr/>
        <a:lstStyle/>
        <a:p>
          <a:r>
            <a:rPr lang="en-GB" sz="950" b="1">
              <a:solidFill>
                <a:schemeClr val="tx1"/>
              </a:solidFill>
              <a:latin typeface="Arial"/>
              <a:ea typeface="Calibri"/>
              <a:cs typeface="Calibri"/>
            </a:rPr>
            <a:t>Strategic prioritisation</a:t>
          </a:r>
        </a:p>
        <a:p>
          <a:r>
            <a:rPr lang="en-GB" sz="950" b="1">
              <a:solidFill>
                <a:schemeClr val="tx1"/>
              </a:solidFill>
              <a:latin typeface="Arial"/>
              <a:ea typeface="Calibri"/>
              <a:cs typeface="Calibri"/>
            </a:rPr>
            <a:t>High Level Oversight</a:t>
          </a:r>
        </a:p>
      </dgm:t>
    </dgm:pt>
    <dgm:pt modelId="{9E20708C-4FEF-4ED5-AD9A-7066C1CCD655}" type="parTrans" cxnId="{6F332D60-8C1A-4065-A259-3B5A107AF562}">
      <dgm:prSet/>
      <dgm:spPr/>
      <dgm:t>
        <a:bodyPr/>
        <a:lstStyle/>
        <a:p>
          <a:endParaRPr lang="en-GB" sz="950" b="1">
            <a:solidFill>
              <a:schemeClr val="tx1"/>
            </a:solidFill>
          </a:endParaRPr>
        </a:p>
      </dgm:t>
    </dgm:pt>
    <dgm:pt modelId="{637662C5-C12D-42A4-9F3D-8A7FF0028022}" type="sibTrans" cxnId="{6F332D60-8C1A-4065-A259-3B5A107AF562}">
      <dgm:prSet/>
      <dgm:spPr/>
      <dgm:t>
        <a:bodyPr/>
        <a:lstStyle/>
        <a:p>
          <a:endParaRPr lang="en-GB" sz="950" b="1">
            <a:solidFill>
              <a:schemeClr val="tx1"/>
            </a:solidFill>
          </a:endParaRPr>
        </a:p>
      </dgm:t>
    </dgm:pt>
    <dgm:pt modelId="{829DC593-23FB-49C5-A65F-BB6CD8DFB430}">
      <dgm:prSet custT="1"/>
      <dgm:spPr>
        <a:solidFill>
          <a:schemeClr val="bg1">
            <a:lumMod val="95000"/>
          </a:schemeClr>
        </a:solidFill>
        <a:ln w="38100">
          <a:solidFill>
            <a:srgbClr val="005EB8"/>
          </a:solidFill>
        </a:ln>
      </dgm:spPr>
      <dgm:t>
        <a:bodyPr/>
        <a:lstStyle/>
        <a:p>
          <a:r>
            <a:rPr lang="en-GB" sz="950" b="1">
              <a:solidFill>
                <a:schemeClr val="tx1"/>
              </a:solidFill>
              <a:latin typeface="Arial"/>
              <a:ea typeface="Calibri"/>
              <a:cs typeface="Calibri"/>
            </a:rPr>
            <a:t>Early identification and support</a:t>
          </a:r>
        </a:p>
      </dgm:t>
    </dgm:pt>
    <dgm:pt modelId="{8F306F33-85B7-40CD-B171-5BB2C2183392}" type="parTrans" cxnId="{2E9B83C9-FC16-4026-919A-82B2A7CB4772}">
      <dgm:prSet/>
      <dgm:spPr/>
      <dgm:t>
        <a:bodyPr/>
        <a:lstStyle/>
        <a:p>
          <a:endParaRPr lang="en-GB" sz="950" b="1">
            <a:solidFill>
              <a:schemeClr val="tx1"/>
            </a:solidFill>
          </a:endParaRPr>
        </a:p>
      </dgm:t>
    </dgm:pt>
    <dgm:pt modelId="{9E77D1A5-C108-40B5-8ED2-1C1371C877E1}" type="sibTrans" cxnId="{2E9B83C9-FC16-4026-919A-82B2A7CB4772}">
      <dgm:prSet/>
      <dgm:spPr/>
      <dgm:t>
        <a:bodyPr/>
        <a:lstStyle/>
        <a:p>
          <a:endParaRPr lang="en-GB" sz="950" b="1">
            <a:solidFill>
              <a:schemeClr val="tx1"/>
            </a:solidFill>
          </a:endParaRPr>
        </a:p>
      </dgm:t>
    </dgm:pt>
    <dgm:pt modelId="{26ACA190-F873-4053-9B49-59383B80972B}">
      <dgm:prSet custT="1"/>
      <dgm:spPr>
        <a:solidFill>
          <a:schemeClr val="bg1">
            <a:lumMod val="95000"/>
          </a:schemeClr>
        </a:solidFill>
        <a:ln w="38100">
          <a:solidFill>
            <a:srgbClr val="005EB8"/>
          </a:solidFill>
        </a:ln>
      </dgm:spPr>
      <dgm:t>
        <a:bodyPr/>
        <a:lstStyle/>
        <a:p>
          <a:r>
            <a:rPr lang="en-GB" sz="950" b="1">
              <a:solidFill>
                <a:schemeClr val="tx1"/>
              </a:solidFill>
              <a:latin typeface="Arial"/>
              <a:ea typeface="Calibri"/>
              <a:cs typeface="Calibri"/>
            </a:rPr>
            <a:t>Needs-led support in school and health services</a:t>
          </a:r>
        </a:p>
      </dgm:t>
    </dgm:pt>
    <dgm:pt modelId="{2C3A12E4-9C8E-4222-BC9E-DC726FD17870}" type="parTrans" cxnId="{43CB843B-86B3-4820-86CE-975DC499BF6A}">
      <dgm:prSet/>
      <dgm:spPr/>
      <dgm:t>
        <a:bodyPr/>
        <a:lstStyle/>
        <a:p>
          <a:endParaRPr lang="en-GB" sz="950" b="1">
            <a:solidFill>
              <a:schemeClr val="tx1"/>
            </a:solidFill>
          </a:endParaRPr>
        </a:p>
      </dgm:t>
    </dgm:pt>
    <dgm:pt modelId="{2A04AFA1-1695-493F-8633-0F25170FD7F3}" type="sibTrans" cxnId="{43CB843B-86B3-4820-86CE-975DC499BF6A}">
      <dgm:prSet/>
      <dgm:spPr/>
      <dgm:t>
        <a:bodyPr/>
        <a:lstStyle/>
        <a:p>
          <a:endParaRPr lang="en-GB" sz="950" b="1">
            <a:solidFill>
              <a:schemeClr val="tx1"/>
            </a:solidFill>
          </a:endParaRPr>
        </a:p>
      </dgm:t>
    </dgm:pt>
    <dgm:pt modelId="{7813BC0A-DDB1-4FA1-9842-9996E19B6E7F}">
      <dgm:prSet custT="1"/>
      <dgm:spPr>
        <a:solidFill>
          <a:schemeClr val="bg1">
            <a:lumMod val="95000"/>
          </a:schemeClr>
        </a:solidFill>
        <a:ln w="38100">
          <a:solidFill>
            <a:srgbClr val="005EB8"/>
          </a:solidFill>
        </a:ln>
      </dgm:spPr>
      <dgm:t>
        <a:bodyPr/>
        <a:lstStyle/>
        <a:p>
          <a:r>
            <a:rPr lang="en-GB" sz="950" b="1">
              <a:solidFill>
                <a:schemeClr val="tx1"/>
              </a:solidFill>
              <a:latin typeface="Arial"/>
              <a:ea typeface="Calibri"/>
              <a:cs typeface="Calibri"/>
            </a:rPr>
            <a:t>Proactive support for parents and carers, and help from social care</a:t>
          </a:r>
        </a:p>
      </dgm:t>
    </dgm:pt>
    <dgm:pt modelId="{7D352A15-18C0-4E23-815D-A92D29543941}" type="parTrans" cxnId="{9E5074FA-C6C9-4700-8572-C18A0F44E385}">
      <dgm:prSet/>
      <dgm:spPr/>
      <dgm:t>
        <a:bodyPr/>
        <a:lstStyle/>
        <a:p>
          <a:endParaRPr lang="en-GB" sz="950" b="1">
            <a:solidFill>
              <a:schemeClr val="tx1"/>
            </a:solidFill>
          </a:endParaRPr>
        </a:p>
      </dgm:t>
    </dgm:pt>
    <dgm:pt modelId="{A7D899FA-7779-4645-9C5B-B7D9DC6BA86E}" type="sibTrans" cxnId="{9E5074FA-C6C9-4700-8572-C18A0F44E385}">
      <dgm:prSet/>
      <dgm:spPr/>
      <dgm:t>
        <a:bodyPr/>
        <a:lstStyle/>
        <a:p>
          <a:endParaRPr lang="en-GB" sz="950" b="1">
            <a:solidFill>
              <a:schemeClr val="tx1"/>
            </a:solidFill>
          </a:endParaRPr>
        </a:p>
      </dgm:t>
    </dgm:pt>
    <dgm:pt modelId="{17A78713-EC0E-46A1-BC17-6135FB3D728C}">
      <dgm:prSet custT="1"/>
      <dgm:spPr>
        <a:solidFill>
          <a:schemeClr val="bg1">
            <a:lumMod val="95000"/>
          </a:schemeClr>
        </a:solidFill>
        <a:ln w="38100">
          <a:solidFill>
            <a:srgbClr val="005EB8"/>
          </a:solidFill>
        </a:ln>
      </dgm:spPr>
      <dgm:t>
        <a:bodyPr/>
        <a:lstStyle/>
        <a:p>
          <a:r>
            <a:rPr lang="en-GB" sz="950" b="1">
              <a:solidFill>
                <a:schemeClr val="tx1"/>
              </a:solidFill>
              <a:latin typeface="Arial"/>
              <a:ea typeface="Calibri"/>
              <a:cs typeface="Calibri"/>
            </a:rPr>
            <a:t>Tackling health Inequalities</a:t>
          </a:r>
        </a:p>
      </dgm:t>
    </dgm:pt>
    <dgm:pt modelId="{CFFEA4CC-35B6-4B7F-91B2-2566AC33076A}" type="parTrans" cxnId="{09874420-5D23-4851-9F73-38B8FB4B5130}">
      <dgm:prSet/>
      <dgm:spPr/>
      <dgm:t>
        <a:bodyPr/>
        <a:lstStyle/>
        <a:p>
          <a:endParaRPr lang="en-GB" sz="950" b="1">
            <a:solidFill>
              <a:schemeClr val="tx1"/>
            </a:solidFill>
          </a:endParaRPr>
        </a:p>
      </dgm:t>
    </dgm:pt>
    <dgm:pt modelId="{DA19CFFD-D907-4F8A-AC93-F3239A817F1A}" type="sibTrans" cxnId="{09874420-5D23-4851-9F73-38B8FB4B5130}">
      <dgm:prSet/>
      <dgm:spPr/>
      <dgm:t>
        <a:bodyPr/>
        <a:lstStyle/>
        <a:p>
          <a:endParaRPr lang="en-GB" sz="950" b="1">
            <a:solidFill>
              <a:schemeClr val="tx1"/>
            </a:solidFill>
          </a:endParaRPr>
        </a:p>
      </dgm:t>
    </dgm:pt>
    <dgm:pt modelId="{F45D61C0-1A1C-4CD3-A9E1-0CE288B61C5F}">
      <dgm:prSet custT="1"/>
      <dgm:spPr>
        <a:solidFill>
          <a:schemeClr val="bg1">
            <a:lumMod val="95000"/>
          </a:schemeClr>
        </a:solidFill>
        <a:ln w="38100">
          <a:solidFill>
            <a:srgbClr val="005EB8"/>
          </a:solidFill>
        </a:ln>
      </dgm:spPr>
      <dgm:t>
        <a:bodyPr/>
        <a:lstStyle/>
        <a:p>
          <a:r>
            <a:rPr lang="en-GB" sz="950" b="1">
              <a:solidFill>
                <a:schemeClr val="tx1"/>
              </a:solidFill>
              <a:latin typeface="Arial"/>
              <a:ea typeface="Calibri"/>
              <a:cs typeface="Calibri"/>
            </a:rPr>
            <a:t>Improved data for a joined-up picture</a:t>
          </a:r>
        </a:p>
      </dgm:t>
    </dgm:pt>
    <dgm:pt modelId="{AA099B63-5513-4072-9E4B-127E3874ADE6}" type="parTrans" cxnId="{424A58C0-17CF-4451-A78E-ED560B4482FB}">
      <dgm:prSet/>
      <dgm:spPr/>
      <dgm:t>
        <a:bodyPr/>
        <a:lstStyle/>
        <a:p>
          <a:endParaRPr lang="en-GB" sz="950" b="1">
            <a:solidFill>
              <a:schemeClr val="tx1"/>
            </a:solidFill>
          </a:endParaRPr>
        </a:p>
      </dgm:t>
    </dgm:pt>
    <dgm:pt modelId="{D1FCBFB2-EFB0-4203-90E3-54E15C5248ED}" type="sibTrans" cxnId="{424A58C0-17CF-4451-A78E-ED560B4482FB}">
      <dgm:prSet/>
      <dgm:spPr/>
      <dgm:t>
        <a:bodyPr/>
        <a:lstStyle/>
        <a:p>
          <a:endParaRPr lang="en-GB" sz="950" b="1">
            <a:solidFill>
              <a:schemeClr val="tx1"/>
            </a:solidFill>
          </a:endParaRPr>
        </a:p>
      </dgm:t>
    </dgm:pt>
    <dgm:pt modelId="{A677E776-3BE3-485F-8174-E028636B5946}">
      <dgm:prSet custT="1"/>
      <dgm:spPr>
        <a:solidFill>
          <a:schemeClr val="bg1">
            <a:lumMod val="95000"/>
          </a:schemeClr>
        </a:solidFill>
        <a:ln w="38100">
          <a:solidFill>
            <a:srgbClr val="005EB8"/>
          </a:solidFill>
        </a:ln>
      </dgm:spPr>
      <dgm:t>
        <a:bodyPr/>
        <a:lstStyle/>
        <a:p>
          <a:pPr>
            <a:spcAft>
              <a:spcPts val="0"/>
            </a:spcAft>
          </a:pPr>
          <a:r>
            <a:rPr lang="en-GB" sz="950" b="1">
              <a:solidFill>
                <a:schemeClr val="tx1"/>
              </a:solidFill>
              <a:latin typeface="Arial"/>
              <a:ea typeface="Calibri"/>
              <a:cs typeface="Calibri"/>
            </a:rPr>
            <a:t>A single</a:t>
          </a:r>
        </a:p>
        <a:p>
          <a:pPr>
            <a:spcAft>
              <a:spcPts val="0"/>
            </a:spcAft>
          </a:pPr>
          <a:r>
            <a:rPr lang="en-GB" sz="950" b="1">
              <a:solidFill>
                <a:schemeClr val="tx1"/>
              </a:solidFill>
              <a:latin typeface="Arial"/>
              <a:ea typeface="Calibri"/>
              <a:cs typeface="Calibri"/>
            </a:rPr>
            <a:t> multi-agency plan issued without delay</a:t>
          </a:r>
        </a:p>
      </dgm:t>
    </dgm:pt>
    <dgm:pt modelId="{B24CD41C-842E-4127-8B97-1F3E8C86BFE1}" type="parTrans" cxnId="{F3287D30-2224-425A-A308-9AFDEC9E18A5}">
      <dgm:prSet/>
      <dgm:spPr/>
      <dgm:t>
        <a:bodyPr/>
        <a:lstStyle/>
        <a:p>
          <a:endParaRPr lang="en-GB" sz="950" b="1">
            <a:solidFill>
              <a:schemeClr val="tx1"/>
            </a:solidFill>
          </a:endParaRPr>
        </a:p>
      </dgm:t>
    </dgm:pt>
    <dgm:pt modelId="{A4D018EE-67B6-4C61-B82A-F184C322FCD1}" type="sibTrans" cxnId="{F3287D30-2224-425A-A308-9AFDEC9E18A5}">
      <dgm:prSet/>
      <dgm:spPr/>
      <dgm:t>
        <a:bodyPr/>
        <a:lstStyle/>
        <a:p>
          <a:endParaRPr lang="en-GB" sz="950" b="1">
            <a:solidFill>
              <a:schemeClr val="tx1"/>
            </a:solidFill>
          </a:endParaRPr>
        </a:p>
      </dgm:t>
    </dgm:pt>
    <dgm:pt modelId="{23779F41-9A45-416F-B8AF-6C1C6D772E85}">
      <dgm:prSet custT="1"/>
      <dgm:spPr>
        <a:solidFill>
          <a:schemeClr val="bg1">
            <a:lumMod val="95000"/>
          </a:schemeClr>
        </a:solidFill>
        <a:ln w="38100">
          <a:solidFill>
            <a:srgbClr val="005EB8"/>
          </a:solidFill>
        </a:ln>
      </dgm:spPr>
      <dgm:t>
        <a:bodyPr/>
        <a:lstStyle/>
        <a:p>
          <a:r>
            <a:rPr lang="en-GB" sz="950" b="1">
              <a:solidFill>
                <a:schemeClr val="tx1"/>
              </a:solidFill>
              <a:latin typeface="Arial"/>
              <a:ea typeface="Calibri"/>
              <a:cs typeface="Calibri"/>
            </a:rPr>
            <a:t>Improving neurodevelopmental assessment pathways</a:t>
          </a:r>
        </a:p>
      </dgm:t>
    </dgm:pt>
    <dgm:pt modelId="{41DF1C50-1032-4B0D-B550-676102C5287A}" type="parTrans" cxnId="{88F891DD-5A4A-4C75-9849-C076D7BB3F66}">
      <dgm:prSet/>
      <dgm:spPr/>
      <dgm:t>
        <a:bodyPr/>
        <a:lstStyle/>
        <a:p>
          <a:endParaRPr lang="en-GB" sz="950" b="1">
            <a:solidFill>
              <a:schemeClr val="tx1"/>
            </a:solidFill>
          </a:endParaRPr>
        </a:p>
      </dgm:t>
    </dgm:pt>
    <dgm:pt modelId="{E5BDDE97-CC73-4515-949C-F05F383CE75C}" type="sibTrans" cxnId="{88F891DD-5A4A-4C75-9849-C076D7BB3F66}">
      <dgm:prSet/>
      <dgm:spPr/>
      <dgm:t>
        <a:bodyPr/>
        <a:lstStyle/>
        <a:p>
          <a:endParaRPr lang="en-GB" sz="950" b="1">
            <a:solidFill>
              <a:schemeClr val="tx1"/>
            </a:solidFill>
          </a:endParaRPr>
        </a:p>
      </dgm:t>
    </dgm:pt>
    <dgm:pt modelId="{166050EB-6485-4A3D-89CC-5D4B047CD415}">
      <dgm:prSet custT="1"/>
      <dgm:spPr>
        <a:solidFill>
          <a:schemeClr val="bg1">
            <a:lumMod val="95000"/>
          </a:schemeClr>
        </a:solidFill>
        <a:ln w="38100">
          <a:solidFill>
            <a:srgbClr val="005EB8"/>
          </a:solidFill>
        </a:ln>
      </dgm:spPr>
      <dgm:t>
        <a:bodyPr/>
        <a:lstStyle/>
        <a:p>
          <a:pPr>
            <a:spcAft>
              <a:spcPts val="0"/>
            </a:spcAft>
          </a:pPr>
          <a:r>
            <a:rPr lang="en-GB" sz="950" b="1">
              <a:solidFill>
                <a:schemeClr val="tx1"/>
              </a:solidFill>
              <a:latin typeface="Arial"/>
              <a:ea typeface="Calibri"/>
              <a:cs typeface="Calibri"/>
            </a:rPr>
            <a:t>Support for children while they wait for an assessment</a:t>
          </a:r>
        </a:p>
        <a:p>
          <a:pPr>
            <a:spcAft>
              <a:spcPts val="0"/>
            </a:spcAft>
          </a:pPr>
          <a:r>
            <a:rPr lang="en-GB" sz="950" b="1">
              <a:solidFill>
                <a:schemeClr val="tx1"/>
              </a:solidFill>
              <a:latin typeface="Arial"/>
              <a:ea typeface="Calibri"/>
              <a:cs typeface="Calibri"/>
            </a:rPr>
            <a:t> and after assessment</a:t>
          </a:r>
        </a:p>
      </dgm:t>
    </dgm:pt>
    <dgm:pt modelId="{5DDBF2A7-D85D-49C2-A43C-2AB219BB60CF}" type="parTrans" cxnId="{86CEB315-766D-4D03-AB29-D3F8A37A89A0}">
      <dgm:prSet/>
      <dgm:spPr/>
      <dgm:t>
        <a:bodyPr/>
        <a:lstStyle/>
        <a:p>
          <a:endParaRPr lang="en-GB" sz="950" b="1">
            <a:solidFill>
              <a:schemeClr val="tx1"/>
            </a:solidFill>
          </a:endParaRPr>
        </a:p>
      </dgm:t>
    </dgm:pt>
    <dgm:pt modelId="{BCC793E4-5728-40B7-9D1F-F0A3B26F63BC}" type="sibTrans" cxnId="{86CEB315-766D-4D03-AB29-D3F8A37A89A0}">
      <dgm:prSet/>
      <dgm:spPr/>
      <dgm:t>
        <a:bodyPr/>
        <a:lstStyle/>
        <a:p>
          <a:endParaRPr lang="en-GB" sz="950" b="1">
            <a:solidFill>
              <a:schemeClr val="tx1"/>
            </a:solidFill>
          </a:endParaRPr>
        </a:p>
      </dgm:t>
    </dgm:pt>
    <dgm:pt modelId="{1B6BE5FF-0113-421B-8DDF-6B28C4BEA7E7}">
      <dgm:prSet custT="1"/>
      <dgm:spPr>
        <a:solidFill>
          <a:schemeClr val="bg1">
            <a:lumMod val="95000"/>
          </a:schemeClr>
        </a:solidFill>
        <a:ln w="38100">
          <a:solidFill>
            <a:srgbClr val="005EB8"/>
          </a:solidFill>
        </a:ln>
      </dgm:spPr>
      <dgm:t>
        <a:bodyPr/>
        <a:lstStyle/>
        <a:p>
          <a:r>
            <a:rPr lang="en-GB" sz="950" b="1">
              <a:solidFill>
                <a:schemeClr val="tx1"/>
              </a:solidFill>
              <a:latin typeface="Arial"/>
              <a:ea typeface="Calibri"/>
              <a:cs typeface="Calibri"/>
            </a:rPr>
            <a:t>Support for children in crisis</a:t>
          </a:r>
        </a:p>
      </dgm:t>
    </dgm:pt>
    <dgm:pt modelId="{49939E47-CEB7-4EF1-B929-B5611A17883F}" type="parTrans" cxnId="{AD997162-7E88-44EA-A535-AF2D3B6DF2E6}">
      <dgm:prSet/>
      <dgm:spPr/>
      <dgm:t>
        <a:bodyPr/>
        <a:lstStyle/>
        <a:p>
          <a:endParaRPr lang="en-GB" sz="950" b="1">
            <a:solidFill>
              <a:schemeClr val="tx1"/>
            </a:solidFill>
          </a:endParaRPr>
        </a:p>
      </dgm:t>
    </dgm:pt>
    <dgm:pt modelId="{44D33C25-66EB-46DB-A870-8DBBD0DDDB4E}" type="sibTrans" cxnId="{AD997162-7E88-44EA-A535-AF2D3B6DF2E6}">
      <dgm:prSet/>
      <dgm:spPr/>
      <dgm:t>
        <a:bodyPr/>
        <a:lstStyle/>
        <a:p>
          <a:endParaRPr lang="en-GB" sz="950" b="1">
            <a:solidFill>
              <a:schemeClr val="tx1"/>
            </a:solidFill>
          </a:endParaRPr>
        </a:p>
      </dgm:t>
    </dgm:pt>
    <dgm:pt modelId="{4EE93F46-F43E-4C2C-9987-10B643D971B2}" type="pres">
      <dgm:prSet presAssocID="{846724E1-02DE-4303-AB39-89A215ECF87C}" presName="cycle" presStyleCnt="0">
        <dgm:presLayoutVars>
          <dgm:dir/>
          <dgm:resizeHandles val="exact"/>
        </dgm:presLayoutVars>
      </dgm:prSet>
      <dgm:spPr/>
    </dgm:pt>
    <dgm:pt modelId="{7B9BF2E4-ADB3-4340-9CF1-4FD529F44119}" type="pres">
      <dgm:prSet presAssocID="{84D00BC2-FE0F-4705-AC4B-2A1DEAB84D29}" presName="node" presStyleLbl="node1" presStyleIdx="0" presStyleCnt="10" custScaleX="151035" custScaleY="174271">
        <dgm:presLayoutVars>
          <dgm:bulletEnabled val="1"/>
        </dgm:presLayoutVars>
      </dgm:prSet>
      <dgm:spPr/>
    </dgm:pt>
    <dgm:pt modelId="{C5D9AD7F-9411-488D-80A6-3EDA5B3627AB}" type="pres">
      <dgm:prSet presAssocID="{84D00BC2-FE0F-4705-AC4B-2A1DEAB84D29}" presName="spNode" presStyleCnt="0"/>
      <dgm:spPr/>
    </dgm:pt>
    <dgm:pt modelId="{E5F8D8D1-9FC6-4EE5-A2C7-D076E746ADE0}" type="pres">
      <dgm:prSet presAssocID="{637662C5-C12D-42A4-9F3D-8A7FF0028022}" presName="sibTrans" presStyleLbl="sibTrans1D1" presStyleIdx="0" presStyleCnt="10"/>
      <dgm:spPr/>
    </dgm:pt>
    <dgm:pt modelId="{FD304AF2-54D2-490E-845D-94028B8D7FCE}" type="pres">
      <dgm:prSet presAssocID="{26ACA190-F873-4053-9B49-59383B80972B}" presName="node" presStyleLbl="node1" presStyleIdx="1" presStyleCnt="10" custScaleX="151035" custScaleY="174271" custRadScaleRad="100228" custRadScaleInc="30780">
        <dgm:presLayoutVars>
          <dgm:bulletEnabled val="1"/>
        </dgm:presLayoutVars>
      </dgm:prSet>
      <dgm:spPr/>
    </dgm:pt>
    <dgm:pt modelId="{59D19CB3-DD87-483C-8707-6982ABE20D72}" type="pres">
      <dgm:prSet presAssocID="{26ACA190-F873-4053-9B49-59383B80972B}" presName="spNode" presStyleCnt="0"/>
      <dgm:spPr/>
    </dgm:pt>
    <dgm:pt modelId="{783D01A9-8223-47D8-AE57-B6B77DE89440}" type="pres">
      <dgm:prSet presAssocID="{2A04AFA1-1695-493F-8633-0F25170FD7F3}" presName="sibTrans" presStyleLbl="sibTrans1D1" presStyleIdx="1" presStyleCnt="10"/>
      <dgm:spPr/>
    </dgm:pt>
    <dgm:pt modelId="{4F85C1D3-BD1C-445D-8102-4C11F7F07D9C}" type="pres">
      <dgm:prSet presAssocID="{829DC593-23FB-49C5-A65F-BB6CD8DFB430}" presName="node" presStyleLbl="node1" presStyleIdx="2" presStyleCnt="10" custScaleX="151035" custScaleY="174271" custRadScaleRad="98959" custRadScaleInc="16327">
        <dgm:presLayoutVars>
          <dgm:bulletEnabled val="1"/>
        </dgm:presLayoutVars>
      </dgm:prSet>
      <dgm:spPr/>
    </dgm:pt>
    <dgm:pt modelId="{F4669BC2-1B8C-4900-8B8A-A3D1341D588D}" type="pres">
      <dgm:prSet presAssocID="{829DC593-23FB-49C5-A65F-BB6CD8DFB430}" presName="spNode" presStyleCnt="0"/>
      <dgm:spPr/>
    </dgm:pt>
    <dgm:pt modelId="{8070C7BD-1FB8-4E97-911C-FE07F47A0C16}" type="pres">
      <dgm:prSet presAssocID="{9E77D1A5-C108-40B5-8ED2-1C1371C877E1}" presName="sibTrans" presStyleLbl="sibTrans1D1" presStyleIdx="2" presStyleCnt="10"/>
      <dgm:spPr/>
    </dgm:pt>
    <dgm:pt modelId="{7331E287-3F77-4F36-AD42-6F24ECBEFEC9}" type="pres">
      <dgm:prSet presAssocID="{1B6BE5FF-0113-421B-8DDF-6B28C4BEA7E7}" presName="node" presStyleLbl="node1" presStyleIdx="3" presStyleCnt="10" custScaleX="151035" custScaleY="174271" custRadScaleRad="99068" custRadScaleInc="-27106">
        <dgm:presLayoutVars>
          <dgm:bulletEnabled val="1"/>
        </dgm:presLayoutVars>
      </dgm:prSet>
      <dgm:spPr/>
    </dgm:pt>
    <dgm:pt modelId="{0F92FE2F-CF49-4E39-BDFB-8994385A93B2}" type="pres">
      <dgm:prSet presAssocID="{1B6BE5FF-0113-421B-8DDF-6B28C4BEA7E7}" presName="spNode" presStyleCnt="0"/>
      <dgm:spPr/>
    </dgm:pt>
    <dgm:pt modelId="{97A99522-EAB5-420B-8AAD-A8635C77137F}" type="pres">
      <dgm:prSet presAssocID="{44D33C25-66EB-46DB-A870-8DBBD0DDDB4E}" presName="sibTrans" presStyleLbl="sibTrans1D1" presStyleIdx="3" presStyleCnt="10"/>
      <dgm:spPr/>
    </dgm:pt>
    <dgm:pt modelId="{CA21A12D-EDD8-42D5-AA71-18DCC717F764}" type="pres">
      <dgm:prSet presAssocID="{166050EB-6485-4A3D-89CC-5D4B047CD415}" presName="node" presStyleLbl="node1" presStyleIdx="4" presStyleCnt="10" custScaleX="151035" custScaleY="174271" custRadScaleRad="101683" custRadScaleInc="-30512">
        <dgm:presLayoutVars>
          <dgm:bulletEnabled val="1"/>
        </dgm:presLayoutVars>
      </dgm:prSet>
      <dgm:spPr/>
    </dgm:pt>
    <dgm:pt modelId="{A6C0142A-AD29-4C45-86B1-91D11F6AF716}" type="pres">
      <dgm:prSet presAssocID="{166050EB-6485-4A3D-89CC-5D4B047CD415}" presName="spNode" presStyleCnt="0"/>
      <dgm:spPr/>
    </dgm:pt>
    <dgm:pt modelId="{FAD583CD-F5C7-4675-B082-92603A0B0D9E}" type="pres">
      <dgm:prSet presAssocID="{BCC793E4-5728-40B7-9D1F-F0A3B26F63BC}" presName="sibTrans" presStyleLbl="sibTrans1D1" presStyleIdx="4" presStyleCnt="10"/>
      <dgm:spPr/>
    </dgm:pt>
    <dgm:pt modelId="{C9BC344A-2E3E-4EA4-8989-F33C71BCCCF0}" type="pres">
      <dgm:prSet presAssocID="{23779F41-9A45-416F-B8AF-6C1C6D772E85}" presName="node" presStyleLbl="node1" presStyleIdx="5" presStyleCnt="10" custScaleX="151035" custScaleY="174271">
        <dgm:presLayoutVars>
          <dgm:bulletEnabled val="1"/>
        </dgm:presLayoutVars>
      </dgm:prSet>
      <dgm:spPr/>
    </dgm:pt>
    <dgm:pt modelId="{05869A81-358F-422D-A29B-3E8D63FE7F3E}" type="pres">
      <dgm:prSet presAssocID="{23779F41-9A45-416F-B8AF-6C1C6D772E85}" presName="spNode" presStyleCnt="0"/>
      <dgm:spPr/>
    </dgm:pt>
    <dgm:pt modelId="{50A21B74-B02A-4948-9CFE-AD1D5432DCC8}" type="pres">
      <dgm:prSet presAssocID="{E5BDDE97-CC73-4515-949C-F05F383CE75C}" presName="sibTrans" presStyleLbl="sibTrans1D1" presStyleIdx="5" presStyleCnt="10"/>
      <dgm:spPr/>
    </dgm:pt>
    <dgm:pt modelId="{3908DC10-7536-406C-BA1F-AA6EFDFBEED6}" type="pres">
      <dgm:prSet presAssocID="{A677E776-3BE3-485F-8174-E028636B5946}" presName="node" presStyleLbl="node1" presStyleIdx="6" presStyleCnt="10" custScaleX="151035" custScaleY="174271" custRadScaleRad="101219" custRadScaleInc="40968">
        <dgm:presLayoutVars>
          <dgm:bulletEnabled val="1"/>
        </dgm:presLayoutVars>
      </dgm:prSet>
      <dgm:spPr/>
    </dgm:pt>
    <dgm:pt modelId="{002E7B97-76E3-4DA8-8C9D-2867F39C15D8}" type="pres">
      <dgm:prSet presAssocID="{A677E776-3BE3-485F-8174-E028636B5946}" presName="spNode" presStyleCnt="0"/>
      <dgm:spPr/>
    </dgm:pt>
    <dgm:pt modelId="{F03939E8-91B1-4A5C-BB55-BC7A4CB52567}" type="pres">
      <dgm:prSet presAssocID="{A4D018EE-67B6-4C61-B82A-F184C322FCD1}" presName="sibTrans" presStyleLbl="sibTrans1D1" presStyleIdx="6" presStyleCnt="10"/>
      <dgm:spPr/>
    </dgm:pt>
    <dgm:pt modelId="{AB48155D-3E25-4A10-B45D-DC042BF6FC52}" type="pres">
      <dgm:prSet presAssocID="{F45D61C0-1A1C-4CD3-A9E1-0CE288B61C5F}" presName="node" presStyleLbl="node1" presStyleIdx="7" presStyleCnt="10" custScaleX="151035" custScaleY="174271" custRadScaleRad="100223" custRadScaleInc="21899">
        <dgm:presLayoutVars>
          <dgm:bulletEnabled val="1"/>
        </dgm:presLayoutVars>
      </dgm:prSet>
      <dgm:spPr/>
    </dgm:pt>
    <dgm:pt modelId="{4412573B-6AF3-4644-81F9-053AFA4AD64C}" type="pres">
      <dgm:prSet presAssocID="{F45D61C0-1A1C-4CD3-A9E1-0CE288B61C5F}" presName="spNode" presStyleCnt="0"/>
      <dgm:spPr/>
    </dgm:pt>
    <dgm:pt modelId="{DBFF34F9-5A70-49B3-95F0-3D35E4DB9984}" type="pres">
      <dgm:prSet presAssocID="{D1FCBFB2-EFB0-4203-90E3-54E15C5248ED}" presName="sibTrans" presStyleLbl="sibTrans1D1" presStyleIdx="7" presStyleCnt="10"/>
      <dgm:spPr/>
    </dgm:pt>
    <dgm:pt modelId="{F963A555-547C-466C-A82F-921593A5393E}" type="pres">
      <dgm:prSet presAssocID="{17A78713-EC0E-46A1-BC17-6135FB3D728C}" presName="node" presStyleLbl="node1" presStyleIdx="8" presStyleCnt="10" custScaleX="151035" custScaleY="174271" custRadScaleRad="100100" custRadScaleInc="-11375">
        <dgm:presLayoutVars>
          <dgm:bulletEnabled val="1"/>
        </dgm:presLayoutVars>
      </dgm:prSet>
      <dgm:spPr/>
    </dgm:pt>
    <dgm:pt modelId="{63B0AE7D-EF4E-440C-B7BC-ED44F2D644FA}" type="pres">
      <dgm:prSet presAssocID="{17A78713-EC0E-46A1-BC17-6135FB3D728C}" presName="spNode" presStyleCnt="0"/>
      <dgm:spPr/>
    </dgm:pt>
    <dgm:pt modelId="{5E148070-2CC3-49D1-9E7F-C908ED934769}" type="pres">
      <dgm:prSet presAssocID="{DA19CFFD-D907-4F8A-AC93-F3239A817F1A}" presName="sibTrans" presStyleLbl="sibTrans1D1" presStyleIdx="8" presStyleCnt="10"/>
      <dgm:spPr/>
    </dgm:pt>
    <dgm:pt modelId="{B57CB51A-85EA-40FD-9F04-81B89D9876ED}" type="pres">
      <dgm:prSet presAssocID="{7813BC0A-DDB1-4FA1-9842-9996E19B6E7F}" presName="node" presStyleLbl="node1" presStyleIdx="9" presStyleCnt="10" custScaleX="151035" custScaleY="174271" custRadScaleRad="101625" custRadScaleInc="-29119">
        <dgm:presLayoutVars>
          <dgm:bulletEnabled val="1"/>
        </dgm:presLayoutVars>
      </dgm:prSet>
      <dgm:spPr/>
    </dgm:pt>
    <dgm:pt modelId="{C977E356-7D39-4206-ABFE-810BCD46ADE5}" type="pres">
      <dgm:prSet presAssocID="{7813BC0A-DDB1-4FA1-9842-9996E19B6E7F}" presName="spNode" presStyleCnt="0"/>
      <dgm:spPr/>
    </dgm:pt>
    <dgm:pt modelId="{F3675645-E34B-46C6-B689-1C2ACC2BE766}" type="pres">
      <dgm:prSet presAssocID="{A7D899FA-7779-4645-9C5B-B7D9DC6BA86E}" presName="sibTrans" presStyleLbl="sibTrans1D1" presStyleIdx="9" presStyleCnt="10"/>
      <dgm:spPr/>
    </dgm:pt>
  </dgm:ptLst>
  <dgm:cxnLst>
    <dgm:cxn modelId="{4D7EE607-9728-4211-8B49-ECB075622BF4}" type="presOf" srcId="{9E77D1A5-C108-40B5-8ED2-1C1371C877E1}" destId="{8070C7BD-1FB8-4E97-911C-FE07F47A0C16}" srcOrd="0" destOrd="0" presId="urn:microsoft.com/office/officeart/2005/8/layout/cycle6"/>
    <dgm:cxn modelId="{37B98809-103C-458E-877C-07981A95430B}" type="presOf" srcId="{1B6BE5FF-0113-421B-8DDF-6B28C4BEA7E7}" destId="{7331E287-3F77-4F36-AD42-6F24ECBEFEC9}" srcOrd="0" destOrd="0" presId="urn:microsoft.com/office/officeart/2005/8/layout/cycle6"/>
    <dgm:cxn modelId="{1AA6770B-5165-4726-AC61-B074A453DB46}" type="presOf" srcId="{166050EB-6485-4A3D-89CC-5D4B047CD415}" destId="{CA21A12D-EDD8-42D5-AA71-18DCC717F764}" srcOrd="0" destOrd="0" presId="urn:microsoft.com/office/officeart/2005/8/layout/cycle6"/>
    <dgm:cxn modelId="{86CEB315-766D-4D03-AB29-D3F8A37A89A0}" srcId="{846724E1-02DE-4303-AB39-89A215ECF87C}" destId="{166050EB-6485-4A3D-89CC-5D4B047CD415}" srcOrd="4" destOrd="0" parTransId="{5DDBF2A7-D85D-49C2-A43C-2AB219BB60CF}" sibTransId="{BCC793E4-5728-40B7-9D1F-F0A3B26F63BC}"/>
    <dgm:cxn modelId="{4F726617-3C84-4BE2-9B88-C1DC16471948}" type="presOf" srcId="{26ACA190-F873-4053-9B49-59383B80972B}" destId="{FD304AF2-54D2-490E-845D-94028B8D7FCE}" srcOrd="0" destOrd="0" presId="urn:microsoft.com/office/officeart/2005/8/layout/cycle6"/>
    <dgm:cxn modelId="{E1C3E31F-7C14-4BAF-894D-E51B12E81D74}" type="presOf" srcId="{E5BDDE97-CC73-4515-949C-F05F383CE75C}" destId="{50A21B74-B02A-4948-9CFE-AD1D5432DCC8}" srcOrd="0" destOrd="0" presId="urn:microsoft.com/office/officeart/2005/8/layout/cycle6"/>
    <dgm:cxn modelId="{09874420-5D23-4851-9F73-38B8FB4B5130}" srcId="{846724E1-02DE-4303-AB39-89A215ECF87C}" destId="{17A78713-EC0E-46A1-BC17-6135FB3D728C}" srcOrd="8" destOrd="0" parTransId="{CFFEA4CC-35B6-4B7F-91B2-2566AC33076A}" sibTransId="{DA19CFFD-D907-4F8A-AC93-F3239A817F1A}"/>
    <dgm:cxn modelId="{A5B75421-A49F-4782-828F-12905D038129}" type="presOf" srcId="{A4D018EE-67B6-4C61-B82A-F184C322FCD1}" destId="{F03939E8-91B1-4A5C-BB55-BC7A4CB52567}" srcOrd="0" destOrd="0" presId="urn:microsoft.com/office/officeart/2005/8/layout/cycle6"/>
    <dgm:cxn modelId="{21078A22-1DEF-4AA4-82BE-93C9340D3F8F}" type="presOf" srcId="{23779F41-9A45-416F-B8AF-6C1C6D772E85}" destId="{C9BC344A-2E3E-4EA4-8989-F33C71BCCCF0}" srcOrd="0" destOrd="0" presId="urn:microsoft.com/office/officeart/2005/8/layout/cycle6"/>
    <dgm:cxn modelId="{FC263928-0F8D-45C4-B50B-B5AB2906EBCC}" type="presOf" srcId="{DA19CFFD-D907-4F8A-AC93-F3239A817F1A}" destId="{5E148070-2CC3-49D1-9E7F-C908ED934769}" srcOrd="0" destOrd="0" presId="urn:microsoft.com/office/officeart/2005/8/layout/cycle6"/>
    <dgm:cxn modelId="{EB33A72F-D033-4CB6-9DA2-E0478C2C021A}" type="presOf" srcId="{BCC793E4-5728-40B7-9D1F-F0A3B26F63BC}" destId="{FAD583CD-F5C7-4675-B082-92603A0B0D9E}" srcOrd="0" destOrd="0" presId="urn:microsoft.com/office/officeart/2005/8/layout/cycle6"/>
    <dgm:cxn modelId="{F3287D30-2224-425A-A308-9AFDEC9E18A5}" srcId="{846724E1-02DE-4303-AB39-89A215ECF87C}" destId="{A677E776-3BE3-485F-8174-E028636B5946}" srcOrd="6" destOrd="0" parTransId="{B24CD41C-842E-4127-8B97-1F3E8C86BFE1}" sibTransId="{A4D018EE-67B6-4C61-B82A-F184C322FCD1}"/>
    <dgm:cxn modelId="{FB810A33-142A-41B5-BBE2-A365090D15A8}" type="presOf" srcId="{846724E1-02DE-4303-AB39-89A215ECF87C}" destId="{4EE93F46-F43E-4C2C-9987-10B643D971B2}" srcOrd="0" destOrd="0" presId="urn:microsoft.com/office/officeart/2005/8/layout/cycle6"/>
    <dgm:cxn modelId="{1C57A634-C991-4B1F-B992-7C7DB6757FD6}" type="presOf" srcId="{2A04AFA1-1695-493F-8633-0F25170FD7F3}" destId="{783D01A9-8223-47D8-AE57-B6B77DE89440}" srcOrd="0" destOrd="0" presId="urn:microsoft.com/office/officeart/2005/8/layout/cycle6"/>
    <dgm:cxn modelId="{43CB843B-86B3-4820-86CE-975DC499BF6A}" srcId="{846724E1-02DE-4303-AB39-89A215ECF87C}" destId="{26ACA190-F873-4053-9B49-59383B80972B}" srcOrd="1" destOrd="0" parTransId="{2C3A12E4-9C8E-4222-BC9E-DC726FD17870}" sibTransId="{2A04AFA1-1695-493F-8633-0F25170FD7F3}"/>
    <dgm:cxn modelId="{6F332D60-8C1A-4065-A259-3B5A107AF562}" srcId="{846724E1-02DE-4303-AB39-89A215ECF87C}" destId="{84D00BC2-FE0F-4705-AC4B-2A1DEAB84D29}" srcOrd="0" destOrd="0" parTransId="{9E20708C-4FEF-4ED5-AD9A-7066C1CCD655}" sibTransId="{637662C5-C12D-42A4-9F3D-8A7FF0028022}"/>
    <dgm:cxn modelId="{AD997162-7E88-44EA-A535-AF2D3B6DF2E6}" srcId="{846724E1-02DE-4303-AB39-89A215ECF87C}" destId="{1B6BE5FF-0113-421B-8DDF-6B28C4BEA7E7}" srcOrd="3" destOrd="0" parTransId="{49939E47-CEB7-4EF1-B929-B5611A17883F}" sibTransId="{44D33C25-66EB-46DB-A870-8DBBD0DDDB4E}"/>
    <dgm:cxn modelId="{41AA9171-4EA3-4FF3-A5AE-C19BCE6923DC}" type="presOf" srcId="{637662C5-C12D-42A4-9F3D-8A7FF0028022}" destId="{E5F8D8D1-9FC6-4EE5-A2C7-D076E746ADE0}" srcOrd="0" destOrd="0" presId="urn:microsoft.com/office/officeart/2005/8/layout/cycle6"/>
    <dgm:cxn modelId="{54D07057-FE3C-4A8D-9BC4-906B9BAB01DF}" type="presOf" srcId="{D1FCBFB2-EFB0-4203-90E3-54E15C5248ED}" destId="{DBFF34F9-5A70-49B3-95F0-3D35E4DB9984}" srcOrd="0" destOrd="0" presId="urn:microsoft.com/office/officeart/2005/8/layout/cycle6"/>
    <dgm:cxn modelId="{922D7081-E49F-4205-A900-A33B7DD6418D}" type="presOf" srcId="{7813BC0A-DDB1-4FA1-9842-9996E19B6E7F}" destId="{B57CB51A-85EA-40FD-9F04-81B89D9876ED}" srcOrd="0" destOrd="0" presId="urn:microsoft.com/office/officeart/2005/8/layout/cycle6"/>
    <dgm:cxn modelId="{46369982-66FC-4C16-A70B-875CFCB8A597}" type="presOf" srcId="{44D33C25-66EB-46DB-A870-8DBBD0DDDB4E}" destId="{97A99522-EAB5-420B-8AAD-A8635C77137F}" srcOrd="0" destOrd="0" presId="urn:microsoft.com/office/officeart/2005/8/layout/cycle6"/>
    <dgm:cxn modelId="{424A58C0-17CF-4451-A78E-ED560B4482FB}" srcId="{846724E1-02DE-4303-AB39-89A215ECF87C}" destId="{F45D61C0-1A1C-4CD3-A9E1-0CE288B61C5F}" srcOrd="7" destOrd="0" parTransId="{AA099B63-5513-4072-9E4B-127E3874ADE6}" sibTransId="{D1FCBFB2-EFB0-4203-90E3-54E15C5248ED}"/>
    <dgm:cxn modelId="{2E9B83C9-FC16-4026-919A-82B2A7CB4772}" srcId="{846724E1-02DE-4303-AB39-89A215ECF87C}" destId="{829DC593-23FB-49C5-A65F-BB6CD8DFB430}" srcOrd="2" destOrd="0" parTransId="{8F306F33-85B7-40CD-B171-5BB2C2183392}" sibTransId="{9E77D1A5-C108-40B5-8ED2-1C1371C877E1}"/>
    <dgm:cxn modelId="{8E9290CA-300E-4B69-B76A-B4DC89195B4E}" type="presOf" srcId="{829DC593-23FB-49C5-A65F-BB6CD8DFB430}" destId="{4F85C1D3-BD1C-445D-8102-4C11F7F07D9C}" srcOrd="0" destOrd="0" presId="urn:microsoft.com/office/officeart/2005/8/layout/cycle6"/>
    <dgm:cxn modelId="{EBD7DBDB-BB5D-430A-BE45-2C612810B4E3}" type="presOf" srcId="{84D00BC2-FE0F-4705-AC4B-2A1DEAB84D29}" destId="{7B9BF2E4-ADB3-4340-9CF1-4FD529F44119}" srcOrd="0" destOrd="0" presId="urn:microsoft.com/office/officeart/2005/8/layout/cycle6"/>
    <dgm:cxn modelId="{88F891DD-5A4A-4C75-9849-C076D7BB3F66}" srcId="{846724E1-02DE-4303-AB39-89A215ECF87C}" destId="{23779F41-9A45-416F-B8AF-6C1C6D772E85}" srcOrd="5" destOrd="0" parTransId="{41DF1C50-1032-4B0D-B550-676102C5287A}" sibTransId="{E5BDDE97-CC73-4515-949C-F05F383CE75C}"/>
    <dgm:cxn modelId="{755000E4-8AB8-44CB-BC8D-1013784620E3}" type="presOf" srcId="{F45D61C0-1A1C-4CD3-A9E1-0CE288B61C5F}" destId="{AB48155D-3E25-4A10-B45D-DC042BF6FC52}" srcOrd="0" destOrd="0" presId="urn:microsoft.com/office/officeart/2005/8/layout/cycle6"/>
    <dgm:cxn modelId="{E8BA6DEA-3D8C-4571-94F7-01693D190429}" type="presOf" srcId="{17A78713-EC0E-46A1-BC17-6135FB3D728C}" destId="{F963A555-547C-466C-A82F-921593A5393E}" srcOrd="0" destOrd="0" presId="urn:microsoft.com/office/officeart/2005/8/layout/cycle6"/>
    <dgm:cxn modelId="{F27AE8F5-95B8-4B5C-8F60-FB600A3EBE7A}" type="presOf" srcId="{A677E776-3BE3-485F-8174-E028636B5946}" destId="{3908DC10-7536-406C-BA1F-AA6EFDFBEED6}" srcOrd="0" destOrd="0" presId="urn:microsoft.com/office/officeart/2005/8/layout/cycle6"/>
    <dgm:cxn modelId="{9E5074FA-C6C9-4700-8572-C18A0F44E385}" srcId="{846724E1-02DE-4303-AB39-89A215ECF87C}" destId="{7813BC0A-DDB1-4FA1-9842-9996E19B6E7F}" srcOrd="9" destOrd="0" parTransId="{7D352A15-18C0-4E23-815D-A92D29543941}" sibTransId="{A7D899FA-7779-4645-9C5B-B7D9DC6BA86E}"/>
    <dgm:cxn modelId="{7EBA6DFB-3FE5-427D-B9A3-15EA371EC5DF}" type="presOf" srcId="{A7D899FA-7779-4645-9C5B-B7D9DC6BA86E}" destId="{F3675645-E34B-46C6-B689-1C2ACC2BE766}" srcOrd="0" destOrd="0" presId="urn:microsoft.com/office/officeart/2005/8/layout/cycle6"/>
    <dgm:cxn modelId="{C64151E6-F751-4FC2-8CB1-A485A9E1180E}" type="presParOf" srcId="{4EE93F46-F43E-4C2C-9987-10B643D971B2}" destId="{7B9BF2E4-ADB3-4340-9CF1-4FD529F44119}" srcOrd="0" destOrd="0" presId="urn:microsoft.com/office/officeart/2005/8/layout/cycle6"/>
    <dgm:cxn modelId="{52DA115B-BB0B-4AF1-A3D7-B6C30F7579BA}" type="presParOf" srcId="{4EE93F46-F43E-4C2C-9987-10B643D971B2}" destId="{C5D9AD7F-9411-488D-80A6-3EDA5B3627AB}" srcOrd="1" destOrd="0" presId="urn:microsoft.com/office/officeart/2005/8/layout/cycle6"/>
    <dgm:cxn modelId="{E612D3F4-15F6-42F1-8F8B-3E8CE98B3AE0}" type="presParOf" srcId="{4EE93F46-F43E-4C2C-9987-10B643D971B2}" destId="{E5F8D8D1-9FC6-4EE5-A2C7-D076E746ADE0}" srcOrd="2" destOrd="0" presId="urn:microsoft.com/office/officeart/2005/8/layout/cycle6"/>
    <dgm:cxn modelId="{FB2DE759-B8F4-48B9-B9CA-3651AFE858D7}" type="presParOf" srcId="{4EE93F46-F43E-4C2C-9987-10B643D971B2}" destId="{FD304AF2-54D2-490E-845D-94028B8D7FCE}" srcOrd="3" destOrd="0" presId="urn:microsoft.com/office/officeart/2005/8/layout/cycle6"/>
    <dgm:cxn modelId="{DA6F1BB5-C169-44F1-AAFD-C74184C20799}" type="presParOf" srcId="{4EE93F46-F43E-4C2C-9987-10B643D971B2}" destId="{59D19CB3-DD87-483C-8707-6982ABE20D72}" srcOrd="4" destOrd="0" presId="urn:microsoft.com/office/officeart/2005/8/layout/cycle6"/>
    <dgm:cxn modelId="{D17084DD-2822-42D5-BE6A-FBB45669694C}" type="presParOf" srcId="{4EE93F46-F43E-4C2C-9987-10B643D971B2}" destId="{783D01A9-8223-47D8-AE57-B6B77DE89440}" srcOrd="5" destOrd="0" presId="urn:microsoft.com/office/officeart/2005/8/layout/cycle6"/>
    <dgm:cxn modelId="{EFEB42C1-9F10-4D2B-8E41-39E19E04CC4A}" type="presParOf" srcId="{4EE93F46-F43E-4C2C-9987-10B643D971B2}" destId="{4F85C1D3-BD1C-445D-8102-4C11F7F07D9C}" srcOrd="6" destOrd="0" presId="urn:microsoft.com/office/officeart/2005/8/layout/cycle6"/>
    <dgm:cxn modelId="{62580F48-C8A1-4EB9-A946-3E9053412369}" type="presParOf" srcId="{4EE93F46-F43E-4C2C-9987-10B643D971B2}" destId="{F4669BC2-1B8C-4900-8B8A-A3D1341D588D}" srcOrd="7" destOrd="0" presId="urn:microsoft.com/office/officeart/2005/8/layout/cycle6"/>
    <dgm:cxn modelId="{BFBAAB19-E0CD-4ECC-99BD-A1C650CA07B5}" type="presParOf" srcId="{4EE93F46-F43E-4C2C-9987-10B643D971B2}" destId="{8070C7BD-1FB8-4E97-911C-FE07F47A0C16}" srcOrd="8" destOrd="0" presId="urn:microsoft.com/office/officeart/2005/8/layout/cycle6"/>
    <dgm:cxn modelId="{75E6F0D7-DB1E-400D-B89E-4A921C99FB1C}" type="presParOf" srcId="{4EE93F46-F43E-4C2C-9987-10B643D971B2}" destId="{7331E287-3F77-4F36-AD42-6F24ECBEFEC9}" srcOrd="9" destOrd="0" presId="urn:microsoft.com/office/officeart/2005/8/layout/cycle6"/>
    <dgm:cxn modelId="{EF0CE2BF-09E3-40D7-B812-9A9956706FA2}" type="presParOf" srcId="{4EE93F46-F43E-4C2C-9987-10B643D971B2}" destId="{0F92FE2F-CF49-4E39-BDFB-8994385A93B2}" srcOrd="10" destOrd="0" presId="urn:microsoft.com/office/officeart/2005/8/layout/cycle6"/>
    <dgm:cxn modelId="{0120D822-B304-448C-88B4-D35176E7748D}" type="presParOf" srcId="{4EE93F46-F43E-4C2C-9987-10B643D971B2}" destId="{97A99522-EAB5-420B-8AAD-A8635C77137F}" srcOrd="11" destOrd="0" presId="urn:microsoft.com/office/officeart/2005/8/layout/cycle6"/>
    <dgm:cxn modelId="{5C4B6A2B-DFD3-49F6-A53D-A2CBA9FE7174}" type="presParOf" srcId="{4EE93F46-F43E-4C2C-9987-10B643D971B2}" destId="{CA21A12D-EDD8-42D5-AA71-18DCC717F764}" srcOrd="12" destOrd="0" presId="urn:microsoft.com/office/officeart/2005/8/layout/cycle6"/>
    <dgm:cxn modelId="{BDDD6F39-AC40-44CF-ABCA-FB3677F8DA10}" type="presParOf" srcId="{4EE93F46-F43E-4C2C-9987-10B643D971B2}" destId="{A6C0142A-AD29-4C45-86B1-91D11F6AF716}" srcOrd="13" destOrd="0" presId="urn:microsoft.com/office/officeart/2005/8/layout/cycle6"/>
    <dgm:cxn modelId="{3182F3F0-12FF-432E-A8FC-90C4FB006F7E}" type="presParOf" srcId="{4EE93F46-F43E-4C2C-9987-10B643D971B2}" destId="{FAD583CD-F5C7-4675-B082-92603A0B0D9E}" srcOrd="14" destOrd="0" presId="urn:microsoft.com/office/officeart/2005/8/layout/cycle6"/>
    <dgm:cxn modelId="{6BB4457D-56D1-40FE-A131-41F9B96D173B}" type="presParOf" srcId="{4EE93F46-F43E-4C2C-9987-10B643D971B2}" destId="{C9BC344A-2E3E-4EA4-8989-F33C71BCCCF0}" srcOrd="15" destOrd="0" presId="urn:microsoft.com/office/officeart/2005/8/layout/cycle6"/>
    <dgm:cxn modelId="{4C42271D-C260-4D07-A0F7-A9EAE11F00D5}" type="presParOf" srcId="{4EE93F46-F43E-4C2C-9987-10B643D971B2}" destId="{05869A81-358F-422D-A29B-3E8D63FE7F3E}" srcOrd="16" destOrd="0" presId="urn:microsoft.com/office/officeart/2005/8/layout/cycle6"/>
    <dgm:cxn modelId="{3874F9C7-F57B-4145-91F4-7FF7036326D6}" type="presParOf" srcId="{4EE93F46-F43E-4C2C-9987-10B643D971B2}" destId="{50A21B74-B02A-4948-9CFE-AD1D5432DCC8}" srcOrd="17" destOrd="0" presId="urn:microsoft.com/office/officeart/2005/8/layout/cycle6"/>
    <dgm:cxn modelId="{EF8084F1-1695-4814-A977-8D38A38C401D}" type="presParOf" srcId="{4EE93F46-F43E-4C2C-9987-10B643D971B2}" destId="{3908DC10-7536-406C-BA1F-AA6EFDFBEED6}" srcOrd="18" destOrd="0" presId="urn:microsoft.com/office/officeart/2005/8/layout/cycle6"/>
    <dgm:cxn modelId="{BC521F32-CA14-498C-A131-0636283CA000}" type="presParOf" srcId="{4EE93F46-F43E-4C2C-9987-10B643D971B2}" destId="{002E7B97-76E3-4DA8-8C9D-2867F39C15D8}" srcOrd="19" destOrd="0" presId="urn:microsoft.com/office/officeart/2005/8/layout/cycle6"/>
    <dgm:cxn modelId="{8544948A-DD27-43D7-91FF-5189D2225D59}" type="presParOf" srcId="{4EE93F46-F43E-4C2C-9987-10B643D971B2}" destId="{F03939E8-91B1-4A5C-BB55-BC7A4CB52567}" srcOrd="20" destOrd="0" presId="urn:microsoft.com/office/officeart/2005/8/layout/cycle6"/>
    <dgm:cxn modelId="{3B038C4A-9A91-4732-8236-039CC7E94FD9}" type="presParOf" srcId="{4EE93F46-F43E-4C2C-9987-10B643D971B2}" destId="{AB48155D-3E25-4A10-B45D-DC042BF6FC52}" srcOrd="21" destOrd="0" presId="urn:microsoft.com/office/officeart/2005/8/layout/cycle6"/>
    <dgm:cxn modelId="{9FE27BFB-AEF1-437D-B533-66DC4E76C465}" type="presParOf" srcId="{4EE93F46-F43E-4C2C-9987-10B643D971B2}" destId="{4412573B-6AF3-4644-81F9-053AFA4AD64C}" srcOrd="22" destOrd="0" presId="urn:microsoft.com/office/officeart/2005/8/layout/cycle6"/>
    <dgm:cxn modelId="{55CE9A0B-B0EC-47DA-819F-36722C0F73DD}" type="presParOf" srcId="{4EE93F46-F43E-4C2C-9987-10B643D971B2}" destId="{DBFF34F9-5A70-49B3-95F0-3D35E4DB9984}" srcOrd="23" destOrd="0" presId="urn:microsoft.com/office/officeart/2005/8/layout/cycle6"/>
    <dgm:cxn modelId="{3EF52B46-5417-4F76-87CD-E41E81823AD5}" type="presParOf" srcId="{4EE93F46-F43E-4C2C-9987-10B643D971B2}" destId="{F963A555-547C-466C-A82F-921593A5393E}" srcOrd="24" destOrd="0" presId="urn:microsoft.com/office/officeart/2005/8/layout/cycle6"/>
    <dgm:cxn modelId="{38D85EFA-C2CC-4CC9-A7A9-6927745F16F0}" type="presParOf" srcId="{4EE93F46-F43E-4C2C-9987-10B643D971B2}" destId="{63B0AE7D-EF4E-440C-B7BC-ED44F2D644FA}" srcOrd="25" destOrd="0" presId="urn:microsoft.com/office/officeart/2005/8/layout/cycle6"/>
    <dgm:cxn modelId="{1B936E9A-DA13-474D-857A-B4D93BB9C752}" type="presParOf" srcId="{4EE93F46-F43E-4C2C-9987-10B643D971B2}" destId="{5E148070-2CC3-49D1-9E7F-C908ED934769}" srcOrd="26" destOrd="0" presId="urn:microsoft.com/office/officeart/2005/8/layout/cycle6"/>
    <dgm:cxn modelId="{51056E5F-7582-42AA-A587-60760161B4B7}" type="presParOf" srcId="{4EE93F46-F43E-4C2C-9987-10B643D971B2}" destId="{B57CB51A-85EA-40FD-9F04-81B89D9876ED}" srcOrd="27" destOrd="0" presId="urn:microsoft.com/office/officeart/2005/8/layout/cycle6"/>
    <dgm:cxn modelId="{C8333159-57AF-46E1-86DE-1E1B64E1B39B}" type="presParOf" srcId="{4EE93F46-F43E-4C2C-9987-10B643D971B2}" destId="{C977E356-7D39-4206-ABFE-810BCD46ADE5}" srcOrd="28" destOrd="0" presId="urn:microsoft.com/office/officeart/2005/8/layout/cycle6"/>
    <dgm:cxn modelId="{494F2AF0-63AB-4B6F-9F6C-078868711F73}" type="presParOf" srcId="{4EE93F46-F43E-4C2C-9987-10B643D971B2}" destId="{F3675645-E34B-46C6-B689-1C2ACC2BE766}" srcOrd="29"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EB1035-6E89-4199-B1D0-9DE293A81D3F}"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GB"/>
        </a:p>
      </dgm:t>
    </dgm:pt>
    <dgm:pt modelId="{E354D933-2D2F-4E54-8992-086364DB840D}">
      <dgm:prSet phldrT="[Text]" custT="1"/>
      <dgm:spPr/>
      <dgm:t>
        <a:bodyPr/>
        <a:lstStyle/>
        <a:p>
          <a:pPr>
            <a:lnSpc>
              <a:spcPct val="100000"/>
            </a:lnSpc>
            <a:defRPr b="1"/>
          </a:pPr>
          <a:r>
            <a:rPr lang="en-GB" sz="1600">
              <a:latin typeface="Arial" panose="020B0604020202020204" pitchFamily="34" charset="0"/>
              <a:cs typeface="Arial" panose="020B0604020202020204" pitchFamily="34" charset="0"/>
            </a:rPr>
            <a:t>Lack of clarity regarding the wider SLC/SLCN offer:</a:t>
          </a:r>
        </a:p>
      </dgm:t>
    </dgm:pt>
    <dgm:pt modelId="{BEFD888B-1F78-44A6-B693-9CE1900A6637}" type="parTrans" cxnId="{F7E8CFBA-3D35-4197-8B2F-EFBF8128FF01}">
      <dgm:prSet/>
      <dgm:spPr/>
      <dgm:t>
        <a:bodyPr/>
        <a:lstStyle/>
        <a:p>
          <a:endParaRPr lang="en-GB" sz="1600">
            <a:latin typeface="Arial" panose="020B0604020202020204" pitchFamily="34" charset="0"/>
            <a:cs typeface="Arial" panose="020B0604020202020204" pitchFamily="34" charset="0"/>
          </a:endParaRPr>
        </a:p>
      </dgm:t>
    </dgm:pt>
    <dgm:pt modelId="{2AC81B0A-5A58-4154-8ECC-56B97ACF6593}" type="sibTrans" cxnId="{F7E8CFBA-3D35-4197-8B2F-EFBF8128FF01}">
      <dgm:prSet/>
      <dgm:spPr/>
      <dgm:t>
        <a:bodyPr/>
        <a:lstStyle/>
        <a:p>
          <a:endParaRPr lang="en-GB" sz="1600">
            <a:latin typeface="Arial" panose="020B0604020202020204" pitchFamily="34" charset="0"/>
            <a:cs typeface="Arial" panose="020B0604020202020204" pitchFamily="34" charset="0"/>
          </a:endParaRPr>
        </a:p>
      </dgm:t>
    </dgm:pt>
    <dgm:pt modelId="{4E64ED9C-D143-437E-968E-ECABD3479308}">
      <dgm:prSet phldrT="[Text]" custT="1"/>
      <dgm:spPr/>
      <dgm:t>
        <a:bodyPr/>
        <a:lstStyle/>
        <a:p>
          <a:pPr>
            <a:lnSpc>
              <a:spcPct val="100000"/>
            </a:lnSpc>
            <a:defRPr b="1"/>
          </a:pPr>
          <a:r>
            <a:rPr lang="en-GB" sz="1600">
              <a:latin typeface="Arial" panose="020B0604020202020204" pitchFamily="34" charset="0"/>
              <a:cs typeface="Arial" panose="020B0604020202020204" pitchFamily="34" charset="0"/>
            </a:rPr>
            <a:t>Increase in demand:</a:t>
          </a:r>
        </a:p>
      </dgm:t>
    </dgm:pt>
    <dgm:pt modelId="{EBB0AD1A-79E3-4A37-B3CA-F0E5ABDC1477}" type="parTrans" cxnId="{C236CA92-E59C-41E5-9D3A-C18C171EE1F3}">
      <dgm:prSet/>
      <dgm:spPr/>
      <dgm:t>
        <a:bodyPr/>
        <a:lstStyle/>
        <a:p>
          <a:endParaRPr lang="en-GB" sz="1600">
            <a:latin typeface="Arial" panose="020B0604020202020204" pitchFamily="34" charset="0"/>
            <a:cs typeface="Arial" panose="020B0604020202020204" pitchFamily="34" charset="0"/>
          </a:endParaRPr>
        </a:p>
      </dgm:t>
    </dgm:pt>
    <dgm:pt modelId="{D5A56B0F-DA89-4A38-981B-FD55DA1BA081}" type="sibTrans" cxnId="{C236CA92-E59C-41E5-9D3A-C18C171EE1F3}">
      <dgm:prSet/>
      <dgm:spPr/>
      <dgm:t>
        <a:bodyPr/>
        <a:lstStyle/>
        <a:p>
          <a:endParaRPr lang="en-GB" sz="1600">
            <a:latin typeface="Arial" panose="020B0604020202020204" pitchFamily="34" charset="0"/>
            <a:cs typeface="Arial" panose="020B0604020202020204" pitchFamily="34" charset="0"/>
          </a:endParaRPr>
        </a:p>
      </dgm:t>
    </dgm:pt>
    <dgm:pt modelId="{4F35A4C5-24B3-4638-BB98-4A387B369594}">
      <dgm:prSet phldrT="[Text]" custT="1"/>
      <dgm:spPr/>
      <dgm:t>
        <a:bodyPr/>
        <a:lstStyle/>
        <a:p>
          <a:pPr>
            <a:lnSpc>
              <a:spcPct val="100000"/>
            </a:lnSpc>
            <a:defRPr b="1"/>
          </a:pPr>
          <a:r>
            <a:rPr lang="en-GB" sz="1600">
              <a:latin typeface="Arial" panose="020B0604020202020204" pitchFamily="34" charset="0"/>
              <a:cs typeface="Arial" panose="020B0604020202020204" pitchFamily="34" charset="0"/>
            </a:rPr>
            <a:t>Wait times:</a:t>
          </a:r>
        </a:p>
      </dgm:t>
    </dgm:pt>
    <dgm:pt modelId="{045CBB78-4BBB-4505-B875-DF6446C3C9D7}" type="parTrans" cxnId="{8088A7B7-C7FC-4F52-ACEC-7B0C080A946A}">
      <dgm:prSet/>
      <dgm:spPr/>
      <dgm:t>
        <a:bodyPr/>
        <a:lstStyle/>
        <a:p>
          <a:endParaRPr lang="en-GB" sz="1600">
            <a:latin typeface="Arial" panose="020B0604020202020204" pitchFamily="34" charset="0"/>
            <a:cs typeface="Arial" panose="020B0604020202020204" pitchFamily="34" charset="0"/>
          </a:endParaRPr>
        </a:p>
      </dgm:t>
    </dgm:pt>
    <dgm:pt modelId="{57C8EFD9-A1B5-4632-9DC4-C195447177C9}" type="sibTrans" cxnId="{8088A7B7-C7FC-4F52-ACEC-7B0C080A946A}">
      <dgm:prSet/>
      <dgm:spPr/>
      <dgm:t>
        <a:bodyPr/>
        <a:lstStyle/>
        <a:p>
          <a:endParaRPr lang="en-GB" sz="1600">
            <a:latin typeface="Arial" panose="020B0604020202020204" pitchFamily="34" charset="0"/>
            <a:cs typeface="Arial" panose="020B0604020202020204" pitchFamily="34" charset="0"/>
          </a:endParaRPr>
        </a:p>
      </dgm:t>
    </dgm:pt>
    <dgm:pt modelId="{25C8ED07-48ED-4E87-BC0D-E13F69DDC8A3}">
      <dgm:prSet phldrT="[Text]" custT="1"/>
      <dgm:spPr/>
      <dgm:t>
        <a:bodyPr/>
        <a:lstStyle/>
        <a:p>
          <a:pPr>
            <a:lnSpc>
              <a:spcPct val="100000"/>
            </a:lnSpc>
            <a:defRPr b="1"/>
          </a:pPr>
          <a:r>
            <a:rPr lang="en-GB" sz="1600">
              <a:latin typeface="Arial" panose="020B0604020202020204" pitchFamily="34" charset="0"/>
              <a:cs typeface="Arial" panose="020B0604020202020204" pitchFamily="34" charset="0"/>
            </a:rPr>
            <a:t>Workforce capacity:</a:t>
          </a:r>
        </a:p>
      </dgm:t>
    </dgm:pt>
    <dgm:pt modelId="{37963832-9C72-4F9B-992F-673249102018}" type="parTrans" cxnId="{F3089ED7-F871-426E-A972-9298779B294D}">
      <dgm:prSet/>
      <dgm:spPr/>
      <dgm:t>
        <a:bodyPr/>
        <a:lstStyle/>
        <a:p>
          <a:endParaRPr lang="en-GB" sz="1600">
            <a:latin typeface="Arial" panose="020B0604020202020204" pitchFamily="34" charset="0"/>
            <a:cs typeface="Arial" panose="020B0604020202020204" pitchFamily="34" charset="0"/>
          </a:endParaRPr>
        </a:p>
      </dgm:t>
    </dgm:pt>
    <dgm:pt modelId="{AEFFFEC5-5F9F-4106-81BD-C102A788EB8F}" type="sibTrans" cxnId="{F3089ED7-F871-426E-A972-9298779B294D}">
      <dgm:prSet/>
      <dgm:spPr/>
      <dgm:t>
        <a:bodyPr/>
        <a:lstStyle/>
        <a:p>
          <a:endParaRPr lang="en-GB" sz="1600">
            <a:latin typeface="Arial" panose="020B0604020202020204" pitchFamily="34" charset="0"/>
            <a:cs typeface="Arial" panose="020B0604020202020204" pitchFamily="34" charset="0"/>
          </a:endParaRPr>
        </a:p>
      </dgm:t>
    </dgm:pt>
    <dgm:pt modelId="{2E0FAB80-052E-4912-8F92-02B87C7B1863}">
      <dgm:prSet phldrT="[Text]" custT="1"/>
      <dgm:spPr/>
      <dgm:t>
        <a:bodyPr/>
        <a:lstStyle/>
        <a:p>
          <a:pPr>
            <a:lnSpc>
              <a:spcPct val="100000"/>
            </a:lnSpc>
          </a:pPr>
          <a:r>
            <a:rPr lang="en-GB" sz="1600">
              <a:latin typeface="Arial" panose="020B0604020202020204" pitchFamily="34" charset="0"/>
              <a:cs typeface="Arial" panose="020B0604020202020204" pitchFamily="34" charset="0"/>
            </a:rPr>
            <a:t>SLT wait times and wait lists increased due to Covid-19 lockdowns and services being paused/stepped down. This has created significant pressures and a backlog of demand. </a:t>
          </a:r>
        </a:p>
      </dgm:t>
    </dgm:pt>
    <dgm:pt modelId="{064A8EC3-86A0-4815-BE31-F92D77CB98AA}" type="parTrans" cxnId="{39CB7548-B5B7-4B01-A054-036DD6271E96}">
      <dgm:prSet/>
      <dgm:spPr/>
      <dgm:t>
        <a:bodyPr/>
        <a:lstStyle/>
        <a:p>
          <a:endParaRPr lang="en-GB" sz="1600">
            <a:latin typeface="Arial" panose="020B0604020202020204" pitchFamily="34" charset="0"/>
            <a:cs typeface="Arial" panose="020B0604020202020204" pitchFamily="34" charset="0"/>
          </a:endParaRPr>
        </a:p>
      </dgm:t>
    </dgm:pt>
    <dgm:pt modelId="{1BCFEDE1-CC01-4DDF-B1D6-E18A8BBED840}" type="sibTrans" cxnId="{39CB7548-B5B7-4B01-A054-036DD6271E96}">
      <dgm:prSet/>
      <dgm:spPr/>
      <dgm:t>
        <a:bodyPr/>
        <a:lstStyle/>
        <a:p>
          <a:endParaRPr lang="en-GB" sz="1600">
            <a:latin typeface="Arial" panose="020B0604020202020204" pitchFamily="34" charset="0"/>
            <a:cs typeface="Arial" panose="020B0604020202020204" pitchFamily="34" charset="0"/>
          </a:endParaRPr>
        </a:p>
      </dgm:t>
    </dgm:pt>
    <dgm:pt modelId="{EE8051A9-FC2F-4638-A3C0-E04A9C756666}">
      <dgm:prSet custT="1"/>
      <dgm:spPr/>
      <dgm:t>
        <a:bodyPr/>
        <a:lstStyle/>
        <a:p>
          <a:pPr>
            <a:lnSpc>
              <a:spcPct val="100000"/>
            </a:lnSpc>
          </a:pPr>
          <a:r>
            <a:rPr lang="en-GB" sz="1600">
              <a:latin typeface="Arial" panose="020B0604020202020204" pitchFamily="34" charset="0"/>
              <a:cs typeface="Arial" panose="020B0604020202020204" pitchFamily="34" charset="0"/>
            </a:rPr>
            <a:t>SLT workforce capacity, particularly in Torbay and Devon, is not sufficient to meet predicted levels of need.</a:t>
          </a:r>
        </a:p>
      </dgm:t>
    </dgm:pt>
    <dgm:pt modelId="{AC7B0D79-4827-4710-904A-2136A85CA37E}" type="parTrans" cxnId="{E4C6F41A-C251-4E74-803F-0FE79381DFB0}">
      <dgm:prSet/>
      <dgm:spPr/>
      <dgm:t>
        <a:bodyPr/>
        <a:lstStyle/>
        <a:p>
          <a:endParaRPr lang="en-GB" sz="1600">
            <a:latin typeface="Arial" panose="020B0604020202020204" pitchFamily="34" charset="0"/>
            <a:cs typeface="Arial" panose="020B0604020202020204" pitchFamily="34" charset="0"/>
          </a:endParaRPr>
        </a:p>
      </dgm:t>
    </dgm:pt>
    <dgm:pt modelId="{39406522-CE15-40A0-A6DF-D64D09D959EB}" type="sibTrans" cxnId="{E4C6F41A-C251-4E74-803F-0FE79381DFB0}">
      <dgm:prSet/>
      <dgm:spPr/>
      <dgm:t>
        <a:bodyPr/>
        <a:lstStyle/>
        <a:p>
          <a:endParaRPr lang="en-GB" sz="1600">
            <a:latin typeface="Arial" panose="020B0604020202020204" pitchFamily="34" charset="0"/>
            <a:cs typeface="Arial" panose="020B0604020202020204" pitchFamily="34" charset="0"/>
          </a:endParaRPr>
        </a:p>
      </dgm:t>
    </dgm:pt>
    <dgm:pt modelId="{5E4EBA40-10FD-4B65-8B89-908DCC163616}">
      <dgm:prSet custT="1"/>
      <dgm:spPr/>
      <dgm:t>
        <a:bodyPr/>
        <a:lstStyle/>
        <a:p>
          <a:pPr>
            <a:lnSpc>
              <a:spcPct val="100000"/>
            </a:lnSpc>
          </a:pPr>
          <a:r>
            <a:rPr lang="en-GB" sz="1600">
              <a:latin typeface="Arial" panose="020B0604020202020204" pitchFamily="34" charset="0"/>
              <a:cs typeface="Arial" panose="020B0604020202020204" pitchFamily="34" charset="0"/>
            </a:rPr>
            <a:t>The levels of need and demand across Devon has been exacerbated by the Covid-19 pandemic. This has led to many services, particularly speech and language therapy, experiencing an exponential growth in referrals.</a:t>
          </a:r>
        </a:p>
      </dgm:t>
    </dgm:pt>
    <dgm:pt modelId="{0BDF06A2-5994-48F8-B1FF-11A2A801A6D5}" type="parTrans" cxnId="{98107359-E94D-4971-9E01-592E61A4084C}">
      <dgm:prSet/>
      <dgm:spPr/>
      <dgm:t>
        <a:bodyPr/>
        <a:lstStyle/>
        <a:p>
          <a:endParaRPr lang="en-GB" sz="1600">
            <a:latin typeface="Arial" panose="020B0604020202020204" pitchFamily="34" charset="0"/>
            <a:cs typeface="Arial" panose="020B0604020202020204" pitchFamily="34" charset="0"/>
          </a:endParaRPr>
        </a:p>
      </dgm:t>
    </dgm:pt>
    <dgm:pt modelId="{FA1182C4-4DBF-4D28-A27E-C0BCB35B5670}" type="sibTrans" cxnId="{98107359-E94D-4971-9E01-592E61A4084C}">
      <dgm:prSet/>
      <dgm:spPr/>
      <dgm:t>
        <a:bodyPr/>
        <a:lstStyle/>
        <a:p>
          <a:endParaRPr lang="en-GB" sz="1600">
            <a:latin typeface="Arial" panose="020B0604020202020204" pitchFamily="34" charset="0"/>
            <a:cs typeface="Arial" panose="020B0604020202020204" pitchFamily="34" charset="0"/>
          </a:endParaRPr>
        </a:p>
      </dgm:t>
    </dgm:pt>
    <dgm:pt modelId="{0024EDD2-70F8-4137-B6A4-E28A2398F587}">
      <dgm:prSet phldrT="[Text]" custT="1"/>
      <dgm:spPr/>
      <dgm:t>
        <a:bodyPr/>
        <a:lstStyle/>
        <a:p>
          <a:pPr>
            <a:lnSpc>
              <a:spcPct val="100000"/>
            </a:lnSpc>
          </a:pPr>
          <a:r>
            <a:rPr lang="en-GB" sz="1600">
              <a:latin typeface="Arial" panose="020B0604020202020204" pitchFamily="34" charset="0"/>
              <a:cs typeface="Arial" panose="020B0604020202020204" pitchFamily="34" charset="0"/>
            </a:rPr>
            <a:t>Approaches related to early identification, intervention, prevention, and promotion are not fully known and understood across system partners and providers and therefore were not being fully utilised or realised as an integrated system wide offer. </a:t>
          </a:r>
        </a:p>
      </dgm:t>
    </dgm:pt>
    <dgm:pt modelId="{4F258456-0538-4D22-90FE-A829D04AEF8E}" type="parTrans" cxnId="{C2C07BDD-E45B-40D4-85CD-1CC32EB70FAB}">
      <dgm:prSet/>
      <dgm:spPr/>
      <dgm:t>
        <a:bodyPr/>
        <a:lstStyle/>
        <a:p>
          <a:endParaRPr lang="en-GB" sz="1600">
            <a:latin typeface="Arial" panose="020B0604020202020204" pitchFamily="34" charset="0"/>
            <a:cs typeface="Arial" panose="020B0604020202020204" pitchFamily="34" charset="0"/>
          </a:endParaRPr>
        </a:p>
      </dgm:t>
    </dgm:pt>
    <dgm:pt modelId="{08E8E72B-E537-4749-A64A-5A9857D8BA1C}" type="sibTrans" cxnId="{C2C07BDD-E45B-40D4-85CD-1CC32EB70FAB}">
      <dgm:prSet/>
      <dgm:spPr/>
      <dgm:t>
        <a:bodyPr/>
        <a:lstStyle/>
        <a:p>
          <a:endParaRPr lang="en-GB" sz="1600">
            <a:latin typeface="Arial" panose="020B0604020202020204" pitchFamily="34" charset="0"/>
            <a:cs typeface="Arial" panose="020B0604020202020204" pitchFamily="34" charset="0"/>
          </a:endParaRPr>
        </a:p>
      </dgm:t>
    </dgm:pt>
    <dgm:pt modelId="{B0F4B982-8569-40F0-AEA9-6F2AA7880674}">
      <dgm:prSet phldrT="[Text]" custT="1"/>
      <dgm:spPr/>
      <dgm:t>
        <a:bodyPr/>
        <a:lstStyle/>
        <a:p>
          <a:pPr>
            <a:lnSpc>
              <a:spcPct val="100000"/>
            </a:lnSpc>
          </a:pPr>
          <a:endParaRPr lang="en-GB" sz="1600">
            <a:latin typeface="Arial" panose="020B0604020202020204" pitchFamily="34" charset="0"/>
            <a:cs typeface="Arial" panose="020B0604020202020204" pitchFamily="34" charset="0"/>
          </a:endParaRPr>
        </a:p>
      </dgm:t>
    </dgm:pt>
    <dgm:pt modelId="{A7AE63BA-8718-44C6-84BF-BF39D885DE34}" type="parTrans" cxnId="{6886A697-55BA-4592-9094-98784A5B3595}">
      <dgm:prSet/>
      <dgm:spPr/>
      <dgm:t>
        <a:bodyPr/>
        <a:lstStyle/>
        <a:p>
          <a:endParaRPr lang="en-GB" sz="1600">
            <a:latin typeface="Arial" panose="020B0604020202020204" pitchFamily="34" charset="0"/>
            <a:cs typeface="Arial" panose="020B0604020202020204" pitchFamily="34" charset="0"/>
          </a:endParaRPr>
        </a:p>
      </dgm:t>
    </dgm:pt>
    <dgm:pt modelId="{03B0B780-AF23-428B-8DD8-0FF5ABC6D89F}" type="sibTrans" cxnId="{6886A697-55BA-4592-9094-98784A5B3595}">
      <dgm:prSet/>
      <dgm:spPr/>
      <dgm:t>
        <a:bodyPr/>
        <a:lstStyle/>
        <a:p>
          <a:endParaRPr lang="en-GB" sz="1600">
            <a:latin typeface="Arial" panose="020B0604020202020204" pitchFamily="34" charset="0"/>
            <a:cs typeface="Arial" panose="020B0604020202020204" pitchFamily="34" charset="0"/>
          </a:endParaRPr>
        </a:p>
      </dgm:t>
    </dgm:pt>
    <dgm:pt modelId="{10B2F1D3-72C0-4FDC-A1F5-626F866378B6}">
      <dgm:prSet custT="1"/>
      <dgm:spPr/>
      <dgm:t>
        <a:bodyPr/>
        <a:lstStyle/>
        <a:p>
          <a:pPr>
            <a:lnSpc>
              <a:spcPct val="100000"/>
            </a:lnSpc>
          </a:pPr>
          <a:r>
            <a:rPr lang="en-GB" sz="1600">
              <a:latin typeface="Arial" panose="020B0604020202020204" pitchFamily="34" charset="0"/>
              <a:cs typeface="Arial" panose="020B0604020202020204" pitchFamily="34" charset="0"/>
            </a:rPr>
            <a:t>Wait list recovery work has challenged capacity to implement transformational approaches.</a:t>
          </a:r>
        </a:p>
      </dgm:t>
    </dgm:pt>
    <dgm:pt modelId="{80CFD3F1-3A9D-4017-A990-D607CB28667C}" type="parTrans" cxnId="{DA8A3D58-705C-47F6-9C86-615243B32B39}">
      <dgm:prSet/>
      <dgm:spPr/>
      <dgm:t>
        <a:bodyPr/>
        <a:lstStyle/>
        <a:p>
          <a:endParaRPr lang="en-GB" sz="1600">
            <a:latin typeface="Arial" panose="020B0604020202020204" pitchFamily="34" charset="0"/>
            <a:cs typeface="Arial" panose="020B0604020202020204" pitchFamily="34" charset="0"/>
          </a:endParaRPr>
        </a:p>
      </dgm:t>
    </dgm:pt>
    <dgm:pt modelId="{A7990816-9AFE-4045-B25D-D9638E05CBAF}" type="sibTrans" cxnId="{DA8A3D58-705C-47F6-9C86-615243B32B39}">
      <dgm:prSet/>
      <dgm:spPr/>
      <dgm:t>
        <a:bodyPr/>
        <a:lstStyle/>
        <a:p>
          <a:endParaRPr lang="en-GB" sz="1600">
            <a:latin typeface="Arial" panose="020B0604020202020204" pitchFamily="34" charset="0"/>
            <a:cs typeface="Arial" panose="020B0604020202020204" pitchFamily="34" charset="0"/>
          </a:endParaRPr>
        </a:p>
      </dgm:t>
    </dgm:pt>
    <dgm:pt modelId="{CF6E085C-572C-4A6C-8FFE-BE92A3754827}" type="pres">
      <dgm:prSet presAssocID="{E1EB1035-6E89-4199-B1D0-9DE293A81D3F}" presName="root" presStyleCnt="0">
        <dgm:presLayoutVars>
          <dgm:dir/>
          <dgm:resizeHandles val="exact"/>
        </dgm:presLayoutVars>
      </dgm:prSet>
      <dgm:spPr/>
    </dgm:pt>
    <dgm:pt modelId="{B1723E62-612F-44BE-8954-24F268111756}" type="pres">
      <dgm:prSet presAssocID="{25C8ED07-48ED-4E87-BC0D-E13F69DDC8A3}" presName="compNode" presStyleCnt="0"/>
      <dgm:spPr/>
    </dgm:pt>
    <dgm:pt modelId="{5B106A7F-8781-43BB-86FF-3CB302D0154F}" type="pres">
      <dgm:prSet presAssocID="{25C8ED07-48ED-4E87-BC0D-E13F69DDC8A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C65D5ECB-9153-4E60-95B1-6FC7BEC6860B}" type="pres">
      <dgm:prSet presAssocID="{25C8ED07-48ED-4E87-BC0D-E13F69DDC8A3}" presName="iconSpace" presStyleCnt="0"/>
      <dgm:spPr/>
    </dgm:pt>
    <dgm:pt modelId="{CAD198E9-DC32-4B6A-9235-65D9775AEB89}" type="pres">
      <dgm:prSet presAssocID="{25C8ED07-48ED-4E87-BC0D-E13F69DDC8A3}" presName="parTx" presStyleLbl="revTx" presStyleIdx="0" presStyleCnt="8">
        <dgm:presLayoutVars>
          <dgm:chMax val="0"/>
          <dgm:chPref val="0"/>
        </dgm:presLayoutVars>
      </dgm:prSet>
      <dgm:spPr/>
    </dgm:pt>
    <dgm:pt modelId="{C1E2CBB1-AB5C-46C6-8908-D63BADD7E836}" type="pres">
      <dgm:prSet presAssocID="{25C8ED07-48ED-4E87-BC0D-E13F69DDC8A3}" presName="txSpace" presStyleCnt="0"/>
      <dgm:spPr/>
    </dgm:pt>
    <dgm:pt modelId="{1A2B90D2-61D4-43CD-9B8A-6FFD7880346F}" type="pres">
      <dgm:prSet presAssocID="{25C8ED07-48ED-4E87-BC0D-E13F69DDC8A3}" presName="desTx" presStyleLbl="revTx" presStyleIdx="1" presStyleCnt="8">
        <dgm:presLayoutVars/>
      </dgm:prSet>
      <dgm:spPr/>
    </dgm:pt>
    <dgm:pt modelId="{AD4C2914-E1AC-4CAB-AC35-C5C388E04917}" type="pres">
      <dgm:prSet presAssocID="{AEFFFEC5-5F9F-4106-81BD-C102A788EB8F}" presName="sibTrans" presStyleCnt="0"/>
      <dgm:spPr/>
    </dgm:pt>
    <dgm:pt modelId="{1ECA124B-7C3F-4E83-A711-4A1ADCC3736A}" type="pres">
      <dgm:prSet presAssocID="{4E64ED9C-D143-437E-968E-ECABD3479308}" presName="compNode" presStyleCnt="0"/>
      <dgm:spPr/>
    </dgm:pt>
    <dgm:pt modelId="{EE1CD171-E27C-4A52-B0CA-B6DE00AF2E52}" type="pres">
      <dgm:prSet presAssocID="{4E64ED9C-D143-437E-968E-ECABD347930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pward trend"/>
        </a:ext>
      </dgm:extLst>
    </dgm:pt>
    <dgm:pt modelId="{89B8EB13-9D89-43B4-8878-422CB5146FF0}" type="pres">
      <dgm:prSet presAssocID="{4E64ED9C-D143-437E-968E-ECABD3479308}" presName="iconSpace" presStyleCnt="0"/>
      <dgm:spPr/>
    </dgm:pt>
    <dgm:pt modelId="{29E1065B-6C1B-46F9-A1EC-1ED99D4CC5F8}" type="pres">
      <dgm:prSet presAssocID="{4E64ED9C-D143-437E-968E-ECABD3479308}" presName="parTx" presStyleLbl="revTx" presStyleIdx="2" presStyleCnt="8">
        <dgm:presLayoutVars>
          <dgm:chMax val="0"/>
          <dgm:chPref val="0"/>
        </dgm:presLayoutVars>
      </dgm:prSet>
      <dgm:spPr/>
    </dgm:pt>
    <dgm:pt modelId="{CBDBA3C3-808D-43A9-83FE-131B53282807}" type="pres">
      <dgm:prSet presAssocID="{4E64ED9C-D143-437E-968E-ECABD3479308}" presName="txSpace" presStyleCnt="0"/>
      <dgm:spPr/>
    </dgm:pt>
    <dgm:pt modelId="{30E1D699-6E57-48B8-AE7B-46ECBF65E51F}" type="pres">
      <dgm:prSet presAssocID="{4E64ED9C-D143-437E-968E-ECABD3479308}" presName="desTx" presStyleLbl="revTx" presStyleIdx="3" presStyleCnt="8">
        <dgm:presLayoutVars/>
      </dgm:prSet>
      <dgm:spPr/>
    </dgm:pt>
    <dgm:pt modelId="{985E8D29-FC1D-48B1-91F2-3DD54D907645}" type="pres">
      <dgm:prSet presAssocID="{D5A56B0F-DA89-4A38-981B-FD55DA1BA081}" presName="sibTrans" presStyleCnt="0"/>
      <dgm:spPr/>
    </dgm:pt>
    <dgm:pt modelId="{0FF9758F-B144-4504-B0FD-0C463DF8F389}" type="pres">
      <dgm:prSet presAssocID="{4F35A4C5-24B3-4638-BB98-4A387B369594}" presName="compNode" presStyleCnt="0"/>
      <dgm:spPr/>
    </dgm:pt>
    <dgm:pt modelId="{EE456F12-A484-4315-A914-E6439CAFB383}" type="pres">
      <dgm:prSet presAssocID="{4F35A4C5-24B3-4638-BB98-4A387B36959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ourglass"/>
        </a:ext>
      </dgm:extLst>
    </dgm:pt>
    <dgm:pt modelId="{0AAE750C-C239-4C2E-B737-2DFDFFC73112}" type="pres">
      <dgm:prSet presAssocID="{4F35A4C5-24B3-4638-BB98-4A387B369594}" presName="iconSpace" presStyleCnt="0"/>
      <dgm:spPr/>
    </dgm:pt>
    <dgm:pt modelId="{A65FDF92-72F7-4E84-86D4-1CA7CF7ABA19}" type="pres">
      <dgm:prSet presAssocID="{4F35A4C5-24B3-4638-BB98-4A387B369594}" presName="parTx" presStyleLbl="revTx" presStyleIdx="4" presStyleCnt="8">
        <dgm:presLayoutVars>
          <dgm:chMax val="0"/>
          <dgm:chPref val="0"/>
        </dgm:presLayoutVars>
      </dgm:prSet>
      <dgm:spPr/>
    </dgm:pt>
    <dgm:pt modelId="{C05ED344-F4C7-4B4B-9819-5381A6762F8F}" type="pres">
      <dgm:prSet presAssocID="{4F35A4C5-24B3-4638-BB98-4A387B369594}" presName="txSpace" presStyleCnt="0"/>
      <dgm:spPr/>
    </dgm:pt>
    <dgm:pt modelId="{E5A2D0A6-AA16-4C76-8C9B-C3F8CBEC200B}" type="pres">
      <dgm:prSet presAssocID="{4F35A4C5-24B3-4638-BB98-4A387B369594}" presName="desTx" presStyleLbl="revTx" presStyleIdx="5" presStyleCnt="8">
        <dgm:presLayoutVars/>
      </dgm:prSet>
      <dgm:spPr/>
    </dgm:pt>
    <dgm:pt modelId="{63729586-1DF5-4E37-B6AC-8D6DE3F0FAF0}" type="pres">
      <dgm:prSet presAssocID="{57C8EFD9-A1B5-4632-9DC4-C195447177C9}" presName="sibTrans" presStyleCnt="0"/>
      <dgm:spPr/>
    </dgm:pt>
    <dgm:pt modelId="{EF8138FF-4281-4489-AF7E-9986225D5575}" type="pres">
      <dgm:prSet presAssocID="{E354D933-2D2F-4E54-8992-086364DB840D}" presName="compNode" presStyleCnt="0"/>
      <dgm:spPr/>
    </dgm:pt>
    <dgm:pt modelId="{A3DDCA6A-BFBB-4344-A83E-1DCAFE3E03CF}" type="pres">
      <dgm:prSet presAssocID="{E354D933-2D2F-4E54-8992-086364DB840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Questions"/>
        </a:ext>
      </dgm:extLst>
    </dgm:pt>
    <dgm:pt modelId="{5DDEC8C4-98A6-41DD-9E0A-4365AE4AA7BE}" type="pres">
      <dgm:prSet presAssocID="{E354D933-2D2F-4E54-8992-086364DB840D}" presName="iconSpace" presStyleCnt="0"/>
      <dgm:spPr/>
    </dgm:pt>
    <dgm:pt modelId="{720930AD-83EF-4FF9-B15A-D9D47EB8C981}" type="pres">
      <dgm:prSet presAssocID="{E354D933-2D2F-4E54-8992-086364DB840D}" presName="parTx" presStyleLbl="revTx" presStyleIdx="6" presStyleCnt="8">
        <dgm:presLayoutVars>
          <dgm:chMax val="0"/>
          <dgm:chPref val="0"/>
        </dgm:presLayoutVars>
      </dgm:prSet>
      <dgm:spPr/>
    </dgm:pt>
    <dgm:pt modelId="{183A15F7-EEE1-4B4D-B646-0CF51C9061A7}" type="pres">
      <dgm:prSet presAssocID="{E354D933-2D2F-4E54-8992-086364DB840D}" presName="txSpace" presStyleCnt="0"/>
      <dgm:spPr/>
    </dgm:pt>
    <dgm:pt modelId="{40A19813-CDC0-4134-8195-99A700930E44}" type="pres">
      <dgm:prSet presAssocID="{E354D933-2D2F-4E54-8992-086364DB840D}" presName="desTx" presStyleLbl="revTx" presStyleIdx="7" presStyleCnt="8">
        <dgm:presLayoutVars/>
      </dgm:prSet>
      <dgm:spPr/>
    </dgm:pt>
  </dgm:ptLst>
  <dgm:cxnLst>
    <dgm:cxn modelId="{A51FAC15-E185-401E-B90A-16D2A56E3616}" type="presOf" srcId="{5E4EBA40-10FD-4B65-8B89-908DCC163616}" destId="{30E1D699-6E57-48B8-AE7B-46ECBF65E51F}" srcOrd="0" destOrd="0" presId="urn:microsoft.com/office/officeart/2018/2/layout/IconLabelDescriptionList"/>
    <dgm:cxn modelId="{E4C6F41A-C251-4E74-803F-0FE79381DFB0}" srcId="{25C8ED07-48ED-4E87-BC0D-E13F69DDC8A3}" destId="{EE8051A9-FC2F-4638-A3C0-E04A9C756666}" srcOrd="0" destOrd="0" parTransId="{AC7B0D79-4827-4710-904A-2136A85CA37E}" sibTransId="{39406522-CE15-40A0-A6DF-D64D09D959EB}"/>
    <dgm:cxn modelId="{A3053633-38CB-4DAE-B164-60442A9708AD}" type="presOf" srcId="{E354D933-2D2F-4E54-8992-086364DB840D}" destId="{720930AD-83EF-4FF9-B15A-D9D47EB8C981}" srcOrd="0" destOrd="0" presId="urn:microsoft.com/office/officeart/2018/2/layout/IconLabelDescriptionList"/>
    <dgm:cxn modelId="{62CEBE3C-75D4-4F88-8970-7FE5D176996E}" type="presOf" srcId="{EE8051A9-FC2F-4638-A3C0-E04A9C756666}" destId="{1A2B90D2-61D4-43CD-9B8A-6FFD7880346F}" srcOrd="0" destOrd="0" presId="urn:microsoft.com/office/officeart/2018/2/layout/IconLabelDescriptionList"/>
    <dgm:cxn modelId="{3374D15C-14FB-48F7-B848-D83BF8A38CA0}" type="presOf" srcId="{B0F4B982-8569-40F0-AEA9-6F2AA7880674}" destId="{40A19813-CDC0-4134-8195-99A700930E44}" srcOrd="0" destOrd="1" presId="urn:microsoft.com/office/officeart/2018/2/layout/IconLabelDescriptionList"/>
    <dgm:cxn modelId="{39CB7548-B5B7-4B01-A054-036DD6271E96}" srcId="{4F35A4C5-24B3-4638-BB98-4A387B369594}" destId="{2E0FAB80-052E-4912-8F92-02B87C7B1863}" srcOrd="0" destOrd="0" parTransId="{064A8EC3-86A0-4815-BE31-F92D77CB98AA}" sibTransId="{1BCFEDE1-CC01-4DDF-B1D6-E18A8BBED840}"/>
    <dgm:cxn modelId="{4E6FCA55-BC8E-4309-A4C4-8B1A029E7DFF}" type="presOf" srcId="{E1EB1035-6E89-4199-B1D0-9DE293A81D3F}" destId="{CF6E085C-572C-4A6C-8FFE-BE92A3754827}" srcOrd="0" destOrd="0" presId="urn:microsoft.com/office/officeart/2018/2/layout/IconLabelDescriptionList"/>
    <dgm:cxn modelId="{DA8A3D58-705C-47F6-9C86-615243B32B39}" srcId="{25C8ED07-48ED-4E87-BC0D-E13F69DDC8A3}" destId="{10B2F1D3-72C0-4FDC-A1F5-626F866378B6}" srcOrd="1" destOrd="0" parTransId="{80CFD3F1-3A9D-4017-A990-D607CB28667C}" sibTransId="{A7990816-9AFE-4045-B25D-D9638E05CBAF}"/>
    <dgm:cxn modelId="{98107359-E94D-4971-9E01-592E61A4084C}" srcId="{4E64ED9C-D143-437E-968E-ECABD3479308}" destId="{5E4EBA40-10FD-4B65-8B89-908DCC163616}" srcOrd="0" destOrd="0" parTransId="{0BDF06A2-5994-48F8-B1FF-11A2A801A6D5}" sibTransId="{FA1182C4-4DBF-4D28-A27E-C0BCB35B5670}"/>
    <dgm:cxn modelId="{C236CA92-E59C-41E5-9D3A-C18C171EE1F3}" srcId="{E1EB1035-6E89-4199-B1D0-9DE293A81D3F}" destId="{4E64ED9C-D143-437E-968E-ECABD3479308}" srcOrd="1" destOrd="0" parTransId="{EBB0AD1A-79E3-4A37-B3CA-F0E5ABDC1477}" sibTransId="{D5A56B0F-DA89-4A38-981B-FD55DA1BA081}"/>
    <dgm:cxn modelId="{6886A697-55BA-4592-9094-98784A5B3595}" srcId="{E354D933-2D2F-4E54-8992-086364DB840D}" destId="{B0F4B982-8569-40F0-AEA9-6F2AA7880674}" srcOrd="1" destOrd="0" parTransId="{A7AE63BA-8718-44C6-84BF-BF39D885DE34}" sibTransId="{03B0B780-AF23-428B-8DD8-0FF5ABC6D89F}"/>
    <dgm:cxn modelId="{7CC08EAB-3FB1-4C51-955C-C4B1A2812ECF}" type="presOf" srcId="{25C8ED07-48ED-4E87-BC0D-E13F69DDC8A3}" destId="{CAD198E9-DC32-4B6A-9235-65D9775AEB89}" srcOrd="0" destOrd="0" presId="urn:microsoft.com/office/officeart/2018/2/layout/IconLabelDescriptionList"/>
    <dgm:cxn modelId="{8088A7B7-C7FC-4F52-ACEC-7B0C080A946A}" srcId="{E1EB1035-6E89-4199-B1D0-9DE293A81D3F}" destId="{4F35A4C5-24B3-4638-BB98-4A387B369594}" srcOrd="2" destOrd="0" parTransId="{045CBB78-4BBB-4505-B875-DF6446C3C9D7}" sibTransId="{57C8EFD9-A1B5-4632-9DC4-C195447177C9}"/>
    <dgm:cxn modelId="{F7E8CFBA-3D35-4197-8B2F-EFBF8128FF01}" srcId="{E1EB1035-6E89-4199-B1D0-9DE293A81D3F}" destId="{E354D933-2D2F-4E54-8992-086364DB840D}" srcOrd="3" destOrd="0" parTransId="{BEFD888B-1F78-44A6-B693-9CE1900A6637}" sibTransId="{2AC81B0A-5A58-4154-8ECC-56B97ACF6593}"/>
    <dgm:cxn modelId="{2A2B2FBC-C4F5-46E0-AD79-2073D67D68EA}" type="presOf" srcId="{4F35A4C5-24B3-4638-BB98-4A387B369594}" destId="{A65FDF92-72F7-4E84-86D4-1CA7CF7ABA19}" srcOrd="0" destOrd="0" presId="urn:microsoft.com/office/officeart/2018/2/layout/IconLabelDescriptionList"/>
    <dgm:cxn modelId="{E05B42C2-2CF6-4B64-AF07-CCBE2A4928C5}" type="presOf" srcId="{2E0FAB80-052E-4912-8F92-02B87C7B1863}" destId="{E5A2D0A6-AA16-4C76-8C9B-C3F8CBEC200B}" srcOrd="0" destOrd="0" presId="urn:microsoft.com/office/officeart/2018/2/layout/IconLabelDescriptionList"/>
    <dgm:cxn modelId="{9119DDCA-35A7-494C-AB9C-7AB0CE781AB1}" type="presOf" srcId="{0024EDD2-70F8-4137-B6A4-E28A2398F587}" destId="{40A19813-CDC0-4134-8195-99A700930E44}" srcOrd="0" destOrd="0" presId="urn:microsoft.com/office/officeart/2018/2/layout/IconLabelDescriptionList"/>
    <dgm:cxn modelId="{F3089ED7-F871-426E-A972-9298779B294D}" srcId="{E1EB1035-6E89-4199-B1D0-9DE293A81D3F}" destId="{25C8ED07-48ED-4E87-BC0D-E13F69DDC8A3}" srcOrd="0" destOrd="0" parTransId="{37963832-9C72-4F9B-992F-673249102018}" sibTransId="{AEFFFEC5-5F9F-4106-81BD-C102A788EB8F}"/>
    <dgm:cxn modelId="{9DAE36DC-FA50-4B01-B46D-0CAC216462EB}" type="presOf" srcId="{10B2F1D3-72C0-4FDC-A1F5-626F866378B6}" destId="{1A2B90D2-61D4-43CD-9B8A-6FFD7880346F}" srcOrd="0" destOrd="1" presId="urn:microsoft.com/office/officeart/2018/2/layout/IconLabelDescriptionList"/>
    <dgm:cxn modelId="{C2C07BDD-E45B-40D4-85CD-1CC32EB70FAB}" srcId="{E354D933-2D2F-4E54-8992-086364DB840D}" destId="{0024EDD2-70F8-4137-B6A4-E28A2398F587}" srcOrd="0" destOrd="0" parTransId="{4F258456-0538-4D22-90FE-A829D04AEF8E}" sibTransId="{08E8E72B-E537-4749-A64A-5A9857D8BA1C}"/>
    <dgm:cxn modelId="{0A84BEE1-2C20-474F-8B85-E1DE0C53644E}" type="presOf" srcId="{4E64ED9C-D143-437E-968E-ECABD3479308}" destId="{29E1065B-6C1B-46F9-A1EC-1ED99D4CC5F8}" srcOrd="0" destOrd="0" presId="urn:microsoft.com/office/officeart/2018/2/layout/IconLabelDescriptionList"/>
    <dgm:cxn modelId="{413547F5-057A-47E1-AA47-AA7A51FA4C1C}" type="presParOf" srcId="{CF6E085C-572C-4A6C-8FFE-BE92A3754827}" destId="{B1723E62-612F-44BE-8954-24F268111756}" srcOrd="0" destOrd="0" presId="urn:microsoft.com/office/officeart/2018/2/layout/IconLabelDescriptionList"/>
    <dgm:cxn modelId="{D3DAE7DE-CE45-4DD5-A636-64BE4EEAB3C4}" type="presParOf" srcId="{B1723E62-612F-44BE-8954-24F268111756}" destId="{5B106A7F-8781-43BB-86FF-3CB302D0154F}" srcOrd="0" destOrd="0" presId="urn:microsoft.com/office/officeart/2018/2/layout/IconLabelDescriptionList"/>
    <dgm:cxn modelId="{8BEA96B0-0BAE-425D-9C6A-3A479D092D0B}" type="presParOf" srcId="{B1723E62-612F-44BE-8954-24F268111756}" destId="{C65D5ECB-9153-4E60-95B1-6FC7BEC6860B}" srcOrd="1" destOrd="0" presId="urn:microsoft.com/office/officeart/2018/2/layout/IconLabelDescriptionList"/>
    <dgm:cxn modelId="{5F8B7765-A879-430D-9C9E-8A697A0FEF39}" type="presParOf" srcId="{B1723E62-612F-44BE-8954-24F268111756}" destId="{CAD198E9-DC32-4B6A-9235-65D9775AEB89}" srcOrd="2" destOrd="0" presId="urn:microsoft.com/office/officeart/2018/2/layout/IconLabelDescriptionList"/>
    <dgm:cxn modelId="{88AFF13B-DF5D-460C-AEDF-D2D3B3B8D4AD}" type="presParOf" srcId="{B1723E62-612F-44BE-8954-24F268111756}" destId="{C1E2CBB1-AB5C-46C6-8908-D63BADD7E836}" srcOrd="3" destOrd="0" presId="urn:microsoft.com/office/officeart/2018/2/layout/IconLabelDescriptionList"/>
    <dgm:cxn modelId="{7910B877-0DD5-451E-A58D-80766C54F1D1}" type="presParOf" srcId="{B1723E62-612F-44BE-8954-24F268111756}" destId="{1A2B90D2-61D4-43CD-9B8A-6FFD7880346F}" srcOrd="4" destOrd="0" presId="urn:microsoft.com/office/officeart/2018/2/layout/IconLabelDescriptionList"/>
    <dgm:cxn modelId="{9C183DF5-25F7-46DF-85D1-71A06372B7A3}" type="presParOf" srcId="{CF6E085C-572C-4A6C-8FFE-BE92A3754827}" destId="{AD4C2914-E1AC-4CAB-AC35-C5C388E04917}" srcOrd="1" destOrd="0" presId="urn:microsoft.com/office/officeart/2018/2/layout/IconLabelDescriptionList"/>
    <dgm:cxn modelId="{1CC8B042-C6A6-46AB-BAF1-0674129E323B}" type="presParOf" srcId="{CF6E085C-572C-4A6C-8FFE-BE92A3754827}" destId="{1ECA124B-7C3F-4E83-A711-4A1ADCC3736A}" srcOrd="2" destOrd="0" presId="urn:microsoft.com/office/officeart/2018/2/layout/IconLabelDescriptionList"/>
    <dgm:cxn modelId="{E3BF6049-CE39-427D-80B8-2DB941484102}" type="presParOf" srcId="{1ECA124B-7C3F-4E83-A711-4A1ADCC3736A}" destId="{EE1CD171-E27C-4A52-B0CA-B6DE00AF2E52}" srcOrd="0" destOrd="0" presId="urn:microsoft.com/office/officeart/2018/2/layout/IconLabelDescriptionList"/>
    <dgm:cxn modelId="{35270C4B-8F61-4023-B026-1065805715EF}" type="presParOf" srcId="{1ECA124B-7C3F-4E83-A711-4A1ADCC3736A}" destId="{89B8EB13-9D89-43B4-8878-422CB5146FF0}" srcOrd="1" destOrd="0" presId="urn:microsoft.com/office/officeart/2018/2/layout/IconLabelDescriptionList"/>
    <dgm:cxn modelId="{F55DDB2F-053D-4CF7-83B8-92287B5F77F4}" type="presParOf" srcId="{1ECA124B-7C3F-4E83-A711-4A1ADCC3736A}" destId="{29E1065B-6C1B-46F9-A1EC-1ED99D4CC5F8}" srcOrd="2" destOrd="0" presId="urn:microsoft.com/office/officeart/2018/2/layout/IconLabelDescriptionList"/>
    <dgm:cxn modelId="{2E70543D-A91E-4585-A689-F7E46AB5FD03}" type="presParOf" srcId="{1ECA124B-7C3F-4E83-A711-4A1ADCC3736A}" destId="{CBDBA3C3-808D-43A9-83FE-131B53282807}" srcOrd="3" destOrd="0" presId="urn:microsoft.com/office/officeart/2018/2/layout/IconLabelDescriptionList"/>
    <dgm:cxn modelId="{35E151A5-E019-475F-92D2-2FBF739A1240}" type="presParOf" srcId="{1ECA124B-7C3F-4E83-A711-4A1ADCC3736A}" destId="{30E1D699-6E57-48B8-AE7B-46ECBF65E51F}" srcOrd="4" destOrd="0" presId="urn:microsoft.com/office/officeart/2018/2/layout/IconLabelDescriptionList"/>
    <dgm:cxn modelId="{BED562BB-141A-4A22-B6C7-A7CB536CD69E}" type="presParOf" srcId="{CF6E085C-572C-4A6C-8FFE-BE92A3754827}" destId="{985E8D29-FC1D-48B1-91F2-3DD54D907645}" srcOrd="3" destOrd="0" presId="urn:microsoft.com/office/officeart/2018/2/layout/IconLabelDescriptionList"/>
    <dgm:cxn modelId="{D4D44A1D-61C8-4A3B-9798-04C6A057FE64}" type="presParOf" srcId="{CF6E085C-572C-4A6C-8FFE-BE92A3754827}" destId="{0FF9758F-B144-4504-B0FD-0C463DF8F389}" srcOrd="4" destOrd="0" presId="urn:microsoft.com/office/officeart/2018/2/layout/IconLabelDescriptionList"/>
    <dgm:cxn modelId="{05E4BBEE-B131-464E-8F24-D984E274B5FB}" type="presParOf" srcId="{0FF9758F-B144-4504-B0FD-0C463DF8F389}" destId="{EE456F12-A484-4315-A914-E6439CAFB383}" srcOrd="0" destOrd="0" presId="urn:microsoft.com/office/officeart/2018/2/layout/IconLabelDescriptionList"/>
    <dgm:cxn modelId="{FACDA94C-6023-4677-8F6C-3940C1E38597}" type="presParOf" srcId="{0FF9758F-B144-4504-B0FD-0C463DF8F389}" destId="{0AAE750C-C239-4C2E-B737-2DFDFFC73112}" srcOrd="1" destOrd="0" presId="urn:microsoft.com/office/officeart/2018/2/layout/IconLabelDescriptionList"/>
    <dgm:cxn modelId="{2841447C-1933-4E4A-8C60-86CCA8A665CC}" type="presParOf" srcId="{0FF9758F-B144-4504-B0FD-0C463DF8F389}" destId="{A65FDF92-72F7-4E84-86D4-1CA7CF7ABA19}" srcOrd="2" destOrd="0" presId="urn:microsoft.com/office/officeart/2018/2/layout/IconLabelDescriptionList"/>
    <dgm:cxn modelId="{0BD9C7A1-0FDC-458E-93A2-165C5F96B2DC}" type="presParOf" srcId="{0FF9758F-B144-4504-B0FD-0C463DF8F389}" destId="{C05ED344-F4C7-4B4B-9819-5381A6762F8F}" srcOrd="3" destOrd="0" presId="urn:microsoft.com/office/officeart/2018/2/layout/IconLabelDescriptionList"/>
    <dgm:cxn modelId="{99CB979C-74D8-4D3F-9070-F09497CE316E}" type="presParOf" srcId="{0FF9758F-B144-4504-B0FD-0C463DF8F389}" destId="{E5A2D0A6-AA16-4C76-8C9B-C3F8CBEC200B}" srcOrd="4" destOrd="0" presId="urn:microsoft.com/office/officeart/2018/2/layout/IconLabelDescriptionList"/>
    <dgm:cxn modelId="{CF83921A-E081-4DA6-8749-023111B54931}" type="presParOf" srcId="{CF6E085C-572C-4A6C-8FFE-BE92A3754827}" destId="{63729586-1DF5-4E37-B6AC-8D6DE3F0FAF0}" srcOrd="5" destOrd="0" presId="urn:microsoft.com/office/officeart/2018/2/layout/IconLabelDescriptionList"/>
    <dgm:cxn modelId="{34CEAEAE-F12C-46A8-90A2-E84B3545E48F}" type="presParOf" srcId="{CF6E085C-572C-4A6C-8FFE-BE92A3754827}" destId="{EF8138FF-4281-4489-AF7E-9986225D5575}" srcOrd="6" destOrd="0" presId="urn:microsoft.com/office/officeart/2018/2/layout/IconLabelDescriptionList"/>
    <dgm:cxn modelId="{76237A2A-B9F7-4FBB-95C8-639E0710B37C}" type="presParOf" srcId="{EF8138FF-4281-4489-AF7E-9986225D5575}" destId="{A3DDCA6A-BFBB-4344-A83E-1DCAFE3E03CF}" srcOrd="0" destOrd="0" presId="urn:microsoft.com/office/officeart/2018/2/layout/IconLabelDescriptionList"/>
    <dgm:cxn modelId="{1F39F7D5-D111-4ED7-90F6-59E2FBAB0D92}" type="presParOf" srcId="{EF8138FF-4281-4489-AF7E-9986225D5575}" destId="{5DDEC8C4-98A6-41DD-9E0A-4365AE4AA7BE}" srcOrd="1" destOrd="0" presId="urn:microsoft.com/office/officeart/2018/2/layout/IconLabelDescriptionList"/>
    <dgm:cxn modelId="{80123F17-A8D0-48E8-A91C-B197F6AFF967}" type="presParOf" srcId="{EF8138FF-4281-4489-AF7E-9986225D5575}" destId="{720930AD-83EF-4FF9-B15A-D9D47EB8C981}" srcOrd="2" destOrd="0" presId="urn:microsoft.com/office/officeart/2018/2/layout/IconLabelDescriptionList"/>
    <dgm:cxn modelId="{456B9A0D-EEB8-42C1-A2D6-1162184B8E42}" type="presParOf" srcId="{EF8138FF-4281-4489-AF7E-9986225D5575}" destId="{183A15F7-EEE1-4B4D-B646-0CF51C9061A7}" srcOrd="3" destOrd="0" presId="urn:microsoft.com/office/officeart/2018/2/layout/IconLabelDescriptionList"/>
    <dgm:cxn modelId="{B9A3F23B-8906-4907-9CC5-ACC70F6858B7}" type="presParOf" srcId="{EF8138FF-4281-4489-AF7E-9986225D5575}" destId="{40A19813-CDC0-4134-8195-99A700930E44}"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607ED6-283B-48BC-B63A-5158F6A68BA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098B5FB8-8CE0-40AA-8D42-95B7521A160F}">
      <dgm:prSet phldrT="[Text]"/>
      <dgm:spPr/>
      <dgm:t>
        <a:bodyPr/>
        <a:lstStyle/>
        <a:p>
          <a:pPr>
            <a:spcBef>
              <a:spcPct val="0"/>
            </a:spcBef>
            <a:spcAft>
              <a:spcPct val="35000"/>
            </a:spcAft>
          </a:pPr>
          <a:r>
            <a:rPr lang="en-GB" b="1" dirty="0">
              <a:latin typeface="Arial"/>
              <a:ea typeface="Gadugi"/>
              <a:cs typeface="Arial"/>
            </a:rPr>
            <a:t>Parents and Carers  tell us…</a:t>
          </a:r>
        </a:p>
      </dgm:t>
    </dgm:pt>
    <dgm:pt modelId="{3B154E4A-3A35-424E-BA4A-9A7F456982AD}" type="parTrans" cxnId="{A896A5D0-2997-4033-89E6-5FFA1006A89A}">
      <dgm:prSet/>
      <dgm:spPr/>
      <dgm:t>
        <a:bodyPr/>
        <a:lstStyle/>
        <a:p>
          <a:endParaRPr lang="en-GB" sz="1000">
            <a:latin typeface="Arial" panose="020B0604020202020204" pitchFamily="34" charset="0"/>
            <a:ea typeface="Gadugi" panose="020B0502040204020203" pitchFamily="34" charset="0"/>
            <a:cs typeface="Arial" panose="020B0604020202020204" pitchFamily="34" charset="0"/>
          </a:endParaRPr>
        </a:p>
      </dgm:t>
    </dgm:pt>
    <dgm:pt modelId="{05E34FA4-D4CA-433A-8A0C-79D99185CF4A}" type="sibTrans" cxnId="{A896A5D0-2997-4033-89E6-5FFA1006A89A}">
      <dgm:prSet/>
      <dgm:spPr/>
      <dgm:t>
        <a:bodyPr/>
        <a:lstStyle/>
        <a:p>
          <a:endParaRPr lang="en-GB">
            <a:latin typeface="Arial" panose="020B0604020202020204" pitchFamily="34" charset="0"/>
            <a:ea typeface="Gadugi" panose="020B0502040204020203" pitchFamily="34" charset="0"/>
            <a:cs typeface="Arial" panose="020B0604020202020204" pitchFamily="34" charset="0"/>
          </a:endParaRPr>
        </a:p>
      </dgm:t>
    </dgm:pt>
    <dgm:pt modelId="{D1DE7C7D-65D9-4D74-A739-53F5168D0854}">
      <dgm:prSet phldrT="[Text]"/>
      <dgm:spPr/>
      <dgm:t>
        <a:bodyPr/>
        <a:lstStyle/>
        <a:p>
          <a:pPr>
            <a:spcBef>
              <a:spcPts val="0"/>
            </a:spcBef>
            <a:spcAft>
              <a:spcPts val="600"/>
            </a:spcAft>
          </a:pPr>
          <a:r>
            <a:rPr lang="en-GB" b="0" dirty="0">
              <a:latin typeface="Arial"/>
              <a:ea typeface="Gadugi"/>
              <a:cs typeface="Arial"/>
            </a:rPr>
            <a:t>communication about waiting times and what happens during and after an assessment were important information for them. </a:t>
          </a:r>
        </a:p>
      </dgm:t>
    </dgm:pt>
    <dgm:pt modelId="{BF1407CE-4D09-44F5-9EAD-C13BD25633FD}" type="parTrans" cxnId="{76150A26-1CC2-4A05-86B5-FF71D5643E27}">
      <dgm:prSet/>
      <dgm:spPr/>
      <dgm:t>
        <a:bodyPr/>
        <a:lstStyle/>
        <a:p>
          <a:endParaRPr lang="en-GB" sz="1000">
            <a:latin typeface="Arial" panose="020B0604020202020204" pitchFamily="34" charset="0"/>
            <a:ea typeface="Gadugi" panose="020B0502040204020203" pitchFamily="34" charset="0"/>
            <a:cs typeface="Arial" panose="020B0604020202020204" pitchFamily="34" charset="0"/>
          </a:endParaRPr>
        </a:p>
      </dgm:t>
    </dgm:pt>
    <dgm:pt modelId="{CF183C21-8D01-430D-91E1-653FB5D23C8D}" type="sibTrans" cxnId="{76150A26-1CC2-4A05-86B5-FF71D5643E27}">
      <dgm:prSet/>
      <dgm:spPr/>
      <dgm:t>
        <a:bodyPr/>
        <a:lstStyle/>
        <a:p>
          <a:endParaRPr lang="en-GB">
            <a:latin typeface="Arial" panose="020B0604020202020204" pitchFamily="34" charset="0"/>
            <a:ea typeface="Gadugi" panose="020B0502040204020203" pitchFamily="34" charset="0"/>
            <a:cs typeface="Arial" panose="020B0604020202020204" pitchFamily="34" charset="0"/>
          </a:endParaRPr>
        </a:p>
      </dgm:t>
    </dgm:pt>
    <dgm:pt modelId="{A959D198-BBE6-43DE-ACBF-3EB7C09A3639}">
      <dgm:prSet phldrT="[Text]"/>
      <dgm:spPr/>
      <dgm:t>
        <a:bodyPr/>
        <a:lstStyle/>
        <a:p>
          <a:pPr>
            <a:spcAft>
              <a:spcPct val="35000"/>
            </a:spcAft>
            <a:buNone/>
          </a:pPr>
          <a:r>
            <a:rPr lang="en-GB" b="1">
              <a:latin typeface="Arial" panose="020B0604020202020204" pitchFamily="34" charset="0"/>
              <a:ea typeface="Gadugi" panose="020B0502040204020203" pitchFamily="34" charset="0"/>
              <a:cs typeface="Arial" panose="020B0604020202020204" pitchFamily="34" charset="0"/>
            </a:rPr>
            <a:t>Staff tell us...</a:t>
          </a:r>
        </a:p>
      </dgm:t>
    </dgm:pt>
    <dgm:pt modelId="{1C197A68-F5E6-456F-8AD4-E8A941B31725}" type="parTrans" cxnId="{0CB8EE41-D5E0-4E5F-AC27-70AEE30FF849}">
      <dgm:prSet/>
      <dgm:spPr/>
      <dgm:t>
        <a:bodyPr/>
        <a:lstStyle/>
        <a:p>
          <a:endParaRPr lang="en-GB" sz="1000">
            <a:latin typeface="Arial" panose="020B0604020202020204" pitchFamily="34" charset="0"/>
            <a:ea typeface="Gadugi" panose="020B0502040204020203" pitchFamily="34" charset="0"/>
            <a:cs typeface="Arial" panose="020B0604020202020204" pitchFamily="34" charset="0"/>
          </a:endParaRPr>
        </a:p>
      </dgm:t>
    </dgm:pt>
    <dgm:pt modelId="{2D9F453D-3E63-4BEC-9415-AEBFF0B12D05}" type="sibTrans" cxnId="{0CB8EE41-D5E0-4E5F-AC27-70AEE30FF849}">
      <dgm:prSet/>
      <dgm:spPr/>
      <dgm:t>
        <a:bodyPr/>
        <a:lstStyle/>
        <a:p>
          <a:endParaRPr lang="en-GB">
            <a:latin typeface="Arial" panose="020B0604020202020204" pitchFamily="34" charset="0"/>
            <a:ea typeface="Gadugi" panose="020B0502040204020203" pitchFamily="34" charset="0"/>
            <a:cs typeface="Arial" panose="020B0604020202020204" pitchFamily="34" charset="0"/>
          </a:endParaRPr>
        </a:p>
      </dgm:t>
    </dgm:pt>
    <dgm:pt modelId="{B13488D1-20B3-4605-ACD9-3FC200E5B68B}">
      <dgm:prSet phldrT="[Text]" custT="1"/>
      <dgm:spPr/>
      <dgm:t>
        <a:bodyPr/>
        <a:lstStyle/>
        <a:p>
          <a:pPr>
            <a:spcAft>
              <a:spcPts val="600"/>
            </a:spcAft>
          </a:pPr>
          <a:r>
            <a:rPr lang="en-GB" sz="1300" b="0" dirty="0">
              <a:latin typeface="Arial"/>
              <a:ea typeface="Gadugi"/>
              <a:cs typeface="Arial"/>
            </a:rPr>
            <a:t>due to statutory pressures place based approaches that facilitate collaborative working are inconsistent</a:t>
          </a:r>
        </a:p>
      </dgm:t>
    </dgm:pt>
    <dgm:pt modelId="{6901AFAF-5E80-4D4B-9C3D-E3927C510D58}" type="parTrans" cxnId="{436F6B28-AD4D-45C1-B21D-D6B8A6FFCDC6}">
      <dgm:prSet/>
      <dgm:spPr/>
      <dgm:t>
        <a:bodyPr/>
        <a:lstStyle/>
        <a:p>
          <a:endParaRPr lang="en-GB" sz="1000">
            <a:latin typeface="Arial" panose="020B0604020202020204" pitchFamily="34" charset="0"/>
            <a:ea typeface="Gadugi" panose="020B0502040204020203" pitchFamily="34" charset="0"/>
            <a:cs typeface="Arial" panose="020B0604020202020204" pitchFamily="34" charset="0"/>
          </a:endParaRPr>
        </a:p>
      </dgm:t>
    </dgm:pt>
    <dgm:pt modelId="{407C1450-2891-4612-A7F8-FCDCA7D31383}" type="sibTrans" cxnId="{436F6B28-AD4D-45C1-B21D-D6B8A6FFCDC6}">
      <dgm:prSet/>
      <dgm:spPr/>
      <dgm:t>
        <a:bodyPr/>
        <a:lstStyle/>
        <a:p>
          <a:endParaRPr lang="en-GB">
            <a:latin typeface="Arial" panose="020B0604020202020204" pitchFamily="34" charset="0"/>
            <a:ea typeface="Gadugi" panose="020B0502040204020203" pitchFamily="34" charset="0"/>
            <a:cs typeface="Arial" panose="020B0604020202020204" pitchFamily="34" charset="0"/>
          </a:endParaRPr>
        </a:p>
      </dgm:t>
    </dgm:pt>
    <dgm:pt modelId="{DAC5EC0F-0B9B-4D06-940B-57D9C26EF011}">
      <dgm:prSet/>
      <dgm:spPr/>
      <dgm:t>
        <a:bodyPr anchor="t"/>
        <a:lstStyle/>
        <a:p>
          <a:pPr>
            <a:spcBef>
              <a:spcPct val="0"/>
            </a:spcBef>
            <a:spcAft>
              <a:spcPct val="35000"/>
            </a:spcAft>
            <a:buNone/>
          </a:pPr>
          <a:r>
            <a:rPr lang="en-GB" b="1">
              <a:latin typeface="Arial" panose="020B0604020202020204" pitchFamily="34" charset="0"/>
              <a:ea typeface="Gadugi" panose="020B0502040204020203" pitchFamily="34" charset="0"/>
              <a:cs typeface="Arial" panose="020B0604020202020204" pitchFamily="34" charset="0"/>
            </a:rPr>
            <a:t>Children &amp; Young People tell us…</a:t>
          </a:r>
        </a:p>
      </dgm:t>
    </dgm:pt>
    <dgm:pt modelId="{CEC509BE-1A7A-46B0-B18F-7631A335878C}" type="parTrans" cxnId="{F2EC82DB-0292-432B-AC9E-C5BF204F4091}">
      <dgm:prSet/>
      <dgm:spPr/>
      <dgm:t>
        <a:bodyPr/>
        <a:lstStyle/>
        <a:p>
          <a:endParaRPr lang="en-GB" sz="1000">
            <a:latin typeface="Arial" panose="020B0604020202020204" pitchFamily="34" charset="0"/>
            <a:ea typeface="Gadugi" panose="020B0502040204020203" pitchFamily="34" charset="0"/>
            <a:cs typeface="Arial" panose="020B0604020202020204" pitchFamily="34" charset="0"/>
          </a:endParaRPr>
        </a:p>
      </dgm:t>
    </dgm:pt>
    <dgm:pt modelId="{BA720DEB-15AB-448B-BBC8-432BCD20F0EF}" type="sibTrans" cxnId="{F2EC82DB-0292-432B-AC9E-C5BF204F4091}">
      <dgm:prSet/>
      <dgm:spPr/>
      <dgm:t>
        <a:bodyPr/>
        <a:lstStyle/>
        <a:p>
          <a:endParaRPr lang="en-GB">
            <a:latin typeface="Arial" panose="020B0604020202020204" pitchFamily="34" charset="0"/>
            <a:ea typeface="Gadugi" panose="020B0502040204020203" pitchFamily="34" charset="0"/>
            <a:cs typeface="Arial" panose="020B0604020202020204" pitchFamily="34" charset="0"/>
          </a:endParaRPr>
        </a:p>
      </dgm:t>
    </dgm:pt>
    <dgm:pt modelId="{2B3455A9-3794-454A-BE4B-6A3D296E124E}">
      <dgm:prSet/>
      <dgm:spPr/>
      <dgm:t>
        <a:bodyPr/>
        <a:lstStyle/>
        <a:p>
          <a:pPr>
            <a:spcBef>
              <a:spcPct val="0"/>
            </a:spcBef>
            <a:spcAft>
              <a:spcPct val="15000"/>
            </a:spcAft>
          </a:pPr>
          <a:endParaRPr lang="en-GB">
            <a:latin typeface="Arial" panose="020B0604020202020204" pitchFamily="34" charset="0"/>
            <a:ea typeface="Gadugi" panose="020B0502040204020203" pitchFamily="34" charset="0"/>
            <a:cs typeface="Arial" panose="020B0604020202020204" pitchFamily="34" charset="0"/>
          </a:endParaRPr>
        </a:p>
      </dgm:t>
    </dgm:pt>
    <dgm:pt modelId="{6EF20C82-BE4C-4BC3-A7D8-648466349B43}" type="parTrans" cxnId="{07F2B32E-F22A-46AE-8C5D-28F54B506908}">
      <dgm:prSet/>
      <dgm:spPr/>
      <dgm:t>
        <a:bodyPr/>
        <a:lstStyle/>
        <a:p>
          <a:endParaRPr lang="en-GB" sz="1000">
            <a:latin typeface="Arial" panose="020B0604020202020204" pitchFamily="34" charset="0"/>
            <a:ea typeface="Gadugi" panose="020B0502040204020203" pitchFamily="34" charset="0"/>
            <a:cs typeface="Arial" panose="020B0604020202020204" pitchFamily="34" charset="0"/>
          </a:endParaRPr>
        </a:p>
      </dgm:t>
    </dgm:pt>
    <dgm:pt modelId="{F502726C-B499-4AAD-836D-57DEDA873D4C}" type="sibTrans" cxnId="{07F2B32E-F22A-46AE-8C5D-28F54B506908}">
      <dgm:prSet/>
      <dgm:spPr/>
      <dgm:t>
        <a:bodyPr/>
        <a:lstStyle/>
        <a:p>
          <a:endParaRPr lang="en-GB">
            <a:latin typeface="Arial" panose="020B0604020202020204" pitchFamily="34" charset="0"/>
            <a:ea typeface="Gadugi" panose="020B0502040204020203" pitchFamily="34" charset="0"/>
            <a:cs typeface="Arial" panose="020B0604020202020204" pitchFamily="34" charset="0"/>
          </a:endParaRPr>
        </a:p>
      </dgm:t>
    </dgm:pt>
    <dgm:pt modelId="{B41F3463-4405-403E-88CC-0F07C2BD3908}">
      <dgm:prSet/>
      <dgm:spPr/>
      <dgm:t>
        <a:bodyPr/>
        <a:lstStyle/>
        <a:p>
          <a:pPr rtl="0">
            <a:spcBef>
              <a:spcPts val="0"/>
            </a:spcBef>
            <a:spcAft>
              <a:spcPts val="600"/>
            </a:spcAft>
            <a:buFont typeface="Arial" panose="020B0604020202020204" pitchFamily="34" charset="0"/>
            <a:buChar char="•"/>
          </a:pPr>
          <a:r>
            <a:rPr lang="en-GB" b="0" i="0">
              <a:latin typeface="Arial"/>
              <a:ea typeface="Gadugi"/>
              <a:cs typeface="Arial"/>
            </a:rPr>
            <a:t>they want support and help which is easy to navigate and is comprehensive that meets their needs</a:t>
          </a:r>
        </a:p>
      </dgm:t>
    </dgm:pt>
    <dgm:pt modelId="{B0814427-3665-4ADD-A4C2-C78F736EC70D}" type="parTrans" cxnId="{6C47FE77-DB80-4BCF-8EE2-D11A1C8A70D0}">
      <dgm:prSet/>
      <dgm:spPr/>
      <dgm:t>
        <a:bodyPr/>
        <a:lstStyle/>
        <a:p>
          <a:endParaRPr lang="en-GB" sz="1000">
            <a:latin typeface="Arial" panose="020B0604020202020204" pitchFamily="34" charset="0"/>
            <a:ea typeface="Gadugi" panose="020B0502040204020203" pitchFamily="34" charset="0"/>
            <a:cs typeface="Arial" panose="020B0604020202020204" pitchFamily="34" charset="0"/>
          </a:endParaRPr>
        </a:p>
      </dgm:t>
    </dgm:pt>
    <dgm:pt modelId="{3ADB22D9-C328-4575-AC6C-3F509534FE77}" type="sibTrans" cxnId="{6C47FE77-DB80-4BCF-8EE2-D11A1C8A70D0}">
      <dgm:prSet/>
      <dgm:spPr/>
      <dgm:t>
        <a:bodyPr/>
        <a:lstStyle/>
        <a:p>
          <a:endParaRPr lang="en-GB">
            <a:latin typeface="Arial" panose="020B0604020202020204" pitchFamily="34" charset="0"/>
            <a:ea typeface="Gadugi" panose="020B0502040204020203" pitchFamily="34" charset="0"/>
            <a:cs typeface="Arial" panose="020B0604020202020204" pitchFamily="34" charset="0"/>
          </a:endParaRPr>
        </a:p>
      </dgm:t>
    </dgm:pt>
    <dgm:pt modelId="{7E8692CB-56DA-48B6-BD33-5A28FD71D571}">
      <dgm:prSet phldrT="[Text]"/>
      <dgm:spPr/>
      <dgm:t>
        <a:bodyPr/>
        <a:lstStyle/>
        <a:p>
          <a:pPr>
            <a:spcAft>
              <a:spcPct val="15000"/>
            </a:spcAft>
          </a:pPr>
          <a:endParaRPr lang="en-GB" sz="1300">
            <a:latin typeface="Arial" panose="020B0604020202020204" pitchFamily="34" charset="0"/>
            <a:ea typeface="Gadugi" panose="020B0502040204020203" pitchFamily="34" charset="0"/>
            <a:cs typeface="Arial" panose="020B0604020202020204" pitchFamily="34" charset="0"/>
          </a:endParaRPr>
        </a:p>
      </dgm:t>
    </dgm:pt>
    <dgm:pt modelId="{76EF2533-8514-4380-8570-F2D61308B4F0}" type="parTrans" cxnId="{83C1F32B-607F-43DA-A3B8-75727B83B1D3}">
      <dgm:prSet/>
      <dgm:spPr/>
      <dgm:t>
        <a:bodyPr/>
        <a:lstStyle/>
        <a:p>
          <a:endParaRPr lang="en-GB" sz="1000">
            <a:latin typeface="Arial" panose="020B0604020202020204" pitchFamily="34" charset="0"/>
            <a:ea typeface="Gadugi" panose="020B0502040204020203" pitchFamily="34" charset="0"/>
            <a:cs typeface="Arial" panose="020B0604020202020204" pitchFamily="34" charset="0"/>
          </a:endParaRPr>
        </a:p>
      </dgm:t>
    </dgm:pt>
    <dgm:pt modelId="{09283E6B-AFA2-462B-A7C8-71647BACFD27}" type="sibTrans" cxnId="{83C1F32B-607F-43DA-A3B8-75727B83B1D3}">
      <dgm:prSet/>
      <dgm:spPr/>
      <dgm:t>
        <a:bodyPr/>
        <a:lstStyle/>
        <a:p>
          <a:endParaRPr lang="en-GB">
            <a:latin typeface="Arial" panose="020B0604020202020204" pitchFamily="34" charset="0"/>
            <a:ea typeface="Gadugi" panose="020B0502040204020203" pitchFamily="34" charset="0"/>
            <a:cs typeface="Arial" panose="020B0604020202020204" pitchFamily="34" charset="0"/>
          </a:endParaRPr>
        </a:p>
      </dgm:t>
    </dgm:pt>
    <dgm:pt modelId="{02A75C8C-6812-473B-A22F-58774387E758}">
      <dgm:prSet/>
      <dgm:spPr/>
      <dgm:t>
        <a:bodyPr/>
        <a:lstStyle/>
        <a:p>
          <a:pPr rtl="0">
            <a:spcBef>
              <a:spcPts val="0"/>
            </a:spcBef>
            <a:spcAft>
              <a:spcPts val="600"/>
            </a:spcAft>
            <a:buFont typeface="Arial" panose="020B0604020202020204" pitchFamily="34" charset="0"/>
            <a:buChar char="•"/>
          </a:pPr>
          <a:r>
            <a:rPr lang="en-GB" b="0" i="0" dirty="0">
              <a:latin typeface="Arial"/>
              <a:ea typeface="Gadugi"/>
              <a:cs typeface="Arial"/>
            </a:rPr>
            <a:t>they want the adults around them to know and understand their needs, to be able to support them with appropriate strategies so they can achieve their goals, participate and be included</a:t>
          </a:r>
        </a:p>
      </dgm:t>
    </dgm:pt>
    <dgm:pt modelId="{E5B2ABBB-2B00-4E2A-BE58-7BDDBD2E8025}" type="parTrans" cxnId="{31EECD98-3E53-4F0F-9177-4FE7A2260B0A}">
      <dgm:prSet/>
      <dgm:spPr/>
      <dgm:t>
        <a:bodyPr/>
        <a:lstStyle/>
        <a:p>
          <a:endParaRPr lang="en-GB" sz="1000"/>
        </a:p>
      </dgm:t>
    </dgm:pt>
    <dgm:pt modelId="{91CBD286-A09F-42CE-AD66-8AB3FF95C186}" type="sibTrans" cxnId="{31EECD98-3E53-4F0F-9177-4FE7A2260B0A}">
      <dgm:prSet/>
      <dgm:spPr/>
      <dgm:t>
        <a:bodyPr/>
        <a:lstStyle/>
        <a:p>
          <a:endParaRPr lang="en-GB"/>
        </a:p>
      </dgm:t>
    </dgm:pt>
    <dgm:pt modelId="{85D52C34-B5D4-4806-AEBA-1DD605B57739}">
      <dgm:prSet phldrT="[Text]" custT="1"/>
      <dgm:spPr/>
      <dgm:t>
        <a:bodyPr/>
        <a:lstStyle/>
        <a:p>
          <a:pPr>
            <a:spcAft>
              <a:spcPts val="600"/>
            </a:spcAft>
          </a:pPr>
          <a:r>
            <a:rPr lang="en-GB" sz="1300" b="0" dirty="0">
              <a:latin typeface="Arial"/>
              <a:ea typeface="Gadugi"/>
              <a:cs typeface="Arial"/>
            </a:rPr>
            <a:t>functional outcomes from assessments and the support required to meet these are not always clear</a:t>
          </a:r>
        </a:p>
      </dgm:t>
    </dgm:pt>
    <dgm:pt modelId="{634C62B2-DA4F-4A3B-A726-FC10DEBE04EE}" type="parTrans" cxnId="{465F7002-3EF0-4910-B0CF-3D374923AB53}">
      <dgm:prSet/>
      <dgm:spPr/>
      <dgm:t>
        <a:bodyPr/>
        <a:lstStyle/>
        <a:p>
          <a:endParaRPr lang="en-GB" sz="1000"/>
        </a:p>
      </dgm:t>
    </dgm:pt>
    <dgm:pt modelId="{113BD02A-B756-46E9-AC80-29CAABBF2436}" type="sibTrans" cxnId="{465F7002-3EF0-4910-B0CF-3D374923AB53}">
      <dgm:prSet/>
      <dgm:spPr/>
      <dgm:t>
        <a:bodyPr/>
        <a:lstStyle/>
        <a:p>
          <a:endParaRPr lang="en-GB"/>
        </a:p>
      </dgm:t>
    </dgm:pt>
    <dgm:pt modelId="{E3BAC4B1-F6AF-4979-8512-BE169AB9993B}">
      <dgm:prSet phldrT="[Text]" custT="1"/>
      <dgm:spPr/>
      <dgm:t>
        <a:bodyPr/>
        <a:lstStyle/>
        <a:p>
          <a:pPr>
            <a:spcAft>
              <a:spcPts val="600"/>
            </a:spcAft>
          </a:pPr>
          <a:r>
            <a:rPr lang="en-GB" sz="1300" dirty="0">
              <a:latin typeface="Arial" panose="020B0604020202020204" pitchFamily="34" charset="0"/>
              <a:cs typeface="Arial" panose="020B0604020202020204" pitchFamily="34" charset="0"/>
            </a:rPr>
            <a:t>there is a lack of clarity regarding how teams across the system interface with each other, their contribution to the offer and their active involvement in the Assess, Plan, Do and Review process</a:t>
          </a:r>
          <a:endParaRPr lang="en-GB" sz="1300" b="0" dirty="0">
            <a:latin typeface="Arial"/>
            <a:ea typeface="Gadugi"/>
            <a:cs typeface="Arial"/>
          </a:endParaRPr>
        </a:p>
      </dgm:t>
    </dgm:pt>
    <dgm:pt modelId="{D146EC06-5B48-489A-AEC1-10B78FEA3C21}" type="parTrans" cxnId="{84E74A2E-7181-445A-9CE5-E41FC614DB21}">
      <dgm:prSet/>
      <dgm:spPr/>
      <dgm:t>
        <a:bodyPr/>
        <a:lstStyle/>
        <a:p>
          <a:endParaRPr lang="en-GB" sz="1000"/>
        </a:p>
      </dgm:t>
    </dgm:pt>
    <dgm:pt modelId="{0FC26F30-6F59-4722-8D85-61A8B7E1F663}" type="sibTrans" cxnId="{84E74A2E-7181-445A-9CE5-E41FC614DB21}">
      <dgm:prSet/>
      <dgm:spPr/>
      <dgm:t>
        <a:bodyPr/>
        <a:lstStyle/>
        <a:p>
          <a:endParaRPr lang="en-GB"/>
        </a:p>
      </dgm:t>
    </dgm:pt>
    <dgm:pt modelId="{6E7DEC8C-23BC-4D68-8CF3-8FE9A5229BD4}">
      <dgm:prSet phldrT="[Text]"/>
      <dgm:spPr/>
      <dgm:t>
        <a:bodyPr/>
        <a:lstStyle/>
        <a:p>
          <a:pPr>
            <a:spcBef>
              <a:spcPts val="0"/>
            </a:spcBef>
            <a:spcAft>
              <a:spcPts val="600"/>
            </a:spcAft>
          </a:pPr>
          <a:r>
            <a:rPr lang="en-GB" b="0">
              <a:latin typeface="Arial"/>
              <a:ea typeface="Gadugi"/>
              <a:cs typeface="Arial"/>
            </a:rPr>
            <a:t>there is a need for better, more regular communication and the chance to talk to someone about their concerns, their child’s needs, the impact these needs are having at a functional level and the support that is required to meet the need</a:t>
          </a:r>
        </a:p>
      </dgm:t>
    </dgm:pt>
    <dgm:pt modelId="{2EC65DDE-75CF-43C5-87A8-BBDA9CD1BDA2}" type="parTrans" cxnId="{B25F4ED2-E693-43DA-AE72-3DB33F3A1D5E}">
      <dgm:prSet/>
      <dgm:spPr/>
      <dgm:t>
        <a:bodyPr/>
        <a:lstStyle/>
        <a:p>
          <a:endParaRPr lang="en-GB" sz="1000"/>
        </a:p>
      </dgm:t>
    </dgm:pt>
    <dgm:pt modelId="{BCC4AEFF-2444-43CD-8B41-37D5B2946FAB}" type="sibTrans" cxnId="{B25F4ED2-E693-43DA-AE72-3DB33F3A1D5E}">
      <dgm:prSet/>
      <dgm:spPr/>
      <dgm:t>
        <a:bodyPr/>
        <a:lstStyle/>
        <a:p>
          <a:endParaRPr lang="en-GB"/>
        </a:p>
      </dgm:t>
    </dgm:pt>
    <dgm:pt modelId="{23ACF9AA-7D37-49C8-A5A5-E65310416698}">
      <dgm:prSet phldrT="[Text]" custT="1"/>
      <dgm:spPr/>
      <dgm:t>
        <a:bodyPr/>
        <a:lstStyle/>
        <a:p>
          <a:pPr>
            <a:spcAft>
              <a:spcPts val="600"/>
            </a:spcAft>
          </a:pPr>
          <a:r>
            <a:rPr lang="en-GB" sz="1300" b="0">
              <a:latin typeface="Arial"/>
              <a:ea typeface="Gadugi"/>
              <a:cs typeface="Arial"/>
            </a:rPr>
            <a:t>wait lists, poor experience, sustained pressure, and limited ability to recruit to vacancies adversely impact motivation and retention of workforce</a:t>
          </a:r>
        </a:p>
      </dgm:t>
    </dgm:pt>
    <dgm:pt modelId="{72E4E11A-E668-4979-9B24-1687EBE8F881}" type="parTrans" cxnId="{F2DE2787-A059-466E-B2DB-C407E9335346}">
      <dgm:prSet/>
      <dgm:spPr/>
      <dgm:t>
        <a:bodyPr/>
        <a:lstStyle/>
        <a:p>
          <a:endParaRPr lang="en-GB" sz="1000"/>
        </a:p>
      </dgm:t>
    </dgm:pt>
    <dgm:pt modelId="{09124405-09F9-42B9-BB7C-3ACF8EFF3617}" type="sibTrans" cxnId="{F2DE2787-A059-466E-B2DB-C407E9335346}">
      <dgm:prSet/>
      <dgm:spPr/>
      <dgm:t>
        <a:bodyPr/>
        <a:lstStyle/>
        <a:p>
          <a:endParaRPr lang="en-GB"/>
        </a:p>
      </dgm:t>
    </dgm:pt>
    <dgm:pt modelId="{FDD5A83D-ADA3-4CF9-ABA5-A3FFB400E715}">
      <dgm:prSet/>
      <dgm:spPr/>
      <dgm:t>
        <a:bodyPr/>
        <a:lstStyle/>
        <a:p>
          <a:pPr>
            <a:spcBef>
              <a:spcPts val="0"/>
            </a:spcBef>
            <a:spcAft>
              <a:spcPts val="600"/>
            </a:spcAft>
            <a:buFont typeface="Arial" panose="020B0604020202020204" pitchFamily="34" charset="0"/>
            <a:buChar char="•"/>
          </a:pPr>
          <a:r>
            <a:rPr lang="en-GB" b="0" i="0">
              <a:latin typeface="Arial"/>
              <a:ea typeface="Gadugi"/>
              <a:cs typeface="Arial"/>
            </a:rPr>
            <a:t>they are frustrated with the long waiting times for support which negatively impacts their education, mental health, and overall well-being</a:t>
          </a:r>
        </a:p>
      </dgm:t>
    </dgm:pt>
    <dgm:pt modelId="{847F3DEF-AF4C-4152-A087-0FE2660FEA8A}" type="parTrans" cxnId="{A862A89F-C7A3-4C32-B681-A521F579F746}">
      <dgm:prSet/>
      <dgm:spPr/>
      <dgm:t>
        <a:bodyPr/>
        <a:lstStyle/>
        <a:p>
          <a:endParaRPr lang="en-GB" sz="1000"/>
        </a:p>
      </dgm:t>
    </dgm:pt>
    <dgm:pt modelId="{51D1BB0B-E380-42EF-A7A2-9C55314D0D78}" type="sibTrans" cxnId="{A862A89F-C7A3-4C32-B681-A521F579F746}">
      <dgm:prSet/>
      <dgm:spPr/>
      <dgm:t>
        <a:bodyPr/>
        <a:lstStyle/>
        <a:p>
          <a:endParaRPr lang="en-GB"/>
        </a:p>
      </dgm:t>
    </dgm:pt>
    <dgm:pt modelId="{704B196B-A024-405A-A0A3-3643D8CC634E}">
      <dgm:prSet phldrT="[Text]" custT="1"/>
      <dgm:spPr/>
      <dgm:t>
        <a:bodyPr/>
        <a:lstStyle/>
        <a:p>
          <a:pPr>
            <a:spcAft>
              <a:spcPts val="600"/>
            </a:spcAft>
          </a:pPr>
          <a:r>
            <a:rPr lang="en-GB" sz="1300" b="0">
              <a:latin typeface="Arial"/>
              <a:ea typeface="Gadugi"/>
              <a:cs typeface="Arial"/>
            </a:rPr>
            <a:t>lack of training, time and capacity can result in increased referrals </a:t>
          </a:r>
        </a:p>
      </dgm:t>
    </dgm:pt>
    <dgm:pt modelId="{85B0DD8D-99AF-4166-A2ED-BB1D96CB5A33}" type="parTrans" cxnId="{CF2C99B0-8AAC-41C8-9CD5-E378AD7CA3EC}">
      <dgm:prSet/>
      <dgm:spPr/>
      <dgm:t>
        <a:bodyPr/>
        <a:lstStyle/>
        <a:p>
          <a:endParaRPr lang="en-GB" sz="1000"/>
        </a:p>
      </dgm:t>
    </dgm:pt>
    <dgm:pt modelId="{F3FC1231-77BB-477E-B622-F5F8362DEC9D}" type="sibTrans" cxnId="{CF2C99B0-8AAC-41C8-9CD5-E378AD7CA3EC}">
      <dgm:prSet/>
      <dgm:spPr/>
      <dgm:t>
        <a:bodyPr/>
        <a:lstStyle/>
        <a:p>
          <a:endParaRPr lang="en-GB"/>
        </a:p>
      </dgm:t>
    </dgm:pt>
    <dgm:pt modelId="{CA8D1E8C-061B-4074-872F-E840D08557FC}">
      <dgm:prSet phldrT="[Text]"/>
      <dgm:spPr/>
      <dgm:t>
        <a:bodyPr/>
        <a:lstStyle/>
        <a:p>
          <a:pPr>
            <a:spcBef>
              <a:spcPts val="0"/>
            </a:spcBef>
            <a:spcAft>
              <a:spcPts val="600"/>
            </a:spcAft>
          </a:pPr>
          <a:r>
            <a:rPr lang="en-GB" b="0">
              <a:latin typeface="Arial"/>
              <a:ea typeface="Gadugi"/>
              <a:cs typeface="Arial"/>
            </a:rPr>
            <a:t>they want clarity on how to get advice, what support is available and how to access it</a:t>
          </a:r>
        </a:p>
      </dgm:t>
    </dgm:pt>
    <dgm:pt modelId="{D6F020CD-363C-469D-81F4-D8810B20516E}" type="parTrans" cxnId="{6D033D82-83E3-4295-AC7A-ED9D1B339F63}">
      <dgm:prSet/>
      <dgm:spPr/>
      <dgm:t>
        <a:bodyPr/>
        <a:lstStyle/>
        <a:p>
          <a:endParaRPr lang="en-GB" sz="1000"/>
        </a:p>
      </dgm:t>
    </dgm:pt>
    <dgm:pt modelId="{774E5FE9-A46E-4490-8D66-74CB388E0060}" type="sibTrans" cxnId="{6D033D82-83E3-4295-AC7A-ED9D1B339F63}">
      <dgm:prSet/>
      <dgm:spPr/>
      <dgm:t>
        <a:bodyPr/>
        <a:lstStyle/>
        <a:p>
          <a:endParaRPr lang="en-GB"/>
        </a:p>
      </dgm:t>
    </dgm:pt>
    <dgm:pt modelId="{9CF12489-F4BF-4035-B771-50E8AE2A8B50}">
      <dgm:prSet phldrT="[Text]" custT="1"/>
      <dgm:spPr/>
      <dgm:t>
        <a:bodyPr/>
        <a:lstStyle/>
        <a:p>
          <a:pPr>
            <a:spcAft>
              <a:spcPts val="600"/>
            </a:spcAft>
          </a:pPr>
          <a:r>
            <a:rPr lang="en-GB" sz="1300" b="0">
              <a:latin typeface="Arial"/>
              <a:ea typeface="Gadugi"/>
              <a:cs typeface="Arial"/>
            </a:rPr>
            <a:t>sharing of information across organisations is hard to coordinate and track. Often information relating to SLCN is not shared at transition points leading to a lack of continuity  </a:t>
          </a:r>
        </a:p>
      </dgm:t>
    </dgm:pt>
    <dgm:pt modelId="{32E4E98F-53CA-4471-8B4A-45897EFD56B4}" type="parTrans" cxnId="{2EAAE0E3-C06C-4C3D-8A70-0B1F7B8EB4E7}">
      <dgm:prSet/>
      <dgm:spPr/>
      <dgm:t>
        <a:bodyPr/>
        <a:lstStyle/>
        <a:p>
          <a:endParaRPr lang="en-GB" sz="1000"/>
        </a:p>
      </dgm:t>
    </dgm:pt>
    <dgm:pt modelId="{49FB8E15-BCB4-452F-A123-F5C683E0E2BB}" type="sibTrans" cxnId="{2EAAE0E3-C06C-4C3D-8A70-0B1F7B8EB4E7}">
      <dgm:prSet/>
      <dgm:spPr/>
      <dgm:t>
        <a:bodyPr/>
        <a:lstStyle/>
        <a:p>
          <a:endParaRPr lang="en-GB"/>
        </a:p>
      </dgm:t>
    </dgm:pt>
    <dgm:pt modelId="{C513E3ED-F934-4734-99C9-FEF9241A4F77}">
      <dgm:prSet phldrT="[Text]"/>
      <dgm:spPr/>
      <dgm:t>
        <a:bodyPr/>
        <a:lstStyle/>
        <a:p>
          <a:pPr>
            <a:spcBef>
              <a:spcPts val="0"/>
            </a:spcBef>
            <a:spcAft>
              <a:spcPts val="600"/>
            </a:spcAft>
          </a:pPr>
          <a:r>
            <a:rPr lang="en-GB" b="0" dirty="0">
              <a:latin typeface="Arial"/>
              <a:ea typeface="Gadugi"/>
              <a:cs typeface="Arial"/>
            </a:rPr>
            <a:t>too often they have to repeat their story to multiple professionals</a:t>
          </a:r>
        </a:p>
      </dgm:t>
    </dgm:pt>
    <dgm:pt modelId="{952D84AE-3448-42C1-9A41-87BE43A26930}" type="parTrans" cxnId="{B073798D-DCF9-4E04-AAAC-49236D4C6B44}">
      <dgm:prSet/>
      <dgm:spPr/>
      <dgm:t>
        <a:bodyPr/>
        <a:lstStyle/>
        <a:p>
          <a:endParaRPr lang="en-GB" sz="1000"/>
        </a:p>
      </dgm:t>
    </dgm:pt>
    <dgm:pt modelId="{03776233-D117-40E8-BABC-EAAF5542694B}" type="sibTrans" cxnId="{B073798D-DCF9-4E04-AAAC-49236D4C6B44}">
      <dgm:prSet/>
      <dgm:spPr/>
      <dgm:t>
        <a:bodyPr/>
        <a:lstStyle/>
        <a:p>
          <a:endParaRPr lang="en-GB"/>
        </a:p>
      </dgm:t>
    </dgm:pt>
    <dgm:pt modelId="{B46AA618-720A-4266-8C32-B84452B756FF}">
      <dgm:prSet phldrT="[Text]"/>
      <dgm:spPr/>
      <dgm:t>
        <a:bodyPr/>
        <a:lstStyle/>
        <a:p>
          <a:pPr>
            <a:spcBef>
              <a:spcPts val="0"/>
            </a:spcBef>
            <a:spcAft>
              <a:spcPts val="600"/>
            </a:spcAft>
          </a:pPr>
          <a:r>
            <a:rPr lang="en-GB" b="0" dirty="0">
              <a:latin typeface="Arial"/>
              <a:ea typeface="Gadugi"/>
              <a:cs typeface="Arial"/>
            </a:rPr>
            <a:t>they don’t feel confident that their children’s SLCN are being recognised, understood and met </a:t>
          </a:r>
        </a:p>
      </dgm:t>
    </dgm:pt>
    <dgm:pt modelId="{06204066-DA67-4CB1-8E18-3C8409D896BE}" type="parTrans" cxnId="{9D0B0AFA-A18B-4779-97B2-09EE64CD5482}">
      <dgm:prSet/>
      <dgm:spPr/>
      <dgm:t>
        <a:bodyPr/>
        <a:lstStyle/>
        <a:p>
          <a:endParaRPr lang="en-GB" sz="1000"/>
        </a:p>
      </dgm:t>
    </dgm:pt>
    <dgm:pt modelId="{C21294D1-D80E-4C75-9208-607F8F22370C}" type="sibTrans" cxnId="{9D0B0AFA-A18B-4779-97B2-09EE64CD5482}">
      <dgm:prSet/>
      <dgm:spPr/>
      <dgm:t>
        <a:bodyPr/>
        <a:lstStyle/>
        <a:p>
          <a:endParaRPr lang="en-GB"/>
        </a:p>
      </dgm:t>
    </dgm:pt>
    <dgm:pt modelId="{901EA5D5-216D-46C2-ADE5-2062DB929EA0}">
      <dgm:prSet phldrT="[Text]" custT="1"/>
      <dgm:spPr/>
      <dgm:t>
        <a:bodyPr/>
        <a:lstStyle/>
        <a:p>
          <a:pPr>
            <a:spcAft>
              <a:spcPts val="600"/>
            </a:spcAft>
          </a:pPr>
          <a:r>
            <a:rPr lang="en-GB" sz="1300" b="0" dirty="0">
              <a:latin typeface="Arial"/>
              <a:ea typeface="Gadugi"/>
              <a:cs typeface="Arial"/>
            </a:rPr>
            <a:t>service specifications and contract monitoring tend to focus on inputs and outputs rather than impact</a:t>
          </a:r>
        </a:p>
      </dgm:t>
    </dgm:pt>
    <dgm:pt modelId="{6AC40C46-CC4C-4C6B-A997-1E09EC1B07AE}" type="parTrans" cxnId="{C24A1BDF-E337-4ECD-B5A6-6ACC406BF0AD}">
      <dgm:prSet/>
      <dgm:spPr/>
      <dgm:t>
        <a:bodyPr/>
        <a:lstStyle/>
        <a:p>
          <a:endParaRPr lang="en-GB" sz="1000"/>
        </a:p>
      </dgm:t>
    </dgm:pt>
    <dgm:pt modelId="{17CFB7CB-17F1-40B6-A296-78E041917005}" type="sibTrans" cxnId="{C24A1BDF-E337-4ECD-B5A6-6ACC406BF0AD}">
      <dgm:prSet/>
      <dgm:spPr/>
      <dgm:t>
        <a:bodyPr/>
        <a:lstStyle/>
        <a:p>
          <a:endParaRPr lang="en-GB"/>
        </a:p>
      </dgm:t>
    </dgm:pt>
    <dgm:pt modelId="{A353E042-A843-46F0-8B34-89972ADEA280}">
      <dgm:prSet phldrT="[Text]" custT="1"/>
      <dgm:spPr/>
      <dgm:t>
        <a:bodyPr/>
        <a:lstStyle/>
        <a:p>
          <a:pPr>
            <a:spcAft>
              <a:spcPts val="600"/>
            </a:spcAft>
          </a:pPr>
          <a:r>
            <a:rPr lang="en-GB" sz="1300" b="0" dirty="0">
              <a:latin typeface="Arial"/>
              <a:ea typeface="Gadugi"/>
              <a:cs typeface="Arial"/>
            </a:rPr>
            <a:t>too often competing priorities mean that SLCN is not prioritised </a:t>
          </a:r>
        </a:p>
      </dgm:t>
    </dgm:pt>
    <dgm:pt modelId="{40641C5E-CBF6-40BB-9451-BCDC9363767D}" type="parTrans" cxnId="{80AA4C21-8AA8-403E-B1CC-B827FAFE77D9}">
      <dgm:prSet/>
      <dgm:spPr/>
      <dgm:t>
        <a:bodyPr/>
        <a:lstStyle/>
        <a:p>
          <a:endParaRPr lang="en-GB" sz="1000"/>
        </a:p>
      </dgm:t>
    </dgm:pt>
    <dgm:pt modelId="{8948B58C-D9E1-4A4D-ACE9-24AE684CBFE3}" type="sibTrans" cxnId="{80AA4C21-8AA8-403E-B1CC-B827FAFE77D9}">
      <dgm:prSet/>
      <dgm:spPr/>
      <dgm:t>
        <a:bodyPr/>
        <a:lstStyle/>
        <a:p>
          <a:endParaRPr lang="en-GB"/>
        </a:p>
      </dgm:t>
    </dgm:pt>
    <dgm:pt modelId="{A3BB1F3A-5601-4BCA-A81F-B1DA97072D6C}">
      <dgm:prSet/>
      <dgm:spPr/>
      <dgm:t>
        <a:bodyPr/>
        <a:lstStyle/>
        <a:p>
          <a:pPr>
            <a:spcBef>
              <a:spcPts val="0"/>
            </a:spcBef>
            <a:spcAft>
              <a:spcPts val="600"/>
            </a:spcAft>
            <a:buFont typeface="Arial" panose="020B0604020202020204" pitchFamily="34" charset="0"/>
            <a:buChar char="•"/>
          </a:pPr>
          <a:r>
            <a:rPr lang="en-GB" b="0" i="0" dirty="0">
              <a:latin typeface="Arial"/>
              <a:ea typeface="Gadugi"/>
              <a:cs typeface="Arial"/>
            </a:rPr>
            <a:t>there is a need for better support in schools and settings where they spend their time</a:t>
          </a:r>
        </a:p>
      </dgm:t>
    </dgm:pt>
    <dgm:pt modelId="{93218F52-5746-4C41-9A51-EEA0EC6B90E6}" type="parTrans" cxnId="{56D28894-6979-4860-9B0D-52628BDA320B}">
      <dgm:prSet/>
      <dgm:spPr/>
      <dgm:t>
        <a:bodyPr/>
        <a:lstStyle/>
        <a:p>
          <a:endParaRPr lang="en-GB"/>
        </a:p>
      </dgm:t>
    </dgm:pt>
    <dgm:pt modelId="{700B1568-9712-4553-BDAF-02A5A7496B67}" type="sibTrans" cxnId="{56D28894-6979-4860-9B0D-52628BDA320B}">
      <dgm:prSet/>
      <dgm:spPr/>
      <dgm:t>
        <a:bodyPr/>
        <a:lstStyle/>
        <a:p>
          <a:endParaRPr lang="en-US"/>
        </a:p>
      </dgm:t>
    </dgm:pt>
    <dgm:pt modelId="{5267E2F9-5D48-4FCA-A136-8D131C742EBE}">
      <dgm:prSet phldrT="[Text]"/>
      <dgm:spPr/>
      <dgm:t>
        <a:bodyPr/>
        <a:lstStyle/>
        <a:p>
          <a:pPr>
            <a:spcBef>
              <a:spcPts val="0"/>
            </a:spcBef>
            <a:spcAft>
              <a:spcPts val="600"/>
            </a:spcAft>
          </a:pPr>
          <a:r>
            <a:rPr lang="en-GB" b="0">
              <a:latin typeface="Arial"/>
              <a:ea typeface="Gadugi"/>
              <a:cs typeface="Arial"/>
            </a:rPr>
            <a:t>they feel like they are jumping through hoops to access support</a:t>
          </a:r>
        </a:p>
      </dgm:t>
    </dgm:pt>
    <dgm:pt modelId="{974DA8F0-3675-46B4-8659-DEBF1797C700}" type="parTrans" cxnId="{52008B6C-EA8C-4D2C-A880-AEC2CBE7E3E6}">
      <dgm:prSet/>
      <dgm:spPr/>
      <dgm:t>
        <a:bodyPr/>
        <a:lstStyle/>
        <a:p>
          <a:endParaRPr lang="en-GB"/>
        </a:p>
      </dgm:t>
    </dgm:pt>
    <dgm:pt modelId="{3A6C1561-677E-4D79-A290-D388F7EB2D85}" type="sibTrans" cxnId="{52008B6C-EA8C-4D2C-A880-AEC2CBE7E3E6}">
      <dgm:prSet/>
      <dgm:spPr/>
      <dgm:t>
        <a:bodyPr/>
        <a:lstStyle/>
        <a:p>
          <a:endParaRPr lang="en-US"/>
        </a:p>
      </dgm:t>
    </dgm:pt>
    <dgm:pt modelId="{9C51932C-2990-4B91-ACF3-0F7A4A51B919}" type="pres">
      <dgm:prSet presAssocID="{4D607ED6-283B-48BC-B63A-5158F6A68BAA}" presName="Name0" presStyleCnt="0">
        <dgm:presLayoutVars>
          <dgm:dir/>
          <dgm:animLvl val="lvl"/>
          <dgm:resizeHandles val="exact"/>
        </dgm:presLayoutVars>
      </dgm:prSet>
      <dgm:spPr/>
    </dgm:pt>
    <dgm:pt modelId="{B1BD3269-3A8D-419A-BDF1-6EDB0854B8CE}" type="pres">
      <dgm:prSet presAssocID="{DAC5EC0F-0B9B-4D06-940B-57D9C26EF011}" presName="composite" presStyleCnt="0"/>
      <dgm:spPr/>
    </dgm:pt>
    <dgm:pt modelId="{D03ED20C-267D-407D-8543-05F6D34973A9}" type="pres">
      <dgm:prSet presAssocID="{DAC5EC0F-0B9B-4D06-940B-57D9C26EF011}" presName="parTx" presStyleLbl="alignNode1" presStyleIdx="0" presStyleCnt="3">
        <dgm:presLayoutVars>
          <dgm:chMax val="0"/>
          <dgm:chPref val="0"/>
          <dgm:bulletEnabled val="1"/>
        </dgm:presLayoutVars>
      </dgm:prSet>
      <dgm:spPr/>
    </dgm:pt>
    <dgm:pt modelId="{FD3B166D-8F00-4F80-B961-5983ED0A9E8F}" type="pres">
      <dgm:prSet presAssocID="{DAC5EC0F-0B9B-4D06-940B-57D9C26EF011}" presName="desTx" presStyleLbl="alignAccFollowNode1" presStyleIdx="0" presStyleCnt="3">
        <dgm:presLayoutVars>
          <dgm:bulletEnabled val="1"/>
        </dgm:presLayoutVars>
      </dgm:prSet>
      <dgm:spPr/>
    </dgm:pt>
    <dgm:pt modelId="{05B9DD2E-9BD4-4527-A988-48F6CE2A08E7}" type="pres">
      <dgm:prSet presAssocID="{BA720DEB-15AB-448B-BBC8-432BCD20F0EF}" presName="space" presStyleCnt="0"/>
      <dgm:spPr/>
    </dgm:pt>
    <dgm:pt modelId="{1EF48EBE-B8A4-46A5-BC69-258F8D52EC54}" type="pres">
      <dgm:prSet presAssocID="{098B5FB8-8CE0-40AA-8D42-95B7521A160F}" presName="composite" presStyleCnt="0"/>
      <dgm:spPr/>
    </dgm:pt>
    <dgm:pt modelId="{D0C19DDE-B67C-46BF-812F-16D8BCC47B62}" type="pres">
      <dgm:prSet presAssocID="{098B5FB8-8CE0-40AA-8D42-95B7521A160F}" presName="parTx" presStyleLbl="alignNode1" presStyleIdx="1" presStyleCnt="3">
        <dgm:presLayoutVars>
          <dgm:chMax val="0"/>
          <dgm:chPref val="0"/>
          <dgm:bulletEnabled val="1"/>
        </dgm:presLayoutVars>
      </dgm:prSet>
      <dgm:spPr/>
    </dgm:pt>
    <dgm:pt modelId="{B27401A2-2F1D-4761-B07A-5FEB302580EC}" type="pres">
      <dgm:prSet presAssocID="{098B5FB8-8CE0-40AA-8D42-95B7521A160F}" presName="desTx" presStyleLbl="alignAccFollowNode1" presStyleIdx="1" presStyleCnt="3">
        <dgm:presLayoutVars>
          <dgm:bulletEnabled val="1"/>
        </dgm:presLayoutVars>
      </dgm:prSet>
      <dgm:spPr/>
    </dgm:pt>
    <dgm:pt modelId="{F8460BA7-DE94-4D3C-A604-D7F5B49785A8}" type="pres">
      <dgm:prSet presAssocID="{05E34FA4-D4CA-433A-8A0C-79D99185CF4A}" presName="space" presStyleCnt="0"/>
      <dgm:spPr/>
    </dgm:pt>
    <dgm:pt modelId="{7315919F-9256-48B7-86F1-A8F5C3E6A2FD}" type="pres">
      <dgm:prSet presAssocID="{A959D198-BBE6-43DE-ACBF-3EB7C09A3639}" presName="composite" presStyleCnt="0"/>
      <dgm:spPr/>
    </dgm:pt>
    <dgm:pt modelId="{7297ACB7-27B0-43B8-B71A-FD993F7091D7}" type="pres">
      <dgm:prSet presAssocID="{A959D198-BBE6-43DE-ACBF-3EB7C09A3639}" presName="parTx" presStyleLbl="alignNode1" presStyleIdx="2" presStyleCnt="3">
        <dgm:presLayoutVars>
          <dgm:chMax val="0"/>
          <dgm:chPref val="0"/>
          <dgm:bulletEnabled val="1"/>
        </dgm:presLayoutVars>
      </dgm:prSet>
      <dgm:spPr/>
    </dgm:pt>
    <dgm:pt modelId="{D9B93B8D-7B69-4523-A98E-A86180D6F8EB}" type="pres">
      <dgm:prSet presAssocID="{A959D198-BBE6-43DE-ACBF-3EB7C09A3639}" presName="desTx" presStyleLbl="alignAccFollowNode1" presStyleIdx="2" presStyleCnt="3">
        <dgm:presLayoutVars>
          <dgm:bulletEnabled val="1"/>
        </dgm:presLayoutVars>
      </dgm:prSet>
      <dgm:spPr/>
    </dgm:pt>
  </dgm:ptLst>
  <dgm:cxnLst>
    <dgm:cxn modelId="{465F7002-3EF0-4910-B0CF-3D374923AB53}" srcId="{A959D198-BBE6-43DE-ACBF-3EB7C09A3639}" destId="{85D52C34-B5D4-4806-AEBA-1DD605B57739}" srcOrd="2" destOrd="0" parTransId="{634C62B2-DA4F-4A3B-A726-FC10DEBE04EE}" sibTransId="{113BD02A-B756-46E9-AC80-29CAABBF2436}"/>
    <dgm:cxn modelId="{00F4F002-7CD6-436D-A7A2-4D7EA1DE7FDD}" type="presOf" srcId="{098B5FB8-8CE0-40AA-8D42-95B7521A160F}" destId="{D0C19DDE-B67C-46BF-812F-16D8BCC47B62}" srcOrd="0" destOrd="0" presId="urn:microsoft.com/office/officeart/2005/8/layout/hList1"/>
    <dgm:cxn modelId="{DCF8C00F-E49B-48E5-BEEF-8691D3BFEC95}" type="presOf" srcId="{02A75C8C-6812-473B-A22F-58774387E758}" destId="{FD3B166D-8F00-4F80-B961-5983ED0A9E8F}" srcOrd="0" destOrd="0" presId="urn:microsoft.com/office/officeart/2005/8/layout/hList1"/>
    <dgm:cxn modelId="{B03DE317-4B66-4646-93F0-F3B70E7E17E6}" type="presOf" srcId="{CA8D1E8C-061B-4074-872F-E840D08557FC}" destId="{B27401A2-2F1D-4761-B07A-5FEB302580EC}" srcOrd="0" destOrd="1" presId="urn:microsoft.com/office/officeart/2005/8/layout/hList1"/>
    <dgm:cxn modelId="{2CB9F41E-8184-48F7-882B-7BF305DCB8EC}" type="presOf" srcId="{B13488D1-20B3-4605-ACD9-3FC200E5B68B}" destId="{D9B93B8D-7B69-4523-A98E-A86180D6F8EB}" srcOrd="0" destOrd="0" presId="urn:microsoft.com/office/officeart/2005/8/layout/hList1"/>
    <dgm:cxn modelId="{80AA4C21-8AA8-403E-B1CC-B827FAFE77D9}" srcId="{A959D198-BBE6-43DE-ACBF-3EB7C09A3639}" destId="{A353E042-A843-46F0-8B34-89972ADEA280}" srcOrd="7" destOrd="0" parTransId="{40641C5E-CBF6-40BB-9451-BCDC9363767D}" sibTransId="{8948B58C-D9E1-4A4D-ACE9-24AE684CBFE3}"/>
    <dgm:cxn modelId="{76150A26-1CC2-4A05-86B5-FF71D5643E27}" srcId="{098B5FB8-8CE0-40AA-8D42-95B7521A160F}" destId="{D1DE7C7D-65D9-4D74-A739-53F5168D0854}" srcOrd="5" destOrd="0" parTransId="{BF1407CE-4D09-44F5-9EAD-C13BD25633FD}" sibTransId="{CF183C21-8D01-430D-91E1-653FB5D23C8D}"/>
    <dgm:cxn modelId="{436F6B28-AD4D-45C1-B21D-D6B8A6FFCDC6}" srcId="{A959D198-BBE6-43DE-ACBF-3EB7C09A3639}" destId="{B13488D1-20B3-4605-ACD9-3FC200E5B68B}" srcOrd="0" destOrd="0" parTransId="{6901AFAF-5E80-4D4B-9C3D-E3927C510D58}" sibTransId="{407C1450-2891-4612-A7F8-FCDCA7D31383}"/>
    <dgm:cxn modelId="{83C1F32B-607F-43DA-A3B8-75727B83B1D3}" srcId="{A959D198-BBE6-43DE-ACBF-3EB7C09A3639}" destId="{7E8692CB-56DA-48B6-BD33-5A28FD71D571}" srcOrd="8" destOrd="0" parTransId="{76EF2533-8514-4380-8570-F2D61308B4F0}" sibTransId="{09283E6B-AFA2-462B-A7C8-71647BACFD27}"/>
    <dgm:cxn modelId="{84E74A2E-7181-445A-9CE5-E41FC614DB21}" srcId="{A959D198-BBE6-43DE-ACBF-3EB7C09A3639}" destId="{E3BAC4B1-F6AF-4979-8512-BE169AB9993B}" srcOrd="1" destOrd="0" parTransId="{D146EC06-5B48-489A-AEC1-10B78FEA3C21}" sibTransId="{0FC26F30-6F59-4722-8D85-61A8B7E1F663}"/>
    <dgm:cxn modelId="{07F2B32E-F22A-46AE-8C5D-28F54B506908}" srcId="{DAC5EC0F-0B9B-4D06-940B-57D9C26EF011}" destId="{2B3455A9-3794-454A-BE4B-6A3D296E124E}" srcOrd="4" destOrd="0" parTransId="{6EF20C82-BE4C-4BC3-A7D8-648466349B43}" sibTransId="{F502726C-B499-4AAD-836D-57DEDA873D4C}"/>
    <dgm:cxn modelId="{CE4CED39-EA64-4780-B9AE-C4F92F6C23E5}" type="presOf" srcId="{A353E042-A843-46F0-8B34-89972ADEA280}" destId="{D9B93B8D-7B69-4523-A98E-A86180D6F8EB}" srcOrd="0" destOrd="7" presId="urn:microsoft.com/office/officeart/2005/8/layout/hList1"/>
    <dgm:cxn modelId="{53EFF15B-6D78-48D2-B47E-7C5D4942B815}" type="presOf" srcId="{4D607ED6-283B-48BC-B63A-5158F6A68BAA}" destId="{9C51932C-2990-4B91-ACF3-0F7A4A51B919}" srcOrd="0" destOrd="0" presId="urn:microsoft.com/office/officeart/2005/8/layout/hList1"/>
    <dgm:cxn modelId="{17145A5D-4ABB-4DB4-8E61-7DAAB1AEF2AF}" type="presOf" srcId="{B46AA618-720A-4266-8C32-B84452B756FF}" destId="{B27401A2-2F1D-4761-B07A-5FEB302580EC}" srcOrd="0" destOrd="0" presId="urn:microsoft.com/office/officeart/2005/8/layout/hList1"/>
    <dgm:cxn modelId="{3ECF305F-B90C-4A25-9861-E346A4F296BC}" type="presOf" srcId="{A959D198-BBE6-43DE-ACBF-3EB7C09A3639}" destId="{7297ACB7-27B0-43B8-B71A-FD993F7091D7}" srcOrd="0" destOrd="0" presId="urn:microsoft.com/office/officeart/2005/8/layout/hList1"/>
    <dgm:cxn modelId="{DD3C4961-B858-490E-89DB-375A605A4F1F}" type="presOf" srcId="{23ACF9AA-7D37-49C8-A5A5-E65310416698}" destId="{D9B93B8D-7B69-4523-A98E-A86180D6F8EB}" srcOrd="0" destOrd="4" presId="urn:microsoft.com/office/officeart/2005/8/layout/hList1"/>
    <dgm:cxn modelId="{0CB8EE41-D5E0-4E5F-AC27-70AEE30FF849}" srcId="{4D607ED6-283B-48BC-B63A-5158F6A68BAA}" destId="{A959D198-BBE6-43DE-ACBF-3EB7C09A3639}" srcOrd="2" destOrd="0" parTransId="{1C197A68-F5E6-456F-8AD4-E8A941B31725}" sibTransId="{2D9F453D-3E63-4BEC-9415-AEBFF0B12D05}"/>
    <dgm:cxn modelId="{5DEA6F45-EFD6-4811-A626-FF2B843D34A0}" type="presOf" srcId="{704B196B-A024-405A-A0A3-3643D8CC634E}" destId="{D9B93B8D-7B69-4523-A98E-A86180D6F8EB}" srcOrd="0" destOrd="5" presId="urn:microsoft.com/office/officeart/2005/8/layout/hList1"/>
    <dgm:cxn modelId="{16203A67-5E5E-4F60-B943-F7435B905BB3}" type="presOf" srcId="{B41F3463-4405-403E-88CC-0F07C2BD3908}" destId="{FD3B166D-8F00-4F80-B961-5983ED0A9E8F}" srcOrd="0" destOrd="2" presId="urn:microsoft.com/office/officeart/2005/8/layout/hList1"/>
    <dgm:cxn modelId="{4D908268-054D-41C3-A8EE-1535B7053A69}" type="presOf" srcId="{9CF12489-F4BF-4035-B771-50E8AE2A8B50}" destId="{D9B93B8D-7B69-4523-A98E-A86180D6F8EB}" srcOrd="0" destOrd="3" presId="urn:microsoft.com/office/officeart/2005/8/layout/hList1"/>
    <dgm:cxn modelId="{04C63A4A-6110-4CEE-8FD3-56AFA5A1C248}" type="presOf" srcId="{2B3455A9-3794-454A-BE4B-6A3D296E124E}" destId="{FD3B166D-8F00-4F80-B961-5983ED0A9E8F}" srcOrd="0" destOrd="4" presId="urn:microsoft.com/office/officeart/2005/8/layout/hList1"/>
    <dgm:cxn modelId="{52008B6C-EA8C-4D2C-A880-AEC2CBE7E3E6}" srcId="{098B5FB8-8CE0-40AA-8D42-95B7521A160F}" destId="{5267E2F9-5D48-4FCA-A136-8D131C742EBE}" srcOrd="3" destOrd="0" parTransId="{974DA8F0-3675-46B4-8659-DEBF1797C700}" sibTransId="{3A6C1561-677E-4D79-A290-D388F7EB2D85}"/>
    <dgm:cxn modelId="{04DC8054-DBB0-4198-84BC-F3CDCE44F0F3}" type="presOf" srcId="{DAC5EC0F-0B9B-4D06-940B-57D9C26EF011}" destId="{D03ED20C-267D-407D-8543-05F6D34973A9}" srcOrd="0" destOrd="0" presId="urn:microsoft.com/office/officeart/2005/8/layout/hList1"/>
    <dgm:cxn modelId="{6C47FE77-DB80-4BCF-8EE2-D11A1C8A70D0}" srcId="{DAC5EC0F-0B9B-4D06-940B-57D9C26EF011}" destId="{B41F3463-4405-403E-88CC-0F07C2BD3908}" srcOrd="2" destOrd="0" parTransId="{B0814427-3665-4ADD-A4C2-C78F736EC70D}" sibTransId="{3ADB22D9-C328-4575-AC6C-3F509534FE77}"/>
    <dgm:cxn modelId="{6D033D82-83E3-4295-AC7A-ED9D1B339F63}" srcId="{098B5FB8-8CE0-40AA-8D42-95B7521A160F}" destId="{CA8D1E8C-061B-4074-872F-E840D08557FC}" srcOrd="1" destOrd="0" parTransId="{D6F020CD-363C-469D-81F4-D8810B20516E}" sibTransId="{774E5FE9-A46E-4490-8D66-74CB388E0060}"/>
    <dgm:cxn modelId="{F2DE2787-A059-466E-B2DB-C407E9335346}" srcId="{A959D198-BBE6-43DE-ACBF-3EB7C09A3639}" destId="{23ACF9AA-7D37-49C8-A5A5-E65310416698}" srcOrd="4" destOrd="0" parTransId="{72E4E11A-E668-4979-9B24-1687EBE8F881}" sibTransId="{09124405-09F9-42B9-BB7C-3ACF8EFF3617}"/>
    <dgm:cxn modelId="{77B4AD8A-FC60-4E11-B100-2E1DF4DB6723}" type="presOf" srcId="{7E8692CB-56DA-48B6-BD33-5A28FD71D571}" destId="{D9B93B8D-7B69-4523-A98E-A86180D6F8EB}" srcOrd="0" destOrd="8" presId="urn:microsoft.com/office/officeart/2005/8/layout/hList1"/>
    <dgm:cxn modelId="{B073798D-DCF9-4E04-AAAC-49236D4C6B44}" srcId="{098B5FB8-8CE0-40AA-8D42-95B7521A160F}" destId="{C513E3ED-F934-4734-99C9-FEF9241A4F77}" srcOrd="2" destOrd="0" parTransId="{952D84AE-3448-42C1-9A41-87BE43A26930}" sibTransId="{03776233-D117-40E8-BABC-EAAF5542694B}"/>
    <dgm:cxn modelId="{593FFB8F-4C32-48BE-8890-C66A9448E84C}" type="presOf" srcId="{E3BAC4B1-F6AF-4979-8512-BE169AB9993B}" destId="{D9B93B8D-7B69-4523-A98E-A86180D6F8EB}" srcOrd="0" destOrd="1" presId="urn:microsoft.com/office/officeart/2005/8/layout/hList1"/>
    <dgm:cxn modelId="{56D28894-6979-4860-9B0D-52628BDA320B}" srcId="{DAC5EC0F-0B9B-4D06-940B-57D9C26EF011}" destId="{A3BB1F3A-5601-4BCA-A81F-B1DA97072D6C}" srcOrd="1" destOrd="0" parTransId="{93218F52-5746-4C41-9A51-EEA0EC6B90E6}" sibTransId="{700B1568-9712-4553-BDAF-02A5A7496B67}"/>
    <dgm:cxn modelId="{31EECD98-3E53-4F0F-9177-4FE7A2260B0A}" srcId="{DAC5EC0F-0B9B-4D06-940B-57D9C26EF011}" destId="{02A75C8C-6812-473B-A22F-58774387E758}" srcOrd="0" destOrd="0" parTransId="{E5B2ABBB-2B00-4E2A-BE58-7BDDBD2E8025}" sibTransId="{91CBD286-A09F-42CE-AD66-8AB3FF95C186}"/>
    <dgm:cxn modelId="{CFFBAA99-5BED-4760-A98A-37D50A5D31A7}" type="presOf" srcId="{A3BB1F3A-5601-4BCA-A81F-B1DA97072D6C}" destId="{FD3B166D-8F00-4F80-B961-5983ED0A9E8F}" srcOrd="0" destOrd="1" presId="urn:microsoft.com/office/officeart/2005/8/layout/hList1"/>
    <dgm:cxn modelId="{87D3799E-0168-4010-989C-DD08C5BF9349}" type="presOf" srcId="{6E7DEC8C-23BC-4D68-8CF3-8FE9A5229BD4}" destId="{B27401A2-2F1D-4761-B07A-5FEB302580EC}" srcOrd="0" destOrd="4" presId="urn:microsoft.com/office/officeart/2005/8/layout/hList1"/>
    <dgm:cxn modelId="{A862A89F-C7A3-4C32-B681-A521F579F746}" srcId="{DAC5EC0F-0B9B-4D06-940B-57D9C26EF011}" destId="{FDD5A83D-ADA3-4CF9-ABA5-A3FFB400E715}" srcOrd="3" destOrd="0" parTransId="{847F3DEF-AF4C-4152-A087-0FE2660FEA8A}" sibTransId="{51D1BB0B-E380-42EF-A7A2-9C55314D0D78}"/>
    <dgm:cxn modelId="{852C3CA3-FDE6-4928-BC9D-816E1D0A46A0}" type="presOf" srcId="{FDD5A83D-ADA3-4CF9-ABA5-A3FFB400E715}" destId="{FD3B166D-8F00-4F80-B961-5983ED0A9E8F}" srcOrd="0" destOrd="3" presId="urn:microsoft.com/office/officeart/2005/8/layout/hList1"/>
    <dgm:cxn modelId="{406399A6-378F-42D3-B81A-20898DE5E9EA}" type="presOf" srcId="{5267E2F9-5D48-4FCA-A136-8D131C742EBE}" destId="{B27401A2-2F1D-4761-B07A-5FEB302580EC}" srcOrd="0" destOrd="3" presId="urn:microsoft.com/office/officeart/2005/8/layout/hList1"/>
    <dgm:cxn modelId="{2CC793A8-4DD4-4567-A7B8-568888295DC3}" type="presOf" srcId="{D1DE7C7D-65D9-4D74-A739-53F5168D0854}" destId="{B27401A2-2F1D-4761-B07A-5FEB302580EC}" srcOrd="0" destOrd="5" presId="urn:microsoft.com/office/officeart/2005/8/layout/hList1"/>
    <dgm:cxn modelId="{CF2C99B0-8AAC-41C8-9CD5-E378AD7CA3EC}" srcId="{A959D198-BBE6-43DE-ACBF-3EB7C09A3639}" destId="{704B196B-A024-405A-A0A3-3643D8CC634E}" srcOrd="5" destOrd="0" parTransId="{85B0DD8D-99AF-4166-A2ED-BB1D96CB5A33}" sibTransId="{F3FC1231-77BB-477E-B622-F5F8362DEC9D}"/>
    <dgm:cxn modelId="{A896A5D0-2997-4033-89E6-5FFA1006A89A}" srcId="{4D607ED6-283B-48BC-B63A-5158F6A68BAA}" destId="{098B5FB8-8CE0-40AA-8D42-95B7521A160F}" srcOrd="1" destOrd="0" parTransId="{3B154E4A-3A35-424E-BA4A-9A7F456982AD}" sibTransId="{05E34FA4-D4CA-433A-8A0C-79D99185CF4A}"/>
    <dgm:cxn modelId="{DCE508D1-A567-454F-8571-330F94D66462}" type="presOf" srcId="{85D52C34-B5D4-4806-AEBA-1DD605B57739}" destId="{D9B93B8D-7B69-4523-A98E-A86180D6F8EB}" srcOrd="0" destOrd="2" presId="urn:microsoft.com/office/officeart/2005/8/layout/hList1"/>
    <dgm:cxn modelId="{B25F4ED2-E693-43DA-AE72-3DB33F3A1D5E}" srcId="{098B5FB8-8CE0-40AA-8D42-95B7521A160F}" destId="{6E7DEC8C-23BC-4D68-8CF3-8FE9A5229BD4}" srcOrd="4" destOrd="0" parTransId="{2EC65DDE-75CF-43C5-87A8-BBDA9CD1BDA2}" sibTransId="{BCC4AEFF-2444-43CD-8B41-37D5B2946FAB}"/>
    <dgm:cxn modelId="{F2EC82DB-0292-432B-AC9E-C5BF204F4091}" srcId="{4D607ED6-283B-48BC-B63A-5158F6A68BAA}" destId="{DAC5EC0F-0B9B-4D06-940B-57D9C26EF011}" srcOrd="0" destOrd="0" parTransId="{CEC509BE-1A7A-46B0-B18F-7631A335878C}" sibTransId="{BA720DEB-15AB-448B-BBC8-432BCD20F0EF}"/>
    <dgm:cxn modelId="{C24A1BDF-E337-4ECD-B5A6-6ACC406BF0AD}" srcId="{A959D198-BBE6-43DE-ACBF-3EB7C09A3639}" destId="{901EA5D5-216D-46C2-ADE5-2062DB929EA0}" srcOrd="6" destOrd="0" parTransId="{6AC40C46-CC4C-4C6B-A997-1E09EC1B07AE}" sibTransId="{17CFB7CB-17F1-40B6-A296-78E041917005}"/>
    <dgm:cxn modelId="{2EAAE0E3-C06C-4C3D-8A70-0B1F7B8EB4E7}" srcId="{A959D198-BBE6-43DE-ACBF-3EB7C09A3639}" destId="{9CF12489-F4BF-4035-B771-50E8AE2A8B50}" srcOrd="3" destOrd="0" parTransId="{32E4E98F-53CA-4471-8B4A-45897EFD56B4}" sibTransId="{49FB8E15-BCB4-452F-A123-F5C683E0E2BB}"/>
    <dgm:cxn modelId="{6F784FF4-6B85-438F-8FB4-9EBB78CE52A0}" type="presOf" srcId="{C513E3ED-F934-4734-99C9-FEF9241A4F77}" destId="{B27401A2-2F1D-4761-B07A-5FEB302580EC}" srcOrd="0" destOrd="2" presId="urn:microsoft.com/office/officeart/2005/8/layout/hList1"/>
    <dgm:cxn modelId="{B51627F7-4AD4-4151-9E85-C4913ED69877}" type="presOf" srcId="{901EA5D5-216D-46C2-ADE5-2062DB929EA0}" destId="{D9B93B8D-7B69-4523-A98E-A86180D6F8EB}" srcOrd="0" destOrd="6" presId="urn:microsoft.com/office/officeart/2005/8/layout/hList1"/>
    <dgm:cxn modelId="{9D0B0AFA-A18B-4779-97B2-09EE64CD5482}" srcId="{098B5FB8-8CE0-40AA-8D42-95B7521A160F}" destId="{B46AA618-720A-4266-8C32-B84452B756FF}" srcOrd="0" destOrd="0" parTransId="{06204066-DA67-4CB1-8E18-3C8409D896BE}" sibTransId="{C21294D1-D80E-4C75-9208-607F8F22370C}"/>
    <dgm:cxn modelId="{6A7619B3-EFE5-417D-9B78-31799CE858B9}" type="presParOf" srcId="{9C51932C-2990-4B91-ACF3-0F7A4A51B919}" destId="{B1BD3269-3A8D-419A-BDF1-6EDB0854B8CE}" srcOrd="0" destOrd="0" presId="urn:microsoft.com/office/officeart/2005/8/layout/hList1"/>
    <dgm:cxn modelId="{28275E41-FA2E-4B39-9A3B-6D3FBCE9F556}" type="presParOf" srcId="{B1BD3269-3A8D-419A-BDF1-6EDB0854B8CE}" destId="{D03ED20C-267D-407D-8543-05F6D34973A9}" srcOrd="0" destOrd="0" presId="urn:microsoft.com/office/officeart/2005/8/layout/hList1"/>
    <dgm:cxn modelId="{0D8D1589-266A-41B2-829B-997665D91AA1}" type="presParOf" srcId="{B1BD3269-3A8D-419A-BDF1-6EDB0854B8CE}" destId="{FD3B166D-8F00-4F80-B961-5983ED0A9E8F}" srcOrd="1" destOrd="0" presId="urn:microsoft.com/office/officeart/2005/8/layout/hList1"/>
    <dgm:cxn modelId="{0A66F71C-95EB-4FD4-978E-F2332D36351E}" type="presParOf" srcId="{9C51932C-2990-4B91-ACF3-0F7A4A51B919}" destId="{05B9DD2E-9BD4-4527-A988-48F6CE2A08E7}" srcOrd="1" destOrd="0" presId="urn:microsoft.com/office/officeart/2005/8/layout/hList1"/>
    <dgm:cxn modelId="{054078BE-2D85-4E8B-A58C-4E7161342CB4}" type="presParOf" srcId="{9C51932C-2990-4B91-ACF3-0F7A4A51B919}" destId="{1EF48EBE-B8A4-46A5-BC69-258F8D52EC54}" srcOrd="2" destOrd="0" presId="urn:microsoft.com/office/officeart/2005/8/layout/hList1"/>
    <dgm:cxn modelId="{1DCD1E81-0DED-4C1B-B793-AAC64E79A507}" type="presParOf" srcId="{1EF48EBE-B8A4-46A5-BC69-258F8D52EC54}" destId="{D0C19DDE-B67C-46BF-812F-16D8BCC47B62}" srcOrd="0" destOrd="0" presId="urn:microsoft.com/office/officeart/2005/8/layout/hList1"/>
    <dgm:cxn modelId="{7C1CE94A-B1D3-44E2-ADAD-D4413A2B6728}" type="presParOf" srcId="{1EF48EBE-B8A4-46A5-BC69-258F8D52EC54}" destId="{B27401A2-2F1D-4761-B07A-5FEB302580EC}" srcOrd="1" destOrd="0" presId="urn:microsoft.com/office/officeart/2005/8/layout/hList1"/>
    <dgm:cxn modelId="{A90638B4-1F8D-42AD-BB00-82F8516089B8}" type="presParOf" srcId="{9C51932C-2990-4B91-ACF3-0F7A4A51B919}" destId="{F8460BA7-DE94-4D3C-A604-D7F5B49785A8}" srcOrd="3" destOrd="0" presId="urn:microsoft.com/office/officeart/2005/8/layout/hList1"/>
    <dgm:cxn modelId="{3CE2081F-7DAF-4E7F-933B-EF618665013C}" type="presParOf" srcId="{9C51932C-2990-4B91-ACF3-0F7A4A51B919}" destId="{7315919F-9256-48B7-86F1-A8F5C3E6A2FD}" srcOrd="4" destOrd="0" presId="urn:microsoft.com/office/officeart/2005/8/layout/hList1"/>
    <dgm:cxn modelId="{9FCA27C5-817B-4EAF-9852-FF8D942EDF50}" type="presParOf" srcId="{7315919F-9256-48B7-86F1-A8F5C3E6A2FD}" destId="{7297ACB7-27B0-43B8-B71A-FD993F7091D7}" srcOrd="0" destOrd="0" presId="urn:microsoft.com/office/officeart/2005/8/layout/hList1"/>
    <dgm:cxn modelId="{FE0F5611-621E-44F8-BC0D-A113660847C3}" type="presParOf" srcId="{7315919F-9256-48B7-86F1-A8F5C3E6A2FD}" destId="{D9B93B8D-7B69-4523-A98E-A86180D6F8EB}" srcOrd="1" destOrd="0" presId="urn:microsoft.com/office/officeart/2005/8/layout/hList1"/>
  </dgm:cxnLst>
  <dgm:bg/>
  <dgm:whole>
    <a:ln w="57150"/>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9AF3E3C-61D6-4D1C-9800-45EC3C3DC628}" type="doc">
      <dgm:prSet loTypeId="urn:microsoft.com/office/officeart/2016/7/layout/ChevronBlockProcess" loCatId="process" qsTypeId="urn:microsoft.com/office/officeart/2005/8/quickstyle/simple1" qsCatId="simple" csTypeId="urn:microsoft.com/office/officeart/2005/8/colors/accent1_2" csCatId="accent1" phldr="1"/>
      <dgm:spPr/>
      <dgm:t>
        <a:bodyPr/>
        <a:lstStyle/>
        <a:p>
          <a:endParaRPr lang="en-GB"/>
        </a:p>
      </dgm:t>
    </dgm:pt>
    <dgm:pt modelId="{A55CC5E6-C4DB-4752-927A-B7DC139B3AF9}">
      <dgm:prSet phldrT="[Text]" custT="1"/>
      <dgm:spPr/>
      <dgm:t>
        <a:bodyPr/>
        <a:lstStyle/>
        <a:p>
          <a:r>
            <a:rPr lang="en-GB" sz="1400" b="1">
              <a:latin typeface="Arial"/>
              <a:cs typeface="Arial"/>
            </a:rPr>
            <a:t>Safe:</a:t>
          </a:r>
        </a:p>
      </dgm:t>
    </dgm:pt>
    <dgm:pt modelId="{79D118F8-613D-4C45-AE00-BE0852B22304}" type="parTrans" cxnId="{6BF5B2A7-768F-4422-8F59-B1AC46E22B17}">
      <dgm:prSet/>
      <dgm:spPr/>
      <dgm:t>
        <a:bodyPr/>
        <a:lstStyle/>
        <a:p>
          <a:endParaRPr lang="en-GB" sz="1400"/>
        </a:p>
      </dgm:t>
    </dgm:pt>
    <dgm:pt modelId="{1C701011-4AD8-4ADB-BCA3-B94EA9489A4C}" type="sibTrans" cxnId="{6BF5B2A7-768F-4422-8F59-B1AC46E22B17}">
      <dgm:prSet/>
      <dgm:spPr/>
      <dgm:t>
        <a:bodyPr/>
        <a:lstStyle/>
        <a:p>
          <a:endParaRPr lang="en-GB" sz="1400"/>
        </a:p>
      </dgm:t>
    </dgm:pt>
    <dgm:pt modelId="{F37960F3-175A-42DE-B8D5-A0728A148F4F}">
      <dgm:prSet phldrT="[Text]" custT="1"/>
      <dgm:spPr/>
      <dgm:t>
        <a:bodyPr/>
        <a:lstStyle/>
        <a:p>
          <a:r>
            <a:rPr lang="en-GB" sz="1400" b="1">
              <a:latin typeface="Arial"/>
              <a:cs typeface="Arial"/>
            </a:rPr>
            <a:t>Effective:</a:t>
          </a:r>
        </a:p>
      </dgm:t>
    </dgm:pt>
    <dgm:pt modelId="{97F8FA33-D4C5-4073-B0D4-E375A297A738}" type="parTrans" cxnId="{C930BBF5-1F3A-40D9-A034-04E20C6C5116}">
      <dgm:prSet/>
      <dgm:spPr/>
      <dgm:t>
        <a:bodyPr/>
        <a:lstStyle/>
        <a:p>
          <a:endParaRPr lang="en-GB" sz="1400"/>
        </a:p>
      </dgm:t>
    </dgm:pt>
    <dgm:pt modelId="{4DF618E8-6BF9-4D39-864E-B2DE774DA494}" type="sibTrans" cxnId="{C930BBF5-1F3A-40D9-A034-04E20C6C5116}">
      <dgm:prSet/>
      <dgm:spPr/>
      <dgm:t>
        <a:bodyPr/>
        <a:lstStyle/>
        <a:p>
          <a:endParaRPr lang="en-GB" sz="1400"/>
        </a:p>
      </dgm:t>
    </dgm:pt>
    <dgm:pt modelId="{8BDCC349-A104-48FB-A23F-7F4ECA04CDAB}">
      <dgm:prSet phldrT="[Text]" custT="1"/>
      <dgm:spPr/>
      <dgm:t>
        <a:bodyPr/>
        <a:lstStyle/>
        <a:p>
          <a:r>
            <a:rPr lang="en-GB" sz="1400" b="1" dirty="0">
              <a:latin typeface="Arial"/>
              <a:cs typeface="Arial"/>
            </a:rPr>
            <a:t>Equity:</a:t>
          </a:r>
        </a:p>
      </dgm:t>
    </dgm:pt>
    <dgm:pt modelId="{31A1FDE3-ECBE-4F3C-BFFE-F0F467252798}" type="parTrans" cxnId="{C34EFF7B-A492-4550-A9A0-EA13D5515C1C}">
      <dgm:prSet/>
      <dgm:spPr/>
      <dgm:t>
        <a:bodyPr/>
        <a:lstStyle/>
        <a:p>
          <a:endParaRPr lang="en-GB" sz="1400"/>
        </a:p>
      </dgm:t>
    </dgm:pt>
    <dgm:pt modelId="{13FB8FFF-65A6-4536-A38F-933A819E99FA}" type="sibTrans" cxnId="{C34EFF7B-A492-4550-A9A0-EA13D5515C1C}">
      <dgm:prSet/>
      <dgm:spPr/>
      <dgm:t>
        <a:bodyPr/>
        <a:lstStyle/>
        <a:p>
          <a:endParaRPr lang="en-GB" sz="1400"/>
        </a:p>
      </dgm:t>
    </dgm:pt>
    <dgm:pt modelId="{09F2F57A-76B5-4CF4-BE5B-54CDDF235E8A}">
      <dgm:prSet phldrT="[Text]" custT="1"/>
      <dgm:spPr/>
      <dgm:t>
        <a:bodyPr/>
        <a:lstStyle/>
        <a:p>
          <a:r>
            <a:rPr lang="en-GB" sz="1400" b="1">
              <a:latin typeface="Arial"/>
              <a:cs typeface="Arial"/>
            </a:rPr>
            <a:t>Efficient:</a:t>
          </a:r>
        </a:p>
      </dgm:t>
    </dgm:pt>
    <dgm:pt modelId="{CFD45019-0324-4948-9CC2-3BB752854B40}" type="parTrans" cxnId="{BEA23AF7-B7BE-403A-9B04-2686628D7937}">
      <dgm:prSet/>
      <dgm:spPr/>
      <dgm:t>
        <a:bodyPr/>
        <a:lstStyle/>
        <a:p>
          <a:endParaRPr lang="en-GB" sz="1400"/>
        </a:p>
      </dgm:t>
    </dgm:pt>
    <dgm:pt modelId="{D61F17DA-9B58-4A06-832B-6EA0EA4A88C7}" type="sibTrans" cxnId="{BEA23AF7-B7BE-403A-9B04-2686628D7937}">
      <dgm:prSet/>
      <dgm:spPr/>
      <dgm:t>
        <a:bodyPr/>
        <a:lstStyle/>
        <a:p>
          <a:endParaRPr lang="en-GB" sz="1400"/>
        </a:p>
      </dgm:t>
    </dgm:pt>
    <dgm:pt modelId="{CFD873B9-BF5D-4E04-BFE6-4DADA7940CBF}">
      <dgm:prSet custT="1"/>
      <dgm:spPr/>
      <dgm:t>
        <a:bodyPr/>
        <a:lstStyle/>
        <a:p>
          <a:r>
            <a:rPr lang="en-GB" sz="1400" b="1" dirty="0">
              <a:latin typeface="Arial"/>
              <a:cs typeface="Arial"/>
            </a:rPr>
            <a:t>Experience:</a:t>
          </a:r>
        </a:p>
      </dgm:t>
    </dgm:pt>
    <dgm:pt modelId="{9D53867A-AE8B-4C50-8DC8-2954FFF3E07A}" type="parTrans" cxnId="{99DFBCDC-24D7-49FB-9AFF-E2049771CB1B}">
      <dgm:prSet/>
      <dgm:spPr/>
      <dgm:t>
        <a:bodyPr/>
        <a:lstStyle/>
        <a:p>
          <a:endParaRPr lang="en-GB" sz="1400"/>
        </a:p>
      </dgm:t>
    </dgm:pt>
    <dgm:pt modelId="{B26E8028-5987-4F77-8CED-B5F060C4AB08}" type="sibTrans" cxnId="{99DFBCDC-24D7-49FB-9AFF-E2049771CB1B}">
      <dgm:prSet/>
      <dgm:spPr/>
      <dgm:t>
        <a:bodyPr/>
        <a:lstStyle/>
        <a:p>
          <a:endParaRPr lang="en-GB" sz="1400"/>
        </a:p>
      </dgm:t>
    </dgm:pt>
    <dgm:pt modelId="{99D50C52-20F6-4505-A8CC-EC33508529C8}">
      <dgm:prSet custT="1"/>
      <dgm:spPr/>
      <dgm:t>
        <a:bodyPr/>
        <a:lstStyle/>
        <a:p>
          <a:r>
            <a:rPr lang="en-GB" sz="1400">
              <a:latin typeface="Arial"/>
              <a:cs typeface="Arial"/>
            </a:rPr>
            <a:t>Families feel pathways are confusing and siloed, with little access to help whilst waiting, people then go on to feel abandoned by services after assessment or diagnosis.</a:t>
          </a:r>
        </a:p>
      </dgm:t>
    </dgm:pt>
    <dgm:pt modelId="{46DA2946-AD7C-44FB-895F-190B191C6700}" type="parTrans" cxnId="{6D3BABBE-8ED5-4F22-99B6-E6CD2A088AA5}">
      <dgm:prSet/>
      <dgm:spPr/>
      <dgm:t>
        <a:bodyPr/>
        <a:lstStyle/>
        <a:p>
          <a:endParaRPr lang="en-GB" sz="1400"/>
        </a:p>
      </dgm:t>
    </dgm:pt>
    <dgm:pt modelId="{8CAE974A-FBBE-417C-BB1A-54D9AE456A46}" type="sibTrans" cxnId="{6D3BABBE-8ED5-4F22-99B6-E6CD2A088AA5}">
      <dgm:prSet/>
      <dgm:spPr/>
      <dgm:t>
        <a:bodyPr/>
        <a:lstStyle/>
        <a:p>
          <a:endParaRPr lang="en-GB" sz="1400"/>
        </a:p>
      </dgm:t>
    </dgm:pt>
    <dgm:pt modelId="{7949479E-A390-493A-B03C-BEE39EDAA6E1}">
      <dgm:prSet custT="1"/>
      <dgm:spPr/>
      <dgm:t>
        <a:bodyPr/>
        <a:lstStyle/>
        <a:p>
          <a:pPr rtl="0"/>
          <a:r>
            <a:rPr lang="en-GB" sz="1400" dirty="0">
              <a:latin typeface="Arial"/>
              <a:cs typeface="Arial"/>
            </a:rPr>
            <a:t>When children and young people get timely access to the inclusive services they need (with or without diagnosis), it can make a huge difference to their happiness, wellbeing and development.</a:t>
          </a:r>
        </a:p>
        <a:p>
          <a:pPr rtl="0"/>
          <a:r>
            <a:rPr lang="en-GB" sz="1400" dirty="0">
              <a:latin typeface="Arial"/>
              <a:cs typeface="Arial"/>
            </a:rPr>
            <a:t>Understanding the needs of a child/young person improves practitioners ability to adapt approaches. This increases the potential of the CYP to engage in interventions and achieve their potential.</a:t>
          </a:r>
        </a:p>
      </dgm:t>
    </dgm:pt>
    <dgm:pt modelId="{3B95D3E4-1D31-4B48-9303-E3CADF222459}" type="parTrans" cxnId="{984B34E2-20B0-4692-B1CC-EC96F37B0740}">
      <dgm:prSet/>
      <dgm:spPr/>
      <dgm:t>
        <a:bodyPr/>
        <a:lstStyle/>
        <a:p>
          <a:endParaRPr lang="en-GB" sz="1400"/>
        </a:p>
      </dgm:t>
    </dgm:pt>
    <dgm:pt modelId="{3224FB0C-F800-4125-85A8-E301B935CFE3}" type="sibTrans" cxnId="{984B34E2-20B0-4692-B1CC-EC96F37B0740}">
      <dgm:prSet/>
      <dgm:spPr/>
      <dgm:t>
        <a:bodyPr/>
        <a:lstStyle/>
        <a:p>
          <a:endParaRPr lang="en-GB" sz="1400"/>
        </a:p>
      </dgm:t>
    </dgm:pt>
    <dgm:pt modelId="{E0551B57-DA61-4BBE-9C47-AA19EC2BAABF}">
      <dgm:prSet phldrT="[Text]" custT="1"/>
      <dgm:spPr/>
      <dgm:t>
        <a:bodyPr/>
        <a:lstStyle/>
        <a:p>
          <a:r>
            <a:rPr lang="en-GB" sz="1400">
              <a:latin typeface="Arial"/>
              <a:cs typeface="Arial"/>
            </a:rPr>
            <a:t>The most disadvantaged children are disproportionately impacted by delayed access to support, primarily because families with means can choose to pay to access private assessments and support.</a:t>
          </a:r>
        </a:p>
      </dgm:t>
    </dgm:pt>
    <dgm:pt modelId="{778468A0-D0D8-4CCD-986B-42BBEC6E47D3}" type="parTrans" cxnId="{7F788321-A5DF-45FA-9E60-0E33CD858237}">
      <dgm:prSet/>
      <dgm:spPr/>
      <dgm:t>
        <a:bodyPr/>
        <a:lstStyle/>
        <a:p>
          <a:endParaRPr lang="en-GB" sz="1400"/>
        </a:p>
      </dgm:t>
    </dgm:pt>
    <dgm:pt modelId="{6FA9DB32-B1D9-4394-89CD-CF180980BD4A}" type="sibTrans" cxnId="{7F788321-A5DF-45FA-9E60-0E33CD858237}">
      <dgm:prSet/>
      <dgm:spPr/>
      <dgm:t>
        <a:bodyPr/>
        <a:lstStyle/>
        <a:p>
          <a:endParaRPr lang="en-GB" sz="1400"/>
        </a:p>
      </dgm:t>
    </dgm:pt>
    <dgm:pt modelId="{A9767802-4F80-48FF-97EF-17B44FD8AFDD}">
      <dgm:prSet custT="1"/>
      <dgm:spPr/>
      <dgm:t>
        <a:bodyPr/>
        <a:lstStyle/>
        <a:p>
          <a:r>
            <a:rPr lang="en-GB" sz="1400" dirty="0">
              <a:latin typeface="Arial"/>
              <a:cs typeface="Arial"/>
            </a:rPr>
            <a:t>Long waits are a source of poor experience, identified in complaints and concerns raised with the ICB and providers.</a:t>
          </a:r>
        </a:p>
      </dgm:t>
    </dgm:pt>
    <dgm:pt modelId="{7BF142C6-2B89-48D0-AD0F-2DD018D84CBC}" type="parTrans" cxnId="{06024322-5B91-4C48-967A-5C19B70EB5AA}">
      <dgm:prSet/>
      <dgm:spPr/>
      <dgm:t>
        <a:bodyPr/>
        <a:lstStyle/>
        <a:p>
          <a:endParaRPr lang="en-GB" sz="1400"/>
        </a:p>
      </dgm:t>
    </dgm:pt>
    <dgm:pt modelId="{C69AB08E-093D-4EC4-8597-5CF42ECDDE37}" type="sibTrans" cxnId="{06024322-5B91-4C48-967A-5C19B70EB5AA}">
      <dgm:prSet/>
      <dgm:spPr/>
      <dgm:t>
        <a:bodyPr/>
        <a:lstStyle/>
        <a:p>
          <a:endParaRPr lang="en-GB" sz="1400"/>
        </a:p>
      </dgm:t>
    </dgm:pt>
    <dgm:pt modelId="{CE87AC86-011D-4C6D-A1D4-E2158415F6D8}">
      <dgm:prSet phldrT="[Text]" custT="1"/>
      <dgm:spPr/>
      <dgm:t>
        <a:bodyPr/>
        <a:lstStyle/>
        <a:p>
          <a:pPr rtl="0"/>
          <a:r>
            <a:rPr lang="en-GB" sz="1400" dirty="0">
              <a:latin typeface="Arial"/>
              <a:cs typeface="Arial"/>
            </a:rPr>
            <a:t>Delays in support results in poor life chances and outcomes (see appendix 2).</a:t>
          </a:r>
        </a:p>
      </dgm:t>
    </dgm:pt>
    <dgm:pt modelId="{51A432DC-0B03-4C6E-A475-B11BCD1DBC44}" type="parTrans" cxnId="{6B4C1DD8-F15A-49E9-A790-6D7A556CEB4C}">
      <dgm:prSet/>
      <dgm:spPr/>
      <dgm:t>
        <a:bodyPr/>
        <a:lstStyle/>
        <a:p>
          <a:endParaRPr lang="en-GB" sz="1400"/>
        </a:p>
      </dgm:t>
    </dgm:pt>
    <dgm:pt modelId="{9EDF961C-97B8-4F14-AC14-4F9C17B91BFE}" type="sibTrans" cxnId="{6B4C1DD8-F15A-49E9-A790-6D7A556CEB4C}">
      <dgm:prSet/>
      <dgm:spPr/>
      <dgm:t>
        <a:bodyPr/>
        <a:lstStyle/>
        <a:p>
          <a:endParaRPr lang="en-GB" sz="1400"/>
        </a:p>
      </dgm:t>
    </dgm:pt>
    <dgm:pt modelId="{0B9878A5-F487-4844-B812-3404187D750D}">
      <dgm:prSet phldrT="[Text]" custT="1"/>
      <dgm:spPr/>
      <dgm:t>
        <a:bodyPr/>
        <a:lstStyle/>
        <a:p>
          <a:r>
            <a:rPr lang="en-GB" sz="1400" dirty="0">
              <a:latin typeface="Arial"/>
              <a:cs typeface="Arial"/>
            </a:rPr>
            <a:t>A lack of timely and effective support can result in increased pressures and costs within special educational provision and specialist services</a:t>
          </a:r>
        </a:p>
        <a:p>
          <a:endParaRPr lang="en-GB" sz="1400" dirty="0">
            <a:latin typeface="Arial"/>
            <a:cs typeface="Arial"/>
          </a:endParaRPr>
        </a:p>
        <a:p>
          <a:r>
            <a:rPr lang="en-GB" sz="1400" dirty="0">
              <a:latin typeface="Arial"/>
              <a:cs typeface="Arial"/>
            </a:rPr>
            <a:t>CYPs with SLCN, who do not receive timely and effective support are at increased risk of experiencing higher unemployment. This has been found to have a direct correlation to the ‘cost to the nation’.  </a:t>
          </a:r>
        </a:p>
      </dgm:t>
    </dgm:pt>
    <dgm:pt modelId="{01A4DE58-8B8D-416A-B2A0-BB005C489BAE}" type="parTrans" cxnId="{81C08270-491E-4E14-806E-636DCABD2D2C}">
      <dgm:prSet/>
      <dgm:spPr/>
      <dgm:t>
        <a:bodyPr/>
        <a:lstStyle/>
        <a:p>
          <a:endParaRPr lang="en-GB" sz="1400"/>
        </a:p>
      </dgm:t>
    </dgm:pt>
    <dgm:pt modelId="{E689A99C-124D-408A-9E71-75023803A007}" type="sibTrans" cxnId="{81C08270-491E-4E14-806E-636DCABD2D2C}">
      <dgm:prSet/>
      <dgm:spPr/>
      <dgm:t>
        <a:bodyPr/>
        <a:lstStyle/>
        <a:p>
          <a:endParaRPr lang="en-GB" sz="1400"/>
        </a:p>
      </dgm:t>
    </dgm:pt>
    <dgm:pt modelId="{3A8C84C7-2DF4-49B4-8A3B-8090B788A485}">
      <dgm:prSet custT="1"/>
      <dgm:spPr/>
      <dgm:t>
        <a:bodyPr/>
        <a:lstStyle/>
        <a:p>
          <a:endParaRPr lang="en-GB" sz="1400" dirty="0">
            <a:latin typeface="Arial" panose="020B0604020202020204" pitchFamily="34" charset="0"/>
            <a:cs typeface="Arial" panose="020B0604020202020204" pitchFamily="34" charset="0"/>
          </a:endParaRPr>
        </a:p>
      </dgm:t>
    </dgm:pt>
    <dgm:pt modelId="{4FBA0AB2-15C5-4512-83FD-DEA190B9F47C}" type="parTrans" cxnId="{BEFCBFC2-752D-4E05-BFB9-C28F1770FB3E}">
      <dgm:prSet/>
      <dgm:spPr/>
      <dgm:t>
        <a:bodyPr/>
        <a:lstStyle/>
        <a:p>
          <a:endParaRPr lang="en-GB" sz="1400"/>
        </a:p>
      </dgm:t>
    </dgm:pt>
    <dgm:pt modelId="{E88C1BDB-0C82-42DE-A677-40E9AD0A6E3A}" type="sibTrans" cxnId="{BEFCBFC2-752D-4E05-BFB9-C28F1770FB3E}">
      <dgm:prSet/>
      <dgm:spPr/>
      <dgm:t>
        <a:bodyPr/>
        <a:lstStyle/>
        <a:p>
          <a:endParaRPr lang="en-GB" sz="1400"/>
        </a:p>
      </dgm:t>
    </dgm:pt>
    <dgm:pt modelId="{F96F872E-08CE-4031-8AA3-64114797735B}">
      <dgm:prSet custT="1"/>
      <dgm:spPr/>
      <dgm:t>
        <a:bodyPr/>
        <a:lstStyle/>
        <a:p>
          <a:endParaRPr lang="en-GB" sz="1400">
            <a:latin typeface="Arial" panose="020B0604020202020204" pitchFamily="34" charset="0"/>
            <a:cs typeface="Arial" panose="020B0604020202020204" pitchFamily="34" charset="0"/>
          </a:endParaRPr>
        </a:p>
      </dgm:t>
    </dgm:pt>
    <dgm:pt modelId="{F779EF00-48E7-40D0-A189-571E9339D008}" type="parTrans" cxnId="{B1490EA5-D966-433F-9156-94D7AF07F7CB}">
      <dgm:prSet/>
      <dgm:spPr/>
      <dgm:t>
        <a:bodyPr/>
        <a:lstStyle/>
        <a:p>
          <a:endParaRPr lang="en-GB" sz="1400"/>
        </a:p>
      </dgm:t>
    </dgm:pt>
    <dgm:pt modelId="{3E40B0F5-614C-4FEF-8B0D-31DAD5F5241E}" type="sibTrans" cxnId="{B1490EA5-D966-433F-9156-94D7AF07F7CB}">
      <dgm:prSet/>
      <dgm:spPr/>
      <dgm:t>
        <a:bodyPr/>
        <a:lstStyle/>
        <a:p>
          <a:endParaRPr lang="en-GB" sz="1400"/>
        </a:p>
      </dgm:t>
    </dgm:pt>
    <dgm:pt modelId="{42FA5460-1EFD-4147-B2C4-7897AD98F10C}" type="pres">
      <dgm:prSet presAssocID="{E9AF3E3C-61D6-4D1C-9800-45EC3C3DC628}" presName="Name0" presStyleCnt="0">
        <dgm:presLayoutVars>
          <dgm:dir/>
          <dgm:animLvl val="lvl"/>
          <dgm:resizeHandles val="exact"/>
        </dgm:presLayoutVars>
      </dgm:prSet>
      <dgm:spPr/>
    </dgm:pt>
    <dgm:pt modelId="{7AF81F2C-155C-4339-AF52-C6B368152AA6}" type="pres">
      <dgm:prSet presAssocID="{A55CC5E6-C4DB-4752-927A-B7DC139B3AF9}" presName="composite" presStyleCnt="0"/>
      <dgm:spPr/>
    </dgm:pt>
    <dgm:pt modelId="{48EAC33D-7C00-4657-8AD4-7A0B0A9B1D0A}" type="pres">
      <dgm:prSet presAssocID="{A55CC5E6-C4DB-4752-927A-B7DC139B3AF9}" presName="parTx" presStyleLbl="alignNode1" presStyleIdx="0" presStyleCnt="5">
        <dgm:presLayoutVars>
          <dgm:chMax val="0"/>
          <dgm:chPref val="0"/>
        </dgm:presLayoutVars>
      </dgm:prSet>
      <dgm:spPr/>
    </dgm:pt>
    <dgm:pt modelId="{71BDCB1E-84E6-4A4F-8C70-063A76A6EB3A}" type="pres">
      <dgm:prSet presAssocID="{A55CC5E6-C4DB-4752-927A-B7DC139B3AF9}" presName="desTx" presStyleLbl="alignAccFollowNode1" presStyleIdx="0" presStyleCnt="5">
        <dgm:presLayoutVars/>
      </dgm:prSet>
      <dgm:spPr/>
    </dgm:pt>
    <dgm:pt modelId="{A827A27A-B146-4C11-ACFD-D549B52BA0D6}" type="pres">
      <dgm:prSet presAssocID="{1C701011-4AD8-4ADB-BCA3-B94EA9489A4C}" presName="space" presStyleCnt="0"/>
      <dgm:spPr/>
    </dgm:pt>
    <dgm:pt modelId="{0BC8CEE6-D29D-4443-BE0F-7DFF23FFCC4E}" type="pres">
      <dgm:prSet presAssocID="{F37960F3-175A-42DE-B8D5-A0728A148F4F}" presName="composite" presStyleCnt="0"/>
      <dgm:spPr/>
    </dgm:pt>
    <dgm:pt modelId="{7DE256A5-26B2-4FCB-B555-EC91D85BE8AF}" type="pres">
      <dgm:prSet presAssocID="{F37960F3-175A-42DE-B8D5-A0728A148F4F}" presName="parTx" presStyleLbl="alignNode1" presStyleIdx="1" presStyleCnt="5">
        <dgm:presLayoutVars>
          <dgm:chMax val="0"/>
          <dgm:chPref val="0"/>
        </dgm:presLayoutVars>
      </dgm:prSet>
      <dgm:spPr/>
    </dgm:pt>
    <dgm:pt modelId="{D673EDE5-7278-4D21-9694-1830B0AE28C1}" type="pres">
      <dgm:prSet presAssocID="{F37960F3-175A-42DE-B8D5-A0728A148F4F}" presName="desTx" presStyleLbl="alignAccFollowNode1" presStyleIdx="1" presStyleCnt="5">
        <dgm:presLayoutVars/>
      </dgm:prSet>
      <dgm:spPr/>
    </dgm:pt>
    <dgm:pt modelId="{1910ABDF-942D-4B5F-9B16-CC7A36038AD1}" type="pres">
      <dgm:prSet presAssocID="{4DF618E8-6BF9-4D39-864E-B2DE774DA494}" presName="space" presStyleCnt="0"/>
      <dgm:spPr/>
    </dgm:pt>
    <dgm:pt modelId="{9407A7C7-50C2-4B90-AF80-C9987DC8DF45}" type="pres">
      <dgm:prSet presAssocID="{CFD873B9-BF5D-4E04-BFE6-4DADA7940CBF}" presName="composite" presStyleCnt="0"/>
      <dgm:spPr/>
    </dgm:pt>
    <dgm:pt modelId="{7B74A009-225E-4CE7-87EA-D91CD822B9B6}" type="pres">
      <dgm:prSet presAssocID="{CFD873B9-BF5D-4E04-BFE6-4DADA7940CBF}" presName="parTx" presStyleLbl="alignNode1" presStyleIdx="2" presStyleCnt="5">
        <dgm:presLayoutVars>
          <dgm:chMax val="0"/>
          <dgm:chPref val="0"/>
        </dgm:presLayoutVars>
      </dgm:prSet>
      <dgm:spPr/>
    </dgm:pt>
    <dgm:pt modelId="{D658F415-3ACD-4F3B-91D8-BD1490C5888B}" type="pres">
      <dgm:prSet presAssocID="{CFD873B9-BF5D-4E04-BFE6-4DADA7940CBF}" presName="desTx" presStyleLbl="alignAccFollowNode1" presStyleIdx="2" presStyleCnt="5">
        <dgm:presLayoutVars/>
      </dgm:prSet>
      <dgm:spPr/>
    </dgm:pt>
    <dgm:pt modelId="{92BEA848-6F84-4F25-ADE7-8BE46A0C05BA}" type="pres">
      <dgm:prSet presAssocID="{B26E8028-5987-4F77-8CED-B5F060C4AB08}" presName="space" presStyleCnt="0"/>
      <dgm:spPr/>
    </dgm:pt>
    <dgm:pt modelId="{2513044B-25E5-48B9-97EA-67A7601F48B7}" type="pres">
      <dgm:prSet presAssocID="{8BDCC349-A104-48FB-A23F-7F4ECA04CDAB}" presName="composite" presStyleCnt="0"/>
      <dgm:spPr/>
    </dgm:pt>
    <dgm:pt modelId="{36A9397D-A7BD-4662-8C10-C2E10D4BDAF9}" type="pres">
      <dgm:prSet presAssocID="{8BDCC349-A104-48FB-A23F-7F4ECA04CDAB}" presName="parTx" presStyleLbl="alignNode1" presStyleIdx="3" presStyleCnt="5">
        <dgm:presLayoutVars>
          <dgm:chMax val="0"/>
          <dgm:chPref val="0"/>
        </dgm:presLayoutVars>
      </dgm:prSet>
      <dgm:spPr/>
    </dgm:pt>
    <dgm:pt modelId="{D50F7D56-6548-4799-830F-E50A4F0E22D2}" type="pres">
      <dgm:prSet presAssocID="{8BDCC349-A104-48FB-A23F-7F4ECA04CDAB}" presName="desTx" presStyleLbl="alignAccFollowNode1" presStyleIdx="3" presStyleCnt="5">
        <dgm:presLayoutVars/>
      </dgm:prSet>
      <dgm:spPr/>
    </dgm:pt>
    <dgm:pt modelId="{79484244-E948-4B39-997B-C901888F5E18}" type="pres">
      <dgm:prSet presAssocID="{13FB8FFF-65A6-4536-A38F-933A819E99FA}" presName="space" presStyleCnt="0"/>
      <dgm:spPr/>
    </dgm:pt>
    <dgm:pt modelId="{D5A65CF3-E59A-47E9-ADE1-8EC7073D0276}" type="pres">
      <dgm:prSet presAssocID="{09F2F57A-76B5-4CF4-BE5B-54CDDF235E8A}" presName="composite" presStyleCnt="0"/>
      <dgm:spPr/>
    </dgm:pt>
    <dgm:pt modelId="{162FFA21-D322-4109-B7AF-E6D18BE57D7A}" type="pres">
      <dgm:prSet presAssocID="{09F2F57A-76B5-4CF4-BE5B-54CDDF235E8A}" presName="parTx" presStyleLbl="alignNode1" presStyleIdx="4" presStyleCnt="5">
        <dgm:presLayoutVars>
          <dgm:chMax val="0"/>
          <dgm:chPref val="0"/>
        </dgm:presLayoutVars>
      </dgm:prSet>
      <dgm:spPr/>
    </dgm:pt>
    <dgm:pt modelId="{48939805-F391-4052-8E61-3CAFF101CB90}" type="pres">
      <dgm:prSet presAssocID="{09F2F57A-76B5-4CF4-BE5B-54CDDF235E8A}" presName="desTx" presStyleLbl="alignAccFollowNode1" presStyleIdx="4" presStyleCnt="5">
        <dgm:presLayoutVars/>
      </dgm:prSet>
      <dgm:spPr/>
    </dgm:pt>
  </dgm:ptLst>
  <dgm:cxnLst>
    <dgm:cxn modelId="{9ED88A1A-BF08-4A2B-9949-951401873903}" type="presOf" srcId="{0B9878A5-F487-4844-B812-3404187D750D}" destId="{48939805-F391-4052-8E61-3CAFF101CB90}" srcOrd="0" destOrd="0" presId="urn:microsoft.com/office/officeart/2016/7/layout/ChevronBlockProcess"/>
    <dgm:cxn modelId="{7F788321-A5DF-45FA-9E60-0E33CD858237}" srcId="{8BDCC349-A104-48FB-A23F-7F4ECA04CDAB}" destId="{E0551B57-DA61-4BBE-9C47-AA19EC2BAABF}" srcOrd="0" destOrd="0" parTransId="{778468A0-D0D8-4CCD-986B-42BBEC6E47D3}" sibTransId="{6FA9DB32-B1D9-4394-89CD-CF180980BD4A}"/>
    <dgm:cxn modelId="{06024322-5B91-4C48-967A-5C19B70EB5AA}" srcId="{CFD873B9-BF5D-4E04-BFE6-4DADA7940CBF}" destId="{A9767802-4F80-48FF-97EF-17B44FD8AFDD}" srcOrd="0" destOrd="0" parTransId="{7BF142C6-2B89-48D0-AD0F-2DD018D84CBC}" sibTransId="{C69AB08E-093D-4EC4-8597-5CF42ECDDE37}"/>
    <dgm:cxn modelId="{D3467F3A-646A-4759-8DA9-3643F9B1AB9F}" type="presOf" srcId="{09F2F57A-76B5-4CF4-BE5B-54CDDF235E8A}" destId="{162FFA21-D322-4109-B7AF-E6D18BE57D7A}" srcOrd="0" destOrd="0" presId="urn:microsoft.com/office/officeart/2016/7/layout/ChevronBlockProcess"/>
    <dgm:cxn modelId="{E938315E-D2BB-48B9-A3E2-F881FF7849ED}" type="presOf" srcId="{F96F872E-08CE-4031-8AA3-64114797735B}" destId="{D658F415-3ACD-4F3B-91D8-BD1490C5888B}" srcOrd="0" destOrd="2" presId="urn:microsoft.com/office/officeart/2016/7/layout/ChevronBlockProcess"/>
    <dgm:cxn modelId="{4460BE65-B30F-4223-B910-0E8523DD6238}" type="presOf" srcId="{A9767802-4F80-48FF-97EF-17B44FD8AFDD}" destId="{D658F415-3ACD-4F3B-91D8-BD1490C5888B}" srcOrd="0" destOrd="0" presId="urn:microsoft.com/office/officeart/2016/7/layout/ChevronBlockProcess"/>
    <dgm:cxn modelId="{F11E4D50-FE00-45A2-A821-58F13D2D20A8}" type="presOf" srcId="{8BDCC349-A104-48FB-A23F-7F4ECA04CDAB}" destId="{36A9397D-A7BD-4662-8C10-C2E10D4BDAF9}" srcOrd="0" destOrd="0" presId="urn:microsoft.com/office/officeart/2016/7/layout/ChevronBlockProcess"/>
    <dgm:cxn modelId="{81C08270-491E-4E14-806E-636DCABD2D2C}" srcId="{09F2F57A-76B5-4CF4-BE5B-54CDDF235E8A}" destId="{0B9878A5-F487-4844-B812-3404187D750D}" srcOrd="0" destOrd="0" parTransId="{01A4DE58-8B8D-416A-B2A0-BB005C489BAE}" sibTransId="{E689A99C-124D-408A-9E71-75023803A007}"/>
    <dgm:cxn modelId="{57EC7D53-6D9A-4623-B1FF-345A21296C9F}" type="presOf" srcId="{3A8C84C7-2DF4-49B4-8A3B-8090B788A485}" destId="{D673EDE5-7278-4D21-9694-1830B0AE28C1}" srcOrd="0" destOrd="1" presId="urn:microsoft.com/office/officeart/2016/7/layout/ChevronBlockProcess"/>
    <dgm:cxn modelId="{81D87575-62CD-42D0-A345-6529CCFE8054}" type="presOf" srcId="{99D50C52-20F6-4505-A8CC-EC33508529C8}" destId="{D658F415-3ACD-4F3B-91D8-BD1490C5888B}" srcOrd="0" destOrd="1" presId="urn:microsoft.com/office/officeart/2016/7/layout/ChevronBlockProcess"/>
    <dgm:cxn modelId="{C34EFF7B-A492-4550-A9A0-EA13D5515C1C}" srcId="{E9AF3E3C-61D6-4D1C-9800-45EC3C3DC628}" destId="{8BDCC349-A104-48FB-A23F-7F4ECA04CDAB}" srcOrd="3" destOrd="0" parTransId="{31A1FDE3-ECBE-4F3C-BFFE-F0F467252798}" sibTransId="{13FB8FFF-65A6-4536-A38F-933A819E99FA}"/>
    <dgm:cxn modelId="{1F8DD195-B734-4DE0-A6AD-ED858D85E863}" type="presOf" srcId="{CE87AC86-011D-4C6D-A1D4-E2158415F6D8}" destId="{71BDCB1E-84E6-4A4F-8C70-063A76A6EB3A}" srcOrd="0" destOrd="0" presId="urn:microsoft.com/office/officeart/2016/7/layout/ChevronBlockProcess"/>
    <dgm:cxn modelId="{B1490EA5-D966-433F-9156-94D7AF07F7CB}" srcId="{CFD873B9-BF5D-4E04-BFE6-4DADA7940CBF}" destId="{F96F872E-08CE-4031-8AA3-64114797735B}" srcOrd="2" destOrd="0" parTransId="{F779EF00-48E7-40D0-A189-571E9339D008}" sibTransId="{3E40B0F5-614C-4FEF-8B0D-31DAD5F5241E}"/>
    <dgm:cxn modelId="{6BF5B2A7-768F-4422-8F59-B1AC46E22B17}" srcId="{E9AF3E3C-61D6-4D1C-9800-45EC3C3DC628}" destId="{A55CC5E6-C4DB-4752-927A-B7DC139B3AF9}" srcOrd="0" destOrd="0" parTransId="{79D118F8-613D-4C45-AE00-BE0852B22304}" sibTransId="{1C701011-4AD8-4ADB-BCA3-B94EA9489A4C}"/>
    <dgm:cxn modelId="{8E92D0B5-A21A-475A-A98C-5D55464CD837}" type="presOf" srcId="{F37960F3-175A-42DE-B8D5-A0728A148F4F}" destId="{7DE256A5-26B2-4FCB-B555-EC91D85BE8AF}" srcOrd="0" destOrd="0" presId="urn:microsoft.com/office/officeart/2016/7/layout/ChevronBlockProcess"/>
    <dgm:cxn modelId="{6D3BABBE-8ED5-4F22-99B6-E6CD2A088AA5}" srcId="{CFD873B9-BF5D-4E04-BFE6-4DADA7940CBF}" destId="{99D50C52-20F6-4505-A8CC-EC33508529C8}" srcOrd="1" destOrd="0" parTransId="{46DA2946-AD7C-44FB-895F-190B191C6700}" sibTransId="{8CAE974A-FBBE-417C-BB1A-54D9AE456A46}"/>
    <dgm:cxn modelId="{BEFCBFC2-752D-4E05-BFB9-C28F1770FB3E}" srcId="{F37960F3-175A-42DE-B8D5-A0728A148F4F}" destId="{3A8C84C7-2DF4-49B4-8A3B-8090B788A485}" srcOrd="1" destOrd="0" parTransId="{4FBA0AB2-15C5-4512-83FD-DEA190B9F47C}" sibTransId="{E88C1BDB-0C82-42DE-A677-40E9AD0A6E3A}"/>
    <dgm:cxn modelId="{15637DC4-E326-41F4-8654-C0B91A6C678D}" type="presOf" srcId="{E0551B57-DA61-4BBE-9C47-AA19EC2BAABF}" destId="{D50F7D56-6548-4799-830F-E50A4F0E22D2}" srcOrd="0" destOrd="0" presId="urn:microsoft.com/office/officeart/2016/7/layout/ChevronBlockProcess"/>
    <dgm:cxn modelId="{6B4C1DD8-F15A-49E9-A790-6D7A556CEB4C}" srcId="{A55CC5E6-C4DB-4752-927A-B7DC139B3AF9}" destId="{CE87AC86-011D-4C6D-A1D4-E2158415F6D8}" srcOrd="0" destOrd="0" parTransId="{51A432DC-0B03-4C6E-A475-B11BCD1DBC44}" sibTransId="{9EDF961C-97B8-4F14-AC14-4F9C17B91BFE}"/>
    <dgm:cxn modelId="{8C6773DC-35E6-4A7A-A810-F2A0A56D7FC9}" type="presOf" srcId="{A55CC5E6-C4DB-4752-927A-B7DC139B3AF9}" destId="{48EAC33D-7C00-4657-8AD4-7A0B0A9B1D0A}" srcOrd="0" destOrd="0" presId="urn:microsoft.com/office/officeart/2016/7/layout/ChevronBlockProcess"/>
    <dgm:cxn modelId="{99DFBCDC-24D7-49FB-9AFF-E2049771CB1B}" srcId="{E9AF3E3C-61D6-4D1C-9800-45EC3C3DC628}" destId="{CFD873B9-BF5D-4E04-BFE6-4DADA7940CBF}" srcOrd="2" destOrd="0" parTransId="{9D53867A-AE8B-4C50-8DC8-2954FFF3E07A}" sibTransId="{B26E8028-5987-4F77-8CED-B5F060C4AB08}"/>
    <dgm:cxn modelId="{984B34E2-20B0-4692-B1CC-EC96F37B0740}" srcId="{F37960F3-175A-42DE-B8D5-A0728A148F4F}" destId="{7949479E-A390-493A-B03C-BEE39EDAA6E1}" srcOrd="0" destOrd="0" parTransId="{3B95D3E4-1D31-4B48-9303-E3CADF222459}" sibTransId="{3224FB0C-F800-4125-85A8-E301B935CFE3}"/>
    <dgm:cxn modelId="{288DB0E4-8EBD-4EC7-870A-0C13C62826E9}" type="presOf" srcId="{CFD873B9-BF5D-4E04-BFE6-4DADA7940CBF}" destId="{7B74A009-225E-4CE7-87EA-D91CD822B9B6}" srcOrd="0" destOrd="0" presId="urn:microsoft.com/office/officeart/2016/7/layout/ChevronBlockProcess"/>
    <dgm:cxn modelId="{171EFAF4-1575-46BB-A6AC-1512C0993D9B}" type="presOf" srcId="{7949479E-A390-493A-B03C-BEE39EDAA6E1}" destId="{D673EDE5-7278-4D21-9694-1830B0AE28C1}" srcOrd="0" destOrd="0" presId="urn:microsoft.com/office/officeart/2016/7/layout/ChevronBlockProcess"/>
    <dgm:cxn modelId="{C930BBF5-1F3A-40D9-A034-04E20C6C5116}" srcId="{E9AF3E3C-61D6-4D1C-9800-45EC3C3DC628}" destId="{F37960F3-175A-42DE-B8D5-A0728A148F4F}" srcOrd="1" destOrd="0" parTransId="{97F8FA33-D4C5-4073-B0D4-E375A297A738}" sibTransId="{4DF618E8-6BF9-4D39-864E-B2DE774DA494}"/>
    <dgm:cxn modelId="{BEA23AF7-B7BE-403A-9B04-2686628D7937}" srcId="{E9AF3E3C-61D6-4D1C-9800-45EC3C3DC628}" destId="{09F2F57A-76B5-4CF4-BE5B-54CDDF235E8A}" srcOrd="4" destOrd="0" parTransId="{CFD45019-0324-4948-9CC2-3BB752854B40}" sibTransId="{D61F17DA-9B58-4A06-832B-6EA0EA4A88C7}"/>
    <dgm:cxn modelId="{374C03FC-6D98-4EC8-BA2D-5C83B595332E}" type="presOf" srcId="{E9AF3E3C-61D6-4D1C-9800-45EC3C3DC628}" destId="{42FA5460-1EFD-4147-B2C4-7897AD98F10C}" srcOrd="0" destOrd="0" presId="urn:microsoft.com/office/officeart/2016/7/layout/ChevronBlockProcess"/>
    <dgm:cxn modelId="{51AB8DA2-F9BC-4746-B341-A70BAF2893FA}" type="presParOf" srcId="{42FA5460-1EFD-4147-B2C4-7897AD98F10C}" destId="{7AF81F2C-155C-4339-AF52-C6B368152AA6}" srcOrd="0" destOrd="0" presId="urn:microsoft.com/office/officeart/2016/7/layout/ChevronBlockProcess"/>
    <dgm:cxn modelId="{F11FA2CD-8892-4973-BF42-6C6B6313EE7C}" type="presParOf" srcId="{7AF81F2C-155C-4339-AF52-C6B368152AA6}" destId="{48EAC33D-7C00-4657-8AD4-7A0B0A9B1D0A}" srcOrd="0" destOrd="0" presId="urn:microsoft.com/office/officeart/2016/7/layout/ChevronBlockProcess"/>
    <dgm:cxn modelId="{F8744BB5-4B53-4B2D-BDB2-4647ADE2019F}" type="presParOf" srcId="{7AF81F2C-155C-4339-AF52-C6B368152AA6}" destId="{71BDCB1E-84E6-4A4F-8C70-063A76A6EB3A}" srcOrd="1" destOrd="0" presId="urn:microsoft.com/office/officeart/2016/7/layout/ChevronBlockProcess"/>
    <dgm:cxn modelId="{FD9A4CAC-235B-45AF-BBBA-EB2718BBDB77}" type="presParOf" srcId="{42FA5460-1EFD-4147-B2C4-7897AD98F10C}" destId="{A827A27A-B146-4C11-ACFD-D549B52BA0D6}" srcOrd="1" destOrd="0" presId="urn:microsoft.com/office/officeart/2016/7/layout/ChevronBlockProcess"/>
    <dgm:cxn modelId="{F00320F4-4078-4149-A66A-61202BFF22B1}" type="presParOf" srcId="{42FA5460-1EFD-4147-B2C4-7897AD98F10C}" destId="{0BC8CEE6-D29D-4443-BE0F-7DFF23FFCC4E}" srcOrd="2" destOrd="0" presId="urn:microsoft.com/office/officeart/2016/7/layout/ChevronBlockProcess"/>
    <dgm:cxn modelId="{06C4F0E9-EAD6-4D1F-921D-82F0BF3DFA62}" type="presParOf" srcId="{0BC8CEE6-D29D-4443-BE0F-7DFF23FFCC4E}" destId="{7DE256A5-26B2-4FCB-B555-EC91D85BE8AF}" srcOrd="0" destOrd="0" presId="urn:microsoft.com/office/officeart/2016/7/layout/ChevronBlockProcess"/>
    <dgm:cxn modelId="{E41FF41B-EB91-4EC9-A026-D66746178AF8}" type="presParOf" srcId="{0BC8CEE6-D29D-4443-BE0F-7DFF23FFCC4E}" destId="{D673EDE5-7278-4D21-9694-1830B0AE28C1}" srcOrd="1" destOrd="0" presId="urn:microsoft.com/office/officeart/2016/7/layout/ChevronBlockProcess"/>
    <dgm:cxn modelId="{C97571EA-236C-476B-BC80-4A3A48F163E6}" type="presParOf" srcId="{42FA5460-1EFD-4147-B2C4-7897AD98F10C}" destId="{1910ABDF-942D-4B5F-9B16-CC7A36038AD1}" srcOrd="3" destOrd="0" presId="urn:microsoft.com/office/officeart/2016/7/layout/ChevronBlockProcess"/>
    <dgm:cxn modelId="{5FBEC689-5C42-42A0-B803-5855CBB819AA}" type="presParOf" srcId="{42FA5460-1EFD-4147-B2C4-7897AD98F10C}" destId="{9407A7C7-50C2-4B90-AF80-C9987DC8DF45}" srcOrd="4" destOrd="0" presId="urn:microsoft.com/office/officeart/2016/7/layout/ChevronBlockProcess"/>
    <dgm:cxn modelId="{2A1E5E83-8891-499F-8976-753CF3A1F954}" type="presParOf" srcId="{9407A7C7-50C2-4B90-AF80-C9987DC8DF45}" destId="{7B74A009-225E-4CE7-87EA-D91CD822B9B6}" srcOrd="0" destOrd="0" presId="urn:microsoft.com/office/officeart/2016/7/layout/ChevronBlockProcess"/>
    <dgm:cxn modelId="{7A09BD9E-111F-4E5B-BB8B-968661B826C4}" type="presParOf" srcId="{9407A7C7-50C2-4B90-AF80-C9987DC8DF45}" destId="{D658F415-3ACD-4F3B-91D8-BD1490C5888B}" srcOrd="1" destOrd="0" presId="urn:microsoft.com/office/officeart/2016/7/layout/ChevronBlockProcess"/>
    <dgm:cxn modelId="{6FE36195-8D64-4B31-B343-68230FCEEAF4}" type="presParOf" srcId="{42FA5460-1EFD-4147-B2C4-7897AD98F10C}" destId="{92BEA848-6F84-4F25-ADE7-8BE46A0C05BA}" srcOrd="5" destOrd="0" presId="urn:microsoft.com/office/officeart/2016/7/layout/ChevronBlockProcess"/>
    <dgm:cxn modelId="{8FBF866B-494C-4C7B-A609-67FFF353600B}" type="presParOf" srcId="{42FA5460-1EFD-4147-B2C4-7897AD98F10C}" destId="{2513044B-25E5-48B9-97EA-67A7601F48B7}" srcOrd="6" destOrd="0" presId="urn:microsoft.com/office/officeart/2016/7/layout/ChevronBlockProcess"/>
    <dgm:cxn modelId="{C7EBAB88-FA69-4B88-BB33-568E83656776}" type="presParOf" srcId="{2513044B-25E5-48B9-97EA-67A7601F48B7}" destId="{36A9397D-A7BD-4662-8C10-C2E10D4BDAF9}" srcOrd="0" destOrd="0" presId="urn:microsoft.com/office/officeart/2016/7/layout/ChevronBlockProcess"/>
    <dgm:cxn modelId="{8A1E8285-18A6-45BD-90E8-194885295C1E}" type="presParOf" srcId="{2513044B-25E5-48B9-97EA-67A7601F48B7}" destId="{D50F7D56-6548-4799-830F-E50A4F0E22D2}" srcOrd="1" destOrd="0" presId="urn:microsoft.com/office/officeart/2016/7/layout/ChevronBlockProcess"/>
    <dgm:cxn modelId="{92B67156-C55B-47BC-BC26-C8AE5CA3187D}" type="presParOf" srcId="{42FA5460-1EFD-4147-B2C4-7897AD98F10C}" destId="{79484244-E948-4B39-997B-C901888F5E18}" srcOrd="7" destOrd="0" presId="urn:microsoft.com/office/officeart/2016/7/layout/ChevronBlockProcess"/>
    <dgm:cxn modelId="{4A93D4AF-83F8-47A0-82C8-294B07161470}" type="presParOf" srcId="{42FA5460-1EFD-4147-B2C4-7897AD98F10C}" destId="{D5A65CF3-E59A-47E9-ADE1-8EC7073D0276}" srcOrd="8" destOrd="0" presId="urn:microsoft.com/office/officeart/2016/7/layout/ChevronBlockProcess"/>
    <dgm:cxn modelId="{6FDDD0C4-4BC5-4985-884F-0F536F128FB3}" type="presParOf" srcId="{D5A65CF3-E59A-47E9-ADE1-8EC7073D0276}" destId="{162FFA21-D322-4109-B7AF-E6D18BE57D7A}" srcOrd="0" destOrd="0" presId="urn:microsoft.com/office/officeart/2016/7/layout/ChevronBlockProcess"/>
    <dgm:cxn modelId="{D4052A81-A87F-41C2-B775-60490DF76603}" type="presParOf" srcId="{D5A65CF3-E59A-47E9-ADE1-8EC7073D0276}" destId="{48939805-F391-4052-8E61-3CAFF101CB90}" srcOrd="1" destOrd="0" presId="urn:microsoft.com/office/officeart/2016/7/layout/ChevronBlock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7592BC0-1144-44C1-873B-9FBD9AC135FA}" type="doc">
      <dgm:prSet loTypeId="urn:microsoft.com/office/officeart/2005/8/layout/vProcess5" loCatId="process" qsTypeId="urn:microsoft.com/office/officeart/2005/8/quickstyle/simple4" qsCatId="simple" csTypeId="urn:microsoft.com/office/officeart/2005/8/colors/accent1_2" csCatId="accent1" phldr="1"/>
      <dgm:spPr/>
      <dgm:t>
        <a:bodyPr/>
        <a:lstStyle/>
        <a:p>
          <a:endParaRPr lang="en-US"/>
        </a:p>
      </dgm:t>
    </dgm:pt>
    <dgm:pt modelId="{F69EBE8D-3C93-4AAC-9BAB-387A0021594B}">
      <dgm:prSet>
        <dgm:style>
          <a:lnRef idx="2">
            <a:schemeClr val="accent5"/>
          </a:lnRef>
          <a:fillRef idx="1">
            <a:schemeClr val="lt1"/>
          </a:fillRef>
          <a:effectRef idx="0">
            <a:schemeClr val="accent5"/>
          </a:effectRef>
          <a:fontRef idx="minor">
            <a:schemeClr val="dk1"/>
          </a:fontRef>
        </dgm:style>
      </dgm:prSet>
      <dgm:spPr>
        <a:ln w="57150"/>
      </dgm:spPr>
      <dgm:t>
        <a:bodyPr/>
        <a:lstStyle/>
        <a:p>
          <a:r>
            <a:rPr lang="en-GB" b="1" i="0" u="sng" baseline="0" dirty="0">
              <a:latin typeface="Arial" panose="020B0604020202020204" pitchFamily="34" charset="0"/>
              <a:cs typeface="Arial" panose="020B0604020202020204" pitchFamily="34" charset="0"/>
            </a:rPr>
            <a:t>ICS strategy vision</a:t>
          </a:r>
        </a:p>
        <a:p>
          <a:r>
            <a:rPr lang="en-GB" b="0" i="0" baseline="0" dirty="0">
              <a:latin typeface="Arial" panose="020B0604020202020204" pitchFamily="34" charset="0"/>
              <a:cs typeface="Arial" panose="020B0604020202020204" pitchFamily="34" charset="0"/>
            </a:rPr>
            <a:t>Equal chances for everyone in Devon to lead long, happy, and healthy lives</a:t>
          </a:r>
          <a:endParaRPr lang="en-US" dirty="0">
            <a:latin typeface="Arial" panose="020B0604020202020204" pitchFamily="34" charset="0"/>
            <a:cs typeface="Arial" panose="020B0604020202020204" pitchFamily="34" charset="0"/>
          </a:endParaRPr>
        </a:p>
      </dgm:t>
    </dgm:pt>
    <dgm:pt modelId="{8106CD39-D1BA-4F5F-8C19-D6F2C444C338}" type="parTrans" cxnId="{77DB68BD-D7C0-49CB-82A9-4CDAB678604F}">
      <dgm:prSet/>
      <dgm:spPr/>
      <dgm:t>
        <a:bodyPr/>
        <a:lstStyle/>
        <a:p>
          <a:pPr algn="ctr"/>
          <a:endParaRPr lang="en-US"/>
        </a:p>
      </dgm:t>
    </dgm:pt>
    <dgm:pt modelId="{F1CA967E-2C93-405B-9B67-DFC3C528C1E5}" type="sibTrans" cxnId="{77DB68BD-D7C0-49CB-82A9-4CDAB678604F}">
      <dgm:prSet/>
      <dgm:spPr/>
      <dgm:t>
        <a:bodyPr/>
        <a:lstStyle/>
        <a:p>
          <a:endParaRPr lang="en-US"/>
        </a:p>
      </dgm:t>
    </dgm:pt>
    <dgm:pt modelId="{78271C07-E065-4F05-A07B-E8D988B796D9}">
      <dgm:prSet>
        <dgm:style>
          <a:lnRef idx="2">
            <a:schemeClr val="accent5"/>
          </a:lnRef>
          <a:fillRef idx="1">
            <a:schemeClr val="lt1"/>
          </a:fillRef>
          <a:effectRef idx="0">
            <a:schemeClr val="accent5"/>
          </a:effectRef>
          <a:fontRef idx="minor">
            <a:schemeClr val="dk1"/>
          </a:fontRef>
        </dgm:style>
      </dgm:prSet>
      <dgm:spPr>
        <a:ln w="57150"/>
      </dgm:spPr>
      <dgm:t>
        <a:bodyPr/>
        <a:lstStyle/>
        <a:p>
          <a:r>
            <a:rPr lang="en-GB" b="1" u="sng" dirty="0"/>
            <a:t>ICS strategy ambition</a:t>
          </a:r>
        </a:p>
        <a:p>
          <a:r>
            <a:rPr lang="en-GB" dirty="0"/>
            <a:t>A</a:t>
          </a:r>
          <a:r>
            <a:rPr lang="en-GB" b="0" i="0" baseline="0" dirty="0"/>
            <a:t>ll children and young people to have the best start in life, grow up in loving and supportive families, and be happy, healthy, and safe</a:t>
          </a:r>
          <a:endParaRPr lang="en-US" dirty="0"/>
        </a:p>
      </dgm:t>
    </dgm:pt>
    <dgm:pt modelId="{48CDCD8D-CBE3-437F-A309-3FE6B594B9EC}" type="parTrans" cxnId="{F3959EA9-C05F-46BC-84E5-052C21CE6241}">
      <dgm:prSet/>
      <dgm:spPr/>
      <dgm:t>
        <a:bodyPr/>
        <a:lstStyle/>
        <a:p>
          <a:pPr algn="ctr"/>
          <a:endParaRPr lang="en-US"/>
        </a:p>
      </dgm:t>
    </dgm:pt>
    <dgm:pt modelId="{A9CA482B-BFD6-455C-811D-0192B8F4891A}" type="sibTrans" cxnId="{F3959EA9-C05F-46BC-84E5-052C21CE6241}">
      <dgm:prSet/>
      <dgm:spPr/>
      <dgm:t>
        <a:bodyPr/>
        <a:lstStyle/>
        <a:p>
          <a:endParaRPr lang="en-US"/>
        </a:p>
      </dgm:t>
    </dgm:pt>
    <dgm:pt modelId="{147197FD-B480-4380-8CC7-46B573FA3F71}">
      <dgm:prSet>
        <dgm:style>
          <a:lnRef idx="2">
            <a:schemeClr val="accent5"/>
          </a:lnRef>
          <a:fillRef idx="1">
            <a:schemeClr val="lt1"/>
          </a:fillRef>
          <a:effectRef idx="0">
            <a:schemeClr val="accent5"/>
          </a:effectRef>
          <a:fontRef idx="minor">
            <a:schemeClr val="dk1"/>
          </a:fontRef>
        </dgm:style>
      </dgm:prSet>
      <dgm:spPr>
        <a:ln w="57150"/>
      </dgm:spPr>
      <dgm:t>
        <a:bodyPr/>
        <a:lstStyle/>
        <a:p>
          <a:r>
            <a:rPr lang="en-US" b="1" u="sng" dirty="0">
              <a:latin typeface="+mn-lt"/>
              <a:ea typeface="+mn-ea"/>
              <a:cs typeface="+mn-cs"/>
            </a:rPr>
            <a:t>JFP SLCN transformation programme vision</a:t>
          </a:r>
        </a:p>
        <a:p>
          <a:r>
            <a:rPr lang="en-US" dirty="0">
              <a:latin typeface="+mn-lt"/>
              <a:ea typeface="+mn-ea"/>
              <a:cs typeface="+mn-cs"/>
            </a:rPr>
            <a:t>Children and families with neurodiverse, emotional and communication needs will be able to access effective, timely and appropriate support across health, care and education, preventing crisis and enabling them to live their best life </a:t>
          </a:r>
        </a:p>
      </dgm:t>
    </dgm:pt>
    <dgm:pt modelId="{A5BFD964-8E91-4968-93F0-E6B7885B015D}" type="parTrans" cxnId="{5F4F575C-428D-4EBA-BFF1-59C171B572C4}">
      <dgm:prSet/>
      <dgm:spPr/>
      <dgm:t>
        <a:bodyPr/>
        <a:lstStyle/>
        <a:p>
          <a:endParaRPr lang="en-GB"/>
        </a:p>
      </dgm:t>
    </dgm:pt>
    <dgm:pt modelId="{4E874F4F-8797-4C88-9777-10789479FC7D}" type="sibTrans" cxnId="{5F4F575C-428D-4EBA-BFF1-59C171B572C4}">
      <dgm:prSet/>
      <dgm:spPr/>
      <dgm:t>
        <a:bodyPr/>
        <a:lstStyle/>
        <a:p>
          <a:endParaRPr lang="en-GB"/>
        </a:p>
      </dgm:t>
    </dgm:pt>
    <dgm:pt modelId="{0260A2F9-7993-4F27-9FD3-9289A83FC211}" type="pres">
      <dgm:prSet presAssocID="{67592BC0-1144-44C1-873B-9FBD9AC135FA}" presName="outerComposite" presStyleCnt="0">
        <dgm:presLayoutVars>
          <dgm:chMax val="5"/>
          <dgm:dir/>
          <dgm:resizeHandles val="exact"/>
        </dgm:presLayoutVars>
      </dgm:prSet>
      <dgm:spPr/>
    </dgm:pt>
    <dgm:pt modelId="{5B4CF081-F30C-4CA2-9D55-971395F90C3D}" type="pres">
      <dgm:prSet presAssocID="{67592BC0-1144-44C1-873B-9FBD9AC135FA}" presName="dummyMaxCanvas" presStyleCnt="0">
        <dgm:presLayoutVars/>
      </dgm:prSet>
      <dgm:spPr/>
    </dgm:pt>
    <dgm:pt modelId="{2D812026-5180-4AD4-8A4A-EFB7B796283A}" type="pres">
      <dgm:prSet presAssocID="{67592BC0-1144-44C1-873B-9FBD9AC135FA}" presName="ThreeNodes_1" presStyleLbl="node1" presStyleIdx="0" presStyleCnt="3">
        <dgm:presLayoutVars>
          <dgm:bulletEnabled val="1"/>
        </dgm:presLayoutVars>
      </dgm:prSet>
      <dgm:spPr/>
    </dgm:pt>
    <dgm:pt modelId="{1B583E1F-3235-4B1E-AB22-5BCDBCFDE34B}" type="pres">
      <dgm:prSet presAssocID="{67592BC0-1144-44C1-873B-9FBD9AC135FA}" presName="ThreeNodes_2" presStyleLbl="node1" presStyleIdx="1" presStyleCnt="3">
        <dgm:presLayoutVars>
          <dgm:bulletEnabled val="1"/>
        </dgm:presLayoutVars>
      </dgm:prSet>
      <dgm:spPr/>
    </dgm:pt>
    <dgm:pt modelId="{389573F7-C3FD-496D-A80A-B713303423CF}" type="pres">
      <dgm:prSet presAssocID="{67592BC0-1144-44C1-873B-9FBD9AC135FA}" presName="ThreeNodes_3" presStyleLbl="node1" presStyleIdx="2" presStyleCnt="3">
        <dgm:presLayoutVars>
          <dgm:bulletEnabled val="1"/>
        </dgm:presLayoutVars>
      </dgm:prSet>
      <dgm:spPr/>
    </dgm:pt>
    <dgm:pt modelId="{364DD7DA-4AA4-4972-AE14-1E0758988C95}" type="pres">
      <dgm:prSet presAssocID="{67592BC0-1144-44C1-873B-9FBD9AC135FA}" presName="ThreeConn_1-2" presStyleLbl="fgAccFollowNode1" presStyleIdx="0" presStyleCnt="2">
        <dgm:presLayoutVars>
          <dgm:bulletEnabled val="1"/>
        </dgm:presLayoutVars>
      </dgm:prSet>
      <dgm:spPr/>
    </dgm:pt>
    <dgm:pt modelId="{480618F4-436C-4765-A683-4D2DA909E0E1}" type="pres">
      <dgm:prSet presAssocID="{67592BC0-1144-44C1-873B-9FBD9AC135FA}" presName="ThreeConn_2-3" presStyleLbl="fgAccFollowNode1" presStyleIdx="1" presStyleCnt="2">
        <dgm:presLayoutVars>
          <dgm:bulletEnabled val="1"/>
        </dgm:presLayoutVars>
      </dgm:prSet>
      <dgm:spPr/>
    </dgm:pt>
    <dgm:pt modelId="{E9CE35C5-36DD-48AD-B1F4-E7BA67E2B385}" type="pres">
      <dgm:prSet presAssocID="{67592BC0-1144-44C1-873B-9FBD9AC135FA}" presName="ThreeNodes_1_text" presStyleLbl="node1" presStyleIdx="2" presStyleCnt="3">
        <dgm:presLayoutVars>
          <dgm:bulletEnabled val="1"/>
        </dgm:presLayoutVars>
      </dgm:prSet>
      <dgm:spPr/>
    </dgm:pt>
    <dgm:pt modelId="{24073701-BDFB-4249-A498-5009D20C6E59}" type="pres">
      <dgm:prSet presAssocID="{67592BC0-1144-44C1-873B-9FBD9AC135FA}" presName="ThreeNodes_2_text" presStyleLbl="node1" presStyleIdx="2" presStyleCnt="3">
        <dgm:presLayoutVars>
          <dgm:bulletEnabled val="1"/>
        </dgm:presLayoutVars>
      </dgm:prSet>
      <dgm:spPr/>
    </dgm:pt>
    <dgm:pt modelId="{F69F6A45-8B16-4635-81D8-AB4B4EF3ED4B}" type="pres">
      <dgm:prSet presAssocID="{67592BC0-1144-44C1-873B-9FBD9AC135FA}" presName="ThreeNodes_3_text" presStyleLbl="node1" presStyleIdx="2" presStyleCnt="3">
        <dgm:presLayoutVars>
          <dgm:bulletEnabled val="1"/>
        </dgm:presLayoutVars>
      </dgm:prSet>
      <dgm:spPr/>
    </dgm:pt>
  </dgm:ptLst>
  <dgm:cxnLst>
    <dgm:cxn modelId="{B698ED1B-D277-4026-9DA4-8D30667D5639}" type="presOf" srcId="{F1CA967E-2C93-405B-9B67-DFC3C528C1E5}" destId="{364DD7DA-4AA4-4972-AE14-1E0758988C95}" srcOrd="0" destOrd="0" presId="urn:microsoft.com/office/officeart/2005/8/layout/vProcess5"/>
    <dgm:cxn modelId="{3220812E-DE46-448E-A036-CC41B9CB9996}" type="presOf" srcId="{78271C07-E065-4F05-A07B-E8D988B796D9}" destId="{1B583E1F-3235-4B1E-AB22-5BCDBCFDE34B}" srcOrd="0" destOrd="0" presId="urn:microsoft.com/office/officeart/2005/8/layout/vProcess5"/>
    <dgm:cxn modelId="{D9FB3630-08EB-4F28-AAEA-EDBD37AA87A3}" type="presOf" srcId="{67592BC0-1144-44C1-873B-9FBD9AC135FA}" destId="{0260A2F9-7993-4F27-9FD3-9289A83FC211}" srcOrd="0" destOrd="0" presId="urn:microsoft.com/office/officeart/2005/8/layout/vProcess5"/>
    <dgm:cxn modelId="{F79D1933-4054-4FEC-AFE6-7DD824D8C7A2}" type="presOf" srcId="{F69EBE8D-3C93-4AAC-9BAB-387A0021594B}" destId="{E9CE35C5-36DD-48AD-B1F4-E7BA67E2B385}" srcOrd="1" destOrd="0" presId="urn:microsoft.com/office/officeart/2005/8/layout/vProcess5"/>
    <dgm:cxn modelId="{5F4F575C-428D-4EBA-BFF1-59C171B572C4}" srcId="{67592BC0-1144-44C1-873B-9FBD9AC135FA}" destId="{147197FD-B480-4380-8CC7-46B573FA3F71}" srcOrd="2" destOrd="0" parTransId="{A5BFD964-8E91-4968-93F0-E6B7885B015D}" sibTransId="{4E874F4F-8797-4C88-9777-10789479FC7D}"/>
    <dgm:cxn modelId="{BF254C5E-5B40-4F02-8BB3-41E595518225}" type="presOf" srcId="{78271C07-E065-4F05-A07B-E8D988B796D9}" destId="{24073701-BDFB-4249-A498-5009D20C6E59}" srcOrd="1" destOrd="0" presId="urn:microsoft.com/office/officeart/2005/8/layout/vProcess5"/>
    <dgm:cxn modelId="{D4AEA658-A41E-4B9A-8653-8BB6E3F597DB}" type="presOf" srcId="{A9CA482B-BFD6-455C-811D-0192B8F4891A}" destId="{480618F4-436C-4765-A683-4D2DA909E0E1}" srcOrd="0" destOrd="0" presId="urn:microsoft.com/office/officeart/2005/8/layout/vProcess5"/>
    <dgm:cxn modelId="{F3959EA9-C05F-46BC-84E5-052C21CE6241}" srcId="{67592BC0-1144-44C1-873B-9FBD9AC135FA}" destId="{78271C07-E065-4F05-A07B-E8D988B796D9}" srcOrd="1" destOrd="0" parTransId="{48CDCD8D-CBE3-437F-A309-3FE6B594B9EC}" sibTransId="{A9CA482B-BFD6-455C-811D-0192B8F4891A}"/>
    <dgm:cxn modelId="{D2A712AD-5378-43AB-9B70-43870754050A}" type="presOf" srcId="{147197FD-B480-4380-8CC7-46B573FA3F71}" destId="{F69F6A45-8B16-4635-81D8-AB4B4EF3ED4B}" srcOrd="1" destOrd="0" presId="urn:microsoft.com/office/officeart/2005/8/layout/vProcess5"/>
    <dgm:cxn modelId="{77DB68BD-D7C0-49CB-82A9-4CDAB678604F}" srcId="{67592BC0-1144-44C1-873B-9FBD9AC135FA}" destId="{F69EBE8D-3C93-4AAC-9BAB-387A0021594B}" srcOrd="0" destOrd="0" parTransId="{8106CD39-D1BA-4F5F-8C19-D6F2C444C338}" sibTransId="{F1CA967E-2C93-405B-9B67-DFC3C528C1E5}"/>
    <dgm:cxn modelId="{9B4B76D1-BC9B-494A-BA80-AB472E8CBDA6}" type="presOf" srcId="{F69EBE8D-3C93-4AAC-9BAB-387A0021594B}" destId="{2D812026-5180-4AD4-8A4A-EFB7B796283A}" srcOrd="0" destOrd="0" presId="urn:microsoft.com/office/officeart/2005/8/layout/vProcess5"/>
    <dgm:cxn modelId="{E1334AD2-F653-4633-9635-7D62B4323708}" type="presOf" srcId="{147197FD-B480-4380-8CC7-46B573FA3F71}" destId="{389573F7-C3FD-496D-A80A-B713303423CF}" srcOrd="0" destOrd="0" presId="urn:microsoft.com/office/officeart/2005/8/layout/vProcess5"/>
    <dgm:cxn modelId="{C46D59FC-E756-4ADB-BE33-051AF3A2FF11}" type="presParOf" srcId="{0260A2F9-7993-4F27-9FD3-9289A83FC211}" destId="{5B4CF081-F30C-4CA2-9D55-971395F90C3D}" srcOrd="0" destOrd="0" presId="urn:microsoft.com/office/officeart/2005/8/layout/vProcess5"/>
    <dgm:cxn modelId="{8FFA45B9-A4DA-4864-8BC6-F7144D98AE53}" type="presParOf" srcId="{0260A2F9-7993-4F27-9FD3-9289A83FC211}" destId="{2D812026-5180-4AD4-8A4A-EFB7B796283A}" srcOrd="1" destOrd="0" presId="urn:microsoft.com/office/officeart/2005/8/layout/vProcess5"/>
    <dgm:cxn modelId="{1E50EF23-DF10-48B2-A7F4-53A67B77EA1C}" type="presParOf" srcId="{0260A2F9-7993-4F27-9FD3-9289A83FC211}" destId="{1B583E1F-3235-4B1E-AB22-5BCDBCFDE34B}" srcOrd="2" destOrd="0" presId="urn:microsoft.com/office/officeart/2005/8/layout/vProcess5"/>
    <dgm:cxn modelId="{39BA1A0A-BDFF-4484-8A6D-558D992A2F60}" type="presParOf" srcId="{0260A2F9-7993-4F27-9FD3-9289A83FC211}" destId="{389573F7-C3FD-496D-A80A-B713303423CF}" srcOrd="3" destOrd="0" presId="urn:microsoft.com/office/officeart/2005/8/layout/vProcess5"/>
    <dgm:cxn modelId="{2594B40E-3C68-46B7-913B-20FA5B4664FD}" type="presParOf" srcId="{0260A2F9-7993-4F27-9FD3-9289A83FC211}" destId="{364DD7DA-4AA4-4972-AE14-1E0758988C95}" srcOrd="4" destOrd="0" presId="urn:microsoft.com/office/officeart/2005/8/layout/vProcess5"/>
    <dgm:cxn modelId="{66178466-9D03-4C1B-BB70-E2C5D8426894}" type="presParOf" srcId="{0260A2F9-7993-4F27-9FD3-9289A83FC211}" destId="{480618F4-436C-4765-A683-4D2DA909E0E1}" srcOrd="5" destOrd="0" presId="urn:microsoft.com/office/officeart/2005/8/layout/vProcess5"/>
    <dgm:cxn modelId="{B3077E5C-B6AE-4476-AAF5-D5AFBBCDF801}" type="presParOf" srcId="{0260A2F9-7993-4F27-9FD3-9289A83FC211}" destId="{E9CE35C5-36DD-48AD-B1F4-E7BA67E2B385}" srcOrd="6" destOrd="0" presId="urn:microsoft.com/office/officeart/2005/8/layout/vProcess5"/>
    <dgm:cxn modelId="{05A56718-EB30-481A-9B20-D32146BA44DF}" type="presParOf" srcId="{0260A2F9-7993-4F27-9FD3-9289A83FC211}" destId="{24073701-BDFB-4249-A498-5009D20C6E59}" srcOrd="7" destOrd="0" presId="urn:microsoft.com/office/officeart/2005/8/layout/vProcess5"/>
    <dgm:cxn modelId="{266630ED-E8CB-4F10-BCF1-9B61F32D13FD}" type="presParOf" srcId="{0260A2F9-7993-4F27-9FD3-9289A83FC211}" destId="{F69F6A45-8B16-4635-81D8-AB4B4EF3ED4B}"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B86279-D6A1-464F-9580-F4C1F5FC2ED9}"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GB"/>
        </a:p>
      </dgm:t>
    </dgm:pt>
    <dgm:pt modelId="{1A176838-2EFF-4409-BFF3-3343C52DC68F}">
      <dgm:prSet phldrT="[Text]" custT="1"/>
      <dgm:spPr>
        <a:solidFill>
          <a:srgbClr val="005EB8"/>
        </a:solidFill>
      </dgm:spPr>
      <dgm:t>
        <a:bodyPr/>
        <a:lstStyle/>
        <a:p>
          <a:r>
            <a:rPr lang="en-GB" sz="1600" b="1" dirty="0">
              <a:solidFill>
                <a:srgbClr val="FFD347"/>
              </a:solidFill>
              <a:latin typeface="Arial" panose="020B0604020202020204" pitchFamily="34" charset="0"/>
              <a:cs typeface="Arial" panose="020B0604020202020204" pitchFamily="34" charset="0"/>
            </a:rPr>
            <a:t>Inclusive</a:t>
          </a:r>
          <a:r>
            <a:rPr lang="en-GB" sz="1600" b="1" dirty="0">
              <a:solidFill>
                <a:srgbClr val="7030A0"/>
              </a:solidFill>
              <a:latin typeface="Arial" panose="020B0604020202020204" pitchFamily="34" charset="0"/>
              <a:cs typeface="Arial" panose="020B0604020202020204" pitchFamily="34" charset="0"/>
            </a:rPr>
            <a:t> </a:t>
          </a:r>
          <a:r>
            <a:rPr lang="en-GB" sz="1600" b="1" dirty="0">
              <a:latin typeface="Arial" panose="020B0604020202020204" pitchFamily="34" charset="0"/>
              <a:cs typeface="Arial" panose="020B0604020202020204" pitchFamily="34" charset="0"/>
            </a:rPr>
            <a:t>Communities: c</a:t>
          </a:r>
          <a:r>
            <a:rPr lang="en-US" sz="1600" b="0" dirty="0" err="1">
              <a:latin typeface="Arial" panose="020B0604020202020204" pitchFamily="34" charset="0"/>
              <a:cs typeface="Arial" panose="020B0604020202020204" pitchFamily="34" charset="0"/>
            </a:rPr>
            <a:t>hildren</a:t>
          </a:r>
          <a:r>
            <a:rPr lang="en-US" sz="1600" b="0" dirty="0">
              <a:latin typeface="Arial" panose="020B0604020202020204" pitchFamily="34" charset="0"/>
              <a:cs typeface="Arial" panose="020B0604020202020204" pitchFamily="34" charset="0"/>
            </a:rPr>
            <a:t> and young people will be able flourish and live their best life in neuro-inclusive and communication friendly and affirming cultures, environments &amp; communities</a:t>
          </a:r>
          <a:r>
            <a:rPr lang="en-US" sz="1600" dirty="0">
              <a:latin typeface="Arial" panose="020B0604020202020204" pitchFamily="34" charset="0"/>
              <a:cs typeface="Arial" panose="020B0604020202020204" pitchFamily="34" charset="0"/>
            </a:rPr>
            <a:t>.</a:t>
          </a:r>
          <a:endParaRPr lang="en-GB" sz="1600" dirty="0">
            <a:latin typeface="Arial" panose="020B0604020202020204" pitchFamily="34" charset="0"/>
            <a:cs typeface="Arial" panose="020B0604020202020204" pitchFamily="34" charset="0"/>
          </a:endParaRPr>
        </a:p>
      </dgm:t>
    </dgm:pt>
    <dgm:pt modelId="{6712CE70-26F9-4C95-A175-67F58527D691}" type="parTrans" cxnId="{40A72057-DB08-4488-AE71-BA8DDB2D8E5F}">
      <dgm:prSet/>
      <dgm:spPr/>
      <dgm:t>
        <a:bodyPr/>
        <a:lstStyle/>
        <a:p>
          <a:endParaRPr lang="en-GB" sz="1600">
            <a:latin typeface="Arial" panose="020B0604020202020204" pitchFamily="34" charset="0"/>
            <a:cs typeface="Arial" panose="020B0604020202020204" pitchFamily="34" charset="0"/>
          </a:endParaRPr>
        </a:p>
      </dgm:t>
    </dgm:pt>
    <dgm:pt modelId="{5371F776-A5E9-4378-86C6-7E8FDC147236}" type="sibTrans" cxnId="{40A72057-DB08-4488-AE71-BA8DDB2D8E5F}">
      <dgm:prSet custT="1"/>
      <dgm:spPr>
        <a:solidFill>
          <a:schemeClr val="bg1">
            <a:lumMod val="65000"/>
          </a:schemeClr>
        </a:solidFill>
      </dgm:spPr>
      <dgm:t>
        <a:bodyPr/>
        <a:lstStyle/>
        <a:p>
          <a:endParaRPr lang="en-GB" sz="1600">
            <a:latin typeface="Arial" panose="020B0604020202020204" pitchFamily="34" charset="0"/>
            <a:cs typeface="Arial" panose="020B0604020202020204" pitchFamily="34" charset="0"/>
          </a:endParaRPr>
        </a:p>
      </dgm:t>
    </dgm:pt>
    <dgm:pt modelId="{5101BF6F-00D9-4E7A-A5C0-9A80A0CE93BE}">
      <dgm:prSet phldrT="[Text]" custT="1"/>
      <dgm:spPr>
        <a:solidFill>
          <a:srgbClr val="005EB8"/>
        </a:solidFill>
      </dgm:spPr>
      <dgm:t>
        <a:bodyPr/>
        <a:lstStyle/>
        <a:p>
          <a:r>
            <a:rPr lang="en-GB" sz="1600" b="1">
              <a:latin typeface="Arial" panose="020B0604020202020204" pitchFamily="34" charset="0"/>
              <a:cs typeface="Arial" panose="020B0604020202020204" pitchFamily="34" charset="0"/>
            </a:rPr>
            <a:t>Needs </a:t>
          </a:r>
          <a:r>
            <a:rPr lang="en-GB" sz="1600" b="1">
              <a:solidFill>
                <a:srgbClr val="FFD347"/>
              </a:solidFill>
              <a:latin typeface="Arial" panose="020B0604020202020204" pitchFamily="34" charset="0"/>
              <a:cs typeface="Arial" panose="020B0604020202020204" pitchFamily="34" charset="0"/>
            </a:rPr>
            <a:t>identified</a:t>
          </a:r>
          <a:r>
            <a:rPr lang="en-GB" sz="1600" b="1">
              <a:latin typeface="Arial" panose="020B0604020202020204" pitchFamily="34" charset="0"/>
              <a:cs typeface="Arial" panose="020B0604020202020204" pitchFamily="34" charset="0"/>
            </a:rPr>
            <a:t> and supported earlier:</a:t>
          </a:r>
          <a:r>
            <a:rPr lang="en-GB" sz="1600" b="0">
              <a:latin typeface="Arial" panose="020B0604020202020204" pitchFamily="34" charset="0"/>
              <a:cs typeface="Arial" panose="020B0604020202020204" pitchFamily="34" charset="0"/>
            </a:rPr>
            <a:t> Children and young people and their families will get the help they need sooner because we will work to identify and respond to </a:t>
          </a:r>
          <a:r>
            <a:rPr lang="en-US" sz="1600" b="0">
              <a:latin typeface="Arial" panose="020B0604020202020204" pitchFamily="34" charset="0"/>
              <a:cs typeface="Arial" panose="020B0604020202020204" pitchFamily="34" charset="0"/>
            </a:rPr>
            <a:t>individual’s needs sooner and offer support that works for them, when they need it.</a:t>
          </a:r>
          <a:endParaRPr lang="en-GB" sz="1600" b="0">
            <a:latin typeface="Arial" panose="020B0604020202020204" pitchFamily="34" charset="0"/>
            <a:cs typeface="Arial" panose="020B0604020202020204" pitchFamily="34" charset="0"/>
          </a:endParaRPr>
        </a:p>
      </dgm:t>
    </dgm:pt>
    <dgm:pt modelId="{904D09DC-6988-4D2A-B784-5108B3EB3C2E}" type="parTrans" cxnId="{D3EEF497-B583-4D04-9607-2123CF9B5CE5}">
      <dgm:prSet/>
      <dgm:spPr/>
      <dgm:t>
        <a:bodyPr/>
        <a:lstStyle/>
        <a:p>
          <a:endParaRPr lang="en-GB" sz="1600">
            <a:latin typeface="Arial" panose="020B0604020202020204" pitchFamily="34" charset="0"/>
            <a:cs typeface="Arial" panose="020B0604020202020204" pitchFamily="34" charset="0"/>
          </a:endParaRPr>
        </a:p>
      </dgm:t>
    </dgm:pt>
    <dgm:pt modelId="{474F84D7-BFC2-46FB-AD17-46D31B81748C}" type="sibTrans" cxnId="{D3EEF497-B583-4D04-9607-2123CF9B5CE5}">
      <dgm:prSet custT="1"/>
      <dgm:spPr>
        <a:solidFill>
          <a:schemeClr val="bg1">
            <a:lumMod val="65000"/>
          </a:schemeClr>
        </a:solidFill>
      </dgm:spPr>
      <dgm:t>
        <a:bodyPr/>
        <a:lstStyle/>
        <a:p>
          <a:endParaRPr lang="en-GB" sz="1600">
            <a:latin typeface="Arial" panose="020B0604020202020204" pitchFamily="34" charset="0"/>
            <a:cs typeface="Arial" panose="020B0604020202020204" pitchFamily="34" charset="0"/>
          </a:endParaRPr>
        </a:p>
      </dgm:t>
    </dgm:pt>
    <dgm:pt modelId="{F7546A3A-07E2-407C-B81C-90CD175CAD72}">
      <dgm:prSet phldrT="[Text]" custT="1"/>
      <dgm:spPr>
        <a:solidFill>
          <a:srgbClr val="005EB8"/>
        </a:solidFill>
      </dgm:spPr>
      <dgm:t>
        <a:bodyPr/>
        <a:lstStyle/>
        <a:p>
          <a:r>
            <a:rPr lang="en-GB" sz="1600" b="1">
              <a:solidFill>
                <a:srgbClr val="FFD347"/>
              </a:solidFill>
              <a:latin typeface="Arial" panose="020B0604020202020204" pitchFamily="34" charset="0"/>
              <a:cs typeface="Arial" panose="020B0604020202020204" pitchFamily="34" charset="0"/>
            </a:rPr>
            <a:t>Integrated</a:t>
          </a:r>
          <a:r>
            <a:rPr lang="en-GB" sz="1600" b="1">
              <a:latin typeface="Arial" panose="020B0604020202020204" pitchFamily="34" charset="0"/>
              <a:cs typeface="Arial" panose="020B0604020202020204" pitchFamily="34" charset="0"/>
            </a:rPr>
            <a:t> support and services: </a:t>
          </a:r>
          <a:r>
            <a:rPr lang="en-GB" sz="1600" b="0">
              <a:latin typeface="Arial" panose="020B0604020202020204" pitchFamily="34" charset="0"/>
              <a:cs typeface="Arial" panose="020B0604020202020204" pitchFamily="34" charset="0"/>
            </a:rPr>
            <a:t>Children and young people and their families will get the help they need sooner because of</a:t>
          </a:r>
          <a:r>
            <a:rPr lang="en-US" sz="1600">
              <a:latin typeface="Arial" panose="020B0604020202020204" pitchFamily="34" charset="0"/>
              <a:cs typeface="Arial" panose="020B0604020202020204" pitchFamily="34" charset="0"/>
            </a:rPr>
            <a:t> </a:t>
          </a:r>
          <a:r>
            <a:rPr lang="en-US" sz="1600" b="0">
              <a:latin typeface="Arial" panose="020B0604020202020204" pitchFamily="34" charset="0"/>
              <a:cs typeface="Arial" panose="020B0604020202020204" pitchFamily="34" charset="0"/>
            </a:rPr>
            <a:t>better integration, communication and efficiency resulting in a greater effectiveness of the services across One Devon</a:t>
          </a:r>
          <a:r>
            <a:rPr lang="en-US" sz="1600" b="1">
              <a:latin typeface="Arial" panose="020B0604020202020204" pitchFamily="34" charset="0"/>
              <a:cs typeface="Arial" panose="020B0604020202020204" pitchFamily="34" charset="0"/>
            </a:rPr>
            <a:t>.</a:t>
          </a:r>
          <a:r>
            <a:rPr lang="en-GB" sz="1600" b="1">
              <a:latin typeface="Arial" panose="020B0604020202020204" pitchFamily="34" charset="0"/>
              <a:cs typeface="Arial" panose="020B0604020202020204" pitchFamily="34" charset="0"/>
            </a:rPr>
            <a:t> </a:t>
          </a:r>
          <a:endParaRPr lang="en-GB" sz="1600">
            <a:latin typeface="Arial" panose="020B0604020202020204" pitchFamily="34" charset="0"/>
            <a:cs typeface="Arial" panose="020B0604020202020204" pitchFamily="34" charset="0"/>
          </a:endParaRPr>
        </a:p>
      </dgm:t>
    </dgm:pt>
    <dgm:pt modelId="{6B1EE433-69BC-44A0-8035-92041CBB7C1D}" type="parTrans" cxnId="{E41485F6-F0AB-4429-AC94-63F7BCB86325}">
      <dgm:prSet/>
      <dgm:spPr/>
      <dgm:t>
        <a:bodyPr/>
        <a:lstStyle/>
        <a:p>
          <a:endParaRPr lang="en-GB" sz="1600">
            <a:latin typeface="Arial" panose="020B0604020202020204" pitchFamily="34" charset="0"/>
            <a:cs typeface="Arial" panose="020B0604020202020204" pitchFamily="34" charset="0"/>
          </a:endParaRPr>
        </a:p>
      </dgm:t>
    </dgm:pt>
    <dgm:pt modelId="{2E31B535-3C48-4242-AA6F-94A2DCDACFD8}" type="sibTrans" cxnId="{E41485F6-F0AB-4429-AC94-63F7BCB86325}">
      <dgm:prSet custT="1"/>
      <dgm:spPr>
        <a:solidFill>
          <a:schemeClr val="bg1">
            <a:lumMod val="65000"/>
          </a:schemeClr>
        </a:solidFill>
      </dgm:spPr>
      <dgm:t>
        <a:bodyPr/>
        <a:lstStyle/>
        <a:p>
          <a:endParaRPr lang="en-GB" sz="1600">
            <a:latin typeface="Arial" panose="020B0604020202020204" pitchFamily="34" charset="0"/>
            <a:cs typeface="Arial" panose="020B0604020202020204" pitchFamily="34" charset="0"/>
          </a:endParaRPr>
        </a:p>
      </dgm:t>
    </dgm:pt>
    <dgm:pt modelId="{1981B6C4-B6B6-4CF9-A52A-47405A971009}" type="pres">
      <dgm:prSet presAssocID="{AEB86279-D6A1-464F-9580-F4C1F5FC2ED9}" presName="Name0" presStyleCnt="0">
        <dgm:presLayoutVars>
          <dgm:dir/>
          <dgm:resizeHandles val="exact"/>
        </dgm:presLayoutVars>
      </dgm:prSet>
      <dgm:spPr/>
    </dgm:pt>
    <dgm:pt modelId="{31038B12-6DCA-4A78-80D8-1A87BA41C4FF}" type="pres">
      <dgm:prSet presAssocID="{1A176838-2EFF-4409-BFF3-3343C52DC68F}" presName="node" presStyleLbl="node1" presStyleIdx="0" presStyleCnt="3" custScaleX="202947" custScaleY="122184" custRadScaleRad="84688" custRadScaleInc="-3323">
        <dgm:presLayoutVars>
          <dgm:bulletEnabled val="1"/>
        </dgm:presLayoutVars>
      </dgm:prSet>
      <dgm:spPr/>
    </dgm:pt>
    <dgm:pt modelId="{2BF936C8-BA8E-4D39-BE2F-89C292C197FA}" type="pres">
      <dgm:prSet presAssocID="{5371F776-A5E9-4378-86C6-7E8FDC147236}" presName="sibTrans" presStyleLbl="sibTrans2D1" presStyleIdx="0" presStyleCnt="3"/>
      <dgm:spPr/>
    </dgm:pt>
    <dgm:pt modelId="{E8531149-3B28-4D05-A6C4-E42098FD2FC5}" type="pres">
      <dgm:prSet presAssocID="{5371F776-A5E9-4378-86C6-7E8FDC147236}" presName="connectorText" presStyleLbl="sibTrans2D1" presStyleIdx="0" presStyleCnt="3"/>
      <dgm:spPr/>
    </dgm:pt>
    <dgm:pt modelId="{1A5BAC45-C856-4629-8B13-4F81B9D44E9E}" type="pres">
      <dgm:prSet presAssocID="{5101BF6F-00D9-4E7A-A5C0-9A80A0CE93BE}" presName="node" presStyleLbl="node1" presStyleIdx="1" presStyleCnt="3" custScaleX="187217" custScaleY="126412" custRadScaleRad="114803" custRadScaleInc="-29988">
        <dgm:presLayoutVars>
          <dgm:bulletEnabled val="1"/>
        </dgm:presLayoutVars>
      </dgm:prSet>
      <dgm:spPr/>
    </dgm:pt>
    <dgm:pt modelId="{E8D242FB-73D5-4879-89C1-C88AAB82B716}" type="pres">
      <dgm:prSet presAssocID="{474F84D7-BFC2-46FB-AD17-46D31B81748C}" presName="sibTrans" presStyleLbl="sibTrans2D1" presStyleIdx="1" presStyleCnt="3"/>
      <dgm:spPr/>
    </dgm:pt>
    <dgm:pt modelId="{1E32F688-C5DD-453F-9FB4-62E37B134648}" type="pres">
      <dgm:prSet presAssocID="{474F84D7-BFC2-46FB-AD17-46D31B81748C}" presName="connectorText" presStyleLbl="sibTrans2D1" presStyleIdx="1" presStyleCnt="3"/>
      <dgm:spPr/>
    </dgm:pt>
    <dgm:pt modelId="{326F2556-DAEF-46CB-8EDE-1E814C7519AF}" type="pres">
      <dgm:prSet presAssocID="{F7546A3A-07E2-407C-B81C-90CD175CAD72}" presName="node" presStyleLbl="node1" presStyleIdx="2" presStyleCnt="3" custScaleX="185923" custScaleY="120797" custRadScaleRad="118720" custRadScaleInc="30027">
        <dgm:presLayoutVars>
          <dgm:bulletEnabled val="1"/>
        </dgm:presLayoutVars>
      </dgm:prSet>
      <dgm:spPr/>
    </dgm:pt>
    <dgm:pt modelId="{53ECBD2C-0B19-4055-8FFD-FB329F55A671}" type="pres">
      <dgm:prSet presAssocID="{2E31B535-3C48-4242-AA6F-94A2DCDACFD8}" presName="sibTrans" presStyleLbl="sibTrans2D1" presStyleIdx="2" presStyleCnt="3"/>
      <dgm:spPr/>
    </dgm:pt>
    <dgm:pt modelId="{E971A328-D05E-486D-AB58-049BDB9F3E96}" type="pres">
      <dgm:prSet presAssocID="{2E31B535-3C48-4242-AA6F-94A2DCDACFD8}" presName="connectorText" presStyleLbl="sibTrans2D1" presStyleIdx="2" presStyleCnt="3"/>
      <dgm:spPr/>
    </dgm:pt>
  </dgm:ptLst>
  <dgm:cxnLst>
    <dgm:cxn modelId="{3241CE5C-9F83-4D0D-A593-7F8CA62C34BD}" type="presOf" srcId="{5371F776-A5E9-4378-86C6-7E8FDC147236}" destId="{E8531149-3B28-4D05-A6C4-E42098FD2FC5}" srcOrd="1" destOrd="0" presId="urn:microsoft.com/office/officeart/2005/8/layout/cycle7"/>
    <dgm:cxn modelId="{40A72057-DB08-4488-AE71-BA8DDB2D8E5F}" srcId="{AEB86279-D6A1-464F-9580-F4C1F5FC2ED9}" destId="{1A176838-2EFF-4409-BFF3-3343C52DC68F}" srcOrd="0" destOrd="0" parTransId="{6712CE70-26F9-4C95-A175-67F58527D691}" sibTransId="{5371F776-A5E9-4378-86C6-7E8FDC147236}"/>
    <dgm:cxn modelId="{5A29D485-949A-4E79-967C-74ECF7D23104}" type="presOf" srcId="{AEB86279-D6A1-464F-9580-F4C1F5FC2ED9}" destId="{1981B6C4-B6B6-4CF9-A52A-47405A971009}" srcOrd="0" destOrd="0" presId="urn:microsoft.com/office/officeart/2005/8/layout/cycle7"/>
    <dgm:cxn modelId="{35368986-328D-488F-8027-2C9119685EE9}" type="presOf" srcId="{474F84D7-BFC2-46FB-AD17-46D31B81748C}" destId="{E8D242FB-73D5-4879-89C1-C88AAB82B716}" srcOrd="0" destOrd="0" presId="urn:microsoft.com/office/officeart/2005/8/layout/cycle7"/>
    <dgm:cxn modelId="{78F21790-5F01-4D26-A434-1932BCEFFBB2}" type="presOf" srcId="{1A176838-2EFF-4409-BFF3-3343C52DC68F}" destId="{31038B12-6DCA-4A78-80D8-1A87BA41C4FF}" srcOrd="0" destOrd="0" presId="urn:microsoft.com/office/officeart/2005/8/layout/cycle7"/>
    <dgm:cxn modelId="{E8D8A794-7EAA-46E1-A3E3-ECF95DB57FD8}" type="presOf" srcId="{5101BF6F-00D9-4E7A-A5C0-9A80A0CE93BE}" destId="{1A5BAC45-C856-4629-8B13-4F81B9D44E9E}" srcOrd="0" destOrd="0" presId="urn:microsoft.com/office/officeart/2005/8/layout/cycle7"/>
    <dgm:cxn modelId="{D3EEF497-B583-4D04-9607-2123CF9B5CE5}" srcId="{AEB86279-D6A1-464F-9580-F4C1F5FC2ED9}" destId="{5101BF6F-00D9-4E7A-A5C0-9A80A0CE93BE}" srcOrd="1" destOrd="0" parTransId="{904D09DC-6988-4D2A-B784-5108B3EB3C2E}" sibTransId="{474F84D7-BFC2-46FB-AD17-46D31B81748C}"/>
    <dgm:cxn modelId="{FF6D26B1-0A4C-4AE7-9FE4-892AC491DCA5}" type="presOf" srcId="{F7546A3A-07E2-407C-B81C-90CD175CAD72}" destId="{326F2556-DAEF-46CB-8EDE-1E814C7519AF}" srcOrd="0" destOrd="0" presId="urn:microsoft.com/office/officeart/2005/8/layout/cycle7"/>
    <dgm:cxn modelId="{8FE2A4B2-8DC0-4AE9-B183-3A74AACB430B}" type="presOf" srcId="{2E31B535-3C48-4242-AA6F-94A2DCDACFD8}" destId="{E971A328-D05E-486D-AB58-049BDB9F3E96}" srcOrd="1" destOrd="0" presId="urn:microsoft.com/office/officeart/2005/8/layout/cycle7"/>
    <dgm:cxn modelId="{806E53CA-0F08-42DD-8EC6-A4B98472917A}" type="presOf" srcId="{2E31B535-3C48-4242-AA6F-94A2DCDACFD8}" destId="{53ECBD2C-0B19-4055-8FFD-FB329F55A671}" srcOrd="0" destOrd="0" presId="urn:microsoft.com/office/officeart/2005/8/layout/cycle7"/>
    <dgm:cxn modelId="{F88B7EDD-DC6F-4D83-951B-E0BC3EFF0B98}" type="presOf" srcId="{474F84D7-BFC2-46FB-AD17-46D31B81748C}" destId="{1E32F688-C5DD-453F-9FB4-62E37B134648}" srcOrd="1" destOrd="0" presId="urn:microsoft.com/office/officeart/2005/8/layout/cycle7"/>
    <dgm:cxn modelId="{8D412DEB-696A-40A7-96E4-C905E152DFD9}" type="presOf" srcId="{5371F776-A5E9-4378-86C6-7E8FDC147236}" destId="{2BF936C8-BA8E-4D39-BE2F-89C292C197FA}" srcOrd="0" destOrd="0" presId="urn:microsoft.com/office/officeart/2005/8/layout/cycle7"/>
    <dgm:cxn modelId="{E41485F6-F0AB-4429-AC94-63F7BCB86325}" srcId="{AEB86279-D6A1-464F-9580-F4C1F5FC2ED9}" destId="{F7546A3A-07E2-407C-B81C-90CD175CAD72}" srcOrd="2" destOrd="0" parTransId="{6B1EE433-69BC-44A0-8035-92041CBB7C1D}" sibTransId="{2E31B535-3C48-4242-AA6F-94A2DCDACFD8}"/>
    <dgm:cxn modelId="{D2560860-FEF4-4792-907A-C906CE175F52}" type="presParOf" srcId="{1981B6C4-B6B6-4CF9-A52A-47405A971009}" destId="{31038B12-6DCA-4A78-80D8-1A87BA41C4FF}" srcOrd="0" destOrd="0" presId="urn:microsoft.com/office/officeart/2005/8/layout/cycle7"/>
    <dgm:cxn modelId="{85E75740-3066-4A56-BC9D-CD75931A9E1B}" type="presParOf" srcId="{1981B6C4-B6B6-4CF9-A52A-47405A971009}" destId="{2BF936C8-BA8E-4D39-BE2F-89C292C197FA}" srcOrd="1" destOrd="0" presId="urn:microsoft.com/office/officeart/2005/8/layout/cycle7"/>
    <dgm:cxn modelId="{0C2E81D6-281B-4CA9-8842-5803C44E62C0}" type="presParOf" srcId="{2BF936C8-BA8E-4D39-BE2F-89C292C197FA}" destId="{E8531149-3B28-4D05-A6C4-E42098FD2FC5}" srcOrd="0" destOrd="0" presId="urn:microsoft.com/office/officeart/2005/8/layout/cycle7"/>
    <dgm:cxn modelId="{A3E8EE51-C328-450F-A1E2-473B9AFDCA74}" type="presParOf" srcId="{1981B6C4-B6B6-4CF9-A52A-47405A971009}" destId="{1A5BAC45-C856-4629-8B13-4F81B9D44E9E}" srcOrd="2" destOrd="0" presId="urn:microsoft.com/office/officeart/2005/8/layout/cycle7"/>
    <dgm:cxn modelId="{BAC0F489-B47B-4807-BB46-6596B1686DC3}" type="presParOf" srcId="{1981B6C4-B6B6-4CF9-A52A-47405A971009}" destId="{E8D242FB-73D5-4879-89C1-C88AAB82B716}" srcOrd="3" destOrd="0" presId="urn:microsoft.com/office/officeart/2005/8/layout/cycle7"/>
    <dgm:cxn modelId="{9F88A9CC-1C01-4C9C-91DD-226D66F2C444}" type="presParOf" srcId="{E8D242FB-73D5-4879-89C1-C88AAB82B716}" destId="{1E32F688-C5DD-453F-9FB4-62E37B134648}" srcOrd="0" destOrd="0" presId="urn:microsoft.com/office/officeart/2005/8/layout/cycle7"/>
    <dgm:cxn modelId="{9CB96C31-9CDB-48DB-BAB6-791C192779E7}" type="presParOf" srcId="{1981B6C4-B6B6-4CF9-A52A-47405A971009}" destId="{326F2556-DAEF-46CB-8EDE-1E814C7519AF}" srcOrd="4" destOrd="0" presId="urn:microsoft.com/office/officeart/2005/8/layout/cycle7"/>
    <dgm:cxn modelId="{E632161C-77D3-4E73-AF7B-841850ECFF57}" type="presParOf" srcId="{1981B6C4-B6B6-4CF9-A52A-47405A971009}" destId="{53ECBD2C-0B19-4055-8FFD-FB329F55A671}" srcOrd="5" destOrd="0" presId="urn:microsoft.com/office/officeart/2005/8/layout/cycle7"/>
    <dgm:cxn modelId="{6020FB16-F3FA-4511-82ED-D5F7FB1A2625}" type="presParOf" srcId="{53ECBD2C-0B19-4055-8FFD-FB329F55A671}" destId="{E971A328-D05E-486D-AB58-049BDB9F3E96}"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3B212D7-C466-433C-A0D8-8D9363365275}" type="doc">
      <dgm:prSet loTypeId="urn:microsoft.com/office/officeart/2016/7/layout/LinearBlockProcessNumbered" loCatId="process" qsTypeId="urn:microsoft.com/office/officeart/2005/8/quickstyle/simple1" qsCatId="simple" csTypeId="urn:microsoft.com/office/officeart/2005/8/colors/accent3_2" csCatId="accent3" phldr="1"/>
      <dgm:spPr/>
      <dgm:t>
        <a:bodyPr/>
        <a:lstStyle/>
        <a:p>
          <a:endParaRPr lang="en-US"/>
        </a:p>
      </dgm:t>
    </dgm:pt>
    <dgm:pt modelId="{7B209E66-1E06-4FAF-88C9-D9D7427F3E31}">
      <dgm:prSet/>
      <dgm:spPr>
        <a:solidFill>
          <a:schemeClr val="accent1">
            <a:lumMod val="60000"/>
            <a:lumOff val="40000"/>
          </a:schemeClr>
        </a:solidFill>
      </dgm:spPr>
      <dgm:t>
        <a:bodyPr/>
        <a:lstStyle/>
        <a:p>
          <a:r>
            <a:rPr lang="en-GB" b="1" dirty="0">
              <a:solidFill>
                <a:schemeClr val="tx1"/>
              </a:solidFill>
              <a:latin typeface="Arial" panose="020B0604020202020204" pitchFamily="34" charset="0"/>
              <a:cs typeface="Arial" panose="020B0604020202020204" pitchFamily="34" charset="0"/>
            </a:rPr>
            <a:t>Prevention</a:t>
          </a:r>
          <a:r>
            <a:rPr lang="en-GB" dirty="0">
              <a:solidFill>
                <a:schemeClr val="tx1"/>
              </a:solidFill>
              <a:latin typeface="Arial" panose="020B0604020202020204" pitchFamily="34" charset="0"/>
              <a:cs typeface="Arial" panose="020B0604020202020204" pitchFamily="34" charset="0"/>
            </a:rPr>
            <a:t>: Devise and implement an evidenced base, transformational programme of work that has a preventative approach at the core. </a:t>
          </a:r>
          <a:endParaRPr lang="en-US" dirty="0">
            <a:solidFill>
              <a:schemeClr val="tx1"/>
            </a:solidFill>
            <a:latin typeface="Arial" panose="020B0604020202020204" pitchFamily="34" charset="0"/>
            <a:cs typeface="Arial" panose="020B0604020202020204" pitchFamily="34" charset="0"/>
          </a:endParaRPr>
        </a:p>
      </dgm:t>
    </dgm:pt>
    <dgm:pt modelId="{37932DFB-022D-4981-BF35-F4DCACDD93A3}" type="parTrans" cxnId="{2017481C-BEC5-4AA2-B556-28B4D4F3D116}">
      <dgm:prSet/>
      <dgm:spPr/>
      <dgm:t>
        <a:bodyPr/>
        <a:lstStyle/>
        <a:p>
          <a:endParaRPr lang="en-US">
            <a:solidFill>
              <a:schemeClr val="tx1"/>
            </a:solidFill>
            <a:latin typeface="Arial" panose="020B0604020202020204" pitchFamily="34" charset="0"/>
            <a:cs typeface="Arial" panose="020B0604020202020204" pitchFamily="34" charset="0"/>
          </a:endParaRPr>
        </a:p>
      </dgm:t>
    </dgm:pt>
    <dgm:pt modelId="{80351828-6080-43C7-94C4-C616D0C883AD}" type="sibTrans" cxnId="{2017481C-BEC5-4AA2-B556-28B4D4F3D116}">
      <dgm:prSet phldrT="01"/>
      <dgm:spPr/>
      <dgm:t>
        <a:bodyPr/>
        <a:lstStyle/>
        <a:p>
          <a:r>
            <a:rPr lang="en-US" dirty="0">
              <a:solidFill>
                <a:schemeClr val="tx1"/>
              </a:solidFill>
              <a:latin typeface="Arial" panose="020B0604020202020204" pitchFamily="34" charset="0"/>
              <a:cs typeface="Arial" panose="020B0604020202020204" pitchFamily="34" charset="0"/>
            </a:rPr>
            <a:t>1</a:t>
          </a:r>
        </a:p>
      </dgm:t>
    </dgm:pt>
    <dgm:pt modelId="{6B0028AB-D934-4F1C-92E5-4285B17A2D53}">
      <dgm:prSet/>
      <dgm:spPr>
        <a:solidFill>
          <a:schemeClr val="accent1">
            <a:lumMod val="60000"/>
            <a:lumOff val="40000"/>
          </a:schemeClr>
        </a:solidFill>
      </dgm:spPr>
      <dgm:t>
        <a:bodyPr/>
        <a:lstStyle/>
        <a:p>
          <a:r>
            <a:rPr lang="en-GB" b="1">
              <a:solidFill>
                <a:schemeClr val="tx1"/>
              </a:solidFill>
              <a:latin typeface="Arial" panose="020B0604020202020204" pitchFamily="34" charset="0"/>
              <a:cs typeface="Arial" panose="020B0604020202020204" pitchFamily="34" charset="0"/>
            </a:rPr>
            <a:t>Integrated working</a:t>
          </a:r>
          <a:r>
            <a:rPr lang="en-GB">
              <a:solidFill>
                <a:schemeClr val="tx1"/>
              </a:solidFill>
              <a:latin typeface="Arial" panose="020B0604020202020204" pitchFamily="34" charset="0"/>
              <a:cs typeface="Arial" panose="020B0604020202020204" pitchFamily="34" charset="0"/>
            </a:rPr>
            <a:t>: Drive a shift in practice from siloed approaches to one of collaboration with an emphasis on effective family support, enabling environments, workforce development, early identification, effective intervention, and support to reduce the risk factors and increase the protective factors in a child and young person’s life.</a:t>
          </a:r>
          <a:endParaRPr lang="en-US">
            <a:solidFill>
              <a:schemeClr val="tx1"/>
            </a:solidFill>
            <a:latin typeface="Arial" panose="020B0604020202020204" pitchFamily="34" charset="0"/>
            <a:cs typeface="Arial" panose="020B0604020202020204" pitchFamily="34" charset="0"/>
          </a:endParaRPr>
        </a:p>
      </dgm:t>
    </dgm:pt>
    <dgm:pt modelId="{C39D1F50-2959-4E2E-96FB-48FF624980DE}" type="parTrans" cxnId="{D4ECC245-F645-47BC-8B01-0710E3E999F6}">
      <dgm:prSet/>
      <dgm:spPr/>
      <dgm:t>
        <a:bodyPr/>
        <a:lstStyle/>
        <a:p>
          <a:endParaRPr lang="en-US">
            <a:solidFill>
              <a:schemeClr val="tx1"/>
            </a:solidFill>
            <a:latin typeface="Arial" panose="020B0604020202020204" pitchFamily="34" charset="0"/>
            <a:cs typeface="Arial" panose="020B0604020202020204" pitchFamily="34" charset="0"/>
          </a:endParaRPr>
        </a:p>
      </dgm:t>
    </dgm:pt>
    <dgm:pt modelId="{F673ACBB-E12D-422A-A7A0-A2A2B6298EDA}" type="sibTrans" cxnId="{D4ECC245-F645-47BC-8B01-0710E3E999F6}">
      <dgm:prSet phldrT="02"/>
      <dgm:spPr/>
      <dgm:t>
        <a:bodyPr/>
        <a:lstStyle/>
        <a:p>
          <a:r>
            <a:rPr lang="en-US" dirty="0">
              <a:solidFill>
                <a:schemeClr val="tx1"/>
              </a:solidFill>
              <a:latin typeface="Arial" panose="020B0604020202020204" pitchFamily="34" charset="0"/>
              <a:cs typeface="Arial" panose="020B0604020202020204" pitchFamily="34" charset="0"/>
            </a:rPr>
            <a:t>2</a:t>
          </a:r>
        </a:p>
      </dgm:t>
    </dgm:pt>
    <dgm:pt modelId="{F6411FBA-12C8-4C4B-A480-836E2C704B35}">
      <dgm:prSet/>
      <dgm:spPr>
        <a:solidFill>
          <a:schemeClr val="accent1">
            <a:lumMod val="60000"/>
            <a:lumOff val="40000"/>
          </a:schemeClr>
        </a:solidFill>
      </dgm:spPr>
      <dgm:t>
        <a:bodyPr/>
        <a:lstStyle/>
        <a:p>
          <a:r>
            <a:rPr lang="en-GB" b="1">
              <a:solidFill>
                <a:schemeClr val="tx1"/>
              </a:solidFill>
              <a:latin typeface="Arial" panose="020B0604020202020204" pitchFamily="34" charset="0"/>
              <a:cs typeface="Arial" panose="020B0604020202020204" pitchFamily="34" charset="0"/>
            </a:rPr>
            <a:t>Sustainable delivery</a:t>
          </a:r>
          <a:r>
            <a:rPr lang="en-GB">
              <a:solidFill>
                <a:schemeClr val="tx1"/>
              </a:solidFill>
              <a:latin typeface="Arial" panose="020B0604020202020204" pitchFamily="34" charset="0"/>
              <a:cs typeface="Arial" panose="020B0604020202020204" pitchFamily="34" charset="0"/>
            </a:rPr>
            <a:t>: Work collaboratively to identify ways to increase Speech and Language Therapists capacity to deliver the professional leadership needed for training and support (universal, targeted and specialist) across the wider workforce and other stakeholders. </a:t>
          </a:r>
          <a:endParaRPr lang="en-US">
            <a:solidFill>
              <a:schemeClr val="tx1"/>
            </a:solidFill>
            <a:latin typeface="Arial" panose="020B0604020202020204" pitchFamily="34" charset="0"/>
            <a:cs typeface="Arial" panose="020B0604020202020204" pitchFamily="34" charset="0"/>
          </a:endParaRPr>
        </a:p>
      </dgm:t>
    </dgm:pt>
    <dgm:pt modelId="{489543CD-F5B3-43ED-9EE5-F40BF30BA049}" type="parTrans" cxnId="{8FD7CA3D-06CE-49D9-82E5-07303DD74337}">
      <dgm:prSet/>
      <dgm:spPr/>
      <dgm:t>
        <a:bodyPr/>
        <a:lstStyle/>
        <a:p>
          <a:endParaRPr lang="en-US">
            <a:solidFill>
              <a:schemeClr val="tx1"/>
            </a:solidFill>
            <a:latin typeface="Arial" panose="020B0604020202020204" pitchFamily="34" charset="0"/>
            <a:cs typeface="Arial" panose="020B0604020202020204" pitchFamily="34" charset="0"/>
          </a:endParaRPr>
        </a:p>
      </dgm:t>
    </dgm:pt>
    <dgm:pt modelId="{175B725E-AA52-46D2-ACAC-8E3644FC882A}" type="sibTrans" cxnId="{8FD7CA3D-06CE-49D9-82E5-07303DD74337}">
      <dgm:prSet phldrT="03"/>
      <dgm:spPr/>
      <dgm:t>
        <a:bodyPr/>
        <a:lstStyle/>
        <a:p>
          <a:r>
            <a:rPr lang="en-US" dirty="0">
              <a:solidFill>
                <a:schemeClr val="tx1"/>
              </a:solidFill>
              <a:latin typeface="Arial" panose="020B0604020202020204" pitchFamily="34" charset="0"/>
              <a:cs typeface="Arial" panose="020B0604020202020204" pitchFamily="34" charset="0"/>
            </a:rPr>
            <a:t>3</a:t>
          </a:r>
        </a:p>
      </dgm:t>
    </dgm:pt>
    <dgm:pt modelId="{E849954F-6D69-4400-84AD-F0C5B6D09692}" type="pres">
      <dgm:prSet presAssocID="{63B212D7-C466-433C-A0D8-8D9363365275}" presName="Name0" presStyleCnt="0">
        <dgm:presLayoutVars>
          <dgm:animLvl val="lvl"/>
          <dgm:resizeHandles val="exact"/>
        </dgm:presLayoutVars>
      </dgm:prSet>
      <dgm:spPr/>
    </dgm:pt>
    <dgm:pt modelId="{69FD8C13-988B-4540-BFD4-794F3AD0508C}" type="pres">
      <dgm:prSet presAssocID="{7B209E66-1E06-4FAF-88C9-D9D7427F3E31}" presName="compositeNode" presStyleCnt="0">
        <dgm:presLayoutVars>
          <dgm:bulletEnabled val="1"/>
        </dgm:presLayoutVars>
      </dgm:prSet>
      <dgm:spPr/>
    </dgm:pt>
    <dgm:pt modelId="{511D1E6F-AB66-4001-AA2D-87DE5E3B6345}" type="pres">
      <dgm:prSet presAssocID="{7B209E66-1E06-4FAF-88C9-D9D7427F3E31}" presName="bgRect" presStyleLbl="alignNode1" presStyleIdx="0" presStyleCnt="3"/>
      <dgm:spPr/>
    </dgm:pt>
    <dgm:pt modelId="{A56BBA7E-5642-4ABA-8A1B-7E03A8AACBDD}" type="pres">
      <dgm:prSet presAssocID="{80351828-6080-43C7-94C4-C616D0C883AD}" presName="sibTransNodeRect" presStyleLbl="alignNode1" presStyleIdx="0" presStyleCnt="3">
        <dgm:presLayoutVars>
          <dgm:chMax val="0"/>
          <dgm:bulletEnabled val="1"/>
        </dgm:presLayoutVars>
      </dgm:prSet>
      <dgm:spPr/>
    </dgm:pt>
    <dgm:pt modelId="{E930A299-1899-4F6B-A1AB-2D6FF67D9059}" type="pres">
      <dgm:prSet presAssocID="{7B209E66-1E06-4FAF-88C9-D9D7427F3E31}" presName="nodeRect" presStyleLbl="alignNode1" presStyleIdx="0" presStyleCnt="3">
        <dgm:presLayoutVars>
          <dgm:bulletEnabled val="1"/>
        </dgm:presLayoutVars>
      </dgm:prSet>
      <dgm:spPr/>
    </dgm:pt>
    <dgm:pt modelId="{5FC05F65-69DE-4BF2-A5A2-3F51DF2C3594}" type="pres">
      <dgm:prSet presAssocID="{80351828-6080-43C7-94C4-C616D0C883AD}" presName="sibTrans" presStyleCnt="0"/>
      <dgm:spPr/>
    </dgm:pt>
    <dgm:pt modelId="{55269DE3-95CC-4774-BB00-D525C9C72F69}" type="pres">
      <dgm:prSet presAssocID="{6B0028AB-D934-4F1C-92E5-4285B17A2D53}" presName="compositeNode" presStyleCnt="0">
        <dgm:presLayoutVars>
          <dgm:bulletEnabled val="1"/>
        </dgm:presLayoutVars>
      </dgm:prSet>
      <dgm:spPr/>
    </dgm:pt>
    <dgm:pt modelId="{5AEFAD71-B9D6-48FA-A12B-50FD64016041}" type="pres">
      <dgm:prSet presAssocID="{6B0028AB-D934-4F1C-92E5-4285B17A2D53}" presName="bgRect" presStyleLbl="alignNode1" presStyleIdx="1" presStyleCnt="3"/>
      <dgm:spPr/>
    </dgm:pt>
    <dgm:pt modelId="{E1349387-1A85-4B15-894D-7AD3DF41F155}" type="pres">
      <dgm:prSet presAssocID="{F673ACBB-E12D-422A-A7A0-A2A2B6298EDA}" presName="sibTransNodeRect" presStyleLbl="alignNode1" presStyleIdx="1" presStyleCnt="3">
        <dgm:presLayoutVars>
          <dgm:chMax val="0"/>
          <dgm:bulletEnabled val="1"/>
        </dgm:presLayoutVars>
      </dgm:prSet>
      <dgm:spPr/>
    </dgm:pt>
    <dgm:pt modelId="{5E87D40E-07BA-48E5-A462-19D98DE3E218}" type="pres">
      <dgm:prSet presAssocID="{6B0028AB-D934-4F1C-92E5-4285B17A2D53}" presName="nodeRect" presStyleLbl="alignNode1" presStyleIdx="1" presStyleCnt="3">
        <dgm:presLayoutVars>
          <dgm:bulletEnabled val="1"/>
        </dgm:presLayoutVars>
      </dgm:prSet>
      <dgm:spPr/>
    </dgm:pt>
    <dgm:pt modelId="{4CED2D1E-AE3F-4AB6-944B-7EDFC7B7DE5A}" type="pres">
      <dgm:prSet presAssocID="{F673ACBB-E12D-422A-A7A0-A2A2B6298EDA}" presName="sibTrans" presStyleCnt="0"/>
      <dgm:spPr/>
    </dgm:pt>
    <dgm:pt modelId="{F8295C99-BFAB-4258-90E4-99420F3768C8}" type="pres">
      <dgm:prSet presAssocID="{F6411FBA-12C8-4C4B-A480-836E2C704B35}" presName="compositeNode" presStyleCnt="0">
        <dgm:presLayoutVars>
          <dgm:bulletEnabled val="1"/>
        </dgm:presLayoutVars>
      </dgm:prSet>
      <dgm:spPr/>
    </dgm:pt>
    <dgm:pt modelId="{11D64340-CC74-4434-BCD3-B4F2F0361587}" type="pres">
      <dgm:prSet presAssocID="{F6411FBA-12C8-4C4B-A480-836E2C704B35}" presName="bgRect" presStyleLbl="alignNode1" presStyleIdx="2" presStyleCnt="3"/>
      <dgm:spPr/>
    </dgm:pt>
    <dgm:pt modelId="{F31F4BC7-5020-474F-A1F3-ED7A2A0D910C}" type="pres">
      <dgm:prSet presAssocID="{175B725E-AA52-46D2-ACAC-8E3644FC882A}" presName="sibTransNodeRect" presStyleLbl="alignNode1" presStyleIdx="2" presStyleCnt="3">
        <dgm:presLayoutVars>
          <dgm:chMax val="0"/>
          <dgm:bulletEnabled val="1"/>
        </dgm:presLayoutVars>
      </dgm:prSet>
      <dgm:spPr/>
    </dgm:pt>
    <dgm:pt modelId="{4527A49B-9B89-4C99-9457-58B78B62C548}" type="pres">
      <dgm:prSet presAssocID="{F6411FBA-12C8-4C4B-A480-836E2C704B35}" presName="nodeRect" presStyleLbl="alignNode1" presStyleIdx="2" presStyleCnt="3">
        <dgm:presLayoutVars>
          <dgm:bulletEnabled val="1"/>
        </dgm:presLayoutVars>
      </dgm:prSet>
      <dgm:spPr/>
    </dgm:pt>
  </dgm:ptLst>
  <dgm:cxnLst>
    <dgm:cxn modelId="{63DC740F-3870-43DF-B1B8-4773869536BD}" type="presOf" srcId="{7B209E66-1E06-4FAF-88C9-D9D7427F3E31}" destId="{E930A299-1899-4F6B-A1AB-2D6FF67D9059}" srcOrd="1" destOrd="0" presId="urn:microsoft.com/office/officeart/2016/7/layout/LinearBlockProcessNumbered"/>
    <dgm:cxn modelId="{2017481C-BEC5-4AA2-B556-28B4D4F3D116}" srcId="{63B212D7-C466-433C-A0D8-8D9363365275}" destId="{7B209E66-1E06-4FAF-88C9-D9D7427F3E31}" srcOrd="0" destOrd="0" parTransId="{37932DFB-022D-4981-BF35-F4DCACDD93A3}" sibTransId="{80351828-6080-43C7-94C4-C616D0C883AD}"/>
    <dgm:cxn modelId="{8FD7CA3D-06CE-49D9-82E5-07303DD74337}" srcId="{63B212D7-C466-433C-A0D8-8D9363365275}" destId="{F6411FBA-12C8-4C4B-A480-836E2C704B35}" srcOrd="2" destOrd="0" parTransId="{489543CD-F5B3-43ED-9EE5-F40BF30BA049}" sibTransId="{175B725E-AA52-46D2-ACAC-8E3644FC882A}"/>
    <dgm:cxn modelId="{D4ECC245-F645-47BC-8B01-0710E3E999F6}" srcId="{63B212D7-C466-433C-A0D8-8D9363365275}" destId="{6B0028AB-D934-4F1C-92E5-4285B17A2D53}" srcOrd="1" destOrd="0" parTransId="{C39D1F50-2959-4E2E-96FB-48FF624980DE}" sibTransId="{F673ACBB-E12D-422A-A7A0-A2A2B6298EDA}"/>
    <dgm:cxn modelId="{67CE5B4B-6B5B-486C-A604-A9AE92F2FAB5}" type="presOf" srcId="{6B0028AB-D934-4F1C-92E5-4285B17A2D53}" destId="{5E87D40E-07BA-48E5-A462-19D98DE3E218}" srcOrd="1" destOrd="0" presId="urn:microsoft.com/office/officeart/2016/7/layout/LinearBlockProcessNumbered"/>
    <dgm:cxn modelId="{5FB8386C-FE0E-4630-BF71-BDF96B5551C7}" type="presOf" srcId="{F6411FBA-12C8-4C4B-A480-836E2C704B35}" destId="{11D64340-CC74-4434-BCD3-B4F2F0361587}" srcOrd="0" destOrd="0" presId="urn:microsoft.com/office/officeart/2016/7/layout/LinearBlockProcessNumbered"/>
    <dgm:cxn modelId="{E24E5F4E-5D0D-42E4-9421-D3891C8A2CA9}" type="presOf" srcId="{F673ACBB-E12D-422A-A7A0-A2A2B6298EDA}" destId="{E1349387-1A85-4B15-894D-7AD3DF41F155}" srcOrd="0" destOrd="0" presId="urn:microsoft.com/office/officeart/2016/7/layout/LinearBlockProcessNumbered"/>
    <dgm:cxn modelId="{0465877F-43D0-4FC9-A0ED-149D2157BAB6}" type="presOf" srcId="{63B212D7-C466-433C-A0D8-8D9363365275}" destId="{E849954F-6D69-4400-84AD-F0C5B6D09692}" srcOrd="0" destOrd="0" presId="urn:microsoft.com/office/officeart/2016/7/layout/LinearBlockProcessNumbered"/>
    <dgm:cxn modelId="{0F8FA692-865B-4B5F-807C-817A7F59F9EF}" type="presOf" srcId="{6B0028AB-D934-4F1C-92E5-4285B17A2D53}" destId="{5AEFAD71-B9D6-48FA-A12B-50FD64016041}" srcOrd="0" destOrd="0" presId="urn:microsoft.com/office/officeart/2016/7/layout/LinearBlockProcessNumbered"/>
    <dgm:cxn modelId="{64C9E5BC-6D6A-4EBD-A179-213AFDDA22AC}" type="presOf" srcId="{175B725E-AA52-46D2-ACAC-8E3644FC882A}" destId="{F31F4BC7-5020-474F-A1F3-ED7A2A0D910C}" srcOrd="0" destOrd="0" presId="urn:microsoft.com/office/officeart/2016/7/layout/LinearBlockProcessNumbered"/>
    <dgm:cxn modelId="{F3AD51E1-C57A-4094-A334-BBE78A83AA63}" type="presOf" srcId="{7B209E66-1E06-4FAF-88C9-D9D7427F3E31}" destId="{511D1E6F-AB66-4001-AA2D-87DE5E3B6345}" srcOrd="0" destOrd="0" presId="urn:microsoft.com/office/officeart/2016/7/layout/LinearBlockProcessNumbered"/>
    <dgm:cxn modelId="{EFDA01EF-9493-4D01-8FEA-29A5026D7D32}" type="presOf" srcId="{80351828-6080-43C7-94C4-C616D0C883AD}" destId="{A56BBA7E-5642-4ABA-8A1B-7E03A8AACBDD}" srcOrd="0" destOrd="0" presId="urn:microsoft.com/office/officeart/2016/7/layout/LinearBlockProcessNumbered"/>
    <dgm:cxn modelId="{260EECF0-D09C-467B-8388-3006FD0AD867}" type="presOf" srcId="{F6411FBA-12C8-4C4B-A480-836E2C704B35}" destId="{4527A49B-9B89-4C99-9457-58B78B62C548}" srcOrd="1" destOrd="0" presId="urn:microsoft.com/office/officeart/2016/7/layout/LinearBlockProcessNumbered"/>
    <dgm:cxn modelId="{CD41B1ED-2BC9-4671-8DA7-2B1251578262}" type="presParOf" srcId="{E849954F-6D69-4400-84AD-F0C5B6D09692}" destId="{69FD8C13-988B-4540-BFD4-794F3AD0508C}" srcOrd="0" destOrd="0" presId="urn:microsoft.com/office/officeart/2016/7/layout/LinearBlockProcessNumbered"/>
    <dgm:cxn modelId="{087655D0-D241-45FB-8D3A-C1883D833684}" type="presParOf" srcId="{69FD8C13-988B-4540-BFD4-794F3AD0508C}" destId="{511D1E6F-AB66-4001-AA2D-87DE5E3B6345}" srcOrd="0" destOrd="0" presId="urn:microsoft.com/office/officeart/2016/7/layout/LinearBlockProcessNumbered"/>
    <dgm:cxn modelId="{96291E5D-EC40-4CC5-B96B-022683547DA3}" type="presParOf" srcId="{69FD8C13-988B-4540-BFD4-794F3AD0508C}" destId="{A56BBA7E-5642-4ABA-8A1B-7E03A8AACBDD}" srcOrd="1" destOrd="0" presId="urn:microsoft.com/office/officeart/2016/7/layout/LinearBlockProcessNumbered"/>
    <dgm:cxn modelId="{9BC14126-543D-4D9F-90DB-011F34CA6DED}" type="presParOf" srcId="{69FD8C13-988B-4540-BFD4-794F3AD0508C}" destId="{E930A299-1899-4F6B-A1AB-2D6FF67D9059}" srcOrd="2" destOrd="0" presId="urn:microsoft.com/office/officeart/2016/7/layout/LinearBlockProcessNumbered"/>
    <dgm:cxn modelId="{A8223A5F-75F2-4727-ACD1-751F909567C7}" type="presParOf" srcId="{E849954F-6D69-4400-84AD-F0C5B6D09692}" destId="{5FC05F65-69DE-4BF2-A5A2-3F51DF2C3594}" srcOrd="1" destOrd="0" presId="urn:microsoft.com/office/officeart/2016/7/layout/LinearBlockProcessNumbered"/>
    <dgm:cxn modelId="{ECCC46F8-42EC-4085-8CF5-5BD438E03A56}" type="presParOf" srcId="{E849954F-6D69-4400-84AD-F0C5B6D09692}" destId="{55269DE3-95CC-4774-BB00-D525C9C72F69}" srcOrd="2" destOrd="0" presId="urn:microsoft.com/office/officeart/2016/7/layout/LinearBlockProcessNumbered"/>
    <dgm:cxn modelId="{3867BE57-26D3-4E68-B1B4-995EF1367D07}" type="presParOf" srcId="{55269DE3-95CC-4774-BB00-D525C9C72F69}" destId="{5AEFAD71-B9D6-48FA-A12B-50FD64016041}" srcOrd="0" destOrd="0" presId="urn:microsoft.com/office/officeart/2016/7/layout/LinearBlockProcessNumbered"/>
    <dgm:cxn modelId="{3A50DC94-9BE6-4981-9EF3-471571570DBF}" type="presParOf" srcId="{55269DE3-95CC-4774-BB00-D525C9C72F69}" destId="{E1349387-1A85-4B15-894D-7AD3DF41F155}" srcOrd="1" destOrd="0" presId="urn:microsoft.com/office/officeart/2016/7/layout/LinearBlockProcessNumbered"/>
    <dgm:cxn modelId="{7ED9E492-7DB1-49E5-9E6E-E2125351C849}" type="presParOf" srcId="{55269DE3-95CC-4774-BB00-D525C9C72F69}" destId="{5E87D40E-07BA-48E5-A462-19D98DE3E218}" srcOrd="2" destOrd="0" presId="urn:microsoft.com/office/officeart/2016/7/layout/LinearBlockProcessNumbered"/>
    <dgm:cxn modelId="{BB67F567-BB9B-45E4-8108-C2C3C6D4D64D}" type="presParOf" srcId="{E849954F-6D69-4400-84AD-F0C5B6D09692}" destId="{4CED2D1E-AE3F-4AB6-944B-7EDFC7B7DE5A}" srcOrd="3" destOrd="0" presId="urn:microsoft.com/office/officeart/2016/7/layout/LinearBlockProcessNumbered"/>
    <dgm:cxn modelId="{4FCE382F-91CE-4FCA-B01F-90EEFF0F7BA5}" type="presParOf" srcId="{E849954F-6D69-4400-84AD-F0C5B6D09692}" destId="{F8295C99-BFAB-4258-90E4-99420F3768C8}" srcOrd="4" destOrd="0" presId="urn:microsoft.com/office/officeart/2016/7/layout/LinearBlockProcessNumbered"/>
    <dgm:cxn modelId="{E66D3D15-B70A-451B-8EF1-916AB846941C}" type="presParOf" srcId="{F8295C99-BFAB-4258-90E4-99420F3768C8}" destId="{11D64340-CC74-4434-BCD3-B4F2F0361587}" srcOrd="0" destOrd="0" presId="urn:microsoft.com/office/officeart/2016/7/layout/LinearBlockProcessNumbered"/>
    <dgm:cxn modelId="{E66701CF-A6B0-4B38-BD0B-C4BF69247741}" type="presParOf" srcId="{F8295C99-BFAB-4258-90E4-99420F3768C8}" destId="{F31F4BC7-5020-474F-A1F3-ED7A2A0D910C}" srcOrd="1" destOrd="0" presId="urn:microsoft.com/office/officeart/2016/7/layout/LinearBlockProcessNumbered"/>
    <dgm:cxn modelId="{EC19D6D6-0576-4A99-93ED-DD029FEE02B6}" type="presParOf" srcId="{F8295C99-BFAB-4258-90E4-99420F3768C8}" destId="{4527A49B-9B89-4C99-9457-58B78B62C548}" srcOrd="2" destOrd="0" presId="urn:microsoft.com/office/officeart/2016/7/layout/LinearBlockProcessNumbered"/>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005A5A4-8FF6-4702-A4FB-D864A9B551C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45DD4F3A-A945-4B18-8871-EC6CAB21C460}">
      <dgm:prSet phldrT="[Text]" custT="1"/>
      <dgm:spPr>
        <a:solidFill>
          <a:schemeClr val="bg1"/>
        </a:solidFill>
        <a:ln w="57150">
          <a:solidFill>
            <a:srgbClr val="FABA00"/>
          </a:solidFill>
        </a:ln>
      </dgm:spPr>
      <dgm:t>
        <a:bodyPr/>
        <a:lstStyle/>
        <a:p>
          <a:pPr>
            <a:buNone/>
          </a:pPr>
          <a:r>
            <a:rPr lang="en-GB" sz="1100" b="1" u="none" dirty="0">
              <a:solidFill>
                <a:schemeClr val="tx1"/>
              </a:solidFill>
              <a:latin typeface="Arial" panose="020B0604020202020204" pitchFamily="34" charset="0"/>
              <a:ea typeface="+mn-ea"/>
              <a:cs typeface="Arial" panose="020B0604020202020204" pitchFamily="34" charset="0"/>
            </a:rPr>
            <a:t>Easy Access:</a:t>
          </a:r>
        </a:p>
        <a:p>
          <a:pPr>
            <a:buNone/>
          </a:pPr>
          <a:r>
            <a:rPr lang="en-GB" sz="1100" b="0" dirty="0">
              <a:solidFill>
                <a:srgbClr val="000000"/>
              </a:solidFill>
              <a:latin typeface="Arial" panose="020B0604020202020204" pitchFamily="34" charset="0"/>
              <a:cs typeface="Arial" panose="020B0604020202020204" pitchFamily="34" charset="0"/>
            </a:rPr>
            <a:t>Parents and carers will receive support and advice in a timely and accessible manner and be practically involved throughout their contact with services. </a:t>
          </a:r>
        </a:p>
        <a:p>
          <a:pPr>
            <a:buNone/>
          </a:pPr>
          <a:r>
            <a:rPr lang="en-GB" sz="1100" b="0" dirty="0">
              <a:solidFill>
                <a:srgbClr val="000000"/>
              </a:solidFill>
              <a:latin typeface="Arial" panose="020B0604020202020204" pitchFamily="34" charset="0"/>
              <a:cs typeface="Arial" panose="020B0604020202020204" pitchFamily="34" charset="0"/>
            </a:rPr>
            <a:t>Early identification of need will be strengthened through a needs-led, primary-prevention offer as well as an enquiry-based assessment approach</a:t>
          </a:r>
        </a:p>
        <a:p>
          <a:pPr>
            <a:buNone/>
          </a:pPr>
          <a:r>
            <a:rPr lang="en-GB" sz="1100" b="0" u="none" dirty="0">
              <a:solidFill>
                <a:srgbClr val="000000"/>
              </a:solidFill>
              <a:latin typeface="Arial" panose="020B0604020202020204" pitchFamily="34" charset="0"/>
              <a:ea typeface="+mn-ea"/>
              <a:cs typeface="Arial" panose="020B0604020202020204" pitchFamily="34" charset="0"/>
            </a:rPr>
            <a:t>Processes and systems in place for sharing information and data within and across organisations and teams will be as efficient and accessible as possible.</a:t>
          </a:r>
          <a:endParaRPr lang="en-GB" sz="1100" b="0" u="none" dirty="0">
            <a:solidFill>
              <a:schemeClr val="tx1"/>
            </a:solidFill>
            <a:latin typeface="Arial" panose="020B0604020202020204" pitchFamily="34" charset="0"/>
            <a:ea typeface="+mn-ea"/>
            <a:cs typeface="Arial" panose="020B0604020202020204" pitchFamily="34" charset="0"/>
          </a:endParaRPr>
        </a:p>
        <a:p>
          <a:pPr>
            <a:buNone/>
          </a:pPr>
          <a:endParaRPr lang="en-GB" sz="1100" dirty="0">
            <a:solidFill>
              <a:schemeClr val="tx1"/>
            </a:solidFill>
            <a:latin typeface="Arial" panose="020B0604020202020204" pitchFamily="34" charset="0"/>
            <a:cs typeface="Arial" panose="020B0604020202020204" pitchFamily="34" charset="0"/>
          </a:endParaRPr>
        </a:p>
      </dgm:t>
    </dgm:pt>
    <dgm:pt modelId="{D2FC82F1-90EF-4DAC-8459-F4CF6FBDC1CF}" type="parTrans" cxnId="{18351D11-FDC5-49FF-BBF5-4E40D8571DE1}">
      <dgm:prSet/>
      <dgm:spPr/>
      <dgm:t>
        <a:bodyPr/>
        <a:lstStyle/>
        <a:p>
          <a:endParaRPr lang="en-GB" sz="1100">
            <a:solidFill>
              <a:schemeClr val="tx1"/>
            </a:solidFill>
            <a:latin typeface="Arial" panose="020B0604020202020204" pitchFamily="34" charset="0"/>
            <a:cs typeface="Arial" panose="020B0604020202020204" pitchFamily="34" charset="0"/>
          </a:endParaRPr>
        </a:p>
      </dgm:t>
    </dgm:pt>
    <dgm:pt modelId="{5E8C3693-E6FA-409C-A370-4DD342884421}" type="sibTrans" cxnId="{18351D11-FDC5-49FF-BBF5-4E40D8571DE1}">
      <dgm:prSet/>
      <dgm:spPr/>
      <dgm:t>
        <a:bodyPr/>
        <a:lstStyle/>
        <a:p>
          <a:endParaRPr lang="en-GB" sz="1100">
            <a:solidFill>
              <a:schemeClr val="tx1"/>
            </a:solidFill>
            <a:latin typeface="Arial" panose="020B0604020202020204" pitchFamily="34" charset="0"/>
            <a:cs typeface="Arial" panose="020B0604020202020204" pitchFamily="34" charset="0"/>
          </a:endParaRPr>
        </a:p>
      </dgm:t>
    </dgm:pt>
    <dgm:pt modelId="{5663BDE7-7CA4-449A-BC09-33CF9370DB6D}">
      <dgm:prSet phldrT="[Text]" custT="1"/>
      <dgm:spPr>
        <a:noFill/>
        <a:ln w="57150">
          <a:solidFill>
            <a:srgbClr val="009639"/>
          </a:solidFill>
        </a:ln>
      </dgm:spPr>
      <dgm:t>
        <a:bodyPr/>
        <a:lstStyle/>
        <a:p>
          <a:pPr>
            <a:buNone/>
          </a:pPr>
          <a:r>
            <a:rPr lang="en-GB" sz="1100" b="1" u="none" dirty="0">
              <a:solidFill>
                <a:schemeClr val="tx1"/>
              </a:solidFill>
              <a:latin typeface="Arial" panose="020B0604020202020204" pitchFamily="34" charset="0"/>
              <a:ea typeface="+mn-ea"/>
              <a:cs typeface="Arial" panose="020B0604020202020204" pitchFamily="34" charset="0"/>
            </a:rPr>
            <a:t>Functional Outcomes:</a:t>
          </a:r>
        </a:p>
        <a:p>
          <a:pPr>
            <a:buNone/>
          </a:pPr>
          <a:r>
            <a:rPr lang="en-GB" sz="1100" b="0" dirty="0">
              <a:solidFill>
                <a:srgbClr val="000000"/>
              </a:solidFill>
              <a:latin typeface="Arial" panose="020B0604020202020204" pitchFamily="34" charset="0"/>
              <a:cs typeface="Arial" panose="020B0604020202020204" pitchFamily="34" charset="0"/>
            </a:rPr>
            <a:t>Improved use of data, including functional impact measures and evidence, will inform commissioning, joint planning and delivery of outcomes and support, enable sufficient workforce capacity and inform allocation of resources </a:t>
          </a:r>
          <a:endParaRPr lang="en-GB" sz="1100" b="1" u="none" dirty="0">
            <a:solidFill>
              <a:schemeClr val="tx1"/>
            </a:solidFill>
            <a:latin typeface="Arial" panose="020B0604020202020204" pitchFamily="34" charset="0"/>
            <a:ea typeface="+mn-ea"/>
            <a:cs typeface="Arial" panose="020B0604020202020204" pitchFamily="34" charset="0"/>
          </a:endParaRPr>
        </a:p>
      </dgm:t>
    </dgm:pt>
    <dgm:pt modelId="{1977A113-BB37-43BA-85E8-B42D71F58FE6}" type="parTrans" cxnId="{DC44D060-2A90-41EE-B0FF-577AF883BC28}">
      <dgm:prSet/>
      <dgm:spPr/>
      <dgm:t>
        <a:bodyPr/>
        <a:lstStyle/>
        <a:p>
          <a:endParaRPr lang="en-GB" sz="1100">
            <a:solidFill>
              <a:schemeClr val="tx1"/>
            </a:solidFill>
            <a:latin typeface="Arial" panose="020B0604020202020204" pitchFamily="34" charset="0"/>
            <a:cs typeface="Arial" panose="020B0604020202020204" pitchFamily="34" charset="0"/>
          </a:endParaRPr>
        </a:p>
      </dgm:t>
    </dgm:pt>
    <dgm:pt modelId="{B90E43B5-B9DA-49D4-BB5C-695A19CA09B7}" type="sibTrans" cxnId="{DC44D060-2A90-41EE-B0FF-577AF883BC28}">
      <dgm:prSet/>
      <dgm:spPr/>
      <dgm:t>
        <a:bodyPr/>
        <a:lstStyle/>
        <a:p>
          <a:endParaRPr lang="en-GB" sz="1100">
            <a:solidFill>
              <a:schemeClr val="tx1"/>
            </a:solidFill>
            <a:latin typeface="Arial" panose="020B0604020202020204" pitchFamily="34" charset="0"/>
            <a:cs typeface="Arial" panose="020B0604020202020204" pitchFamily="34" charset="0"/>
          </a:endParaRPr>
        </a:p>
      </dgm:t>
    </dgm:pt>
    <dgm:pt modelId="{391D1691-6594-468D-92AF-0A8F7F7C04A1}">
      <dgm:prSet phldrT="[Text]" custT="1"/>
      <dgm:spPr>
        <a:solidFill>
          <a:schemeClr val="bg1"/>
        </a:solidFill>
        <a:ln w="57150">
          <a:solidFill>
            <a:srgbClr val="DA291C"/>
          </a:solidFill>
        </a:ln>
      </dgm:spPr>
      <dgm:t>
        <a:bodyPr/>
        <a:lstStyle/>
        <a:p>
          <a:r>
            <a:rPr lang="en-GB" sz="1100" b="1" u="none" dirty="0">
              <a:solidFill>
                <a:schemeClr val="tx1"/>
              </a:solidFill>
              <a:latin typeface="Arial" panose="020B0604020202020204" pitchFamily="34" charset="0"/>
              <a:ea typeface="+mn-ea"/>
              <a:cs typeface="Arial" panose="020B0604020202020204" pitchFamily="34" charset="0"/>
            </a:rPr>
            <a:t>High Quality Information, signposting and resources: </a:t>
          </a:r>
          <a:endParaRPr lang="en-GB" sz="1100" b="0" u="none" dirty="0">
            <a:solidFill>
              <a:schemeClr val="tx1"/>
            </a:solidFill>
            <a:latin typeface="Arial"/>
            <a:ea typeface="+mn-ea"/>
            <a:cs typeface="Arial"/>
          </a:endParaRPr>
        </a:p>
        <a:p>
          <a:endParaRPr lang="en-GB" sz="1100" b="0" u="none" dirty="0">
            <a:solidFill>
              <a:schemeClr val="tx1"/>
            </a:solidFill>
            <a:latin typeface="Arial"/>
            <a:ea typeface="+mn-ea"/>
            <a:cs typeface="Arial"/>
          </a:endParaRPr>
        </a:p>
        <a:p>
          <a:r>
            <a:rPr lang="en-GB" sz="1100" b="0" u="none" dirty="0">
              <a:solidFill>
                <a:srgbClr val="000000"/>
              </a:solidFill>
              <a:latin typeface="Arial" panose="020B0604020202020204" pitchFamily="34" charset="0"/>
              <a:ea typeface="+mn-ea"/>
              <a:cs typeface="Arial" panose="020B0604020202020204" pitchFamily="34" charset="0"/>
            </a:rPr>
            <a:t>The SLC and SLCN offer will be accessible and promoted through range of media including online.</a:t>
          </a:r>
        </a:p>
        <a:p>
          <a:endParaRPr lang="en-GB" sz="1100" b="1" u="none" dirty="0">
            <a:solidFill>
              <a:schemeClr val="tx1"/>
            </a:solidFill>
            <a:latin typeface="Arial"/>
            <a:ea typeface="+mn-ea"/>
            <a:cs typeface="Arial"/>
          </a:endParaRPr>
        </a:p>
      </dgm:t>
    </dgm:pt>
    <dgm:pt modelId="{4427685F-C12C-4DC2-BA06-FEB6EE2B9C21}" type="parTrans" cxnId="{91613F98-6FE0-444C-AFFA-89F14D8FF3F7}">
      <dgm:prSet/>
      <dgm:spPr/>
      <dgm:t>
        <a:bodyPr/>
        <a:lstStyle/>
        <a:p>
          <a:endParaRPr lang="en-GB" sz="1100">
            <a:solidFill>
              <a:schemeClr val="tx1"/>
            </a:solidFill>
            <a:latin typeface="Arial" panose="020B0604020202020204" pitchFamily="34" charset="0"/>
            <a:cs typeface="Arial" panose="020B0604020202020204" pitchFamily="34" charset="0"/>
          </a:endParaRPr>
        </a:p>
      </dgm:t>
    </dgm:pt>
    <dgm:pt modelId="{D1D5BB69-4D9B-4CCD-BFF4-B5545FF3065E}" type="sibTrans" cxnId="{91613F98-6FE0-444C-AFFA-89F14D8FF3F7}">
      <dgm:prSet/>
      <dgm:spPr/>
      <dgm:t>
        <a:bodyPr/>
        <a:lstStyle/>
        <a:p>
          <a:endParaRPr lang="en-GB" sz="1100">
            <a:solidFill>
              <a:schemeClr val="tx1"/>
            </a:solidFill>
            <a:latin typeface="Arial" panose="020B0604020202020204" pitchFamily="34" charset="0"/>
            <a:cs typeface="Arial" panose="020B0604020202020204" pitchFamily="34" charset="0"/>
          </a:endParaRPr>
        </a:p>
      </dgm:t>
    </dgm:pt>
    <dgm:pt modelId="{57E56895-9845-4720-9FA0-2703FBE91E09}">
      <dgm:prSet custT="1"/>
      <dgm:spPr>
        <a:solidFill>
          <a:schemeClr val="bg1"/>
        </a:solidFill>
        <a:ln w="57150">
          <a:solidFill>
            <a:srgbClr val="660066"/>
          </a:solidFill>
        </a:ln>
      </dgm:spPr>
      <dgm:t>
        <a:bodyPr/>
        <a:lstStyle/>
        <a:p>
          <a:pPr>
            <a:buNone/>
          </a:pPr>
          <a:r>
            <a:rPr lang="en-GB" sz="1100" b="1" dirty="0">
              <a:solidFill>
                <a:schemeClr val="tx1"/>
              </a:solidFill>
              <a:latin typeface="Arial"/>
            </a:rPr>
            <a:t>Place Based Approaches: </a:t>
          </a:r>
        </a:p>
        <a:p>
          <a:pPr>
            <a:buNone/>
          </a:pPr>
          <a:r>
            <a:rPr lang="en-GB" sz="1100" dirty="0">
              <a:solidFill>
                <a:srgbClr val="000000"/>
              </a:solidFill>
              <a:latin typeface="Arial" panose="020B0604020202020204" pitchFamily="34" charset="0"/>
              <a:cs typeface="Arial" panose="020B0604020202020204" pitchFamily="34" charset="0"/>
            </a:rPr>
            <a:t>Developing and implementing accessible and place-based SLT within Family Hubs, Schools and Settings to enable others to effectively support children, young people &amp; their families</a:t>
          </a:r>
        </a:p>
        <a:p>
          <a:pPr>
            <a:buNone/>
          </a:pPr>
          <a:r>
            <a:rPr lang="en-GB" sz="1100" b="0" dirty="0">
              <a:solidFill>
                <a:srgbClr val="000000"/>
              </a:solidFill>
              <a:latin typeface="Arial" panose="020B0604020202020204" pitchFamily="34" charset="0"/>
              <a:cs typeface="Arial" panose="020B0604020202020204" pitchFamily="34" charset="0"/>
            </a:rPr>
            <a:t>Practitioners will be able to identify need at the earliest opportunity and provide effective support to children/young people</a:t>
          </a:r>
        </a:p>
        <a:p>
          <a:pPr>
            <a:buNone/>
          </a:pPr>
          <a:r>
            <a:rPr lang="en-GB" sz="1100" dirty="0">
              <a:solidFill>
                <a:srgbClr val="000000"/>
              </a:solidFill>
              <a:latin typeface="Arial" panose="020B0604020202020204" pitchFamily="34" charset="0"/>
              <a:cs typeface="Arial" panose="020B0604020202020204" pitchFamily="34" charset="0"/>
            </a:rPr>
            <a:t>A </a:t>
          </a:r>
          <a:r>
            <a:rPr lang="en-GB" sz="1100" b="0" dirty="0">
              <a:solidFill>
                <a:srgbClr val="000000"/>
              </a:solidFill>
              <a:latin typeface="Arial" panose="020B0604020202020204" pitchFamily="34" charset="0"/>
              <a:cs typeface="Arial" panose="020B0604020202020204" pitchFamily="34" charset="0"/>
            </a:rPr>
            <a:t>seamless integrated offer </a:t>
          </a:r>
          <a:r>
            <a:rPr lang="en-GB" sz="1100" dirty="0">
              <a:solidFill>
                <a:srgbClr val="000000"/>
              </a:solidFill>
              <a:latin typeface="Arial" panose="020B0604020202020204" pitchFamily="34" charset="0"/>
              <a:cs typeface="Arial" panose="020B0604020202020204" pitchFamily="34" charset="0"/>
            </a:rPr>
            <a:t>of intervention and support will be provided at the earliest opportunity, as soon as needs arise, and in the most appropriate environment</a:t>
          </a:r>
          <a:endParaRPr lang="en-GB" sz="1100" b="0" dirty="0">
            <a:solidFill>
              <a:srgbClr val="000000"/>
            </a:solidFill>
            <a:latin typeface="Arial" panose="020B0604020202020204" pitchFamily="34" charset="0"/>
            <a:cs typeface="Arial" panose="020B0604020202020204" pitchFamily="34" charset="0"/>
          </a:endParaRPr>
        </a:p>
      </dgm:t>
    </dgm:pt>
    <dgm:pt modelId="{C41D41DD-919B-466F-B691-78AD4EAC8F5B}" type="parTrans" cxnId="{C6AAFB77-1DB7-4FA6-B10D-C22C38C4DDF6}">
      <dgm:prSet/>
      <dgm:spPr/>
      <dgm:t>
        <a:bodyPr/>
        <a:lstStyle/>
        <a:p>
          <a:endParaRPr lang="en-GB" sz="1100">
            <a:solidFill>
              <a:schemeClr val="tx1"/>
            </a:solidFill>
            <a:latin typeface="Arial" panose="020B0604020202020204" pitchFamily="34" charset="0"/>
            <a:cs typeface="Arial" panose="020B0604020202020204" pitchFamily="34" charset="0"/>
          </a:endParaRPr>
        </a:p>
      </dgm:t>
    </dgm:pt>
    <dgm:pt modelId="{B9A9FEE7-9C46-4FC1-926E-AEE2830EE34B}" type="sibTrans" cxnId="{C6AAFB77-1DB7-4FA6-B10D-C22C38C4DDF6}">
      <dgm:prSet/>
      <dgm:spPr/>
      <dgm:t>
        <a:bodyPr/>
        <a:lstStyle/>
        <a:p>
          <a:endParaRPr lang="en-GB" sz="1100">
            <a:solidFill>
              <a:schemeClr val="tx1"/>
            </a:solidFill>
            <a:latin typeface="Arial" panose="020B0604020202020204" pitchFamily="34" charset="0"/>
            <a:cs typeface="Arial" panose="020B0604020202020204" pitchFamily="34" charset="0"/>
          </a:endParaRPr>
        </a:p>
      </dgm:t>
    </dgm:pt>
    <dgm:pt modelId="{17C153AD-CD02-439B-96D4-5D98D62FF84E}">
      <dgm:prSet custT="1"/>
      <dgm:spPr>
        <a:solidFill>
          <a:schemeClr val="bg1"/>
        </a:solidFill>
        <a:ln w="57150">
          <a:solidFill>
            <a:srgbClr val="005EB8"/>
          </a:solidFill>
        </a:ln>
      </dgm:spPr>
      <dgm:t>
        <a:bodyPr/>
        <a:lstStyle/>
        <a:p>
          <a:endParaRPr lang="en-GB" sz="1100" b="1" dirty="0">
            <a:solidFill>
              <a:schemeClr val="tx1"/>
            </a:solidFill>
            <a:latin typeface="Arial" panose="020B0604020202020204" pitchFamily="34" charset="0"/>
            <a:cs typeface="Arial" panose="020B0604020202020204" pitchFamily="34" charset="0"/>
          </a:endParaRPr>
        </a:p>
        <a:p>
          <a:endParaRPr lang="en-GB" sz="1100" b="1" dirty="0">
            <a:solidFill>
              <a:schemeClr val="tx1"/>
            </a:solidFill>
            <a:latin typeface="Arial" panose="020B0604020202020204" pitchFamily="34" charset="0"/>
            <a:cs typeface="Arial" panose="020B0604020202020204" pitchFamily="34" charset="0"/>
          </a:endParaRPr>
        </a:p>
        <a:p>
          <a:endParaRPr lang="en-GB" sz="1100" b="1" dirty="0">
            <a:solidFill>
              <a:schemeClr val="tx1"/>
            </a:solidFill>
            <a:latin typeface="Arial" panose="020B0604020202020204" pitchFamily="34" charset="0"/>
            <a:cs typeface="Arial" panose="020B0604020202020204" pitchFamily="34" charset="0"/>
          </a:endParaRPr>
        </a:p>
        <a:p>
          <a:r>
            <a:rPr lang="en-GB" sz="1100" b="1" dirty="0">
              <a:solidFill>
                <a:schemeClr val="tx1"/>
              </a:solidFill>
              <a:latin typeface="Arial" panose="020B0604020202020204" pitchFamily="34" charset="0"/>
              <a:cs typeface="Arial" panose="020B0604020202020204" pitchFamily="34" charset="0"/>
            </a:rPr>
            <a:t>Robust Continuum Of Offer including an impactful targeted offer </a:t>
          </a:r>
        </a:p>
        <a:p>
          <a:r>
            <a:rPr lang="en-GB" sz="1100" b="0" dirty="0">
              <a:solidFill>
                <a:srgbClr val="000000"/>
              </a:solidFill>
              <a:latin typeface="Arial" panose="020B0604020202020204" pitchFamily="34" charset="0"/>
              <a:cs typeface="Arial" panose="020B0604020202020204" pitchFamily="34" charset="0"/>
            </a:rPr>
            <a:t>Speech and Language Therapy (SLT) offer will be clear within the wider system SLC/SLCN offer of provision for all children and young people (0-25yrs)</a:t>
          </a:r>
        </a:p>
        <a:p>
          <a:r>
            <a:rPr lang="en-GB" sz="1100" b="0" dirty="0">
              <a:solidFill>
                <a:srgbClr val="000000"/>
              </a:solidFill>
              <a:latin typeface="Arial" panose="020B0604020202020204" pitchFamily="34" charset="0"/>
              <a:cs typeface="Arial" panose="020B0604020202020204" pitchFamily="34" charset="0"/>
            </a:rPr>
            <a:t>There will be a strong, comprehensive universal and targeted offer across all 5 strands of the Balanced System® Framework</a:t>
          </a:r>
        </a:p>
        <a:p>
          <a:r>
            <a:rPr lang="en-GB" sz="1100" b="0" dirty="0">
              <a:solidFill>
                <a:srgbClr val="000000"/>
              </a:solidFill>
              <a:latin typeface="Arial" panose="020B0604020202020204" pitchFamily="34" charset="0"/>
              <a:cs typeface="Arial" panose="020B0604020202020204" pitchFamily="34" charset="0"/>
            </a:rPr>
            <a:t>Resource will be allocated accordingly and proportionately in areas of higher need – either or both the nature of the offer or the volume of the offer</a:t>
          </a:r>
          <a:br>
            <a:rPr lang="en-GB" sz="1100" b="0" dirty="0">
              <a:solidFill>
                <a:srgbClr val="000000"/>
              </a:solidFill>
              <a:latin typeface="Arial" panose="020B0604020202020204" pitchFamily="34" charset="0"/>
              <a:cs typeface="Arial" panose="020B0604020202020204" pitchFamily="34" charset="0"/>
            </a:rPr>
          </a:br>
          <a:endParaRPr lang="en-GB" sz="1100" b="0" dirty="0">
            <a:solidFill>
              <a:schemeClr val="tx1"/>
            </a:solidFill>
            <a:latin typeface="Arial" panose="020B0604020202020204" pitchFamily="34" charset="0"/>
            <a:cs typeface="Arial" panose="020B0604020202020204" pitchFamily="34" charset="0"/>
          </a:endParaRPr>
        </a:p>
        <a:p>
          <a:r>
            <a:rPr lang="en-GB" sz="1100" dirty="0">
              <a:solidFill>
                <a:schemeClr val="tx1"/>
              </a:solidFill>
              <a:latin typeface="Arial" panose="020B0604020202020204" pitchFamily="34" charset="0"/>
              <a:cs typeface="Arial" panose="020B0604020202020204" pitchFamily="34" charset="0"/>
            </a:rPr>
            <a:t>.</a:t>
          </a:r>
        </a:p>
        <a:p>
          <a:endParaRPr lang="en-GB" sz="1100" b="1" dirty="0">
            <a:solidFill>
              <a:schemeClr val="tx1"/>
            </a:solidFill>
            <a:latin typeface="Arial" panose="020B0604020202020204" pitchFamily="34" charset="0"/>
            <a:cs typeface="Arial" panose="020B0604020202020204" pitchFamily="34" charset="0"/>
          </a:endParaRPr>
        </a:p>
      </dgm:t>
    </dgm:pt>
    <dgm:pt modelId="{F4E8A51E-AE0E-4C3B-BBD1-3A4431F92B6A}" type="parTrans" cxnId="{08AAA4D8-668A-4DAF-815E-36A206F0A57D}">
      <dgm:prSet/>
      <dgm:spPr/>
      <dgm:t>
        <a:bodyPr/>
        <a:lstStyle/>
        <a:p>
          <a:endParaRPr lang="en-GB" sz="1100">
            <a:solidFill>
              <a:schemeClr val="tx1"/>
            </a:solidFill>
          </a:endParaRPr>
        </a:p>
      </dgm:t>
    </dgm:pt>
    <dgm:pt modelId="{8A893BE9-0642-492A-8BDC-FAA6FAD6E9CF}" type="sibTrans" cxnId="{08AAA4D8-668A-4DAF-815E-36A206F0A57D}">
      <dgm:prSet/>
      <dgm:spPr/>
      <dgm:t>
        <a:bodyPr/>
        <a:lstStyle/>
        <a:p>
          <a:endParaRPr lang="en-GB" sz="1100">
            <a:solidFill>
              <a:schemeClr val="tx1"/>
            </a:solidFill>
          </a:endParaRPr>
        </a:p>
      </dgm:t>
    </dgm:pt>
    <dgm:pt modelId="{EE46C98F-AE10-4759-A2EE-82FB24896459}" type="pres">
      <dgm:prSet presAssocID="{4005A5A4-8FF6-4702-A4FB-D864A9B551C8}" presName="diagram" presStyleCnt="0">
        <dgm:presLayoutVars>
          <dgm:dir/>
          <dgm:resizeHandles val="exact"/>
        </dgm:presLayoutVars>
      </dgm:prSet>
      <dgm:spPr/>
    </dgm:pt>
    <dgm:pt modelId="{98E486C0-338E-436C-8A4C-A051A9E6E4EE}" type="pres">
      <dgm:prSet presAssocID="{5663BDE7-7CA4-449A-BC09-33CF9370DB6D}" presName="node" presStyleLbl="node1" presStyleIdx="0" presStyleCnt="5">
        <dgm:presLayoutVars>
          <dgm:bulletEnabled val="1"/>
        </dgm:presLayoutVars>
      </dgm:prSet>
      <dgm:spPr/>
    </dgm:pt>
    <dgm:pt modelId="{1BDE93DE-200A-45B3-BDB1-54DE3F0B6B76}" type="pres">
      <dgm:prSet presAssocID="{B90E43B5-B9DA-49D4-BB5C-695A19CA09B7}" presName="sibTrans" presStyleCnt="0"/>
      <dgm:spPr/>
    </dgm:pt>
    <dgm:pt modelId="{21C0118F-818C-47F3-8242-B348E8A972E9}" type="pres">
      <dgm:prSet presAssocID="{57E56895-9845-4720-9FA0-2703FBE91E09}" presName="node" presStyleLbl="node1" presStyleIdx="1" presStyleCnt="5">
        <dgm:presLayoutVars>
          <dgm:bulletEnabled val="1"/>
        </dgm:presLayoutVars>
      </dgm:prSet>
      <dgm:spPr/>
    </dgm:pt>
    <dgm:pt modelId="{CFBB3342-F5DB-40F6-8834-4ED4D8536971}" type="pres">
      <dgm:prSet presAssocID="{B9A9FEE7-9C46-4FC1-926E-AEE2830EE34B}" presName="sibTrans" presStyleCnt="0"/>
      <dgm:spPr/>
    </dgm:pt>
    <dgm:pt modelId="{F1333EED-7D8C-43BA-814C-5CD7D2742EC7}" type="pres">
      <dgm:prSet presAssocID="{45DD4F3A-A945-4B18-8871-EC6CAB21C460}" presName="node" presStyleLbl="node1" presStyleIdx="2" presStyleCnt="5">
        <dgm:presLayoutVars>
          <dgm:bulletEnabled val="1"/>
        </dgm:presLayoutVars>
      </dgm:prSet>
      <dgm:spPr/>
    </dgm:pt>
    <dgm:pt modelId="{D415CDC1-4BA4-42BA-B5B7-EFB4A0ACEDA5}" type="pres">
      <dgm:prSet presAssocID="{5E8C3693-E6FA-409C-A370-4DD342884421}" presName="sibTrans" presStyleCnt="0"/>
      <dgm:spPr/>
    </dgm:pt>
    <dgm:pt modelId="{333C37BC-1049-4BB7-A15A-99D7E598E7F2}" type="pres">
      <dgm:prSet presAssocID="{17C153AD-CD02-439B-96D4-5D98D62FF84E}" presName="node" presStyleLbl="node1" presStyleIdx="3" presStyleCnt="5">
        <dgm:presLayoutVars>
          <dgm:bulletEnabled val="1"/>
        </dgm:presLayoutVars>
      </dgm:prSet>
      <dgm:spPr/>
    </dgm:pt>
    <dgm:pt modelId="{1926ECAB-2F37-4182-B213-187BFBC35DE7}" type="pres">
      <dgm:prSet presAssocID="{8A893BE9-0642-492A-8BDC-FAA6FAD6E9CF}" presName="sibTrans" presStyleCnt="0"/>
      <dgm:spPr/>
    </dgm:pt>
    <dgm:pt modelId="{65952A44-D9F4-406A-9611-2B67A9CA7F39}" type="pres">
      <dgm:prSet presAssocID="{391D1691-6594-468D-92AF-0A8F7F7C04A1}" presName="node" presStyleLbl="node1" presStyleIdx="4" presStyleCnt="5">
        <dgm:presLayoutVars>
          <dgm:bulletEnabled val="1"/>
        </dgm:presLayoutVars>
      </dgm:prSet>
      <dgm:spPr/>
    </dgm:pt>
  </dgm:ptLst>
  <dgm:cxnLst>
    <dgm:cxn modelId="{18351D11-FDC5-49FF-BBF5-4E40D8571DE1}" srcId="{4005A5A4-8FF6-4702-A4FB-D864A9B551C8}" destId="{45DD4F3A-A945-4B18-8871-EC6CAB21C460}" srcOrd="2" destOrd="0" parTransId="{D2FC82F1-90EF-4DAC-8459-F4CF6FBDC1CF}" sibTransId="{5E8C3693-E6FA-409C-A370-4DD342884421}"/>
    <dgm:cxn modelId="{3F47AD14-5A46-4359-9A1F-2201093C8FE1}" type="presOf" srcId="{57E56895-9845-4720-9FA0-2703FBE91E09}" destId="{21C0118F-818C-47F3-8242-B348E8A972E9}" srcOrd="0" destOrd="0" presId="urn:microsoft.com/office/officeart/2005/8/layout/default"/>
    <dgm:cxn modelId="{C8BE0B2B-3409-415B-B840-8417EC398AD5}" type="presOf" srcId="{391D1691-6594-468D-92AF-0A8F7F7C04A1}" destId="{65952A44-D9F4-406A-9611-2B67A9CA7F39}" srcOrd="0" destOrd="0" presId="urn:microsoft.com/office/officeart/2005/8/layout/default"/>
    <dgm:cxn modelId="{0D749831-839E-44F7-A2C3-50AC5595067C}" type="presOf" srcId="{45DD4F3A-A945-4B18-8871-EC6CAB21C460}" destId="{F1333EED-7D8C-43BA-814C-5CD7D2742EC7}" srcOrd="0" destOrd="0" presId="urn:microsoft.com/office/officeart/2005/8/layout/default"/>
    <dgm:cxn modelId="{DC44D060-2A90-41EE-B0FF-577AF883BC28}" srcId="{4005A5A4-8FF6-4702-A4FB-D864A9B551C8}" destId="{5663BDE7-7CA4-449A-BC09-33CF9370DB6D}" srcOrd="0" destOrd="0" parTransId="{1977A113-BB37-43BA-85E8-B42D71F58FE6}" sibTransId="{B90E43B5-B9DA-49D4-BB5C-695A19CA09B7}"/>
    <dgm:cxn modelId="{FAAB0B6D-773E-49A3-958D-34F043B7A3F5}" type="presOf" srcId="{5663BDE7-7CA4-449A-BC09-33CF9370DB6D}" destId="{98E486C0-338E-436C-8A4C-A051A9E6E4EE}" srcOrd="0" destOrd="0" presId="urn:microsoft.com/office/officeart/2005/8/layout/default"/>
    <dgm:cxn modelId="{C6AAFB77-1DB7-4FA6-B10D-C22C38C4DDF6}" srcId="{4005A5A4-8FF6-4702-A4FB-D864A9B551C8}" destId="{57E56895-9845-4720-9FA0-2703FBE91E09}" srcOrd="1" destOrd="0" parTransId="{C41D41DD-919B-466F-B691-78AD4EAC8F5B}" sibTransId="{B9A9FEE7-9C46-4FC1-926E-AEE2830EE34B}"/>
    <dgm:cxn modelId="{91613F98-6FE0-444C-AFFA-89F14D8FF3F7}" srcId="{4005A5A4-8FF6-4702-A4FB-D864A9B551C8}" destId="{391D1691-6594-468D-92AF-0A8F7F7C04A1}" srcOrd="4" destOrd="0" parTransId="{4427685F-C12C-4DC2-BA06-FEB6EE2B9C21}" sibTransId="{D1D5BB69-4D9B-4CCD-BFF4-B5545FF3065E}"/>
    <dgm:cxn modelId="{08AAA4D8-668A-4DAF-815E-36A206F0A57D}" srcId="{4005A5A4-8FF6-4702-A4FB-D864A9B551C8}" destId="{17C153AD-CD02-439B-96D4-5D98D62FF84E}" srcOrd="3" destOrd="0" parTransId="{F4E8A51E-AE0E-4C3B-BBD1-3A4431F92B6A}" sibTransId="{8A893BE9-0642-492A-8BDC-FAA6FAD6E9CF}"/>
    <dgm:cxn modelId="{AB64B4E6-58EA-4AC7-961A-77F59965F85A}" type="presOf" srcId="{17C153AD-CD02-439B-96D4-5D98D62FF84E}" destId="{333C37BC-1049-4BB7-A15A-99D7E598E7F2}" srcOrd="0" destOrd="0" presId="urn:microsoft.com/office/officeart/2005/8/layout/default"/>
    <dgm:cxn modelId="{8724A0F0-BF98-477C-9BD1-CCA746B2F4CF}" type="presOf" srcId="{4005A5A4-8FF6-4702-A4FB-D864A9B551C8}" destId="{EE46C98F-AE10-4759-A2EE-82FB24896459}" srcOrd="0" destOrd="0" presId="urn:microsoft.com/office/officeart/2005/8/layout/default"/>
    <dgm:cxn modelId="{85354CA5-E7A8-47BE-A34A-FC6D38C88AE0}" type="presParOf" srcId="{EE46C98F-AE10-4759-A2EE-82FB24896459}" destId="{98E486C0-338E-436C-8A4C-A051A9E6E4EE}" srcOrd="0" destOrd="0" presId="urn:microsoft.com/office/officeart/2005/8/layout/default"/>
    <dgm:cxn modelId="{2EC0457C-A490-4388-B8C1-EDFB25538B74}" type="presParOf" srcId="{EE46C98F-AE10-4759-A2EE-82FB24896459}" destId="{1BDE93DE-200A-45B3-BDB1-54DE3F0B6B76}" srcOrd="1" destOrd="0" presId="urn:microsoft.com/office/officeart/2005/8/layout/default"/>
    <dgm:cxn modelId="{3F8DBC07-A745-4ED3-A904-E2A52DEE56C5}" type="presParOf" srcId="{EE46C98F-AE10-4759-A2EE-82FB24896459}" destId="{21C0118F-818C-47F3-8242-B348E8A972E9}" srcOrd="2" destOrd="0" presId="urn:microsoft.com/office/officeart/2005/8/layout/default"/>
    <dgm:cxn modelId="{B2FC5A95-0D5F-4052-92F3-A5D6509E3687}" type="presParOf" srcId="{EE46C98F-AE10-4759-A2EE-82FB24896459}" destId="{CFBB3342-F5DB-40F6-8834-4ED4D8536971}" srcOrd="3" destOrd="0" presId="urn:microsoft.com/office/officeart/2005/8/layout/default"/>
    <dgm:cxn modelId="{6A88B467-7327-42D3-B8AA-42875457986C}" type="presParOf" srcId="{EE46C98F-AE10-4759-A2EE-82FB24896459}" destId="{F1333EED-7D8C-43BA-814C-5CD7D2742EC7}" srcOrd="4" destOrd="0" presId="urn:microsoft.com/office/officeart/2005/8/layout/default"/>
    <dgm:cxn modelId="{830F61C9-7F56-4D6B-B844-5C2D2BAE5A41}" type="presParOf" srcId="{EE46C98F-AE10-4759-A2EE-82FB24896459}" destId="{D415CDC1-4BA4-42BA-B5B7-EFB4A0ACEDA5}" srcOrd="5" destOrd="0" presId="urn:microsoft.com/office/officeart/2005/8/layout/default"/>
    <dgm:cxn modelId="{2EF0082D-00C8-42B7-9033-995BCA7CB975}" type="presParOf" srcId="{EE46C98F-AE10-4759-A2EE-82FB24896459}" destId="{333C37BC-1049-4BB7-A15A-99D7E598E7F2}" srcOrd="6" destOrd="0" presId="urn:microsoft.com/office/officeart/2005/8/layout/default"/>
    <dgm:cxn modelId="{2352DDCA-D042-4E9B-A1B3-3A2271E85276}" type="presParOf" srcId="{EE46C98F-AE10-4759-A2EE-82FB24896459}" destId="{1926ECAB-2F37-4182-B213-187BFBC35DE7}" srcOrd="7" destOrd="0" presId="urn:microsoft.com/office/officeart/2005/8/layout/default"/>
    <dgm:cxn modelId="{A25A42EA-4A68-41CB-8C73-875C49E6C060}" type="presParOf" srcId="{EE46C98F-AE10-4759-A2EE-82FB24896459}" destId="{65952A44-D9F4-406A-9611-2B67A9CA7F39}" srcOrd="8" destOrd="0" presId="urn:microsoft.com/office/officeart/2005/8/layout/default"/>
  </dgm:cxnLst>
  <dgm:bg>
    <a:solidFill>
      <a:schemeClr val="bg1"/>
    </a:solidFill>
  </dgm:bg>
  <dgm:whole>
    <a:ln w="57150"/>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CA674E7-84E2-49D1-9FC2-799903AA544F}" type="doc">
      <dgm:prSet loTypeId="urn:microsoft.com/office/officeart/2005/8/layout/default" loCatId="list" qsTypeId="urn:microsoft.com/office/officeart/2005/8/quickstyle/simple2" qsCatId="simple" csTypeId="urn:microsoft.com/office/officeart/2005/8/colors/accent2_1" csCatId="accent2" phldr="1"/>
      <dgm:spPr/>
      <dgm:t>
        <a:bodyPr/>
        <a:lstStyle/>
        <a:p>
          <a:endParaRPr lang="en-US"/>
        </a:p>
      </dgm:t>
    </dgm:pt>
    <dgm:pt modelId="{9FA81BDD-1BF9-4C11-9851-E58AF851C707}">
      <dgm:prSet custT="1"/>
      <dgm:spPr/>
      <dgm:t>
        <a:bodyPr/>
        <a:lstStyle/>
        <a:p>
          <a:r>
            <a:rPr lang="en-GB" sz="1400" dirty="0">
              <a:latin typeface="Arial" panose="020B0604020202020204" pitchFamily="34" charset="0"/>
              <a:cs typeface="Arial" panose="020B0604020202020204" pitchFamily="34" charset="0"/>
            </a:rPr>
            <a:t>Improved outcomes and experiences of services for CYP and their families</a:t>
          </a:r>
        </a:p>
      </dgm:t>
    </dgm:pt>
    <dgm:pt modelId="{556A6402-5E4E-4F72-A958-13ACC78A46E7}" type="parTrans" cxnId="{A51A4DE6-FCED-4B4E-A55A-D5CBBFF0EAF8}">
      <dgm:prSet/>
      <dgm:spPr/>
      <dgm:t>
        <a:bodyPr/>
        <a:lstStyle/>
        <a:p>
          <a:endParaRPr lang="en-GB" sz="1400">
            <a:latin typeface="Arial" panose="020B0604020202020204" pitchFamily="34" charset="0"/>
            <a:cs typeface="Arial" panose="020B0604020202020204" pitchFamily="34" charset="0"/>
          </a:endParaRPr>
        </a:p>
      </dgm:t>
    </dgm:pt>
    <dgm:pt modelId="{3DE55D6C-FF3E-43D7-8BFE-6E70495CF69A}" type="sibTrans" cxnId="{A51A4DE6-FCED-4B4E-A55A-D5CBBFF0EAF8}">
      <dgm:prSet/>
      <dgm:spPr/>
      <dgm:t>
        <a:bodyPr/>
        <a:lstStyle/>
        <a:p>
          <a:endParaRPr lang="en-GB" sz="1400">
            <a:latin typeface="Arial" panose="020B0604020202020204" pitchFamily="34" charset="0"/>
            <a:cs typeface="Arial" panose="020B0604020202020204" pitchFamily="34" charset="0"/>
          </a:endParaRPr>
        </a:p>
      </dgm:t>
    </dgm:pt>
    <dgm:pt modelId="{1E11B7A2-7A50-44EC-BE73-3B7E7473784B}">
      <dgm:prSet custT="1"/>
      <dgm:spPr/>
      <dgm:t>
        <a:bodyPr/>
        <a:lstStyle/>
        <a:p>
          <a:r>
            <a:rPr lang="en-GB" sz="1400" dirty="0">
              <a:latin typeface="Arial" panose="020B0604020202020204" pitchFamily="34" charset="0"/>
              <a:cs typeface="Arial" panose="020B0604020202020204" pitchFamily="34" charset="0"/>
            </a:rPr>
            <a:t>Downward projection of referrals being made to SLT due to increased needs being met more effectively at a targeted level</a:t>
          </a:r>
        </a:p>
      </dgm:t>
    </dgm:pt>
    <dgm:pt modelId="{22D69E97-2E56-4ACD-80B7-FB94CE020AC2}" type="parTrans" cxnId="{4A727E68-F332-43F7-B013-3B007B21DA1C}">
      <dgm:prSet/>
      <dgm:spPr/>
      <dgm:t>
        <a:bodyPr/>
        <a:lstStyle/>
        <a:p>
          <a:endParaRPr lang="en-GB" sz="1400">
            <a:latin typeface="Arial" panose="020B0604020202020204" pitchFamily="34" charset="0"/>
            <a:cs typeface="Arial" panose="020B0604020202020204" pitchFamily="34" charset="0"/>
          </a:endParaRPr>
        </a:p>
      </dgm:t>
    </dgm:pt>
    <dgm:pt modelId="{2D75D84E-1911-4C8C-8142-16376E3F2FCA}" type="sibTrans" cxnId="{4A727E68-F332-43F7-B013-3B007B21DA1C}">
      <dgm:prSet/>
      <dgm:spPr/>
      <dgm:t>
        <a:bodyPr/>
        <a:lstStyle/>
        <a:p>
          <a:endParaRPr lang="en-GB" sz="1400">
            <a:latin typeface="Arial" panose="020B0604020202020204" pitchFamily="34" charset="0"/>
            <a:cs typeface="Arial" panose="020B0604020202020204" pitchFamily="34" charset="0"/>
          </a:endParaRPr>
        </a:p>
      </dgm:t>
    </dgm:pt>
    <dgm:pt modelId="{FEA30A28-53E9-4B75-B648-E44885730D7C}">
      <dgm:prSet custT="1"/>
      <dgm:spPr/>
      <dgm:t>
        <a:bodyPr/>
        <a:lstStyle/>
        <a:p>
          <a:pPr>
            <a:buNone/>
          </a:pPr>
          <a:r>
            <a:rPr lang="en-GB" sz="1400" dirty="0">
              <a:latin typeface="Arial" panose="020B0604020202020204" pitchFamily="34" charset="0"/>
              <a:cs typeface="Arial" panose="020B0604020202020204" pitchFamily="34" charset="0"/>
            </a:rPr>
            <a:t>There will be shorter waits lists and times </a:t>
          </a:r>
          <a:r>
            <a:rPr lang="en-GB" sz="1400" b="0" i="0" u="none" dirty="0">
              <a:latin typeface="Arial" panose="020B0604020202020204" pitchFamily="34" charset="0"/>
              <a:cs typeface="Arial" panose="020B0604020202020204" pitchFamily="34" charset="0"/>
            </a:rPr>
            <a:t>for SLT support</a:t>
          </a:r>
          <a:endParaRPr lang="en-GB" sz="1400" dirty="0">
            <a:latin typeface="Arial" panose="020B0604020202020204" pitchFamily="34" charset="0"/>
            <a:cs typeface="Arial" panose="020B0604020202020204" pitchFamily="34" charset="0"/>
          </a:endParaRPr>
        </a:p>
      </dgm:t>
    </dgm:pt>
    <dgm:pt modelId="{72D92CEC-E44B-48FB-9ECA-B4D29EF31918}" type="parTrans" cxnId="{2BD478E7-6D14-4780-B6AF-B2A8EB3EDBA7}">
      <dgm:prSet/>
      <dgm:spPr/>
      <dgm:t>
        <a:bodyPr/>
        <a:lstStyle/>
        <a:p>
          <a:endParaRPr lang="en-GB" sz="1400">
            <a:latin typeface="Arial" panose="020B0604020202020204" pitchFamily="34" charset="0"/>
            <a:cs typeface="Arial" panose="020B0604020202020204" pitchFamily="34" charset="0"/>
          </a:endParaRPr>
        </a:p>
      </dgm:t>
    </dgm:pt>
    <dgm:pt modelId="{C3C8D778-A91E-4764-9CFE-E389542B4DD2}" type="sibTrans" cxnId="{2BD478E7-6D14-4780-B6AF-B2A8EB3EDBA7}">
      <dgm:prSet/>
      <dgm:spPr/>
      <dgm:t>
        <a:bodyPr/>
        <a:lstStyle/>
        <a:p>
          <a:endParaRPr lang="en-GB" sz="1400">
            <a:latin typeface="Arial" panose="020B0604020202020204" pitchFamily="34" charset="0"/>
            <a:cs typeface="Arial" panose="020B0604020202020204" pitchFamily="34" charset="0"/>
          </a:endParaRPr>
        </a:p>
      </dgm:t>
    </dgm:pt>
    <dgm:pt modelId="{EB75E9C6-4861-4E2B-BC69-76160593ECAA}">
      <dgm:prSet custT="1"/>
      <dgm:spPr/>
      <dgm:t>
        <a:bodyPr/>
        <a:lstStyle/>
        <a:p>
          <a:pPr>
            <a:buNone/>
          </a:pPr>
          <a:r>
            <a:rPr lang="en-GB" sz="1400" b="0" i="0" u="none" dirty="0">
              <a:latin typeface="Arial" panose="020B0604020202020204" pitchFamily="34" charset="0"/>
              <a:cs typeface="Arial" panose="020B0604020202020204" pitchFamily="34" charset="0"/>
            </a:rPr>
            <a:t>Reduction in number of fixed term or permanent exclusions</a:t>
          </a:r>
          <a:endParaRPr lang="en-GB" sz="1400" dirty="0">
            <a:latin typeface="Arial" panose="020B0604020202020204" pitchFamily="34" charset="0"/>
            <a:cs typeface="Arial" panose="020B0604020202020204" pitchFamily="34" charset="0"/>
          </a:endParaRPr>
        </a:p>
      </dgm:t>
    </dgm:pt>
    <dgm:pt modelId="{9272116F-2C20-42BD-95E1-8CA58F987AF8}" type="parTrans" cxnId="{C71503B1-954E-4AA7-9ECC-B1BADAB2E49A}">
      <dgm:prSet/>
      <dgm:spPr/>
      <dgm:t>
        <a:bodyPr/>
        <a:lstStyle/>
        <a:p>
          <a:endParaRPr lang="en-GB" sz="1400">
            <a:latin typeface="Arial" panose="020B0604020202020204" pitchFamily="34" charset="0"/>
            <a:cs typeface="Arial" panose="020B0604020202020204" pitchFamily="34" charset="0"/>
          </a:endParaRPr>
        </a:p>
      </dgm:t>
    </dgm:pt>
    <dgm:pt modelId="{33963907-BF76-47DC-85B3-EB1CC8590B32}" type="sibTrans" cxnId="{C71503B1-954E-4AA7-9ECC-B1BADAB2E49A}">
      <dgm:prSet/>
      <dgm:spPr/>
      <dgm:t>
        <a:bodyPr/>
        <a:lstStyle/>
        <a:p>
          <a:endParaRPr lang="en-GB" sz="1400">
            <a:latin typeface="Arial" panose="020B0604020202020204" pitchFamily="34" charset="0"/>
            <a:cs typeface="Arial" panose="020B0604020202020204" pitchFamily="34" charset="0"/>
          </a:endParaRPr>
        </a:p>
      </dgm:t>
    </dgm:pt>
    <dgm:pt modelId="{0B565EF3-9F9E-4AD3-A6F7-16B3B1E46F33}">
      <dgm:prSet custT="1"/>
      <dgm:spPr/>
      <dgm:t>
        <a:bodyPr/>
        <a:lstStyle/>
        <a:p>
          <a:r>
            <a:rPr lang="en-GB" sz="1400" dirty="0">
              <a:latin typeface="Arial" panose="020B0604020202020204" pitchFamily="34" charset="0"/>
              <a:cs typeface="Arial" panose="020B0604020202020204" pitchFamily="34" charset="0"/>
            </a:rPr>
            <a:t>CYP and their families experience improved integrated support and report they have confidence in the system and offer. </a:t>
          </a:r>
        </a:p>
      </dgm:t>
    </dgm:pt>
    <dgm:pt modelId="{86C15B81-24F8-46D3-9C9F-3FDD56A3599F}" type="parTrans" cxnId="{CC9C3DED-083F-46E7-A770-C19D8BBD35C3}">
      <dgm:prSet/>
      <dgm:spPr/>
      <dgm:t>
        <a:bodyPr/>
        <a:lstStyle/>
        <a:p>
          <a:endParaRPr lang="en-GB" sz="1400">
            <a:latin typeface="Arial" panose="020B0604020202020204" pitchFamily="34" charset="0"/>
            <a:cs typeface="Arial" panose="020B0604020202020204" pitchFamily="34" charset="0"/>
          </a:endParaRPr>
        </a:p>
      </dgm:t>
    </dgm:pt>
    <dgm:pt modelId="{4EFDB1E6-1615-4DF7-88E1-971690DC5B53}" type="sibTrans" cxnId="{CC9C3DED-083F-46E7-A770-C19D8BBD35C3}">
      <dgm:prSet/>
      <dgm:spPr/>
      <dgm:t>
        <a:bodyPr/>
        <a:lstStyle/>
        <a:p>
          <a:endParaRPr lang="en-GB" sz="1400">
            <a:latin typeface="Arial" panose="020B0604020202020204" pitchFamily="34" charset="0"/>
            <a:cs typeface="Arial" panose="020B0604020202020204" pitchFamily="34" charset="0"/>
          </a:endParaRPr>
        </a:p>
      </dgm:t>
    </dgm:pt>
    <dgm:pt modelId="{D1213AD5-BF2C-4BF8-A487-15B4026E561D}">
      <dgm:prSet custT="1"/>
      <dgm:spPr/>
      <dgm:t>
        <a:bodyPr/>
        <a:lstStyle/>
        <a:p>
          <a:r>
            <a:rPr lang="en-GB" sz="1400" dirty="0">
              <a:latin typeface="Arial" panose="020B0604020202020204" pitchFamily="34" charset="0"/>
              <a:cs typeface="Arial" panose="020B0604020202020204" pitchFamily="34" charset="0"/>
            </a:rPr>
            <a:t>There will be a systematic approach to meeting needs and this is reflected in how plans are developed and prioritised so that improvements are meaningful for CYP and their families across Devon.</a:t>
          </a:r>
        </a:p>
      </dgm:t>
    </dgm:pt>
    <dgm:pt modelId="{A0497E32-1C36-41ED-B301-2992BC8C2724}" type="parTrans" cxnId="{3FBD9A7E-1173-4E0B-B98C-9D25BE7ACEB0}">
      <dgm:prSet/>
      <dgm:spPr/>
      <dgm:t>
        <a:bodyPr/>
        <a:lstStyle/>
        <a:p>
          <a:endParaRPr lang="en-GB" sz="1400">
            <a:latin typeface="Arial" panose="020B0604020202020204" pitchFamily="34" charset="0"/>
            <a:cs typeface="Arial" panose="020B0604020202020204" pitchFamily="34" charset="0"/>
          </a:endParaRPr>
        </a:p>
      </dgm:t>
    </dgm:pt>
    <dgm:pt modelId="{62CFCBD2-453C-41EC-A9D8-CC2ADC3ECC73}" type="sibTrans" cxnId="{3FBD9A7E-1173-4E0B-B98C-9D25BE7ACEB0}">
      <dgm:prSet/>
      <dgm:spPr/>
      <dgm:t>
        <a:bodyPr/>
        <a:lstStyle/>
        <a:p>
          <a:endParaRPr lang="en-GB" sz="1400">
            <a:latin typeface="Arial" panose="020B0604020202020204" pitchFamily="34" charset="0"/>
            <a:cs typeface="Arial" panose="020B0604020202020204" pitchFamily="34" charset="0"/>
          </a:endParaRPr>
        </a:p>
      </dgm:t>
    </dgm:pt>
    <dgm:pt modelId="{264E12D7-A5C7-4F2E-AD72-D70EBC438A59}">
      <dgm:prSet custT="1"/>
      <dgm:spPr/>
      <dgm:t>
        <a:bodyPr/>
        <a:lstStyle/>
        <a:p>
          <a:pPr>
            <a:buNone/>
          </a:pPr>
          <a:r>
            <a:rPr lang="en-GB" sz="1400" b="0" i="0" u="none" dirty="0">
              <a:latin typeface="Arial" panose="020B0604020202020204" pitchFamily="34" charset="0"/>
              <a:cs typeface="Arial" panose="020B0604020202020204" pitchFamily="34" charset="0"/>
            </a:rPr>
            <a:t>There will be sufficient SLT workforce to meet predicted level of need- improved staff retention and recruitment</a:t>
          </a:r>
          <a:endParaRPr lang="en-GB" sz="1400" dirty="0">
            <a:latin typeface="Arial" panose="020B0604020202020204" pitchFamily="34" charset="0"/>
            <a:cs typeface="Arial" panose="020B0604020202020204" pitchFamily="34" charset="0"/>
          </a:endParaRPr>
        </a:p>
      </dgm:t>
    </dgm:pt>
    <dgm:pt modelId="{28BCADEB-AE12-47D5-A37A-23AE4C2180F5}" type="parTrans" cxnId="{92D85C5F-0BF4-4FC2-8163-4088071F4D14}">
      <dgm:prSet/>
      <dgm:spPr/>
      <dgm:t>
        <a:bodyPr/>
        <a:lstStyle/>
        <a:p>
          <a:endParaRPr lang="en-GB" sz="1400">
            <a:latin typeface="Arial" panose="020B0604020202020204" pitchFamily="34" charset="0"/>
            <a:cs typeface="Arial" panose="020B0604020202020204" pitchFamily="34" charset="0"/>
          </a:endParaRPr>
        </a:p>
      </dgm:t>
    </dgm:pt>
    <dgm:pt modelId="{72391C92-7161-40E9-BE55-32FBA875D974}" type="sibTrans" cxnId="{92D85C5F-0BF4-4FC2-8163-4088071F4D14}">
      <dgm:prSet/>
      <dgm:spPr/>
      <dgm:t>
        <a:bodyPr/>
        <a:lstStyle/>
        <a:p>
          <a:endParaRPr lang="en-GB" sz="1400">
            <a:latin typeface="Arial" panose="020B0604020202020204" pitchFamily="34" charset="0"/>
            <a:cs typeface="Arial" panose="020B0604020202020204" pitchFamily="34" charset="0"/>
          </a:endParaRPr>
        </a:p>
      </dgm:t>
    </dgm:pt>
    <dgm:pt modelId="{EA937F39-B09E-45B2-A009-C71235A6B446}" type="pres">
      <dgm:prSet presAssocID="{0CA674E7-84E2-49D1-9FC2-799903AA544F}" presName="diagram" presStyleCnt="0">
        <dgm:presLayoutVars>
          <dgm:dir/>
          <dgm:resizeHandles val="exact"/>
        </dgm:presLayoutVars>
      </dgm:prSet>
      <dgm:spPr/>
    </dgm:pt>
    <dgm:pt modelId="{649FC77C-B1EE-4383-8F07-11B744A75B4A}" type="pres">
      <dgm:prSet presAssocID="{0B565EF3-9F9E-4AD3-A6F7-16B3B1E46F33}" presName="node" presStyleLbl="node1" presStyleIdx="0" presStyleCnt="7">
        <dgm:presLayoutVars>
          <dgm:bulletEnabled val="1"/>
        </dgm:presLayoutVars>
      </dgm:prSet>
      <dgm:spPr/>
    </dgm:pt>
    <dgm:pt modelId="{4AE5A242-A83B-418A-AA68-F291B7610D48}" type="pres">
      <dgm:prSet presAssocID="{4EFDB1E6-1615-4DF7-88E1-971690DC5B53}" presName="sibTrans" presStyleCnt="0"/>
      <dgm:spPr/>
    </dgm:pt>
    <dgm:pt modelId="{181294EE-A346-4FBE-AE4A-EFA3B96E01AE}" type="pres">
      <dgm:prSet presAssocID="{D1213AD5-BF2C-4BF8-A487-15B4026E561D}" presName="node" presStyleLbl="node1" presStyleIdx="1" presStyleCnt="7">
        <dgm:presLayoutVars>
          <dgm:bulletEnabled val="1"/>
        </dgm:presLayoutVars>
      </dgm:prSet>
      <dgm:spPr/>
    </dgm:pt>
    <dgm:pt modelId="{4EA3EE5B-FA3A-473B-AECB-D67F8A6CEBC7}" type="pres">
      <dgm:prSet presAssocID="{62CFCBD2-453C-41EC-A9D8-CC2ADC3ECC73}" presName="sibTrans" presStyleCnt="0"/>
      <dgm:spPr/>
    </dgm:pt>
    <dgm:pt modelId="{B2780B20-8A14-446F-A57A-4A51590C7B62}" type="pres">
      <dgm:prSet presAssocID="{9FA81BDD-1BF9-4C11-9851-E58AF851C707}" presName="node" presStyleLbl="node1" presStyleIdx="2" presStyleCnt="7">
        <dgm:presLayoutVars>
          <dgm:bulletEnabled val="1"/>
        </dgm:presLayoutVars>
      </dgm:prSet>
      <dgm:spPr/>
    </dgm:pt>
    <dgm:pt modelId="{D872A441-F2A4-4EAA-BA66-9DF7305D96B4}" type="pres">
      <dgm:prSet presAssocID="{3DE55D6C-FF3E-43D7-8BFE-6E70495CF69A}" presName="sibTrans" presStyleCnt="0"/>
      <dgm:spPr/>
    </dgm:pt>
    <dgm:pt modelId="{4FBDF965-B21E-4B9D-8172-2E1312A066F4}" type="pres">
      <dgm:prSet presAssocID="{1E11B7A2-7A50-44EC-BE73-3B7E7473784B}" presName="node" presStyleLbl="node1" presStyleIdx="3" presStyleCnt="7">
        <dgm:presLayoutVars>
          <dgm:bulletEnabled val="1"/>
        </dgm:presLayoutVars>
      </dgm:prSet>
      <dgm:spPr/>
    </dgm:pt>
    <dgm:pt modelId="{9F448320-54CE-42D9-B739-7C2FE7B8729C}" type="pres">
      <dgm:prSet presAssocID="{2D75D84E-1911-4C8C-8142-16376E3F2FCA}" presName="sibTrans" presStyleCnt="0"/>
      <dgm:spPr/>
    </dgm:pt>
    <dgm:pt modelId="{ACFD832F-175C-4C82-8498-5F5A868A9B8C}" type="pres">
      <dgm:prSet presAssocID="{FEA30A28-53E9-4B75-B648-E44885730D7C}" presName="node" presStyleLbl="node1" presStyleIdx="4" presStyleCnt="7">
        <dgm:presLayoutVars>
          <dgm:bulletEnabled val="1"/>
        </dgm:presLayoutVars>
      </dgm:prSet>
      <dgm:spPr/>
    </dgm:pt>
    <dgm:pt modelId="{1688DE51-12D9-4727-99E8-9147A57EF5FB}" type="pres">
      <dgm:prSet presAssocID="{C3C8D778-A91E-4764-9CFE-E389542B4DD2}" presName="sibTrans" presStyleCnt="0"/>
      <dgm:spPr/>
    </dgm:pt>
    <dgm:pt modelId="{6A927D7C-189A-4C93-97CF-3F60D0723BD0}" type="pres">
      <dgm:prSet presAssocID="{EB75E9C6-4861-4E2B-BC69-76160593ECAA}" presName="node" presStyleLbl="node1" presStyleIdx="5" presStyleCnt="7">
        <dgm:presLayoutVars>
          <dgm:bulletEnabled val="1"/>
        </dgm:presLayoutVars>
      </dgm:prSet>
      <dgm:spPr/>
    </dgm:pt>
    <dgm:pt modelId="{F7F6EBC8-F5AE-4033-807F-E76FA07CD6D9}" type="pres">
      <dgm:prSet presAssocID="{33963907-BF76-47DC-85B3-EB1CC8590B32}" presName="sibTrans" presStyleCnt="0"/>
      <dgm:spPr/>
    </dgm:pt>
    <dgm:pt modelId="{85378013-0F03-41A1-B1D8-762724DCFDEF}" type="pres">
      <dgm:prSet presAssocID="{264E12D7-A5C7-4F2E-AD72-D70EBC438A59}" presName="node" presStyleLbl="node1" presStyleIdx="6" presStyleCnt="7">
        <dgm:presLayoutVars>
          <dgm:bulletEnabled val="1"/>
        </dgm:presLayoutVars>
      </dgm:prSet>
      <dgm:spPr/>
    </dgm:pt>
  </dgm:ptLst>
  <dgm:cxnLst>
    <dgm:cxn modelId="{42EC0F17-361C-4F4E-9611-78CE8EFBAA27}" type="presOf" srcId="{D1213AD5-BF2C-4BF8-A487-15B4026E561D}" destId="{181294EE-A346-4FBE-AE4A-EFA3B96E01AE}" srcOrd="0" destOrd="0" presId="urn:microsoft.com/office/officeart/2005/8/layout/default"/>
    <dgm:cxn modelId="{92D85C5F-0BF4-4FC2-8163-4088071F4D14}" srcId="{0CA674E7-84E2-49D1-9FC2-799903AA544F}" destId="{264E12D7-A5C7-4F2E-AD72-D70EBC438A59}" srcOrd="6" destOrd="0" parTransId="{28BCADEB-AE12-47D5-A37A-23AE4C2180F5}" sibTransId="{72391C92-7161-40E9-BE55-32FBA875D974}"/>
    <dgm:cxn modelId="{4A727E68-F332-43F7-B013-3B007B21DA1C}" srcId="{0CA674E7-84E2-49D1-9FC2-799903AA544F}" destId="{1E11B7A2-7A50-44EC-BE73-3B7E7473784B}" srcOrd="3" destOrd="0" parTransId="{22D69E97-2E56-4ACD-80B7-FB94CE020AC2}" sibTransId="{2D75D84E-1911-4C8C-8142-16376E3F2FCA}"/>
    <dgm:cxn modelId="{3FBD9A7E-1173-4E0B-B98C-9D25BE7ACEB0}" srcId="{0CA674E7-84E2-49D1-9FC2-799903AA544F}" destId="{D1213AD5-BF2C-4BF8-A487-15B4026E561D}" srcOrd="1" destOrd="0" parTransId="{A0497E32-1C36-41ED-B301-2992BC8C2724}" sibTransId="{62CFCBD2-453C-41EC-A9D8-CC2ADC3ECC73}"/>
    <dgm:cxn modelId="{72C68586-DB86-4AB4-BEE3-BB0397B94C18}" type="presOf" srcId="{264E12D7-A5C7-4F2E-AD72-D70EBC438A59}" destId="{85378013-0F03-41A1-B1D8-762724DCFDEF}" srcOrd="0" destOrd="0" presId="urn:microsoft.com/office/officeart/2005/8/layout/default"/>
    <dgm:cxn modelId="{B2D250A3-652A-4144-BA3D-007078C54A58}" type="presOf" srcId="{9FA81BDD-1BF9-4C11-9851-E58AF851C707}" destId="{B2780B20-8A14-446F-A57A-4A51590C7B62}" srcOrd="0" destOrd="0" presId="urn:microsoft.com/office/officeart/2005/8/layout/default"/>
    <dgm:cxn modelId="{C71503B1-954E-4AA7-9ECC-B1BADAB2E49A}" srcId="{0CA674E7-84E2-49D1-9FC2-799903AA544F}" destId="{EB75E9C6-4861-4E2B-BC69-76160593ECAA}" srcOrd="5" destOrd="0" parTransId="{9272116F-2C20-42BD-95E1-8CA58F987AF8}" sibTransId="{33963907-BF76-47DC-85B3-EB1CC8590B32}"/>
    <dgm:cxn modelId="{4C6E54B5-A3FD-4171-AC4F-F6FDBDBF1A2F}" type="presOf" srcId="{0B565EF3-9F9E-4AD3-A6F7-16B3B1E46F33}" destId="{649FC77C-B1EE-4383-8F07-11B744A75B4A}" srcOrd="0" destOrd="0" presId="urn:microsoft.com/office/officeart/2005/8/layout/default"/>
    <dgm:cxn modelId="{CA7AAEBA-4621-4C37-B084-8B6EC142803A}" type="presOf" srcId="{1E11B7A2-7A50-44EC-BE73-3B7E7473784B}" destId="{4FBDF965-B21E-4B9D-8172-2E1312A066F4}" srcOrd="0" destOrd="0" presId="urn:microsoft.com/office/officeart/2005/8/layout/default"/>
    <dgm:cxn modelId="{C89F36BF-B289-4D59-BAF7-2A2F7BA04C2F}" type="presOf" srcId="{0CA674E7-84E2-49D1-9FC2-799903AA544F}" destId="{EA937F39-B09E-45B2-A009-C71235A6B446}" srcOrd="0" destOrd="0" presId="urn:microsoft.com/office/officeart/2005/8/layout/default"/>
    <dgm:cxn modelId="{2BAA6ADD-B21A-4892-9CDD-18F73A1263C9}" type="presOf" srcId="{EB75E9C6-4861-4E2B-BC69-76160593ECAA}" destId="{6A927D7C-189A-4C93-97CF-3F60D0723BD0}" srcOrd="0" destOrd="0" presId="urn:microsoft.com/office/officeart/2005/8/layout/default"/>
    <dgm:cxn modelId="{A51A4DE6-FCED-4B4E-A55A-D5CBBFF0EAF8}" srcId="{0CA674E7-84E2-49D1-9FC2-799903AA544F}" destId="{9FA81BDD-1BF9-4C11-9851-E58AF851C707}" srcOrd="2" destOrd="0" parTransId="{556A6402-5E4E-4F72-A958-13ACC78A46E7}" sibTransId="{3DE55D6C-FF3E-43D7-8BFE-6E70495CF69A}"/>
    <dgm:cxn modelId="{2BD478E7-6D14-4780-B6AF-B2A8EB3EDBA7}" srcId="{0CA674E7-84E2-49D1-9FC2-799903AA544F}" destId="{FEA30A28-53E9-4B75-B648-E44885730D7C}" srcOrd="4" destOrd="0" parTransId="{72D92CEC-E44B-48FB-9ECA-B4D29EF31918}" sibTransId="{C3C8D778-A91E-4764-9CFE-E389542B4DD2}"/>
    <dgm:cxn modelId="{CC9C3DED-083F-46E7-A770-C19D8BBD35C3}" srcId="{0CA674E7-84E2-49D1-9FC2-799903AA544F}" destId="{0B565EF3-9F9E-4AD3-A6F7-16B3B1E46F33}" srcOrd="0" destOrd="0" parTransId="{86C15B81-24F8-46D3-9C9F-3FDD56A3599F}" sibTransId="{4EFDB1E6-1615-4DF7-88E1-971690DC5B53}"/>
    <dgm:cxn modelId="{97D635F1-DED8-40ED-9297-9AFC1145E770}" type="presOf" srcId="{FEA30A28-53E9-4B75-B648-E44885730D7C}" destId="{ACFD832F-175C-4C82-8498-5F5A868A9B8C}" srcOrd="0" destOrd="0" presId="urn:microsoft.com/office/officeart/2005/8/layout/default"/>
    <dgm:cxn modelId="{BB8D84EB-A75D-4FEE-BE9A-57BCAB077BB8}" type="presParOf" srcId="{EA937F39-B09E-45B2-A009-C71235A6B446}" destId="{649FC77C-B1EE-4383-8F07-11B744A75B4A}" srcOrd="0" destOrd="0" presId="urn:microsoft.com/office/officeart/2005/8/layout/default"/>
    <dgm:cxn modelId="{37AE0454-6E0E-4FB7-A113-5FC93446EB9D}" type="presParOf" srcId="{EA937F39-B09E-45B2-A009-C71235A6B446}" destId="{4AE5A242-A83B-418A-AA68-F291B7610D48}" srcOrd="1" destOrd="0" presId="urn:microsoft.com/office/officeart/2005/8/layout/default"/>
    <dgm:cxn modelId="{5F130391-AD03-4F52-8FAD-08A434758D55}" type="presParOf" srcId="{EA937F39-B09E-45B2-A009-C71235A6B446}" destId="{181294EE-A346-4FBE-AE4A-EFA3B96E01AE}" srcOrd="2" destOrd="0" presId="urn:microsoft.com/office/officeart/2005/8/layout/default"/>
    <dgm:cxn modelId="{628E80C3-DC02-4070-8769-B5B553CB8451}" type="presParOf" srcId="{EA937F39-B09E-45B2-A009-C71235A6B446}" destId="{4EA3EE5B-FA3A-473B-AECB-D67F8A6CEBC7}" srcOrd="3" destOrd="0" presId="urn:microsoft.com/office/officeart/2005/8/layout/default"/>
    <dgm:cxn modelId="{406DAC7C-03D7-4BAB-A1E8-7D3F9C2B823C}" type="presParOf" srcId="{EA937F39-B09E-45B2-A009-C71235A6B446}" destId="{B2780B20-8A14-446F-A57A-4A51590C7B62}" srcOrd="4" destOrd="0" presId="urn:microsoft.com/office/officeart/2005/8/layout/default"/>
    <dgm:cxn modelId="{26E2AAA7-8C34-435E-913F-6441D064842F}" type="presParOf" srcId="{EA937F39-B09E-45B2-A009-C71235A6B446}" destId="{D872A441-F2A4-4EAA-BA66-9DF7305D96B4}" srcOrd="5" destOrd="0" presId="urn:microsoft.com/office/officeart/2005/8/layout/default"/>
    <dgm:cxn modelId="{1057649D-5D48-4370-96BC-9BD76A764489}" type="presParOf" srcId="{EA937F39-B09E-45B2-A009-C71235A6B446}" destId="{4FBDF965-B21E-4B9D-8172-2E1312A066F4}" srcOrd="6" destOrd="0" presId="urn:microsoft.com/office/officeart/2005/8/layout/default"/>
    <dgm:cxn modelId="{5100B6C6-3EE6-4A76-B30D-5E897BFE44FA}" type="presParOf" srcId="{EA937F39-B09E-45B2-A009-C71235A6B446}" destId="{9F448320-54CE-42D9-B739-7C2FE7B8729C}" srcOrd="7" destOrd="0" presId="urn:microsoft.com/office/officeart/2005/8/layout/default"/>
    <dgm:cxn modelId="{1655AE28-33CF-4F9A-B3DE-4E3A852FD1BC}" type="presParOf" srcId="{EA937F39-B09E-45B2-A009-C71235A6B446}" destId="{ACFD832F-175C-4C82-8498-5F5A868A9B8C}" srcOrd="8" destOrd="0" presId="urn:microsoft.com/office/officeart/2005/8/layout/default"/>
    <dgm:cxn modelId="{7537F7F3-3512-4F9D-9A29-6905D311F641}" type="presParOf" srcId="{EA937F39-B09E-45B2-A009-C71235A6B446}" destId="{1688DE51-12D9-4727-99E8-9147A57EF5FB}" srcOrd="9" destOrd="0" presId="urn:microsoft.com/office/officeart/2005/8/layout/default"/>
    <dgm:cxn modelId="{F114684D-5DAE-4A2D-BA5A-589EE932DC53}" type="presParOf" srcId="{EA937F39-B09E-45B2-A009-C71235A6B446}" destId="{6A927D7C-189A-4C93-97CF-3F60D0723BD0}" srcOrd="10" destOrd="0" presId="urn:microsoft.com/office/officeart/2005/8/layout/default"/>
    <dgm:cxn modelId="{65A9D73D-BF1A-44EC-8D2E-11110808129D}" type="presParOf" srcId="{EA937F39-B09E-45B2-A009-C71235A6B446}" destId="{F7F6EBC8-F5AE-4033-807F-E76FA07CD6D9}" srcOrd="11" destOrd="0" presId="urn:microsoft.com/office/officeart/2005/8/layout/default"/>
    <dgm:cxn modelId="{20A2C58A-7C6F-45ED-B526-AA9A2A69A7B5}" type="presParOf" srcId="{EA937F39-B09E-45B2-A009-C71235A6B446}" destId="{85378013-0F03-41A1-B1D8-762724DCFDEF}"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8856B-3F87-42D9-8128-95D6A4CA9A20}">
      <dsp:nvSpPr>
        <dsp:cNvPr id="0" name=""/>
        <dsp:cNvSpPr/>
      </dsp:nvSpPr>
      <dsp:spPr>
        <a:xfrm>
          <a:off x="6049491" y="1855115"/>
          <a:ext cx="5870034" cy="15890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57150" lvl="1" indent="-57150" algn="r" defTabSz="488950">
            <a:lnSpc>
              <a:spcPct val="90000"/>
            </a:lnSpc>
            <a:spcBef>
              <a:spcPct val="0"/>
            </a:spcBef>
            <a:spcAft>
              <a:spcPts val="0"/>
            </a:spcAft>
            <a:buNone/>
          </a:pPr>
          <a:r>
            <a:rPr lang="en-GB" sz="1100" kern="1200" dirty="0">
              <a:latin typeface="Arial" panose="020B0604020202020204" pitchFamily="34" charset="0"/>
              <a:ea typeface="Times New Roman" panose="02020603050405020304" pitchFamily="18" charset="0"/>
              <a:cs typeface="Arial" panose="020B0604020202020204" pitchFamily="34" charset="0"/>
            </a:rPr>
            <a:t>C</a:t>
          </a:r>
          <a:r>
            <a:rPr lang="en-GB" sz="1100" kern="1200" dirty="0">
              <a:effectLst/>
              <a:latin typeface="Arial" panose="020B0604020202020204" pitchFamily="34" charset="0"/>
              <a:ea typeface="Times New Roman" panose="02020603050405020304" pitchFamily="18" charset="0"/>
              <a:cs typeface="Arial" panose="020B0604020202020204" pitchFamily="34" charset="0"/>
            </a:rPr>
            <a:t>hildren with poor vocabulary at age 5yrs are more than twice as likely to be unemployed at age 34yrs as children with good vocabulary(Feinstein et al, 2006)</a:t>
          </a:r>
          <a:endParaRPr lang="en-GB" sz="1100" kern="1200" dirty="0">
            <a:latin typeface="Arial" panose="020B0604020202020204" pitchFamily="34" charset="0"/>
            <a:cs typeface="Arial" panose="020B0604020202020204" pitchFamily="34" charset="0"/>
          </a:endParaRPr>
        </a:p>
        <a:p>
          <a:pPr marL="57150" lvl="1" indent="-57150" algn="r" defTabSz="488950">
            <a:lnSpc>
              <a:spcPct val="90000"/>
            </a:lnSpc>
            <a:spcBef>
              <a:spcPct val="0"/>
            </a:spcBef>
            <a:spcAft>
              <a:spcPts val="0"/>
            </a:spcAft>
            <a:buNone/>
          </a:pPr>
          <a:endParaRPr lang="en-GB" sz="1100" kern="1200" dirty="0">
            <a:latin typeface="Arial" panose="020B0604020202020204" pitchFamily="34" charset="0"/>
            <a:cs typeface="Arial" panose="020B0604020202020204" pitchFamily="34" charset="0"/>
          </a:endParaRPr>
        </a:p>
        <a:p>
          <a:pPr marL="57150" lvl="1" indent="-57150" algn="r" defTabSz="488950">
            <a:lnSpc>
              <a:spcPct val="90000"/>
            </a:lnSpc>
            <a:spcBef>
              <a:spcPct val="0"/>
            </a:spcBef>
            <a:spcAft>
              <a:spcPts val="0"/>
            </a:spcAft>
            <a:buNone/>
          </a:pPr>
          <a:r>
            <a:rPr lang="en-GB" sz="1100" kern="1200" dirty="0">
              <a:latin typeface="Arial" panose="020B0604020202020204" pitchFamily="34" charset="0"/>
              <a:cs typeface="Arial" panose="020B0604020202020204" pitchFamily="34" charset="0"/>
            </a:rPr>
            <a:t>88% of long-term unemployed young men have been found to have SLCN (Elliot, 2011)</a:t>
          </a:r>
        </a:p>
      </dsp:txBody>
      <dsp:txXfrm>
        <a:off x="7845407" y="2287273"/>
        <a:ext cx="4039214" cy="1121948"/>
      </dsp:txXfrm>
    </dsp:sp>
    <dsp:sp modelId="{277CCFC1-7CCD-42CD-ACE7-C58EE4689988}">
      <dsp:nvSpPr>
        <dsp:cNvPr id="0" name=""/>
        <dsp:cNvSpPr/>
      </dsp:nvSpPr>
      <dsp:spPr>
        <a:xfrm>
          <a:off x="196095" y="1840186"/>
          <a:ext cx="5008181" cy="14947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57150" lvl="1" indent="-57150" algn="l" defTabSz="488950">
            <a:lnSpc>
              <a:spcPct val="90000"/>
            </a:lnSpc>
            <a:spcBef>
              <a:spcPct val="0"/>
            </a:spcBef>
            <a:spcAft>
              <a:spcPct val="15000"/>
            </a:spcAft>
            <a:buFont typeface="Arial" panose="020B0604020202020204" pitchFamily="34" charset="0"/>
            <a:buNone/>
          </a:pPr>
          <a:r>
            <a:rPr lang="en-GB" altLang="en-US" sz="1100" kern="1200" dirty="0">
              <a:latin typeface="Arial" panose="020B0604020202020204" pitchFamily="34" charset="0"/>
              <a:cs typeface="Arial" panose="020B0604020202020204" pitchFamily="34" charset="0"/>
            </a:rPr>
            <a:t>Over 60% of young people who are accessing youth justice services have unmet and unrecognised SLCN (Bryan et al, 2015).</a:t>
          </a:r>
          <a:endParaRPr lang="en-GB" sz="1100" kern="1200" dirty="0">
            <a:latin typeface="Arial" panose="020B0604020202020204" pitchFamily="34" charset="0"/>
            <a:cs typeface="Arial" panose="020B0604020202020204" pitchFamily="34" charset="0"/>
          </a:endParaRPr>
        </a:p>
        <a:p>
          <a:pPr marL="57150" lvl="1" indent="-57150" algn="l" defTabSz="488950">
            <a:lnSpc>
              <a:spcPct val="90000"/>
            </a:lnSpc>
            <a:spcBef>
              <a:spcPct val="0"/>
            </a:spcBef>
            <a:spcAft>
              <a:spcPct val="15000"/>
            </a:spcAft>
            <a:buFont typeface="Arial" panose="020B0604020202020204" pitchFamily="34" charset="0"/>
            <a:buNone/>
          </a:pPr>
          <a:r>
            <a:rPr lang="en-GB" sz="1100" kern="1200" dirty="0">
              <a:latin typeface="Arial" panose="020B0604020202020204" pitchFamily="34" charset="0"/>
              <a:cs typeface="Arial" panose="020B0604020202020204" pitchFamily="34" charset="0"/>
            </a:rPr>
            <a:t>In 2019-2020 the Youth Justice Board found that 71% of children sentenced had speech, language and communication needs (Youth Justice Board/Ministry of Justice, 2021)</a:t>
          </a:r>
        </a:p>
      </dsp:txBody>
      <dsp:txXfrm>
        <a:off x="228930" y="2246708"/>
        <a:ext cx="3440057" cy="1055391"/>
      </dsp:txXfrm>
    </dsp:sp>
    <dsp:sp modelId="{AADE4A24-F660-4723-B6AC-90ADC82E0C47}">
      <dsp:nvSpPr>
        <dsp:cNvPr id="0" name=""/>
        <dsp:cNvSpPr/>
      </dsp:nvSpPr>
      <dsp:spPr>
        <a:xfrm>
          <a:off x="6057268" y="48376"/>
          <a:ext cx="5883066" cy="172626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57150" lvl="1" indent="-57150" algn="r" defTabSz="488950">
            <a:lnSpc>
              <a:spcPct val="90000"/>
            </a:lnSpc>
            <a:spcBef>
              <a:spcPct val="0"/>
            </a:spcBef>
            <a:spcAft>
              <a:spcPct val="15000"/>
            </a:spcAft>
            <a:buFont typeface="Arial" panose="020B0604020202020204" pitchFamily="34" charset="0"/>
            <a:buNone/>
          </a:pPr>
          <a:r>
            <a:rPr lang="en-GB" sz="1100" kern="1200" dirty="0">
              <a:latin typeface="Arial" panose="020B0604020202020204" pitchFamily="34" charset="0"/>
              <a:ea typeface="Times New Roman" panose="02020603050405020304" pitchFamily="18" charset="0"/>
              <a:cs typeface="Arial" panose="020B0604020202020204" pitchFamily="34" charset="0"/>
            </a:rPr>
            <a:t>C</a:t>
          </a:r>
          <a:r>
            <a:rPr lang="en-GB" sz="1100" kern="1200" dirty="0">
              <a:effectLst/>
              <a:latin typeface="Arial" panose="020B0604020202020204" pitchFamily="34" charset="0"/>
              <a:ea typeface="Times New Roman" panose="02020603050405020304" pitchFamily="18" charset="0"/>
              <a:cs typeface="Arial" panose="020B0604020202020204" pitchFamily="34" charset="0"/>
            </a:rPr>
            <a:t>hildren who struggle with language at 5yrs are six times less likely to reach the expected standard in English at age 11yrs than children who have had good language skills at 5yrs, and ten times less likely to achieve the expected level in maths (</a:t>
          </a:r>
          <a:r>
            <a:rPr lang="en-GB" sz="1100" kern="1200" dirty="0" err="1">
              <a:effectLst/>
              <a:latin typeface="Arial" panose="020B0604020202020204" pitchFamily="34" charset="0"/>
              <a:ea typeface="Times New Roman" panose="02020603050405020304" pitchFamily="18" charset="0"/>
              <a:cs typeface="Arial" panose="020B0604020202020204" pitchFamily="34" charset="0"/>
            </a:rPr>
            <a:t>Roulestone</a:t>
          </a:r>
          <a:r>
            <a:rPr lang="en-GB" sz="1100" kern="1200" dirty="0">
              <a:effectLst/>
              <a:latin typeface="Arial" panose="020B0604020202020204" pitchFamily="34" charset="0"/>
              <a:ea typeface="Times New Roman" panose="02020603050405020304" pitchFamily="18" charset="0"/>
              <a:cs typeface="Arial" panose="020B0604020202020204" pitchFamily="34" charset="0"/>
            </a:rPr>
            <a:t> et al, 2011)</a:t>
          </a:r>
          <a:endParaRPr lang="en-GB" sz="1100" kern="1200" dirty="0">
            <a:latin typeface="Arial" panose="020B0604020202020204" pitchFamily="34" charset="0"/>
            <a:cs typeface="Arial" panose="020B0604020202020204" pitchFamily="34" charset="0"/>
          </a:endParaRPr>
        </a:p>
        <a:p>
          <a:pPr marL="57150" lvl="1" indent="-57150" algn="r" defTabSz="488950">
            <a:lnSpc>
              <a:spcPct val="90000"/>
            </a:lnSpc>
            <a:spcBef>
              <a:spcPct val="0"/>
            </a:spcBef>
            <a:spcAft>
              <a:spcPct val="15000"/>
            </a:spcAft>
            <a:buFont typeface="Arial" panose="020B0604020202020204" pitchFamily="34" charset="0"/>
            <a:buNone/>
          </a:pPr>
          <a:r>
            <a:rPr lang="en-US" sz="1100" kern="1200" dirty="0">
              <a:latin typeface="Arial" panose="020B0604020202020204" pitchFamily="34" charset="0"/>
              <a:cs typeface="Arial" panose="020B0604020202020204" pitchFamily="34" charset="0"/>
            </a:rPr>
            <a:t>There is a clear correlation between many of the groups of pupils who are disproportionately more likely to be excluded, and the groups of children and young people who are more likely to have communication needs (Clegg, 2004; Clegg et al, 2009).</a:t>
          </a:r>
          <a:endParaRPr lang="en-GB" sz="1100" kern="1200" dirty="0">
            <a:latin typeface="Arial" panose="020B0604020202020204" pitchFamily="34" charset="0"/>
            <a:cs typeface="Arial" panose="020B0604020202020204" pitchFamily="34" charset="0"/>
          </a:endParaRPr>
        </a:p>
      </dsp:txBody>
      <dsp:txXfrm>
        <a:off x="7860108" y="86296"/>
        <a:ext cx="4042306" cy="1218859"/>
      </dsp:txXfrm>
    </dsp:sp>
    <dsp:sp modelId="{6CD953B6-533F-4827-93F1-E86213E4690D}">
      <dsp:nvSpPr>
        <dsp:cNvPr id="0" name=""/>
        <dsp:cNvSpPr/>
      </dsp:nvSpPr>
      <dsp:spPr>
        <a:xfrm>
          <a:off x="194124" y="193140"/>
          <a:ext cx="4529583" cy="146240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57150" lvl="1" indent="-57150" algn="l" defTabSz="488950">
            <a:lnSpc>
              <a:spcPct val="90000"/>
            </a:lnSpc>
            <a:spcBef>
              <a:spcPct val="0"/>
            </a:spcBef>
            <a:spcAft>
              <a:spcPct val="15000"/>
            </a:spcAft>
            <a:buFont typeface="Arial" panose="020B0604020202020204" pitchFamily="34" charset="0"/>
            <a:buNone/>
          </a:pPr>
          <a:r>
            <a:rPr lang="en-GB" altLang="en-US" sz="1100" kern="1200" dirty="0">
              <a:latin typeface="Arial" panose="020B0604020202020204" pitchFamily="34" charset="0"/>
              <a:cs typeface="Arial" panose="020B0604020202020204" pitchFamily="34" charset="0"/>
            </a:rPr>
            <a:t>81% of children and young people with SEMH have significant unidentified language disorders that impact on their ability to engage with interventions and support (Hollo et al, 2014).</a:t>
          </a:r>
          <a:endParaRPr lang="en-GB" sz="1100" kern="1200" dirty="0">
            <a:latin typeface="Arial" panose="020B0604020202020204" pitchFamily="34" charset="0"/>
            <a:cs typeface="Arial" panose="020B0604020202020204" pitchFamily="34" charset="0"/>
          </a:endParaRPr>
        </a:p>
        <a:p>
          <a:pPr marL="57150" lvl="1" indent="-57150" algn="l" defTabSz="488950">
            <a:lnSpc>
              <a:spcPct val="90000"/>
            </a:lnSpc>
            <a:spcBef>
              <a:spcPct val="0"/>
            </a:spcBef>
            <a:spcAft>
              <a:spcPct val="15000"/>
            </a:spcAft>
            <a:buFont typeface="Arial" panose="020B0604020202020204" pitchFamily="34" charset="0"/>
            <a:buNone/>
          </a:pPr>
          <a:r>
            <a:rPr lang="en-GB" sz="1100" kern="1200" dirty="0">
              <a:latin typeface="Arial" panose="020B0604020202020204" pitchFamily="34" charset="0"/>
              <a:cs typeface="Arial" panose="020B0604020202020204" pitchFamily="34" charset="0"/>
            </a:rPr>
            <a:t>Children with a history of SLCN are 2.7 times more likely to have a social phobia by age 19 (Law et al, 2015).</a:t>
          </a:r>
        </a:p>
      </dsp:txBody>
      <dsp:txXfrm>
        <a:off x="226248" y="225264"/>
        <a:ext cx="3106460" cy="1032557"/>
      </dsp:txXfrm>
    </dsp:sp>
    <dsp:sp modelId="{3C2DCF4E-9078-401B-B811-C30A7ACCAFD6}">
      <dsp:nvSpPr>
        <dsp:cNvPr id="0" name=""/>
        <dsp:cNvSpPr/>
      </dsp:nvSpPr>
      <dsp:spPr>
        <a:xfrm>
          <a:off x="4388290" y="222019"/>
          <a:ext cx="1556239" cy="1556239"/>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dirty="0"/>
            <a:t>Social, emotional mental health</a:t>
          </a:r>
        </a:p>
      </dsp:txBody>
      <dsp:txXfrm>
        <a:off x="4844102" y="677831"/>
        <a:ext cx="1100427" cy="1100427"/>
      </dsp:txXfrm>
    </dsp:sp>
    <dsp:sp modelId="{C70F2CCA-F851-4E1D-BCE8-FEEAE0EDEF30}">
      <dsp:nvSpPr>
        <dsp:cNvPr id="0" name=""/>
        <dsp:cNvSpPr/>
      </dsp:nvSpPr>
      <dsp:spPr>
        <a:xfrm rot="5400000">
          <a:off x="6016411" y="222019"/>
          <a:ext cx="1556239" cy="1556239"/>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dirty="0"/>
            <a:t>Learning</a:t>
          </a:r>
        </a:p>
      </dsp:txBody>
      <dsp:txXfrm rot="-5400000">
        <a:off x="6016411" y="677831"/>
        <a:ext cx="1100427" cy="1100427"/>
      </dsp:txXfrm>
    </dsp:sp>
    <dsp:sp modelId="{202E616D-30D4-4254-A724-D17B40D20BFA}">
      <dsp:nvSpPr>
        <dsp:cNvPr id="0" name=""/>
        <dsp:cNvSpPr/>
      </dsp:nvSpPr>
      <dsp:spPr>
        <a:xfrm rot="10800000">
          <a:off x="6016411" y="1850140"/>
          <a:ext cx="1556239" cy="1556239"/>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dirty="0"/>
            <a:t>Employment</a:t>
          </a:r>
        </a:p>
      </dsp:txBody>
      <dsp:txXfrm rot="10800000">
        <a:off x="6016411" y="1850140"/>
        <a:ext cx="1100427" cy="1100427"/>
      </dsp:txXfrm>
    </dsp:sp>
    <dsp:sp modelId="{19903E19-84A9-4E5B-8F2A-7314ECBB40E8}">
      <dsp:nvSpPr>
        <dsp:cNvPr id="0" name=""/>
        <dsp:cNvSpPr/>
      </dsp:nvSpPr>
      <dsp:spPr>
        <a:xfrm rot="16200000">
          <a:off x="4388290" y="1850140"/>
          <a:ext cx="1556239" cy="1556239"/>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dirty="0"/>
            <a:t>Offending</a:t>
          </a:r>
        </a:p>
      </dsp:txBody>
      <dsp:txXfrm rot="5400000">
        <a:off x="4844102" y="1850140"/>
        <a:ext cx="1100427" cy="1100427"/>
      </dsp:txXfrm>
    </dsp:sp>
    <dsp:sp modelId="{372F78AE-1A13-4D35-8501-2A220F5D5FA6}">
      <dsp:nvSpPr>
        <dsp:cNvPr id="0" name=""/>
        <dsp:cNvSpPr/>
      </dsp:nvSpPr>
      <dsp:spPr>
        <a:xfrm>
          <a:off x="5711813" y="1490732"/>
          <a:ext cx="537315" cy="467231"/>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93225C-9BB6-450D-9C6D-C311CD50BCB4}">
      <dsp:nvSpPr>
        <dsp:cNvPr id="0" name=""/>
        <dsp:cNvSpPr/>
      </dsp:nvSpPr>
      <dsp:spPr>
        <a:xfrm rot="10800000">
          <a:off x="5711813" y="1670436"/>
          <a:ext cx="537315" cy="467231"/>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A422D3-9E22-4983-88A5-AB06E4D46707}">
      <dsp:nvSpPr>
        <dsp:cNvPr id="0" name=""/>
        <dsp:cNvSpPr/>
      </dsp:nvSpPr>
      <dsp:spPr>
        <a:xfrm>
          <a:off x="1473" y="18663"/>
          <a:ext cx="1168895" cy="7013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latin typeface="Arial" panose="020B0604020202020204" pitchFamily="34" charset="0"/>
              <a:cs typeface="Arial" panose="020B0604020202020204" pitchFamily="34" charset="0"/>
            </a:rPr>
            <a:t>Experience</a:t>
          </a:r>
        </a:p>
      </dsp:txBody>
      <dsp:txXfrm>
        <a:off x="1473" y="18663"/>
        <a:ext cx="1168895" cy="701337"/>
      </dsp:txXfrm>
    </dsp:sp>
    <dsp:sp modelId="{7AFDF6BD-0B67-4C1F-B14A-99B19747BDF1}">
      <dsp:nvSpPr>
        <dsp:cNvPr id="0" name=""/>
        <dsp:cNvSpPr/>
      </dsp:nvSpPr>
      <dsp:spPr>
        <a:xfrm>
          <a:off x="1287258" y="18663"/>
          <a:ext cx="1168895" cy="7013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Arial" panose="020B0604020202020204" pitchFamily="34" charset="0"/>
              <a:cs typeface="Arial" panose="020B0604020202020204" pitchFamily="34" charset="0"/>
            </a:rPr>
            <a:t>Effectiveness</a:t>
          </a:r>
        </a:p>
      </dsp:txBody>
      <dsp:txXfrm>
        <a:off x="1287258" y="18663"/>
        <a:ext cx="1168895" cy="701337"/>
      </dsp:txXfrm>
    </dsp:sp>
    <dsp:sp modelId="{ECAAE5DE-655B-46E0-9ED2-DC495B6C230E}">
      <dsp:nvSpPr>
        <dsp:cNvPr id="0" name=""/>
        <dsp:cNvSpPr/>
      </dsp:nvSpPr>
      <dsp:spPr>
        <a:xfrm>
          <a:off x="2573043" y="18663"/>
          <a:ext cx="1168895" cy="7013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Arial" panose="020B0604020202020204" pitchFamily="34" charset="0"/>
              <a:cs typeface="Arial" panose="020B0604020202020204" pitchFamily="34" charset="0"/>
            </a:rPr>
            <a:t>Equitable</a:t>
          </a:r>
        </a:p>
      </dsp:txBody>
      <dsp:txXfrm>
        <a:off x="2573043" y="18663"/>
        <a:ext cx="1168895" cy="701337"/>
      </dsp:txXfrm>
    </dsp:sp>
    <dsp:sp modelId="{8BB5645A-C9FB-4E8E-9C43-A68BF8F4B549}">
      <dsp:nvSpPr>
        <dsp:cNvPr id="0" name=""/>
        <dsp:cNvSpPr/>
      </dsp:nvSpPr>
      <dsp:spPr>
        <a:xfrm>
          <a:off x="3858828" y="18663"/>
          <a:ext cx="1168895" cy="7013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latin typeface="Arial" panose="020B0604020202020204" pitchFamily="34" charset="0"/>
              <a:cs typeface="Arial" panose="020B0604020202020204" pitchFamily="34" charset="0"/>
            </a:rPr>
            <a:t>Efficient</a:t>
          </a:r>
        </a:p>
      </dsp:txBody>
      <dsp:txXfrm>
        <a:off x="3858828" y="18663"/>
        <a:ext cx="1168895" cy="70133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BAD9A8-C623-41D4-8E8D-BC8B4F8E21BB}">
      <dsp:nvSpPr>
        <dsp:cNvPr id="0" name=""/>
        <dsp:cNvSpPr/>
      </dsp:nvSpPr>
      <dsp:spPr>
        <a:xfrm>
          <a:off x="1473" y="173205"/>
          <a:ext cx="1168896" cy="7013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GB" sz="1300" kern="1200">
              <a:latin typeface="Arial" panose="020B0604020202020204" pitchFamily="34" charset="0"/>
              <a:cs typeface="Arial" panose="020B0604020202020204" pitchFamily="34" charset="0"/>
            </a:rPr>
            <a:t>Welcome &amp; Care</a:t>
          </a:r>
        </a:p>
      </dsp:txBody>
      <dsp:txXfrm>
        <a:off x="1473" y="173205"/>
        <a:ext cx="1168896" cy="701337"/>
      </dsp:txXfrm>
    </dsp:sp>
    <dsp:sp modelId="{34B267ED-AA85-460C-B3B8-155C175D433B}">
      <dsp:nvSpPr>
        <dsp:cNvPr id="0" name=""/>
        <dsp:cNvSpPr/>
      </dsp:nvSpPr>
      <dsp:spPr>
        <a:xfrm>
          <a:off x="1287259" y="173205"/>
          <a:ext cx="1168896" cy="7013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latin typeface="Arial" panose="020B0604020202020204" pitchFamily="34" charset="0"/>
              <a:cs typeface="Arial" panose="020B0604020202020204" pitchFamily="34" charset="0"/>
            </a:rPr>
            <a:t>Value &amp; Include</a:t>
          </a:r>
        </a:p>
      </dsp:txBody>
      <dsp:txXfrm>
        <a:off x="1287259" y="173205"/>
        <a:ext cx="1168896" cy="701337"/>
      </dsp:txXfrm>
    </dsp:sp>
    <dsp:sp modelId="{731E2EF9-FD24-4DCF-8D3F-1B10556EB2A5}">
      <dsp:nvSpPr>
        <dsp:cNvPr id="0" name=""/>
        <dsp:cNvSpPr/>
      </dsp:nvSpPr>
      <dsp:spPr>
        <a:xfrm>
          <a:off x="2573045" y="173205"/>
          <a:ext cx="1168896" cy="7013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latin typeface="Arial" panose="020B0604020202020204" pitchFamily="34" charset="0"/>
              <a:cs typeface="Arial" panose="020B0604020202020204" pitchFamily="34" charset="0"/>
            </a:rPr>
            <a:t>Communicate </a:t>
          </a:r>
        </a:p>
      </dsp:txBody>
      <dsp:txXfrm>
        <a:off x="2573045" y="173205"/>
        <a:ext cx="1168896" cy="701337"/>
      </dsp:txXfrm>
    </dsp:sp>
    <dsp:sp modelId="{DB6AD669-9E80-4BDF-B238-1B8FE28D99C5}">
      <dsp:nvSpPr>
        <dsp:cNvPr id="0" name=""/>
        <dsp:cNvSpPr/>
      </dsp:nvSpPr>
      <dsp:spPr>
        <a:xfrm>
          <a:off x="3858831" y="173205"/>
          <a:ext cx="1168896" cy="7013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latin typeface="Arial" panose="020B0604020202020204" pitchFamily="34" charset="0"/>
              <a:cs typeface="Arial" panose="020B0604020202020204" pitchFamily="34" charset="0"/>
            </a:rPr>
            <a:t>Work in Partnership</a:t>
          </a:r>
        </a:p>
      </dsp:txBody>
      <dsp:txXfrm>
        <a:off x="3858831" y="173205"/>
        <a:ext cx="1168896" cy="70133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C68D72-5B72-494C-85F5-D4476F661294}">
      <dsp:nvSpPr>
        <dsp:cNvPr id="0" name=""/>
        <dsp:cNvSpPr/>
      </dsp:nvSpPr>
      <dsp:spPr>
        <a:xfrm>
          <a:off x="0" y="0"/>
          <a:ext cx="11668836" cy="7530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a:t>1. Scope of this strategy </a:t>
          </a:r>
        </a:p>
      </dsp:txBody>
      <dsp:txXfrm>
        <a:off x="2408021" y="0"/>
        <a:ext cx="9260814" cy="753031"/>
      </dsp:txXfrm>
    </dsp:sp>
    <dsp:sp modelId="{EF747229-E310-4101-BA4F-154B02AFA342}">
      <dsp:nvSpPr>
        <dsp:cNvPr id="0" name=""/>
        <dsp:cNvSpPr/>
      </dsp:nvSpPr>
      <dsp:spPr>
        <a:xfrm>
          <a:off x="74254" y="79497"/>
          <a:ext cx="2333767" cy="594037"/>
        </a:xfrm>
        <a:prstGeom prst="roundRect">
          <a:avLst>
            <a:gd name="adj" fmla="val 1000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t="-99000" b="-9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99B1F2-73C1-411A-82B2-E7EB3AE61E21}">
      <dsp:nvSpPr>
        <dsp:cNvPr id="0" name=""/>
        <dsp:cNvSpPr/>
      </dsp:nvSpPr>
      <dsp:spPr>
        <a:xfrm>
          <a:off x="0" y="827286"/>
          <a:ext cx="11668836" cy="7425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dirty="0"/>
            <a:t>2. SLCN and life chances</a:t>
          </a:r>
        </a:p>
      </dsp:txBody>
      <dsp:txXfrm>
        <a:off x="2408021" y="827286"/>
        <a:ext cx="9260814" cy="742546"/>
      </dsp:txXfrm>
    </dsp:sp>
    <dsp:sp modelId="{F326FD86-2722-4A68-A67C-1C09A7938D40}">
      <dsp:nvSpPr>
        <dsp:cNvPr id="0" name=""/>
        <dsp:cNvSpPr/>
      </dsp:nvSpPr>
      <dsp:spPr>
        <a:xfrm>
          <a:off x="90964" y="908930"/>
          <a:ext cx="2333767" cy="579257"/>
        </a:xfrm>
        <a:prstGeom prst="roundRect">
          <a:avLst>
            <a:gd name="adj" fmla="val 1000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t="-102000" b="-10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EF59E20-09CF-4BBE-82AE-CA5263EFC73F}">
      <dsp:nvSpPr>
        <dsp:cNvPr id="0" name=""/>
        <dsp:cNvSpPr/>
      </dsp:nvSpPr>
      <dsp:spPr>
        <a:xfrm>
          <a:off x="0" y="1644087"/>
          <a:ext cx="11668836" cy="7425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dirty="0"/>
            <a:t>3. Principles- the way we work</a:t>
          </a:r>
        </a:p>
      </dsp:txBody>
      <dsp:txXfrm>
        <a:off x="2408021" y="1644087"/>
        <a:ext cx="9260814" cy="742546"/>
      </dsp:txXfrm>
    </dsp:sp>
    <dsp:sp modelId="{9F80F074-3FD8-4443-8242-1F6220F861B6}">
      <dsp:nvSpPr>
        <dsp:cNvPr id="0" name=""/>
        <dsp:cNvSpPr/>
      </dsp:nvSpPr>
      <dsp:spPr>
        <a:xfrm>
          <a:off x="74254" y="1718342"/>
          <a:ext cx="2333767" cy="594037"/>
        </a:xfrm>
        <a:prstGeom prst="roundRect">
          <a:avLst>
            <a:gd name="adj" fmla="val 1000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t="-129000" b="-12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6CC9E81-3BED-41EF-B508-EE2F56BF1871}">
      <dsp:nvSpPr>
        <dsp:cNvPr id="0" name=""/>
        <dsp:cNvSpPr/>
      </dsp:nvSpPr>
      <dsp:spPr>
        <a:xfrm>
          <a:off x="0" y="2460889"/>
          <a:ext cx="11668836" cy="7425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dirty="0"/>
            <a:t>4. Programme Outcomes and Objectives </a:t>
          </a:r>
        </a:p>
      </dsp:txBody>
      <dsp:txXfrm>
        <a:off x="2408021" y="2460889"/>
        <a:ext cx="9260814" cy="742546"/>
      </dsp:txXfrm>
    </dsp:sp>
    <dsp:sp modelId="{501DD9F8-CCD3-4A8F-A2FC-60438C601BC2}">
      <dsp:nvSpPr>
        <dsp:cNvPr id="0" name=""/>
        <dsp:cNvSpPr/>
      </dsp:nvSpPr>
      <dsp:spPr>
        <a:xfrm>
          <a:off x="74254" y="2535144"/>
          <a:ext cx="2333767" cy="594037"/>
        </a:xfrm>
        <a:prstGeom prst="roundRect">
          <a:avLst>
            <a:gd name="adj" fmla="val 10000"/>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t="-159000" b="-15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B905EB-0ECA-426D-9C63-F819BF058ED3}">
      <dsp:nvSpPr>
        <dsp:cNvPr id="0" name=""/>
        <dsp:cNvSpPr/>
      </dsp:nvSpPr>
      <dsp:spPr>
        <a:xfrm>
          <a:off x="0" y="3277690"/>
          <a:ext cx="11668836" cy="7425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dirty="0"/>
            <a:t>5.</a:t>
          </a:r>
          <a:r>
            <a:rPr lang="en-GB" sz="2300" kern="1200" noProof="0" dirty="0"/>
            <a:t> Recommendations from the Children’s Commissioner’s Report (Oct 2024)</a:t>
          </a:r>
          <a:r>
            <a:rPr lang="en-GB" sz="2300" kern="1200" dirty="0"/>
            <a:t> </a:t>
          </a:r>
        </a:p>
      </dsp:txBody>
      <dsp:txXfrm>
        <a:off x="2408021" y="3277690"/>
        <a:ext cx="9260814" cy="742546"/>
      </dsp:txXfrm>
    </dsp:sp>
    <dsp:sp modelId="{32F9B36C-4048-40F9-B190-C57ACD249369}">
      <dsp:nvSpPr>
        <dsp:cNvPr id="0" name=""/>
        <dsp:cNvSpPr/>
      </dsp:nvSpPr>
      <dsp:spPr>
        <a:xfrm>
          <a:off x="74254" y="3351945"/>
          <a:ext cx="2333767" cy="594037"/>
        </a:xfrm>
        <a:prstGeom prst="roundRect">
          <a:avLst>
            <a:gd name="adj" fmla="val 10000"/>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t="-99000" b="-9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FAF348E-2510-4E20-88C4-CB854A7F929F}">
      <dsp:nvSpPr>
        <dsp:cNvPr id="0" name=""/>
        <dsp:cNvSpPr/>
      </dsp:nvSpPr>
      <dsp:spPr>
        <a:xfrm>
          <a:off x="0" y="4094492"/>
          <a:ext cx="11668836" cy="7425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dirty="0"/>
            <a:t>6. References </a:t>
          </a:r>
        </a:p>
      </dsp:txBody>
      <dsp:txXfrm>
        <a:off x="2408021" y="4094492"/>
        <a:ext cx="9260814" cy="742546"/>
      </dsp:txXfrm>
    </dsp:sp>
    <dsp:sp modelId="{AE4A720A-00C5-4EC0-A8B0-781103754F4D}">
      <dsp:nvSpPr>
        <dsp:cNvPr id="0" name=""/>
        <dsp:cNvSpPr/>
      </dsp:nvSpPr>
      <dsp:spPr>
        <a:xfrm>
          <a:off x="74254" y="4168747"/>
          <a:ext cx="2333767" cy="594037"/>
        </a:xfrm>
        <a:prstGeom prst="roundRect">
          <a:avLst>
            <a:gd name="adj" fmla="val 10000"/>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C24F2C-BA31-48EF-B91F-A742512DA68D}">
      <dsp:nvSpPr>
        <dsp:cNvPr id="0" name=""/>
        <dsp:cNvSpPr/>
      </dsp:nvSpPr>
      <dsp:spPr>
        <a:xfrm>
          <a:off x="0" y="4911293"/>
          <a:ext cx="11668836" cy="7425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dirty="0"/>
            <a:t>7. Glossary</a:t>
          </a:r>
        </a:p>
      </dsp:txBody>
      <dsp:txXfrm>
        <a:off x="2408021" y="4911293"/>
        <a:ext cx="9260814" cy="742546"/>
      </dsp:txXfrm>
    </dsp:sp>
    <dsp:sp modelId="{E0AD88E7-3AAD-4780-8C21-C2B27B239239}">
      <dsp:nvSpPr>
        <dsp:cNvPr id="0" name=""/>
        <dsp:cNvSpPr/>
      </dsp:nvSpPr>
      <dsp:spPr>
        <a:xfrm>
          <a:off x="74254" y="4985548"/>
          <a:ext cx="2333767" cy="594037"/>
        </a:xfrm>
        <a:prstGeom prst="roundRect">
          <a:avLst>
            <a:gd name="adj" fmla="val 10000"/>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8CC4C4-E94B-4630-A340-A21DB486DDF5}">
      <dsp:nvSpPr>
        <dsp:cNvPr id="0" name=""/>
        <dsp:cNvSpPr/>
      </dsp:nvSpPr>
      <dsp:spPr>
        <a:xfrm>
          <a:off x="5075" y="1157085"/>
          <a:ext cx="1365429" cy="480852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100000"/>
            </a:lnSpc>
            <a:spcBef>
              <a:spcPct val="0"/>
            </a:spcBef>
            <a:spcAft>
              <a:spcPct val="35000"/>
            </a:spcAft>
            <a:buNone/>
          </a:pPr>
          <a:r>
            <a:rPr lang="en-GB" sz="1300" kern="1200" dirty="0">
              <a:latin typeface="Arial" panose="020B0604020202020204" pitchFamily="34" charset="0"/>
              <a:cs typeface="Arial" panose="020B0604020202020204" pitchFamily="34" charset="0"/>
            </a:rPr>
            <a:t>I</a:t>
          </a:r>
          <a:r>
            <a:rPr lang="en-GB" sz="1300" b="0" i="0" kern="1200" baseline="0" dirty="0">
              <a:latin typeface="Arial" panose="020B0604020202020204" pitchFamily="34" charset="0"/>
              <a:cs typeface="Arial" panose="020B0604020202020204" pitchFamily="34" charset="0"/>
            </a:rPr>
            <a:t>ndicators of poor prognosis include:</a:t>
          </a:r>
        </a:p>
        <a:p>
          <a:pPr marL="0" lvl="0" indent="0" algn="ctr" defTabSz="577850">
            <a:lnSpc>
              <a:spcPct val="100000"/>
            </a:lnSpc>
            <a:spcBef>
              <a:spcPct val="0"/>
            </a:spcBef>
            <a:spcAft>
              <a:spcPct val="35000"/>
            </a:spcAft>
            <a:buNone/>
          </a:pPr>
          <a:r>
            <a:rPr lang="en-GB" sz="1300" b="0" i="0" kern="1200" baseline="0" dirty="0">
              <a:latin typeface="Arial" panose="020B0604020202020204" pitchFamily="34" charset="0"/>
              <a:cs typeface="Arial" panose="020B0604020202020204" pitchFamily="34" charset="0"/>
            </a:rPr>
            <a:t>poor language comprehension </a:t>
          </a:r>
        </a:p>
        <a:p>
          <a:pPr marL="0" lvl="0" indent="0" algn="ctr" defTabSz="577850">
            <a:lnSpc>
              <a:spcPct val="100000"/>
            </a:lnSpc>
            <a:spcBef>
              <a:spcPct val="0"/>
            </a:spcBef>
            <a:spcAft>
              <a:spcPct val="35000"/>
            </a:spcAft>
            <a:buNone/>
          </a:pPr>
          <a:r>
            <a:rPr lang="en-GB" sz="1300" b="0" i="0" kern="1200" baseline="0" dirty="0">
              <a:latin typeface="Arial" panose="020B0604020202020204" pitchFamily="34" charset="0"/>
              <a:cs typeface="Arial" panose="020B0604020202020204" pitchFamily="34" charset="0"/>
            </a:rPr>
            <a:t>several areas of language affected</a:t>
          </a:r>
        </a:p>
        <a:p>
          <a:pPr marL="0" lvl="0" indent="0" algn="ctr" defTabSz="577850">
            <a:lnSpc>
              <a:spcPct val="100000"/>
            </a:lnSpc>
            <a:spcBef>
              <a:spcPct val="0"/>
            </a:spcBef>
            <a:spcAft>
              <a:spcPct val="35000"/>
            </a:spcAft>
            <a:buNone/>
          </a:pPr>
          <a:r>
            <a:rPr lang="en-GB" sz="1300" b="0" i="0" kern="1200" baseline="0" dirty="0">
              <a:latin typeface="Arial" panose="020B0604020202020204" pitchFamily="34" charset="0"/>
              <a:cs typeface="Arial" panose="020B0604020202020204" pitchFamily="34" charset="0"/>
            </a:rPr>
            <a:t>poor use of gesture</a:t>
          </a:r>
        </a:p>
        <a:p>
          <a:pPr marL="0" lvl="0" indent="0" algn="ctr" defTabSz="577850">
            <a:lnSpc>
              <a:spcPct val="100000"/>
            </a:lnSpc>
            <a:spcBef>
              <a:spcPct val="0"/>
            </a:spcBef>
            <a:spcAft>
              <a:spcPct val="35000"/>
            </a:spcAft>
            <a:buNone/>
          </a:pPr>
          <a:r>
            <a:rPr lang="en-GB" sz="1300" b="0" i="0" kern="1200" baseline="0" dirty="0">
              <a:latin typeface="Arial" panose="020B0604020202020204" pitchFamily="34" charset="0"/>
              <a:cs typeface="Arial" panose="020B0604020202020204" pitchFamily="34" charset="0"/>
            </a:rPr>
            <a:t>family history of language impairment, and/or</a:t>
          </a:r>
        </a:p>
        <a:p>
          <a:pPr marL="0" lvl="0" indent="0" algn="ctr" defTabSz="577850">
            <a:lnSpc>
              <a:spcPct val="100000"/>
            </a:lnSpc>
            <a:spcBef>
              <a:spcPct val="0"/>
            </a:spcBef>
            <a:spcAft>
              <a:spcPct val="35000"/>
            </a:spcAft>
            <a:buNone/>
          </a:pPr>
          <a:r>
            <a:rPr lang="en-GB" sz="1300" b="0" i="0" kern="1200" baseline="0" dirty="0">
              <a:latin typeface="Arial" panose="020B0604020202020204" pitchFamily="34" charset="0"/>
              <a:cs typeface="Arial" panose="020B0604020202020204" pitchFamily="34" charset="0"/>
            </a:rPr>
            <a:t>poor response to intervention</a:t>
          </a:r>
          <a:endParaRPr lang="en-US" sz="1300" kern="1200" dirty="0">
            <a:latin typeface="Arial" panose="020B0604020202020204" pitchFamily="34" charset="0"/>
            <a:cs typeface="Arial" panose="020B0604020202020204" pitchFamily="34" charset="0"/>
          </a:endParaRPr>
        </a:p>
      </dsp:txBody>
      <dsp:txXfrm>
        <a:off x="45067" y="1197077"/>
        <a:ext cx="1285445" cy="4728540"/>
      </dsp:txXfrm>
    </dsp:sp>
    <dsp:sp modelId="{7AB13D7B-D7F6-4C13-9571-BA2C75660615}">
      <dsp:nvSpPr>
        <dsp:cNvPr id="0" name=""/>
        <dsp:cNvSpPr/>
      </dsp:nvSpPr>
      <dsp:spPr>
        <a:xfrm>
          <a:off x="1469110" y="3439076"/>
          <a:ext cx="209043" cy="2445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100000"/>
            </a:lnSpc>
            <a:spcBef>
              <a:spcPct val="0"/>
            </a:spcBef>
            <a:spcAft>
              <a:spcPct val="35000"/>
            </a:spcAft>
            <a:buNone/>
          </a:pPr>
          <a:endParaRPr lang="en-US" sz="1300" kern="1200">
            <a:latin typeface="Arial" panose="020B0604020202020204" pitchFamily="34" charset="0"/>
            <a:cs typeface="Arial" panose="020B0604020202020204" pitchFamily="34" charset="0"/>
          </a:endParaRPr>
        </a:p>
      </dsp:txBody>
      <dsp:txXfrm>
        <a:off x="1469110" y="3487984"/>
        <a:ext cx="146330" cy="146725"/>
      </dsp:txXfrm>
    </dsp:sp>
    <dsp:sp modelId="{BF2DDA28-BF7B-4AF3-941C-23763DFCD4B7}">
      <dsp:nvSpPr>
        <dsp:cNvPr id="0" name=""/>
        <dsp:cNvSpPr/>
      </dsp:nvSpPr>
      <dsp:spPr>
        <a:xfrm>
          <a:off x="1764926" y="1157085"/>
          <a:ext cx="1256085" cy="480852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marL="0" lvl="0" indent="0" algn="ctr" defTabSz="577850">
            <a:lnSpc>
              <a:spcPct val="100000"/>
            </a:lnSpc>
            <a:spcBef>
              <a:spcPct val="0"/>
            </a:spcBef>
            <a:spcAft>
              <a:spcPct val="35000"/>
            </a:spcAft>
            <a:buNone/>
          </a:pPr>
          <a:r>
            <a:rPr lang="en-GB" sz="1300" b="0" i="0" kern="1200" baseline="0" dirty="0">
              <a:latin typeface="Arial" panose="020B0604020202020204" pitchFamily="34" charset="0"/>
              <a:cs typeface="Arial" panose="020B0604020202020204" pitchFamily="34" charset="0"/>
            </a:rPr>
            <a:t>Environmental and biological risk factors that are associated with an increased likelihood of language problems include: </a:t>
          </a:r>
          <a:endParaRPr lang="en-US" sz="1300" kern="1200" dirty="0">
            <a:latin typeface="Arial" panose="020B0604020202020204" pitchFamily="34" charset="0"/>
            <a:cs typeface="Arial" panose="020B0604020202020204" pitchFamily="34" charset="0"/>
          </a:endParaRPr>
        </a:p>
        <a:p>
          <a:pPr marL="114300" lvl="1" indent="-114300" algn="ctr" defTabSz="577850">
            <a:lnSpc>
              <a:spcPct val="100000"/>
            </a:lnSpc>
            <a:spcBef>
              <a:spcPct val="0"/>
            </a:spcBef>
            <a:spcAft>
              <a:spcPct val="15000"/>
            </a:spcAft>
            <a:buChar char="•"/>
          </a:pPr>
          <a:r>
            <a:rPr lang="en-GB" sz="1300" b="0" i="0" kern="1200" baseline="0">
              <a:latin typeface="Arial" panose="020B0604020202020204" pitchFamily="34" charset="0"/>
              <a:cs typeface="Arial" panose="020B0604020202020204" pitchFamily="34" charset="0"/>
            </a:rPr>
            <a:t>family history </a:t>
          </a:r>
          <a:endParaRPr lang="en-US" sz="1300" kern="1200">
            <a:latin typeface="Arial" panose="020B0604020202020204" pitchFamily="34" charset="0"/>
            <a:cs typeface="Arial" panose="020B0604020202020204" pitchFamily="34" charset="0"/>
          </a:endParaRPr>
        </a:p>
        <a:p>
          <a:pPr marL="114300" lvl="1" indent="-114300" algn="ctr" defTabSz="577850">
            <a:lnSpc>
              <a:spcPct val="100000"/>
            </a:lnSpc>
            <a:spcBef>
              <a:spcPct val="0"/>
            </a:spcBef>
            <a:spcAft>
              <a:spcPct val="15000"/>
            </a:spcAft>
            <a:buChar char="•"/>
          </a:pPr>
          <a:r>
            <a:rPr lang="en-GB" sz="1300" b="0" i="0" kern="1200" baseline="0">
              <a:latin typeface="Arial" panose="020B0604020202020204" pitchFamily="34" charset="0"/>
              <a:cs typeface="Arial" panose="020B0604020202020204" pitchFamily="34" charset="0"/>
            </a:rPr>
            <a:t>male </a:t>
          </a:r>
          <a:endParaRPr lang="en-US" sz="1300" kern="1200">
            <a:latin typeface="Arial" panose="020B0604020202020204" pitchFamily="34" charset="0"/>
            <a:cs typeface="Arial" panose="020B0604020202020204" pitchFamily="34" charset="0"/>
          </a:endParaRPr>
        </a:p>
        <a:p>
          <a:pPr marL="114300" lvl="1" indent="-114300" algn="ctr" defTabSz="577850">
            <a:lnSpc>
              <a:spcPct val="100000"/>
            </a:lnSpc>
            <a:spcBef>
              <a:spcPct val="0"/>
            </a:spcBef>
            <a:spcAft>
              <a:spcPct val="15000"/>
            </a:spcAft>
            <a:buChar char="•"/>
          </a:pPr>
          <a:r>
            <a:rPr lang="en-GB" sz="1300" b="0" i="0" kern="1200" baseline="0">
              <a:latin typeface="Arial" panose="020B0604020202020204" pitchFamily="34" charset="0"/>
              <a:cs typeface="Arial" panose="020B0604020202020204" pitchFamily="34" charset="0"/>
            </a:rPr>
            <a:t>poverty </a:t>
          </a:r>
          <a:endParaRPr lang="en-US" sz="1300" kern="1200">
            <a:latin typeface="Arial" panose="020B0604020202020204" pitchFamily="34" charset="0"/>
            <a:cs typeface="Arial" panose="020B0604020202020204" pitchFamily="34" charset="0"/>
          </a:endParaRPr>
        </a:p>
        <a:p>
          <a:pPr marL="114300" lvl="1" indent="-114300" algn="ctr" defTabSz="577850">
            <a:lnSpc>
              <a:spcPct val="100000"/>
            </a:lnSpc>
            <a:spcBef>
              <a:spcPct val="0"/>
            </a:spcBef>
            <a:spcAft>
              <a:spcPct val="15000"/>
            </a:spcAft>
            <a:buChar char="•"/>
          </a:pPr>
          <a:r>
            <a:rPr lang="en-GB" sz="1300" b="0" i="0" kern="1200" baseline="0">
              <a:latin typeface="Arial" panose="020B0604020202020204" pitchFamily="34" charset="0"/>
              <a:cs typeface="Arial" panose="020B0604020202020204" pitchFamily="34" charset="0"/>
            </a:rPr>
            <a:t>low level parental education </a:t>
          </a:r>
          <a:endParaRPr lang="en-US" sz="1300" kern="1200">
            <a:latin typeface="Arial" panose="020B0604020202020204" pitchFamily="34" charset="0"/>
            <a:cs typeface="Arial" panose="020B0604020202020204" pitchFamily="34" charset="0"/>
          </a:endParaRPr>
        </a:p>
        <a:p>
          <a:pPr marL="114300" lvl="1" indent="-114300" algn="ctr" defTabSz="577850">
            <a:lnSpc>
              <a:spcPct val="100000"/>
            </a:lnSpc>
            <a:spcBef>
              <a:spcPct val="0"/>
            </a:spcBef>
            <a:spcAft>
              <a:spcPct val="15000"/>
            </a:spcAft>
            <a:buChar char="•"/>
          </a:pPr>
          <a:r>
            <a:rPr lang="en-GB" sz="1300" b="0" i="0" kern="1200" baseline="0">
              <a:latin typeface="Arial" panose="020B0604020202020204" pitchFamily="34" charset="0"/>
              <a:cs typeface="Arial" panose="020B0604020202020204" pitchFamily="34" charset="0"/>
            </a:rPr>
            <a:t>neglect or abuse </a:t>
          </a:r>
          <a:endParaRPr lang="en-US" sz="1300" kern="1200">
            <a:latin typeface="Arial" panose="020B0604020202020204" pitchFamily="34" charset="0"/>
            <a:cs typeface="Arial" panose="020B0604020202020204" pitchFamily="34" charset="0"/>
          </a:endParaRPr>
        </a:p>
        <a:p>
          <a:pPr marL="114300" lvl="1" indent="-114300" algn="ctr" defTabSz="577850">
            <a:lnSpc>
              <a:spcPct val="100000"/>
            </a:lnSpc>
            <a:spcBef>
              <a:spcPct val="0"/>
            </a:spcBef>
            <a:spcAft>
              <a:spcPct val="15000"/>
            </a:spcAft>
            <a:buChar char="•"/>
          </a:pPr>
          <a:r>
            <a:rPr lang="en-GB" sz="1300" b="0" i="0" kern="1200" baseline="0">
              <a:latin typeface="Arial" panose="020B0604020202020204" pitchFamily="34" charset="0"/>
              <a:cs typeface="Arial" panose="020B0604020202020204" pitchFamily="34" charset="0"/>
            </a:rPr>
            <a:t>problems around or before time of birth </a:t>
          </a:r>
          <a:endParaRPr lang="en-US" sz="1300" kern="1200">
            <a:latin typeface="Arial" panose="020B0604020202020204" pitchFamily="34" charset="0"/>
            <a:cs typeface="Arial" panose="020B0604020202020204" pitchFamily="34" charset="0"/>
          </a:endParaRPr>
        </a:p>
      </dsp:txBody>
      <dsp:txXfrm>
        <a:off x="1801715" y="1193874"/>
        <a:ext cx="1182507" cy="4734946"/>
      </dsp:txXfrm>
    </dsp:sp>
    <dsp:sp modelId="{0BB0D20E-C688-409E-B652-5D9D30A6ABCA}">
      <dsp:nvSpPr>
        <dsp:cNvPr id="0" name=""/>
        <dsp:cNvSpPr/>
      </dsp:nvSpPr>
      <dsp:spPr>
        <a:xfrm>
          <a:off x="3119617" y="3439076"/>
          <a:ext cx="209043" cy="2445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100000"/>
            </a:lnSpc>
            <a:spcBef>
              <a:spcPct val="0"/>
            </a:spcBef>
            <a:spcAft>
              <a:spcPct val="35000"/>
            </a:spcAft>
            <a:buNone/>
          </a:pPr>
          <a:endParaRPr lang="en-US" sz="1300" kern="1200">
            <a:latin typeface="Arial" panose="020B0604020202020204" pitchFamily="34" charset="0"/>
            <a:cs typeface="Arial" panose="020B0604020202020204" pitchFamily="34" charset="0"/>
          </a:endParaRPr>
        </a:p>
      </dsp:txBody>
      <dsp:txXfrm>
        <a:off x="3119617" y="3487984"/>
        <a:ext cx="146330" cy="146725"/>
      </dsp:txXfrm>
    </dsp:sp>
    <dsp:sp modelId="{ABCC497E-7AB7-4869-862F-C698B32FD84B}">
      <dsp:nvSpPr>
        <dsp:cNvPr id="0" name=""/>
        <dsp:cNvSpPr/>
      </dsp:nvSpPr>
      <dsp:spPr>
        <a:xfrm>
          <a:off x="3415433" y="1157085"/>
          <a:ext cx="1341123" cy="480852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100000"/>
            </a:lnSpc>
            <a:spcBef>
              <a:spcPct val="0"/>
            </a:spcBef>
            <a:spcAft>
              <a:spcPct val="35000"/>
            </a:spcAft>
            <a:buNone/>
          </a:pPr>
          <a:r>
            <a:rPr lang="en-GB" sz="1300" kern="1200" dirty="0">
              <a:latin typeface="Arial" panose="020B0604020202020204" pitchFamily="34" charset="0"/>
              <a:cs typeface="Arial" panose="020B0604020202020204" pitchFamily="34" charset="0"/>
            </a:rPr>
            <a:t>Language Disorder can be associated with (in addition to) a biomedical condition such as: </a:t>
          </a:r>
          <a:r>
            <a:rPr lang="en-GB" sz="1300" b="0" i="0" kern="1200" baseline="0" dirty="0">
              <a:latin typeface="Arial" panose="020B0604020202020204" pitchFamily="34" charset="0"/>
              <a:cs typeface="Arial" panose="020B0604020202020204" pitchFamily="34" charset="0"/>
            </a:rPr>
            <a:t>brain injury; acquired epileptic aphasia in childhood, neurogenerative conditions, genetic conditions, cerebral palsy, </a:t>
          </a:r>
          <a:r>
            <a:rPr lang="en-GB" sz="1300" b="0" i="0" kern="1200" baseline="0" dirty="0" err="1">
              <a:latin typeface="Arial" panose="020B0604020202020204" pitchFamily="34" charset="0"/>
              <a:cs typeface="Arial" panose="020B0604020202020204" pitchFamily="34" charset="0"/>
            </a:rPr>
            <a:t>sensori</a:t>
          </a:r>
          <a:r>
            <a:rPr lang="en-GB" sz="1300" b="0" i="0" kern="1200" baseline="0" dirty="0">
              <a:latin typeface="Arial" panose="020B0604020202020204" pitchFamily="34" charset="0"/>
              <a:cs typeface="Arial" panose="020B0604020202020204" pitchFamily="34" charset="0"/>
            </a:rPr>
            <a:t>-neural hearing loss, autis</a:t>
          </a:r>
          <a:r>
            <a:rPr lang="en-GB" sz="1300" kern="1200" dirty="0">
              <a:latin typeface="Arial" panose="020B0604020202020204" pitchFamily="34" charset="0"/>
              <a:cs typeface="Arial" panose="020B0604020202020204" pitchFamily="34" charset="0"/>
            </a:rPr>
            <a:t>m spectrum disorder, intellectual disability.</a:t>
          </a:r>
          <a:endParaRPr lang="en-US" sz="1300" kern="1200" dirty="0">
            <a:latin typeface="Arial" panose="020B0604020202020204" pitchFamily="34" charset="0"/>
            <a:cs typeface="Arial" panose="020B0604020202020204" pitchFamily="34" charset="0"/>
          </a:endParaRPr>
        </a:p>
      </dsp:txBody>
      <dsp:txXfrm>
        <a:off x="3454713" y="1196365"/>
        <a:ext cx="1262563" cy="4729964"/>
      </dsp:txXfrm>
    </dsp:sp>
    <dsp:sp modelId="{6C25AE48-88FB-4678-AD18-AEA63C0D0519}">
      <dsp:nvSpPr>
        <dsp:cNvPr id="0" name=""/>
        <dsp:cNvSpPr/>
      </dsp:nvSpPr>
      <dsp:spPr>
        <a:xfrm>
          <a:off x="4855162" y="3439076"/>
          <a:ext cx="209043" cy="2445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100000"/>
            </a:lnSpc>
            <a:spcBef>
              <a:spcPct val="0"/>
            </a:spcBef>
            <a:spcAft>
              <a:spcPct val="35000"/>
            </a:spcAft>
            <a:buNone/>
          </a:pPr>
          <a:endParaRPr lang="en-US" sz="1300" kern="1200">
            <a:latin typeface="Arial" panose="020B0604020202020204" pitchFamily="34" charset="0"/>
            <a:cs typeface="Arial" panose="020B0604020202020204" pitchFamily="34" charset="0"/>
          </a:endParaRPr>
        </a:p>
      </dsp:txBody>
      <dsp:txXfrm>
        <a:off x="4855162" y="3487984"/>
        <a:ext cx="146330" cy="146725"/>
      </dsp:txXfrm>
    </dsp:sp>
    <dsp:sp modelId="{996E0490-4692-482E-AF6F-BCA11E277E02}">
      <dsp:nvSpPr>
        <dsp:cNvPr id="0" name=""/>
        <dsp:cNvSpPr/>
      </dsp:nvSpPr>
      <dsp:spPr>
        <a:xfrm>
          <a:off x="5150978" y="1157085"/>
          <a:ext cx="1394409" cy="480852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100000"/>
            </a:lnSpc>
            <a:spcBef>
              <a:spcPct val="0"/>
            </a:spcBef>
            <a:spcAft>
              <a:spcPct val="35000"/>
            </a:spcAft>
            <a:buNone/>
          </a:pPr>
          <a:r>
            <a:rPr lang="en-GB" sz="1300" b="0" i="0" kern="1200" baseline="0" dirty="0">
              <a:latin typeface="Arial" panose="020B0604020202020204" pitchFamily="34" charset="0"/>
              <a:cs typeface="Arial" panose="020B0604020202020204" pitchFamily="34" charset="0"/>
            </a:rPr>
            <a:t>If a biomedical condition </a:t>
          </a:r>
          <a:r>
            <a:rPr lang="en-GB" sz="1300" b="1" i="0" kern="1200" baseline="0" dirty="0">
              <a:latin typeface="Arial" panose="020B0604020202020204" pitchFamily="34" charset="0"/>
              <a:cs typeface="Arial" panose="020B0604020202020204" pitchFamily="34" charset="0"/>
            </a:rPr>
            <a:t>is not </a:t>
          </a:r>
          <a:r>
            <a:rPr lang="en-GB" sz="1300" b="0" i="0" kern="1200" baseline="0" dirty="0">
              <a:latin typeface="Arial" panose="020B0604020202020204" pitchFamily="34" charset="0"/>
              <a:cs typeface="Arial" panose="020B0604020202020204" pitchFamily="34" charset="0"/>
            </a:rPr>
            <a:t>present then a diagnosis of Developmental Language Disorder (DLD) can be given. </a:t>
          </a:r>
          <a:endParaRPr lang="en-US" sz="1300" kern="1200" dirty="0">
            <a:latin typeface="Arial" panose="020B0604020202020204" pitchFamily="34" charset="0"/>
            <a:cs typeface="Arial" panose="020B0604020202020204" pitchFamily="34" charset="0"/>
          </a:endParaRPr>
        </a:p>
      </dsp:txBody>
      <dsp:txXfrm>
        <a:off x="5191819" y="1197926"/>
        <a:ext cx="1312727" cy="4726842"/>
      </dsp:txXfrm>
    </dsp:sp>
    <dsp:sp modelId="{712D3C32-BBA0-45B9-AC39-B3985F16F8EB}">
      <dsp:nvSpPr>
        <dsp:cNvPr id="0" name=""/>
        <dsp:cNvSpPr/>
      </dsp:nvSpPr>
      <dsp:spPr>
        <a:xfrm>
          <a:off x="6643993" y="3439076"/>
          <a:ext cx="209043" cy="2445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100000"/>
            </a:lnSpc>
            <a:spcBef>
              <a:spcPct val="0"/>
            </a:spcBef>
            <a:spcAft>
              <a:spcPct val="35000"/>
            </a:spcAft>
            <a:buNone/>
          </a:pPr>
          <a:endParaRPr lang="en-US" sz="1300" kern="1200">
            <a:latin typeface="Arial" panose="020B0604020202020204" pitchFamily="34" charset="0"/>
            <a:cs typeface="Arial" panose="020B0604020202020204" pitchFamily="34" charset="0"/>
          </a:endParaRPr>
        </a:p>
      </dsp:txBody>
      <dsp:txXfrm>
        <a:off x="6643993" y="3487984"/>
        <a:ext cx="146330" cy="146725"/>
      </dsp:txXfrm>
    </dsp:sp>
    <dsp:sp modelId="{1D2C5034-49C9-4673-AAE1-C270A605A21F}">
      <dsp:nvSpPr>
        <dsp:cNvPr id="0" name=""/>
        <dsp:cNvSpPr/>
      </dsp:nvSpPr>
      <dsp:spPr>
        <a:xfrm>
          <a:off x="6939810" y="1157085"/>
          <a:ext cx="1512913" cy="480852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ctr" defTabSz="488950">
            <a:lnSpc>
              <a:spcPct val="100000"/>
            </a:lnSpc>
            <a:spcBef>
              <a:spcPct val="0"/>
            </a:spcBef>
            <a:spcAft>
              <a:spcPct val="35000"/>
            </a:spcAft>
            <a:buNone/>
          </a:pPr>
          <a:r>
            <a:rPr lang="en-GB" sz="1100" b="0" i="0" kern="1200" baseline="0" dirty="0">
              <a:latin typeface="Arial" panose="020B0604020202020204" pitchFamily="34" charset="0"/>
              <a:cs typeface="Arial" panose="020B0604020202020204" pitchFamily="34" charset="0"/>
            </a:rPr>
            <a:t>DLD can co-occur with other neurodevelopmental disorders. These include difficulties in the areas of: </a:t>
          </a:r>
          <a:endParaRPr lang="en-US" sz="1100" kern="1200" dirty="0">
            <a:latin typeface="Arial" panose="020B0604020202020204" pitchFamily="34" charset="0"/>
            <a:cs typeface="Arial" panose="020B0604020202020204" pitchFamily="34" charset="0"/>
          </a:endParaRPr>
        </a:p>
        <a:p>
          <a:pPr marL="57150" lvl="1" indent="-57150" algn="ctr" defTabSz="488950">
            <a:lnSpc>
              <a:spcPct val="100000"/>
            </a:lnSpc>
            <a:spcBef>
              <a:spcPct val="0"/>
            </a:spcBef>
            <a:spcAft>
              <a:spcPct val="15000"/>
            </a:spcAft>
            <a:buChar char="•"/>
          </a:pPr>
          <a:r>
            <a:rPr lang="en-GB" sz="1100" b="0" i="0" kern="1200" baseline="0" dirty="0">
              <a:latin typeface="Arial" panose="020B0604020202020204" pitchFamily="34" charset="0"/>
              <a:cs typeface="Arial" panose="020B0604020202020204" pitchFamily="34" charset="0"/>
            </a:rPr>
            <a:t>Attention (e.g., ADHD) </a:t>
          </a:r>
          <a:endParaRPr lang="en-US" sz="1100" kern="1200" dirty="0">
            <a:latin typeface="Arial" panose="020B0604020202020204" pitchFamily="34" charset="0"/>
            <a:cs typeface="Arial" panose="020B0604020202020204" pitchFamily="34" charset="0"/>
          </a:endParaRPr>
        </a:p>
        <a:p>
          <a:pPr marL="57150" lvl="1" indent="-57150" algn="ctr" defTabSz="488950">
            <a:lnSpc>
              <a:spcPct val="100000"/>
            </a:lnSpc>
            <a:spcBef>
              <a:spcPct val="0"/>
            </a:spcBef>
            <a:spcAft>
              <a:spcPct val="15000"/>
            </a:spcAft>
            <a:buChar char="•"/>
          </a:pPr>
          <a:r>
            <a:rPr lang="en-GB" sz="1100" b="0" i="0" kern="1200" baseline="0" dirty="0">
              <a:latin typeface="Arial" panose="020B0604020202020204" pitchFamily="34" charset="0"/>
              <a:cs typeface="Arial" panose="020B0604020202020204" pitchFamily="34" charset="0"/>
            </a:rPr>
            <a:t>Motor (e.g., dyspraxia, dysarthria) </a:t>
          </a:r>
          <a:endParaRPr lang="en-US" sz="1100" kern="1200" dirty="0">
            <a:latin typeface="Arial" panose="020B0604020202020204" pitchFamily="34" charset="0"/>
            <a:cs typeface="Arial" panose="020B0604020202020204" pitchFamily="34" charset="0"/>
          </a:endParaRPr>
        </a:p>
        <a:p>
          <a:pPr marL="57150" lvl="1" indent="-57150" algn="ctr" defTabSz="488950">
            <a:lnSpc>
              <a:spcPct val="100000"/>
            </a:lnSpc>
            <a:spcBef>
              <a:spcPct val="0"/>
            </a:spcBef>
            <a:spcAft>
              <a:spcPct val="15000"/>
            </a:spcAft>
            <a:buChar char="•"/>
          </a:pPr>
          <a:r>
            <a:rPr lang="en-GB" sz="1100" b="0" i="0" kern="1200" baseline="0">
              <a:latin typeface="Arial" panose="020B0604020202020204" pitchFamily="34" charset="0"/>
              <a:cs typeface="Arial" panose="020B0604020202020204" pitchFamily="34" charset="0"/>
            </a:rPr>
            <a:t>Literacy </a:t>
          </a:r>
          <a:endParaRPr lang="en-US" sz="1100" kern="1200">
            <a:latin typeface="Arial" panose="020B0604020202020204" pitchFamily="34" charset="0"/>
            <a:cs typeface="Arial" panose="020B0604020202020204" pitchFamily="34" charset="0"/>
          </a:endParaRPr>
        </a:p>
        <a:p>
          <a:pPr marL="57150" lvl="1" indent="-57150" algn="ctr" defTabSz="488950">
            <a:lnSpc>
              <a:spcPct val="100000"/>
            </a:lnSpc>
            <a:spcBef>
              <a:spcPct val="0"/>
            </a:spcBef>
            <a:spcAft>
              <a:spcPct val="15000"/>
            </a:spcAft>
            <a:buChar char="•"/>
          </a:pPr>
          <a:r>
            <a:rPr lang="en-GB" sz="1100" b="0" i="0" kern="1200" baseline="0">
              <a:latin typeface="Arial" panose="020B0604020202020204" pitchFamily="34" charset="0"/>
              <a:cs typeface="Arial" panose="020B0604020202020204" pitchFamily="34" charset="0"/>
            </a:rPr>
            <a:t>Speech </a:t>
          </a:r>
          <a:endParaRPr lang="en-US" sz="1100" kern="1200">
            <a:latin typeface="Arial" panose="020B0604020202020204" pitchFamily="34" charset="0"/>
            <a:cs typeface="Arial" panose="020B0604020202020204" pitchFamily="34" charset="0"/>
          </a:endParaRPr>
        </a:p>
        <a:p>
          <a:pPr marL="57150" lvl="1" indent="-57150" algn="ctr" defTabSz="488950">
            <a:lnSpc>
              <a:spcPct val="100000"/>
            </a:lnSpc>
            <a:spcBef>
              <a:spcPct val="0"/>
            </a:spcBef>
            <a:spcAft>
              <a:spcPct val="15000"/>
            </a:spcAft>
            <a:buChar char="•"/>
          </a:pPr>
          <a:r>
            <a:rPr lang="en-GB" sz="1100" b="0" i="0" kern="1200" baseline="0">
              <a:latin typeface="Arial" panose="020B0604020202020204" pitchFamily="34" charset="0"/>
              <a:cs typeface="Arial" panose="020B0604020202020204" pitchFamily="34" charset="0"/>
            </a:rPr>
            <a:t>Executive function </a:t>
          </a:r>
          <a:endParaRPr lang="en-US" sz="1100" kern="1200">
            <a:latin typeface="Arial" panose="020B0604020202020204" pitchFamily="34" charset="0"/>
            <a:cs typeface="Arial" panose="020B0604020202020204" pitchFamily="34" charset="0"/>
          </a:endParaRPr>
        </a:p>
        <a:p>
          <a:pPr marL="57150" lvl="1" indent="-57150" algn="ctr" defTabSz="488950">
            <a:lnSpc>
              <a:spcPct val="100000"/>
            </a:lnSpc>
            <a:spcBef>
              <a:spcPct val="0"/>
            </a:spcBef>
            <a:spcAft>
              <a:spcPct val="15000"/>
            </a:spcAft>
            <a:buChar char="•"/>
          </a:pPr>
          <a:r>
            <a:rPr lang="en-GB" sz="1100" b="0" i="0" kern="1200" baseline="0" dirty="0">
              <a:latin typeface="Arial" panose="020B0604020202020204" pitchFamily="34" charset="0"/>
              <a:cs typeface="Arial" panose="020B0604020202020204" pitchFamily="34" charset="0"/>
            </a:rPr>
            <a:t>Adaptive behaviour </a:t>
          </a:r>
          <a:endParaRPr lang="en-US" sz="1100" kern="1200" dirty="0">
            <a:latin typeface="Arial" panose="020B0604020202020204" pitchFamily="34" charset="0"/>
            <a:cs typeface="Arial" panose="020B0604020202020204" pitchFamily="34" charset="0"/>
          </a:endParaRPr>
        </a:p>
        <a:p>
          <a:pPr marL="57150" lvl="1" indent="-57150" algn="ctr" defTabSz="488950">
            <a:lnSpc>
              <a:spcPct val="100000"/>
            </a:lnSpc>
            <a:spcBef>
              <a:spcPct val="0"/>
            </a:spcBef>
            <a:spcAft>
              <a:spcPct val="15000"/>
            </a:spcAft>
            <a:buChar char="•"/>
          </a:pPr>
          <a:r>
            <a:rPr lang="en-GB" sz="1100" b="0" i="0" kern="1200" baseline="0" dirty="0">
              <a:latin typeface="Arial" panose="020B0604020202020204" pitchFamily="34" charset="0"/>
              <a:cs typeface="Arial" panose="020B0604020202020204" pitchFamily="34" charset="0"/>
            </a:rPr>
            <a:t>Behaviour problems </a:t>
          </a:r>
          <a:endParaRPr lang="en-US" sz="1100" kern="1200" dirty="0">
            <a:latin typeface="Arial" panose="020B0604020202020204" pitchFamily="34" charset="0"/>
            <a:cs typeface="Arial" panose="020B0604020202020204" pitchFamily="34" charset="0"/>
          </a:endParaRPr>
        </a:p>
        <a:p>
          <a:pPr marL="57150" lvl="1" indent="-57150" algn="ctr" defTabSz="488950">
            <a:lnSpc>
              <a:spcPct val="100000"/>
            </a:lnSpc>
            <a:spcBef>
              <a:spcPct val="0"/>
            </a:spcBef>
            <a:spcAft>
              <a:spcPct val="15000"/>
            </a:spcAft>
            <a:buChar char="•"/>
          </a:pPr>
          <a:r>
            <a:rPr lang="en-GB" sz="1100" b="0" i="0" kern="1200" baseline="0" dirty="0">
              <a:latin typeface="Arial" panose="020B0604020202020204" pitchFamily="34" charset="0"/>
              <a:cs typeface="Arial" panose="020B0604020202020204" pitchFamily="34" charset="0"/>
            </a:rPr>
            <a:t>Auditory processing (e.g., APD) </a:t>
          </a:r>
          <a:endParaRPr lang="en-US" sz="1100" kern="1200" dirty="0">
            <a:latin typeface="Arial" panose="020B0604020202020204" pitchFamily="34" charset="0"/>
            <a:cs typeface="Arial" panose="020B0604020202020204" pitchFamily="34" charset="0"/>
          </a:endParaRPr>
        </a:p>
        <a:p>
          <a:pPr marL="57150" lvl="1" indent="-57150" algn="ctr" defTabSz="488950">
            <a:lnSpc>
              <a:spcPct val="100000"/>
            </a:lnSpc>
            <a:spcBef>
              <a:spcPct val="0"/>
            </a:spcBef>
            <a:spcAft>
              <a:spcPct val="15000"/>
            </a:spcAft>
            <a:buChar char="•"/>
          </a:pPr>
          <a:r>
            <a:rPr lang="en-GB" sz="1100" b="0" i="0" kern="1200" baseline="0">
              <a:latin typeface="Arial" panose="020B0604020202020204" pitchFamily="34" charset="0"/>
              <a:cs typeface="Arial" panose="020B0604020202020204" pitchFamily="34" charset="0"/>
            </a:rPr>
            <a:t>Low-normal range nonverbal ability</a:t>
          </a:r>
          <a:endParaRPr lang="en-US" sz="1100" kern="1200">
            <a:latin typeface="Arial" panose="020B0604020202020204" pitchFamily="34" charset="0"/>
            <a:cs typeface="Arial" panose="020B0604020202020204" pitchFamily="34" charset="0"/>
          </a:endParaRPr>
        </a:p>
      </dsp:txBody>
      <dsp:txXfrm>
        <a:off x="6984122" y="1201397"/>
        <a:ext cx="1424289" cy="471990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88B19F-EDAB-418E-A921-AEE28C762442}">
      <dsp:nvSpPr>
        <dsp:cNvPr id="0" name=""/>
        <dsp:cNvSpPr/>
      </dsp:nvSpPr>
      <dsp:spPr>
        <a:xfrm>
          <a:off x="5016522" y="947072"/>
          <a:ext cx="2040688" cy="1224412"/>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81% of children and young people with SEMH have significant unidentified language disorders that impact on their ability to engage with interventions and support (Hollo et al, 2014).</a:t>
          </a:r>
          <a:endParaRPr lang="en-US" sz="1100" kern="1200" dirty="0">
            <a:latin typeface="Arial" panose="020B0604020202020204" pitchFamily="34" charset="0"/>
            <a:cs typeface="Arial" panose="020B0604020202020204" pitchFamily="34" charset="0"/>
          </a:endParaRPr>
        </a:p>
      </dsp:txBody>
      <dsp:txXfrm>
        <a:off x="5016522" y="947072"/>
        <a:ext cx="2040688" cy="1224412"/>
      </dsp:txXfrm>
    </dsp:sp>
    <dsp:sp modelId="{571486F2-3F11-41B9-BADF-CA0D88AF41FB}">
      <dsp:nvSpPr>
        <dsp:cNvPr id="0" name=""/>
        <dsp:cNvSpPr/>
      </dsp:nvSpPr>
      <dsp:spPr>
        <a:xfrm>
          <a:off x="5078906" y="2345008"/>
          <a:ext cx="2040688" cy="933761"/>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Anxiety is higher in individual with Developmental Language Disorder (DLD) than age matched peers and remains so from adolescence to adulthood (Botting et al, 2016). </a:t>
          </a:r>
          <a:endParaRPr lang="en-US" sz="1100" kern="1200" dirty="0">
            <a:latin typeface="Arial" panose="020B0604020202020204" pitchFamily="34" charset="0"/>
            <a:cs typeface="Arial" panose="020B0604020202020204" pitchFamily="34" charset="0"/>
          </a:endParaRPr>
        </a:p>
      </dsp:txBody>
      <dsp:txXfrm>
        <a:off x="5078906" y="2345008"/>
        <a:ext cx="2040688" cy="933761"/>
      </dsp:txXfrm>
    </dsp:sp>
    <dsp:sp modelId="{5E22AC2E-5E8E-4947-8017-3EB622575A70}">
      <dsp:nvSpPr>
        <dsp:cNvPr id="0" name=""/>
        <dsp:cNvSpPr/>
      </dsp:nvSpPr>
      <dsp:spPr>
        <a:xfrm>
          <a:off x="5078906" y="3428773"/>
          <a:ext cx="2040688" cy="669851"/>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Children with a history of SLCN are 2.7 times more likely to have a social phobia by age 19 (Law et al, 2015).</a:t>
          </a:r>
          <a:endParaRPr lang="en-US" sz="1100" kern="1200" dirty="0">
            <a:latin typeface="Arial" panose="020B0604020202020204" pitchFamily="34" charset="0"/>
            <a:cs typeface="Arial" panose="020B0604020202020204" pitchFamily="34" charset="0"/>
          </a:endParaRPr>
        </a:p>
      </dsp:txBody>
      <dsp:txXfrm>
        <a:off x="5078906" y="3428773"/>
        <a:ext cx="2040688" cy="669851"/>
      </dsp:txXfrm>
    </dsp:sp>
    <dsp:sp modelId="{4F45403F-929E-4584-B401-A94A3FA1951F}">
      <dsp:nvSpPr>
        <dsp:cNvPr id="0" name=""/>
        <dsp:cNvSpPr/>
      </dsp:nvSpPr>
      <dsp:spPr>
        <a:xfrm>
          <a:off x="7196610" y="619719"/>
          <a:ext cx="2040688" cy="854162"/>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C</a:t>
          </a:r>
          <a:r>
            <a:rPr lang="en-GB" sz="1100" b="0" i="0" kern="1200" baseline="0" dirty="0">
              <a:latin typeface="Arial" panose="020B0604020202020204" pitchFamily="34" charset="0"/>
              <a:cs typeface="Arial" panose="020B0604020202020204" pitchFamily="34" charset="0"/>
            </a:rPr>
            <a:t>hildren with poor vocabulary skills are twice as likely to be unemployed when they grow up (Law et al, 2009)</a:t>
          </a:r>
          <a:endParaRPr lang="en-US" sz="1100" kern="1200" dirty="0">
            <a:latin typeface="Arial" panose="020B0604020202020204" pitchFamily="34" charset="0"/>
            <a:cs typeface="Arial" panose="020B0604020202020204" pitchFamily="34" charset="0"/>
          </a:endParaRPr>
        </a:p>
      </dsp:txBody>
      <dsp:txXfrm>
        <a:off x="7196610" y="619719"/>
        <a:ext cx="2040688" cy="854162"/>
      </dsp:txXfrm>
    </dsp:sp>
    <dsp:sp modelId="{9E90722F-EF99-4A5B-8FA2-75532238FFE0}">
      <dsp:nvSpPr>
        <dsp:cNvPr id="0" name=""/>
        <dsp:cNvSpPr/>
      </dsp:nvSpPr>
      <dsp:spPr>
        <a:xfrm>
          <a:off x="7247117" y="2677094"/>
          <a:ext cx="2040688" cy="565091"/>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88% of long-term unemployed young men have been found to have SLCN (Elliot, 2011)</a:t>
          </a:r>
        </a:p>
      </dsp:txBody>
      <dsp:txXfrm>
        <a:off x="7247117" y="2677094"/>
        <a:ext cx="2040688" cy="565091"/>
      </dsp:txXfrm>
    </dsp:sp>
    <dsp:sp modelId="{E27023FC-DA2E-4F75-B317-500BAF8D4FE3}">
      <dsp:nvSpPr>
        <dsp:cNvPr id="0" name=""/>
        <dsp:cNvSpPr/>
      </dsp:nvSpPr>
      <dsp:spPr>
        <a:xfrm>
          <a:off x="9394207" y="650196"/>
          <a:ext cx="2040688" cy="761584"/>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Between 60-90% of young people who are accessing youth justice services have unmet and unrecognised SLCN (Bryan et al, 2015).</a:t>
          </a:r>
          <a:endParaRPr lang="en-US" sz="1100" kern="1200" dirty="0">
            <a:latin typeface="Arial" panose="020B0604020202020204" pitchFamily="34" charset="0"/>
            <a:cs typeface="Arial" panose="020B0604020202020204" pitchFamily="34" charset="0"/>
          </a:endParaRPr>
        </a:p>
      </dsp:txBody>
      <dsp:txXfrm>
        <a:off x="9394207" y="650196"/>
        <a:ext cx="2040688" cy="761584"/>
      </dsp:txXfrm>
    </dsp:sp>
    <dsp:sp modelId="{29F33C2A-CB54-4607-AB59-E7FDB7CD0E31}">
      <dsp:nvSpPr>
        <dsp:cNvPr id="0" name=""/>
        <dsp:cNvSpPr/>
      </dsp:nvSpPr>
      <dsp:spPr>
        <a:xfrm>
          <a:off x="2801049" y="863238"/>
          <a:ext cx="2040688" cy="1475993"/>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Over 60% of Children In Care have unmet and unrecognised SLCN (Office for National Statistics) </a:t>
          </a:r>
        </a:p>
        <a:p>
          <a:pPr marL="0" lvl="0" indent="0" algn="ctr" defTabSz="48895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58% of the young people screened by SLTs as part of No Wrong Door, model around rethinking care for adolescents, were identified as having SLCN</a:t>
          </a:r>
          <a:endParaRPr lang="en-US" sz="1100" kern="1200" dirty="0">
            <a:latin typeface="Arial" panose="020B0604020202020204" pitchFamily="34" charset="0"/>
            <a:cs typeface="Arial" panose="020B0604020202020204" pitchFamily="34" charset="0"/>
          </a:endParaRPr>
        </a:p>
      </dsp:txBody>
      <dsp:txXfrm>
        <a:off x="2801049" y="863238"/>
        <a:ext cx="2040688" cy="1475993"/>
      </dsp:txXfrm>
    </dsp:sp>
    <dsp:sp modelId="{F445B441-0293-4296-AD76-6F7843A6E576}">
      <dsp:nvSpPr>
        <dsp:cNvPr id="0" name=""/>
        <dsp:cNvSpPr/>
      </dsp:nvSpPr>
      <dsp:spPr>
        <a:xfrm>
          <a:off x="510703" y="3543019"/>
          <a:ext cx="2040688" cy="889535"/>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90% of children and young people referred to a pupil referral unit were found to have unmet and unrecognised moderate to significant SLCN (London Borough of Newham)</a:t>
          </a:r>
          <a:endParaRPr lang="en-US" sz="1100" kern="1200" dirty="0">
            <a:latin typeface="Arial" panose="020B0604020202020204" pitchFamily="34" charset="0"/>
            <a:cs typeface="Arial" panose="020B0604020202020204" pitchFamily="34" charset="0"/>
          </a:endParaRPr>
        </a:p>
      </dsp:txBody>
      <dsp:txXfrm>
        <a:off x="510703" y="3543019"/>
        <a:ext cx="2040688" cy="889535"/>
      </dsp:txXfrm>
    </dsp:sp>
    <dsp:sp modelId="{17023FA7-C049-488D-9614-1ACB44F652C6}">
      <dsp:nvSpPr>
        <dsp:cNvPr id="0" name=""/>
        <dsp:cNvSpPr/>
      </dsp:nvSpPr>
      <dsp:spPr>
        <a:xfrm>
          <a:off x="507071" y="732404"/>
          <a:ext cx="2040688" cy="1495204"/>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Children who struggle with language at 5yrs are six times less likely to reach the expected standard in English at age 11yrs than children who have had good language skills at 5yrs, and ten times less likely to achieve the expected level in maths (</a:t>
          </a:r>
          <a:r>
            <a:rPr lang="en-GB" sz="1100" kern="1200" dirty="0" err="1">
              <a:latin typeface="Arial" panose="020B0604020202020204" pitchFamily="34" charset="0"/>
              <a:cs typeface="Arial" panose="020B0604020202020204" pitchFamily="34" charset="0"/>
            </a:rPr>
            <a:t>Roulestone</a:t>
          </a:r>
          <a:r>
            <a:rPr lang="en-GB" sz="1100" kern="1200" dirty="0">
              <a:latin typeface="Arial" panose="020B0604020202020204" pitchFamily="34" charset="0"/>
              <a:cs typeface="Arial" panose="020B0604020202020204" pitchFamily="34" charset="0"/>
            </a:rPr>
            <a:t> et al, 2011)</a:t>
          </a:r>
          <a:endParaRPr lang="en-US" sz="1100" kern="1200" dirty="0">
            <a:latin typeface="Arial" panose="020B0604020202020204" pitchFamily="34" charset="0"/>
            <a:cs typeface="Arial" panose="020B0604020202020204" pitchFamily="34" charset="0"/>
          </a:endParaRPr>
        </a:p>
      </dsp:txBody>
      <dsp:txXfrm>
        <a:off x="507071" y="732404"/>
        <a:ext cx="2040688" cy="1495204"/>
      </dsp:txXfrm>
    </dsp:sp>
    <dsp:sp modelId="{A3B8465B-5286-4302-90B0-E8A58E6B699D}">
      <dsp:nvSpPr>
        <dsp:cNvPr id="0" name=""/>
        <dsp:cNvSpPr/>
      </dsp:nvSpPr>
      <dsp:spPr>
        <a:xfrm>
          <a:off x="7221874" y="1626219"/>
          <a:ext cx="2040688" cy="1089862"/>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latin typeface="Arial" panose="020B0604020202020204" pitchFamily="34" charset="0"/>
              <a:cs typeface="Arial" panose="020B0604020202020204" pitchFamily="34" charset="0"/>
            </a:rPr>
            <a:t>Children with poor vocabulary at age 5yrs are more than twice as likely to be unemployed at age 34yrs as children with good vocabulary (Feinstein et al, 2006). </a:t>
          </a:r>
          <a:endParaRPr lang="en-US" sz="1100" kern="1200">
            <a:latin typeface="Arial" panose="020B0604020202020204" pitchFamily="34" charset="0"/>
            <a:cs typeface="Arial" panose="020B0604020202020204" pitchFamily="34" charset="0"/>
          </a:endParaRPr>
        </a:p>
      </dsp:txBody>
      <dsp:txXfrm>
        <a:off x="7221874" y="1626219"/>
        <a:ext cx="2040688" cy="1089862"/>
      </dsp:txXfrm>
    </dsp:sp>
    <dsp:sp modelId="{F43D80AB-7401-49DF-A45B-DA171145C698}">
      <dsp:nvSpPr>
        <dsp:cNvPr id="0" name=""/>
        <dsp:cNvSpPr/>
      </dsp:nvSpPr>
      <dsp:spPr>
        <a:xfrm>
          <a:off x="526457" y="2248259"/>
          <a:ext cx="2040688" cy="1224412"/>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Arial" panose="020B0604020202020204" pitchFamily="34" charset="0"/>
              <a:cs typeface="Arial" panose="020B0604020202020204" pitchFamily="34" charset="0"/>
            </a:rPr>
            <a:t>There is a clear correlation between many of the groups of pupils who are disproportionately more likely to be excluded, and the groups of children and young people who are more likely to have communication needs (Clegg, 2004; Clegg et al, 2009).</a:t>
          </a:r>
        </a:p>
      </dsp:txBody>
      <dsp:txXfrm>
        <a:off x="526457" y="2248259"/>
        <a:ext cx="2040688" cy="1224412"/>
      </dsp:txXfrm>
    </dsp:sp>
    <dsp:sp modelId="{66A51334-1CA5-49EA-8539-1D887441427E}">
      <dsp:nvSpPr>
        <dsp:cNvPr id="0" name=""/>
        <dsp:cNvSpPr/>
      </dsp:nvSpPr>
      <dsp:spPr>
        <a:xfrm>
          <a:off x="2797804" y="3120666"/>
          <a:ext cx="2040688" cy="1224412"/>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Arial" panose="020B0604020202020204" pitchFamily="34" charset="0"/>
              <a:cs typeface="Arial" panose="020B0604020202020204" pitchFamily="34" charset="0"/>
            </a:rPr>
            <a:t>Those who are subject to child protection orders because of suspected or confirmed maltreatment face an elevated risk for SLCN (Sylvestre et al, 2015)</a:t>
          </a:r>
        </a:p>
      </dsp:txBody>
      <dsp:txXfrm>
        <a:off x="2797804" y="3120666"/>
        <a:ext cx="2040688" cy="1224412"/>
      </dsp:txXfrm>
    </dsp:sp>
    <dsp:sp modelId="{3587ECDB-8BE0-4FC6-B021-6537F3161A2F}">
      <dsp:nvSpPr>
        <dsp:cNvPr id="0" name=""/>
        <dsp:cNvSpPr/>
      </dsp:nvSpPr>
      <dsp:spPr>
        <a:xfrm>
          <a:off x="507071" y="82408"/>
          <a:ext cx="2040688" cy="471325"/>
        </a:xfrm>
        <a:prstGeom prst="rect">
          <a:avLst/>
        </a:prstGeom>
        <a:solidFill>
          <a:schemeClr val="accent1">
            <a:lumMod val="20000"/>
            <a:lumOff val="8000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kern="1200" dirty="0">
              <a:latin typeface="Arial" panose="020B0604020202020204" pitchFamily="34" charset="0"/>
              <a:cs typeface="Arial" panose="020B0604020202020204" pitchFamily="34" charset="0"/>
            </a:rPr>
            <a:t>EDUCATION</a:t>
          </a:r>
        </a:p>
      </dsp:txBody>
      <dsp:txXfrm>
        <a:off x="507071" y="82408"/>
        <a:ext cx="2040688" cy="471325"/>
      </dsp:txXfrm>
    </dsp:sp>
    <dsp:sp modelId="{846868A3-A901-4CC7-8C49-D7D22F426084}">
      <dsp:nvSpPr>
        <dsp:cNvPr id="0" name=""/>
        <dsp:cNvSpPr/>
      </dsp:nvSpPr>
      <dsp:spPr>
        <a:xfrm>
          <a:off x="2801049" y="104312"/>
          <a:ext cx="2040688" cy="471325"/>
        </a:xfrm>
        <a:prstGeom prst="rect">
          <a:avLst/>
        </a:prstGeom>
        <a:solidFill>
          <a:schemeClr val="accent1">
            <a:lumMod val="20000"/>
            <a:lumOff val="8000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kern="1200" dirty="0">
              <a:latin typeface="Arial" panose="020B0604020202020204" pitchFamily="34" charset="0"/>
              <a:cs typeface="Arial" panose="020B0604020202020204" pitchFamily="34" charset="0"/>
            </a:rPr>
            <a:t>CHILDREN IN CARE</a:t>
          </a:r>
        </a:p>
      </dsp:txBody>
      <dsp:txXfrm>
        <a:off x="2801049" y="104312"/>
        <a:ext cx="2040688" cy="471325"/>
      </dsp:txXfrm>
    </dsp:sp>
    <dsp:sp modelId="{2B92F2C6-5BE9-4152-8AF8-150E0A3FAD08}">
      <dsp:nvSpPr>
        <dsp:cNvPr id="0" name=""/>
        <dsp:cNvSpPr/>
      </dsp:nvSpPr>
      <dsp:spPr>
        <a:xfrm>
          <a:off x="4997340" y="108022"/>
          <a:ext cx="2040688" cy="471325"/>
        </a:xfrm>
        <a:prstGeom prst="rect">
          <a:avLst/>
        </a:prstGeom>
        <a:solidFill>
          <a:schemeClr val="accent1">
            <a:lumMod val="20000"/>
            <a:lumOff val="8000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kern="1200" dirty="0">
              <a:latin typeface="Arial" panose="020B0604020202020204" pitchFamily="34" charset="0"/>
              <a:cs typeface="Arial" panose="020B0604020202020204" pitchFamily="34" charset="0"/>
            </a:rPr>
            <a:t>SEMH</a:t>
          </a:r>
        </a:p>
      </dsp:txBody>
      <dsp:txXfrm>
        <a:off x="4997340" y="108022"/>
        <a:ext cx="2040688" cy="471325"/>
      </dsp:txXfrm>
    </dsp:sp>
    <dsp:sp modelId="{2D9FF8AB-B6A8-4513-A19F-A904B0C8F54A}">
      <dsp:nvSpPr>
        <dsp:cNvPr id="0" name=""/>
        <dsp:cNvSpPr/>
      </dsp:nvSpPr>
      <dsp:spPr>
        <a:xfrm>
          <a:off x="7217037" y="0"/>
          <a:ext cx="2040688" cy="471325"/>
        </a:xfrm>
        <a:prstGeom prst="rect">
          <a:avLst/>
        </a:prstGeom>
        <a:solidFill>
          <a:schemeClr val="accent1">
            <a:lumMod val="20000"/>
            <a:lumOff val="8000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kern="1200" dirty="0">
              <a:latin typeface="Arial" panose="020B0604020202020204" pitchFamily="34" charset="0"/>
              <a:cs typeface="Arial" panose="020B0604020202020204" pitchFamily="34" charset="0"/>
            </a:rPr>
            <a:t>EMPLOYMENT</a:t>
          </a:r>
        </a:p>
      </dsp:txBody>
      <dsp:txXfrm>
        <a:off x="7217037" y="0"/>
        <a:ext cx="2040688" cy="471325"/>
      </dsp:txXfrm>
    </dsp:sp>
    <dsp:sp modelId="{B90AE5CA-BAC9-4185-83E6-CB53CAE870C7}">
      <dsp:nvSpPr>
        <dsp:cNvPr id="0" name=""/>
        <dsp:cNvSpPr/>
      </dsp:nvSpPr>
      <dsp:spPr>
        <a:xfrm>
          <a:off x="9394207" y="71457"/>
          <a:ext cx="2040688" cy="471325"/>
        </a:xfrm>
        <a:prstGeom prst="rect">
          <a:avLst/>
        </a:prstGeom>
        <a:solidFill>
          <a:schemeClr val="accent1">
            <a:lumMod val="20000"/>
            <a:lumOff val="8000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kern="1200" dirty="0">
              <a:latin typeface="Arial" panose="020B0604020202020204" pitchFamily="34" charset="0"/>
              <a:cs typeface="Arial" panose="020B0604020202020204" pitchFamily="34" charset="0"/>
            </a:rPr>
            <a:t>YOUTH JUSTICE</a:t>
          </a:r>
        </a:p>
      </dsp:txBody>
      <dsp:txXfrm>
        <a:off x="9394207" y="71457"/>
        <a:ext cx="2040688" cy="471325"/>
      </dsp:txXfrm>
    </dsp:sp>
    <dsp:sp modelId="{55D937B0-4473-4A0D-9569-39E5E70F03D4}">
      <dsp:nvSpPr>
        <dsp:cNvPr id="0" name=""/>
        <dsp:cNvSpPr/>
      </dsp:nvSpPr>
      <dsp:spPr>
        <a:xfrm>
          <a:off x="9561237" y="1601949"/>
          <a:ext cx="2040688" cy="471325"/>
        </a:xfrm>
        <a:prstGeom prst="rect">
          <a:avLst/>
        </a:prstGeom>
        <a:solidFill>
          <a:schemeClr val="accent1">
            <a:lumMod val="20000"/>
            <a:lumOff val="8000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kern="1200" dirty="0">
              <a:latin typeface="Arial" panose="020B0604020202020204" pitchFamily="34" charset="0"/>
              <a:cs typeface="Arial" panose="020B0604020202020204" pitchFamily="34" charset="0"/>
            </a:rPr>
            <a:t>SOCIAL MOBILITY</a:t>
          </a:r>
        </a:p>
      </dsp:txBody>
      <dsp:txXfrm>
        <a:off x="9561237" y="1601949"/>
        <a:ext cx="2040688" cy="471325"/>
      </dsp:txXfrm>
    </dsp:sp>
    <dsp:sp modelId="{F2453DCE-2C38-44E1-8790-8F156BE63D49}">
      <dsp:nvSpPr>
        <dsp:cNvPr id="0" name=""/>
        <dsp:cNvSpPr/>
      </dsp:nvSpPr>
      <dsp:spPr>
        <a:xfrm>
          <a:off x="2797804" y="4471912"/>
          <a:ext cx="2040688" cy="1224412"/>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Arial" panose="020B0604020202020204" pitchFamily="34" charset="0"/>
              <a:cs typeface="Arial" panose="020B0604020202020204" pitchFamily="34" charset="0"/>
            </a:rPr>
            <a:t>One study followed up 5yr olds with language disorder to adulthood and found them to be nearly three times more likely to report child sexual abuse than their peers (Sullivan et al, 2000).</a:t>
          </a:r>
        </a:p>
      </dsp:txBody>
      <dsp:txXfrm>
        <a:off x="2797804" y="4471912"/>
        <a:ext cx="2040688" cy="1224412"/>
      </dsp:txXfrm>
    </dsp:sp>
    <dsp:sp modelId="{846EBC84-1087-43F9-9A78-C73335547A50}">
      <dsp:nvSpPr>
        <dsp:cNvPr id="0" name=""/>
        <dsp:cNvSpPr/>
      </dsp:nvSpPr>
      <dsp:spPr>
        <a:xfrm>
          <a:off x="9537524" y="2240205"/>
          <a:ext cx="2040688" cy="981207"/>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Pre-covid 19 50% of children in socially disadvantaged areas were entering the Early Years Foundation Stage with lower levels of speech and language skills than expected</a:t>
          </a:r>
        </a:p>
      </dsp:txBody>
      <dsp:txXfrm>
        <a:off x="9537524" y="2240205"/>
        <a:ext cx="2040688" cy="98120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24B2FF-4259-4A10-976D-FD1D2184FA87}">
      <dsp:nvSpPr>
        <dsp:cNvPr id="0" name=""/>
        <dsp:cNvSpPr/>
      </dsp:nvSpPr>
      <dsp:spPr>
        <a:xfrm>
          <a:off x="10715" y="760625"/>
          <a:ext cx="1601390" cy="5282158"/>
        </a:xfrm>
        <a:prstGeom prst="rect">
          <a:avLst/>
        </a:prstGeom>
        <a:solidFill>
          <a:schemeClr val="lt1">
            <a:hueOff val="0"/>
            <a:satOff val="0"/>
            <a:lumOff val="0"/>
            <a:alphaOff val="0"/>
          </a:schemeClr>
        </a:solidFill>
        <a:ln w="381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r>
            <a:rPr lang="en-GB" altLang="en-US" sz="1200" b="1" u="sng" kern="1200" dirty="0">
              <a:latin typeface="Arial" panose="020B0604020202020204" pitchFamily="34" charset="0"/>
              <a:cs typeface="Arial" panose="020B0604020202020204" pitchFamily="34" charset="0"/>
            </a:rPr>
            <a:t>Education:</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Number of Permanent Exclusions:</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Devon- 170</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Plymouth- 52</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Torbay- 50</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Number of Suspensions:</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Devon- </a:t>
          </a:r>
          <a:r>
            <a:rPr lang="en-GB" sz="1100" kern="1200" dirty="0">
              <a:latin typeface="Arial" panose="020B0604020202020204" pitchFamily="34" charset="0"/>
              <a:cs typeface="Arial" panose="020B0604020202020204" pitchFamily="34" charset="0"/>
            </a:rPr>
            <a:t>16,147</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Plymouth- 5,231</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Torbay- 3,051</a:t>
          </a:r>
        </a:p>
        <a:p>
          <a:pPr marL="0" lvl="0" indent="0" algn="ctr" defTabSz="48895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Children Missing Education</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Devon- 650</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Plymouth- 310</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Torbay- 100</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Academic year 2022-2023</a:t>
          </a:r>
        </a:p>
        <a:p>
          <a:pPr marL="0" lvl="0" indent="0" algn="ctr" defTabSz="48895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In 2022 The University of Exeter research identified that the South West has the lowest educational outcomes for pupils experiencing disadvantage of any English region</a:t>
          </a:r>
        </a:p>
        <a:p>
          <a:pPr marL="0" lvl="0" indent="0" algn="ctr" defTabSz="48895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dsp:txBody>
      <dsp:txXfrm>
        <a:off x="10715" y="760625"/>
        <a:ext cx="1601390" cy="5282158"/>
      </dsp:txXfrm>
    </dsp:sp>
    <dsp:sp modelId="{587DB80D-1D67-4CC1-86E4-0FACC66E06AB}">
      <dsp:nvSpPr>
        <dsp:cNvPr id="0" name=""/>
        <dsp:cNvSpPr/>
      </dsp:nvSpPr>
      <dsp:spPr>
        <a:xfrm>
          <a:off x="1772245" y="760625"/>
          <a:ext cx="1601390" cy="5282158"/>
        </a:xfrm>
        <a:prstGeom prst="rect">
          <a:avLst/>
        </a:prstGeom>
        <a:solidFill>
          <a:schemeClr val="lt1">
            <a:hueOff val="0"/>
            <a:satOff val="0"/>
            <a:lumOff val="0"/>
            <a:alphaOff val="0"/>
          </a:schemeClr>
        </a:solidFill>
        <a:ln w="381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u="sng" kern="1200" dirty="0">
              <a:latin typeface="Arial" panose="020B0604020202020204" pitchFamily="34" charset="0"/>
              <a:cs typeface="Arial" panose="020B0604020202020204" pitchFamily="34" charset="0"/>
            </a:rPr>
            <a:t>Children in Care:</a:t>
          </a:r>
        </a:p>
        <a:p>
          <a:pPr marL="0" lvl="0" indent="0" algn="ctr" defTabSz="53340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Devon County Council – 850 (UASC 65)</a:t>
          </a:r>
        </a:p>
        <a:p>
          <a:pPr marL="0" lvl="0" indent="0" algn="ctr" defTabSz="53340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Torbay Council – 302</a:t>
          </a:r>
        </a:p>
        <a:p>
          <a:pPr marL="0" lvl="0" indent="0" algn="ctr" defTabSz="53340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Plymouth City Council – 523</a:t>
          </a:r>
        </a:p>
        <a:p>
          <a:pPr marL="0" lvl="0" indent="0" algn="ctr" defTabSz="53340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Plus, those from other local authorities (OLAs).</a:t>
          </a:r>
        </a:p>
        <a:p>
          <a:pPr marL="0" lvl="0" indent="0" algn="ctr" defTabSz="533400">
            <a:lnSpc>
              <a:spcPct val="90000"/>
            </a:lnSpc>
            <a:spcBef>
              <a:spcPct val="0"/>
            </a:spcBef>
            <a:spcAft>
              <a:spcPct val="35000"/>
            </a:spcAft>
            <a:buNone/>
          </a:pPr>
          <a:r>
            <a:rPr lang="en-GB" sz="1100" b="1" kern="1200" dirty="0">
              <a:latin typeface="Arial" panose="020B0604020202020204" pitchFamily="34" charset="0"/>
              <a:cs typeface="Arial" panose="020B0604020202020204" pitchFamily="34" charset="0"/>
            </a:rPr>
            <a:t>O</a:t>
          </a:r>
          <a:r>
            <a:rPr lang="en-GB" sz="1100" b="1" kern="1200" dirty="0">
              <a:solidFill>
                <a:prstClr val="black"/>
              </a:solidFill>
              <a:latin typeface="Arial" panose="020B0604020202020204" pitchFamily="34" charset="0"/>
              <a:cs typeface="Arial" panose="020B0604020202020204" pitchFamily="34" charset="0"/>
            </a:rPr>
            <a:t>ver 2000 CIC living in Devon. 230 Devon CIC placed out of county.</a:t>
          </a:r>
          <a:endParaRPr lang="en-GB" sz="1100" kern="1200" dirty="0">
            <a:solidFill>
              <a:prstClr val="black"/>
            </a:solidFill>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r>
            <a:rPr lang="en-GB" sz="1100" b="1" kern="1200" dirty="0">
              <a:latin typeface="Arial" panose="020B0604020202020204" pitchFamily="34" charset="0"/>
              <a:cs typeface="Arial" panose="020B0604020202020204" pitchFamily="34" charset="0"/>
            </a:rPr>
            <a:t>Care Leavers</a:t>
          </a:r>
          <a:r>
            <a:rPr lang="en-GB" sz="1100" kern="1200" dirty="0">
              <a:latin typeface="Arial" panose="020B0604020202020204" pitchFamily="34" charset="0"/>
              <a:cs typeface="Arial" panose="020B0604020202020204" pitchFamily="34" charset="0"/>
            </a:rPr>
            <a:t> (</a:t>
          </a:r>
          <a:r>
            <a:rPr lang="en-GB" sz="1100" i="1" kern="1200" dirty="0">
              <a:latin typeface="Arial" panose="020B0604020202020204" pitchFamily="34" charset="0"/>
              <a:cs typeface="Arial" panose="020B0604020202020204" pitchFamily="34" charset="0"/>
            </a:rPr>
            <a:t>to age 25 years</a:t>
          </a:r>
          <a:r>
            <a:rPr lang="en-GB" sz="1100" kern="1200" dirty="0">
              <a:latin typeface="Arial" panose="020B0604020202020204" pitchFamily="34" charset="0"/>
              <a:cs typeface="Arial" panose="020B0604020202020204" pitchFamily="34" charset="0"/>
            </a:rPr>
            <a:t>) being actively supported </a:t>
          </a:r>
        </a:p>
        <a:p>
          <a:pPr marL="0" lvl="0" indent="0" algn="ctr" defTabSz="53340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Devon – 509</a:t>
          </a:r>
        </a:p>
        <a:p>
          <a:pPr marL="0" lvl="0" indent="0" algn="ctr" defTabSz="53340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Torbay – 148</a:t>
          </a:r>
        </a:p>
        <a:p>
          <a:pPr marL="0" lvl="0" indent="0" algn="ctr" defTabSz="53340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Plymouth – 267</a:t>
          </a:r>
        </a:p>
        <a:p>
          <a:pPr marL="0" lvl="0" indent="0" algn="ctr" defTabSz="533400">
            <a:lnSpc>
              <a:spcPct val="90000"/>
            </a:lnSpc>
            <a:spcBef>
              <a:spcPct val="0"/>
            </a:spcBef>
            <a:spcAft>
              <a:spcPct val="35000"/>
            </a:spcAft>
            <a:buNone/>
          </a:pPr>
          <a:endParaRPr lang="en-GB" sz="110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sz="110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sz="110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sz="110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sz="110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sz="110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sz="1100" b="1"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sz="1100" b="1"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sz="1100" b="1"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sz="1100" b="1" kern="1200" dirty="0">
            <a:latin typeface="Arial" panose="020B0604020202020204" pitchFamily="34" charset="0"/>
            <a:cs typeface="Arial" panose="020B0604020202020204" pitchFamily="34" charset="0"/>
          </a:endParaRPr>
        </a:p>
      </dsp:txBody>
      <dsp:txXfrm>
        <a:off x="1772245" y="760625"/>
        <a:ext cx="1601390" cy="5282158"/>
      </dsp:txXfrm>
    </dsp:sp>
    <dsp:sp modelId="{247540A4-4FBD-4898-A89D-725B3D668569}">
      <dsp:nvSpPr>
        <dsp:cNvPr id="0" name=""/>
        <dsp:cNvSpPr/>
      </dsp:nvSpPr>
      <dsp:spPr>
        <a:xfrm>
          <a:off x="3533775" y="764271"/>
          <a:ext cx="1601390" cy="5274865"/>
        </a:xfrm>
        <a:prstGeom prst="rect">
          <a:avLst/>
        </a:prstGeom>
        <a:solidFill>
          <a:schemeClr val="lt1">
            <a:hueOff val="0"/>
            <a:satOff val="0"/>
            <a:lumOff val="0"/>
            <a:alphaOff val="0"/>
          </a:schemeClr>
        </a:solidFill>
        <a:ln w="381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r>
            <a:rPr lang="en-GB" altLang="en-US" sz="1200" b="1" u="sng" kern="1200" dirty="0">
              <a:latin typeface="Arial" panose="020B0604020202020204" pitchFamily="34" charset="0"/>
              <a:cs typeface="Arial" panose="020B0604020202020204" pitchFamily="34" charset="0"/>
            </a:rPr>
            <a:t>Mental Health:</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Total number of CYPS (0-18yrs) identified with SEMH as primary need (academic year 2023-2024)</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Devon-  4,508</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Plymouth- 2,181</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Torbay- 835</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CAMHS caseload (March 2025)</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Devon- 4,525</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Torbay- 1,070</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Plymouth- 1613</a:t>
          </a: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Devon is performing below the national average for mental health outcomes, particularly suicide rates in Torbay.</a:t>
          </a:r>
        </a:p>
        <a:p>
          <a:pPr marL="0" lvl="0" indent="0" algn="ctr" defTabSz="48895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Public Health Outcomes Framework highlight higher self harm admission rates, lower employment rates for people with mental health conditions, and lower levels of access to and usage of services.</a:t>
          </a:r>
        </a:p>
        <a:p>
          <a:pPr marL="0" lvl="0" indent="0" algn="ctr" defTabSz="48895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 </a:t>
          </a:r>
        </a:p>
      </dsp:txBody>
      <dsp:txXfrm>
        <a:off x="3533775" y="764271"/>
        <a:ext cx="1601390" cy="5274865"/>
      </dsp:txXfrm>
    </dsp:sp>
    <dsp:sp modelId="{887DE067-E29C-462D-BD8F-9140E04F9152}">
      <dsp:nvSpPr>
        <dsp:cNvPr id="0" name=""/>
        <dsp:cNvSpPr/>
      </dsp:nvSpPr>
      <dsp:spPr>
        <a:xfrm>
          <a:off x="5295304" y="750623"/>
          <a:ext cx="1601390" cy="5302162"/>
        </a:xfrm>
        <a:prstGeom prst="rect">
          <a:avLst/>
        </a:prstGeom>
        <a:solidFill>
          <a:schemeClr val="lt1">
            <a:hueOff val="0"/>
            <a:satOff val="0"/>
            <a:lumOff val="0"/>
            <a:alphaOff val="0"/>
          </a:schemeClr>
        </a:solidFill>
        <a:ln w="381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altLang="en-US" sz="1200" b="1" u="sng" kern="1200" dirty="0">
              <a:latin typeface="Arial" panose="020B0604020202020204" pitchFamily="34" charset="0"/>
              <a:cs typeface="Arial" panose="020B0604020202020204" pitchFamily="34" charset="0"/>
            </a:rPr>
            <a:t>Unemployment:</a:t>
          </a:r>
        </a:p>
        <a:p>
          <a:pPr marL="0" lvl="0" indent="0" algn="ctr" defTabSz="533400">
            <a:lnSpc>
              <a:spcPct val="90000"/>
            </a:lnSpc>
            <a:spcBef>
              <a:spcPct val="0"/>
            </a:spcBef>
            <a:spcAft>
              <a:spcPct val="35000"/>
            </a:spcAft>
            <a:buNone/>
          </a:pPr>
          <a:r>
            <a:rPr lang="en-GB" altLang="en-US" sz="1100" b="1" kern="1200" dirty="0">
              <a:latin typeface="Arial" panose="020B0604020202020204" pitchFamily="34" charset="0"/>
              <a:cs typeface="Arial" panose="020B0604020202020204" pitchFamily="34" charset="0"/>
            </a:rPr>
            <a:t> </a:t>
          </a:r>
        </a:p>
        <a:p>
          <a:pPr marL="0" lvl="0" indent="0" algn="ctr" defTabSz="533400">
            <a:lnSpc>
              <a:spcPct val="90000"/>
            </a:lnSpc>
            <a:spcBef>
              <a:spcPct val="0"/>
            </a:spcBef>
            <a:spcAft>
              <a:spcPct val="35000"/>
            </a:spcAft>
            <a:buNone/>
          </a:pPr>
          <a:r>
            <a:rPr lang="en-GB" altLang="en-US" sz="1100" b="1" kern="1200" dirty="0">
              <a:latin typeface="Arial" panose="020B0604020202020204" pitchFamily="34" charset="0"/>
              <a:cs typeface="Arial" panose="020B0604020202020204" pitchFamily="34" charset="0"/>
            </a:rPr>
            <a:t>F</a:t>
          </a:r>
          <a:r>
            <a:rPr lang="en-GB" altLang="en-US" sz="1100" b="0" kern="1200" dirty="0">
              <a:latin typeface="Arial" panose="020B0604020202020204" pitchFamily="34" charset="0"/>
              <a:cs typeface="Arial" panose="020B0604020202020204" pitchFamily="34" charset="0"/>
            </a:rPr>
            <a:t>igures (claimant count April 2025):</a:t>
          </a: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Devon 11,515</a:t>
          </a: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Plymouth- 6,140</a:t>
          </a: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Torbay- 2,755</a:t>
          </a: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Unemployment is less than half of the national average.</a:t>
          </a: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Levels of employment vary on a seasonal basis. During January, February and March, Jobseekers Allowance claimant rates are typically around 10 15% higher than they are during Summer and early Autumn months.</a:t>
          </a: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Research reveals that many areas of Devon and Cornwall have a particularly high proportion of low paid jobs relative to other local authorities.</a:t>
          </a: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altLang="en-US" sz="1100" b="1" kern="1200" dirty="0">
            <a:latin typeface="Arial" panose="020B0604020202020204" pitchFamily="34" charset="0"/>
            <a:cs typeface="Arial" panose="020B0604020202020204" pitchFamily="34" charset="0"/>
          </a:endParaRPr>
        </a:p>
      </dsp:txBody>
      <dsp:txXfrm>
        <a:off x="5295304" y="750623"/>
        <a:ext cx="1601390" cy="5302162"/>
      </dsp:txXfrm>
    </dsp:sp>
    <dsp:sp modelId="{98BFFF7D-C5FE-4B5D-986C-D9B72F27FEFB}">
      <dsp:nvSpPr>
        <dsp:cNvPr id="0" name=""/>
        <dsp:cNvSpPr/>
      </dsp:nvSpPr>
      <dsp:spPr>
        <a:xfrm>
          <a:off x="7056834" y="736979"/>
          <a:ext cx="1601390" cy="5329450"/>
        </a:xfrm>
        <a:prstGeom prst="rect">
          <a:avLst/>
        </a:prstGeom>
        <a:solidFill>
          <a:schemeClr val="lt1">
            <a:hueOff val="0"/>
            <a:satOff val="0"/>
            <a:lumOff val="0"/>
            <a:alphaOff val="0"/>
          </a:schemeClr>
        </a:solidFill>
        <a:ln w="381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altLang="en-US" sz="1200" b="1" u="sng" kern="1200" dirty="0">
              <a:latin typeface="Arial" panose="020B0604020202020204" pitchFamily="34" charset="0"/>
              <a:cs typeface="Arial" panose="020B0604020202020204" pitchFamily="34" charset="0"/>
            </a:rPr>
            <a:t>Economic Status:</a:t>
          </a: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Devon districts are ranked between 2</a:t>
          </a:r>
          <a:r>
            <a:rPr lang="en-GB" altLang="en-US" sz="1100" b="0" kern="1200" baseline="30000" dirty="0">
              <a:latin typeface="Arial" panose="020B0604020202020204" pitchFamily="34" charset="0"/>
              <a:cs typeface="Arial" panose="020B0604020202020204" pitchFamily="34" charset="0"/>
            </a:rPr>
            <a:t>nd</a:t>
          </a:r>
          <a:r>
            <a:rPr lang="en-GB" altLang="en-US" sz="1100" b="0" kern="1200" dirty="0">
              <a:latin typeface="Arial" panose="020B0604020202020204" pitchFamily="34" charset="0"/>
              <a:cs typeface="Arial" panose="020B0604020202020204" pitchFamily="34" charset="0"/>
            </a:rPr>
            <a:t> and 4</a:t>
          </a:r>
          <a:r>
            <a:rPr lang="en-GB" altLang="en-US" sz="1100" b="0" kern="1200" baseline="30000" dirty="0">
              <a:latin typeface="Arial" panose="020B0604020202020204" pitchFamily="34" charset="0"/>
              <a:cs typeface="Arial" panose="020B0604020202020204" pitchFamily="34" charset="0"/>
            </a:rPr>
            <a:t>th</a:t>
          </a:r>
          <a:r>
            <a:rPr lang="en-GB" altLang="en-US" sz="1100" b="0" kern="1200" dirty="0">
              <a:latin typeface="Arial" panose="020B0604020202020204" pitchFamily="34" charset="0"/>
              <a:cs typeface="Arial" panose="020B0604020202020204" pitchFamily="34" charset="0"/>
            </a:rPr>
            <a:t> quintiles LSOA (IMD and IDACI rank) </a:t>
          </a: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Plymouth is ranked 2</a:t>
          </a:r>
          <a:r>
            <a:rPr lang="en-GB" altLang="en-US" sz="1100" b="0" kern="1200" baseline="30000" dirty="0">
              <a:latin typeface="Arial" panose="020B0604020202020204" pitchFamily="34" charset="0"/>
              <a:cs typeface="Arial" panose="020B0604020202020204" pitchFamily="34" charset="0"/>
            </a:rPr>
            <a:t>nd</a:t>
          </a:r>
          <a:r>
            <a:rPr lang="en-GB" altLang="en-US" sz="1100" b="0" kern="1200" dirty="0">
              <a:latin typeface="Arial" panose="020B0604020202020204" pitchFamily="34" charset="0"/>
              <a:cs typeface="Arial" panose="020B0604020202020204" pitchFamily="34" charset="0"/>
            </a:rPr>
            <a:t> quintile LSOA (IMD and IDACI rank)</a:t>
          </a: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Torbay is ranked 1</a:t>
          </a:r>
          <a:r>
            <a:rPr lang="en-GB" altLang="en-US" sz="1100" b="0" kern="1200" baseline="30000" dirty="0">
              <a:latin typeface="Arial" panose="020B0604020202020204" pitchFamily="34" charset="0"/>
              <a:cs typeface="Arial" panose="020B0604020202020204" pitchFamily="34" charset="0"/>
            </a:rPr>
            <a:t>st</a:t>
          </a:r>
          <a:r>
            <a:rPr lang="en-GB" altLang="en-US" sz="1100" b="0" kern="1200" dirty="0">
              <a:latin typeface="Arial" panose="020B0604020202020204" pitchFamily="34" charset="0"/>
              <a:cs typeface="Arial" panose="020B0604020202020204" pitchFamily="34" charset="0"/>
            </a:rPr>
            <a:t> quintile LSOA (IMD and IDACI rank)</a:t>
          </a: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The impact of limited suitable and affordable housing, digital poverty, and unreliable transport links have exacerbated inequalities between rural and urban areas.</a:t>
          </a: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The financial challenge is significant. Lower salaries and higher housing costs, with rising bills for energy, fuel. food and other costs increases the impact of cost of living crisis. </a:t>
          </a: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dsp:txBody>
      <dsp:txXfrm>
        <a:off x="7056834" y="736979"/>
        <a:ext cx="1601390" cy="5329450"/>
      </dsp:txXfrm>
    </dsp:sp>
    <dsp:sp modelId="{8465F39D-E5EF-4C64-98C4-DC0C94590C8F}">
      <dsp:nvSpPr>
        <dsp:cNvPr id="0" name=""/>
        <dsp:cNvSpPr/>
      </dsp:nvSpPr>
      <dsp:spPr>
        <a:xfrm>
          <a:off x="8818364" y="723330"/>
          <a:ext cx="1601390" cy="5356747"/>
        </a:xfrm>
        <a:prstGeom prst="rect">
          <a:avLst/>
        </a:prstGeom>
        <a:solidFill>
          <a:schemeClr val="lt1">
            <a:hueOff val="0"/>
            <a:satOff val="0"/>
            <a:lumOff val="0"/>
            <a:alphaOff val="0"/>
          </a:schemeClr>
        </a:solidFill>
        <a:ln w="381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altLang="en-US" sz="1200" b="1" u="sng" kern="1200" dirty="0">
              <a:latin typeface="Arial" panose="020B0604020202020204" pitchFamily="34" charset="0"/>
              <a:cs typeface="Arial" panose="020B0604020202020204" pitchFamily="34" charset="0"/>
            </a:rPr>
            <a:t>Homelessness:</a:t>
          </a: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There is a high proportion of households (per thousand population) assessed as homeless in Torbay (3.31), compared to the national average (2.00), 2021/22</a:t>
          </a: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Households assessed, following relief duty end, as unintentionally homeless and priority need (owed main duty)</a:t>
          </a: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9,860 reported cases in South West</a:t>
          </a: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In Devon, the rate of rough sleepers counted or estimated is 1.5 per 10,000 households, a rate which is significantly lower compared to the England average of 2.0. However, homelessness is increasing. </a:t>
          </a: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dsp:txBody>
      <dsp:txXfrm>
        <a:off x="8818364" y="723330"/>
        <a:ext cx="1601390" cy="5356747"/>
      </dsp:txXfrm>
    </dsp:sp>
    <dsp:sp modelId="{D8B1415D-5C43-4FCF-9A10-A38869809520}">
      <dsp:nvSpPr>
        <dsp:cNvPr id="0" name=""/>
        <dsp:cNvSpPr/>
      </dsp:nvSpPr>
      <dsp:spPr>
        <a:xfrm>
          <a:off x="10579893" y="764271"/>
          <a:ext cx="1601390" cy="5274865"/>
        </a:xfrm>
        <a:prstGeom prst="rect">
          <a:avLst/>
        </a:prstGeom>
        <a:solidFill>
          <a:schemeClr val="lt1">
            <a:hueOff val="0"/>
            <a:satOff val="0"/>
            <a:lumOff val="0"/>
            <a:alphaOff val="0"/>
          </a:schemeClr>
        </a:solidFill>
        <a:ln w="381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altLang="en-US" sz="1200" b="1" u="sng" kern="1200" dirty="0">
              <a:latin typeface="Arial" panose="020B0604020202020204" pitchFamily="34" charset="0"/>
              <a:cs typeface="Arial" panose="020B0604020202020204" pitchFamily="34" charset="0"/>
            </a:rPr>
            <a:t>Youth Justice:</a:t>
          </a: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First time entrants Devon and Cornwall PCC area (FTE per 100,000 under 18 yr olds)- 121 </a:t>
          </a: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(October 2021-September 2022)</a:t>
          </a: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Custody rate per 1000 young people Devon and Cornwall PCC area </a:t>
          </a: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0.03</a:t>
          </a:r>
        </a:p>
        <a:p>
          <a:pPr marL="0" lvl="0" indent="0" algn="ctr" defTabSz="533400">
            <a:lnSpc>
              <a:spcPct val="90000"/>
            </a:lnSpc>
            <a:spcBef>
              <a:spcPct val="0"/>
            </a:spcBef>
            <a:spcAft>
              <a:spcPct val="35000"/>
            </a:spcAft>
            <a:buNone/>
          </a:pPr>
          <a:r>
            <a:rPr lang="en-GB" altLang="en-US" sz="1100" b="0" kern="1200" dirty="0">
              <a:latin typeface="Arial" panose="020B0604020202020204" pitchFamily="34" charset="0"/>
              <a:cs typeface="Arial" panose="020B0604020202020204" pitchFamily="34" charset="0"/>
            </a:rPr>
            <a:t>(October 2021-September 2022)</a:t>
          </a: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a:p>
          <a:pPr marL="0" lvl="0" indent="0" algn="ctr" defTabSz="533400">
            <a:lnSpc>
              <a:spcPct val="90000"/>
            </a:lnSpc>
            <a:spcBef>
              <a:spcPct val="0"/>
            </a:spcBef>
            <a:spcAft>
              <a:spcPct val="35000"/>
            </a:spcAft>
            <a:buNone/>
          </a:pPr>
          <a:endParaRPr lang="en-GB" altLang="en-US" sz="1100" b="0" kern="1200" dirty="0">
            <a:latin typeface="Arial" panose="020B0604020202020204" pitchFamily="34" charset="0"/>
            <a:cs typeface="Arial" panose="020B0604020202020204" pitchFamily="34" charset="0"/>
          </a:endParaRPr>
        </a:p>
      </dsp:txBody>
      <dsp:txXfrm>
        <a:off x="10579893" y="764271"/>
        <a:ext cx="1601390" cy="527486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374A3F-0758-4C30-9E11-B13B2CDC4BB2}">
      <dsp:nvSpPr>
        <dsp:cNvPr id="0" name=""/>
        <dsp:cNvSpPr/>
      </dsp:nvSpPr>
      <dsp:spPr>
        <a:xfrm rot="16200000">
          <a:off x="582595" y="-582595"/>
          <a:ext cx="2446979" cy="3612171"/>
        </a:xfrm>
        <a:prstGeom prst="round1Rect">
          <a:avLst/>
        </a:prstGeom>
        <a:solidFill>
          <a:schemeClr val="accent1">
            <a:lumMod val="40000"/>
            <a:lumOff val="60000"/>
          </a:schemeClr>
        </a:solidFill>
        <a:ln w="28575"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tx1"/>
              </a:solidFill>
              <a:latin typeface="Arial" panose="020B0604020202020204" pitchFamily="34" charset="0"/>
              <a:cs typeface="Arial" panose="020B0604020202020204" pitchFamily="34" charset="0"/>
            </a:rPr>
            <a:t>Welcome  &amp; Care</a:t>
          </a:r>
        </a:p>
      </dsp:txBody>
      <dsp:txXfrm rot="5400000">
        <a:off x="0" y="0"/>
        <a:ext cx="3612171" cy="1835234"/>
      </dsp:txXfrm>
    </dsp:sp>
    <dsp:sp modelId="{D2E694D3-23D0-49E2-9E77-010A4E0893C6}">
      <dsp:nvSpPr>
        <dsp:cNvPr id="0" name=""/>
        <dsp:cNvSpPr/>
      </dsp:nvSpPr>
      <dsp:spPr>
        <a:xfrm>
          <a:off x="3612171" y="0"/>
          <a:ext cx="3612171" cy="2446979"/>
        </a:xfrm>
        <a:prstGeom prst="round1Rect">
          <a:avLst/>
        </a:prstGeom>
        <a:solidFill>
          <a:schemeClr val="accent1">
            <a:lumMod val="40000"/>
            <a:lumOff val="60000"/>
          </a:schemeClr>
        </a:solidFill>
        <a:ln w="28575"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tx1"/>
              </a:solidFill>
              <a:latin typeface="Arial" panose="020B0604020202020204" pitchFamily="34" charset="0"/>
              <a:cs typeface="Arial" panose="020B0604020202020204" pitchFamily="34" charset="0"/>
            </a:rPr>
            <a:t>Value &amp; Include</a:t>
          </a:r>
        </a:p>
      </dsp:txBody>
      <dsp:txXfrm>
        <a:off x="3612171" y="0"/>
        <a:ext cx="3612171" cy="1835234"/>
      </dsp:txXfrm>
    </dsp:sp>
    <dsp:sp modelId="{D3D8EE39-8EFE-4CEA-BB0A-F0DF0023C727}">
      <dsp:nvSpPr>
        <dsp:cNvPr id="0" name=""/>
        <dsp:cNvSpPr/>
      </dsp:nvSpPr>
      <dsp:spPr>
        <a:xfrm rot="10800000">
          <a:off x="5671" y="2439858"/>
          <a:ext cx="3612171" cy="2446979"/>
        </a:xfrm>
        <a:prstGeom prst="round1Rect">
          <a:avLst/>
        </a:prstGeom>
        <a:solidFill>
          <a:schemeClr val="accent1">
            <a:lumMod val="40000"/>
            <a:lumOff val="60000"/>
          </a:schemeClr>
        </a:solidFill>
        <a:ln w="28575"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en-GB" sz="2000" kern="1200" dirty="0">
            <a:solidFill>
              <a:schemeClr val="tx1"/>
            </a:solidFill>
            <a:latin typeface="Arial" panose="020B0604020202020204" pitchFamily="34" charset="0"/>
            <a:cs typeface="Arial" panose="020B0604020202020204" pitchFamily="34" charset="0"/>
          </a:endParaRPr>
        </a:p>
        <a:p>
          <a:pPr marL="0" lvl="0" indent="0" algn="ctr" defTabSz="889000">
            <a:lnSpc>
              <a:spcPct val="90000"/>
            </a:lnSpc>
            <a:spcBef>
              <a:spcPct val="0"/>
            </a:spcBef>
            <a:spcAft>
              <a:spcPct val="35000"/>
            </a:spcAft>
            <a:buNone/>
          </a:pPr>
          <a:r>
            <a:rPr lang="en-GB" sz="2000" kern="1200" dirty="0">
              <a:solidFill>
                <a:schemeClr val="tx1"/>
              </a:solidFill>
              <a:latin typeface="Arial" panose="020B0604020202020204" pitchFamily="34" charset="0"/>
              <a:cs typeface="Arial" panose="020B0604020202020204" pitchFamily="34" charset="0"/>
            </a:rPr>
            <a:t>Communicate</a:t>
          </a:r>
        </a:p>
      </dsp:txBody>
      <dsp:txXfrm rot="10800000">
        <a:off x="5671" y="3051603"/>
        <a:ext cx="3612171" cy="1835234"/>
      </dsp:txXfrm>
    </dsp:sp>
    <dsp:sp modelId="{F1DF3ACA-75CD-4AD3-BDE4-94A3D61C6F30}">
      <dsp:nvSpPr>
        <dsp:cNvPr id="0" name=""/>
        <dsp:cNvSpPr/>
      </dsp:nvSpPr>
      <dsp:spPr>
        <a:xfrm rot="5400000">
          <a:off x="4194766" y="1864383"/>
          <a:ext cx="2446979" cy="3612171"/>
        </a:xfrm>
        <a:prstGeom prst="round1Rect">
          <a:avLst/>
        </a:prstGeom>
        <a:solidFill>
          <a:schemeClr val="accent1">
            <a:lumMod val="40000"/>
            <a:lumOff val="60000"/>
          </a:schemeClr>
        </a:solidFill>
        <a:ln w="28575"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en-GB" sz="2000" kern="1200" dirty="0">
            <a:solidFill>
              <a:schemeClr val="tx1"/>
            </a:solidFill>
            <a:latin typeface="Arial" panose="020B0604020202020204" pitchFamily="34" charset="0"/>
            <a:cs typeface="Arial" panose="020B0604020202020204" pitchFamily="34" charset="0"/>
          </a:endParaRPr>
        </a:p>
        <a:p>
          <a:pPr marL="0" lvl="0" indent="0" algn="ctr" defTabSz="889000">
            <a:lnSpc>
              <a:spcPct val="90000"/>
            </a:lnSpc>
            <a:spcBef>
              <a:spcPct val="0"/>
            </a:spcBef>
            <a:spcAft>
              <a:spcPct val="35000"/>
            </a:spcAft>
            <a:buNone/>
          </a:pPr>
          <a:r>
            <a:rPr lang="en-GB" sz="2000" kern="1200" dirty="0">
              <a:solidFill>
                <a:schemeClr val="tx1"/>
              </a:solidFill>
              <a:latin typeface="Arial" panose="020B0604020202020204" pitchFamily="34" charset="0"/>
              <a:cs typeface="Arial" panose="020B0604020202020204" pitchFamily="34" charset="0"/>
            </a:rPr>
            <a:t>Work in Partnership</a:t>
          </a:r>
        </a:p>
      </dsp:txBody>
      <dsp:txXfrm rot="-5400000">
        <a:off x="3612171" y="3058724"/>
        <a:ext cx="3612171" cy="1835234"/>
      </dsp:txXfrm>
    </dsp:sp>
    <dsp:sp modelId="{42ADE325-5859-4605-AB9C-C7BD22F6B9E4}">
      <dsp:nvSpPr>
        <dsp:cNvPr id="0" name=""/>
        <dsp:cNvSpPr/>
      </dsp:nvSpPr>
      <dsp:spPr>
        <a:xfrm>
          <a:off x="2740676" y="1962055"/>
          <a:ext cx="1742988" cy="969848"/>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en-GB" sz="2000" kern="1200" dirty="0">
            <a:latin typeface="Arial" panose="020B0604020202020204" pitchFamily="34" charset="0"/>
            <a:cs typeface="Arial" panose="020B0604020202020204" pitchFamily="34" charset="0"/>
          </a:endParaRPr>
        </a:p>
      </dsp:txBody>
      <dsp:txXfrm>
        <a:off x="2788020" y="2009399"/>
        <a:ext cx="1648300" cy="87516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9BF2E4-ADB3-4340-9CF1-4FD529F44119}">
      <dsp:nvSpPr>
        <dsp:cNvPr id="0" name=""/>
        <dsp:cNvSpPr/>
      </dsp:nvSpPr>
      <dsp:spPr>
        <a:xfrm>
          <a:off x="4471933" y="-209972"/>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ct val="35000"/>
            </a:spcAft>
            <a:buNone/>
          </a:pPr>
          <a:r>
            <a:rPr lang="en-GB" sz="950" b="1" kern="1200">
              <a:solidFill>
                <a:schemeClr val="tx1"/>
              </a:solidFill>
              <a:latin typeface="Arial"/>
              <a:ea typeface="Calibri"/>
              <a:cs typeface="Calibri"/>
            </a:rPr>
            <a:t>Strategic prioritisation</a:t>
          </a:r>
        </a:p>
        <a:p>
          <a:pPr marL="0" lvl="0" indent="0" algn="ctr" defTabSz="422275">
            <a:lnSpc>
              <a:spcPct val="90000"/>
            </a:lnSpc>
            <a:spcBef>
              <a:spcPct val="0"/>
            </a:spcBef>
            <a:spcAft>
              <a:spcPct val="35000"/>
            </a:spcAft>
            <a:buNone/>
          </a:pPr>
          <a:r>
            <a:rPr lang="en-GB" sz="950" b="1" kern="1200">
              <a:solidFill>
                <a:schemeClr val="tx1"/>
              </a:solidFill>
              <a:latin typeface="Arial"/>
              <a:ea typeface="Calibri"/>
              <a:cs typeface="Calibri"/>
            </a:rPr>
            <a:t>High Level Oversight</a:t>
          </a:r>
        </a:p>
      </dsp:txBody>
      <dsp:txXfrm>
        <a:off x="4520854" y="-161051"/>
        <a:ext cx="1238362" cy="904310"/>
      </dsp:txXfrm>
    </dsp:sp>
    <dsp:sp modelId="{E5F8D8D1-9FC6-4EE5-A2C7-D076E746ADE0}">
      <dsp:nvSpPr>
        <dsp:cNvPr id="0" name=""/>
        <dsp:cNvSpPr/>
      </dsp:nvSpPr>
      <dsp:spPr>
        <a:xfrm>
          <a:off x="2809682" y="308160"/>
          <a:ext cx="4784121" cy="4784121"/>
        </a:xfrm>
        <a:custGeom>
          <a:avLst/>
          <a:gdLst/>
          <a:ahLst/>
          <a:cxnLst/>
          <a:rect l="0" t="0" r="0" b="0"/>
          <a:pathLst>
            <a:path>
              <a:moveTo>
                <a:pt x="3000430" y="78656"/>
              </a:moveTo>
              <a:arcTo wR="2392060" hR="2392060" stAng="17084029" swAng="28754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D304AF2-54D2-490E-845D-94028B8D7FCE}">
      <dsp:nvSpPr>
        <dsp:cNvPr id="0" name=""/>
        <dsp:cNvSpPr/>
      </dsp:nvSpPr>
      <dsp:spPr>
        <a:xfrm>
          <a:off x="6003182" y="337270"/>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ct val="35000"/>
            </a:spcAft>
            <a:buNone/>
          </a:pPr>
          <a:r>
            <a:rPr lang="en-GB" sz="950" b="1" kern="1200">
              <a:solidFill>
                <a:schemeClr val="tx1"/>
              </a:solidFill>
              <a:latin typeface="Arial"/>
              <a:ea typeface="Calibri"/>
              <a:cs typeface="Calibri"/>
            </a:rPr>
            <a:t>Needs-led support in school and health services</a:t>
          </a:r>
        </a:p>
      </dsp:txBody>
      <dsp:txXfrm>
        <a:off x="6052103" y="386191"/>
        <a:ext cx="1238362" cy="904310"/>
      </dsp:txXfrm>
    </dsp:sp>
    <dsp:sp modelId="{783D01A9-8223-47D8-AE57-B6B77DE89440}">
      <dsp:nvSpPr>
        <dsp:cNvPr id="0" name=""/>
        <dsp:cNvSpPr/>
      </dsp:nvSpPr>
      <dsp:spPr>
        <a:xfrm>
          <a:off x="2576313" y="-19020"/>
          <a:ext cx="4784121" cy="4784121"/>
        </a:xfrm>
        <a:custGeom>
          <a:avLst/>
          <a:gdLst/>
          <a:ahLst/>
          <a:cxnLst/>
          <a:rect l="0" t="0" r="0" b="0"/>
          <a:pathLst>
            <a:path>
              <a:moveTo>
                <a:pt x="4550163" y="1360293"/>
              </a:moveTo>
              <a:arcTo wR="2392060" hR="2392060" stAng="20066880" swAng="288918"/>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F85C1D3-BD1C-445D-8102-4C11F7F07D9C}">
      <dsp:nvSpPr>
        <dsp:cNvPr id="0" name=""/>
        <dsp:cNvSpPr/>
      </dsp:nvSpPr>
      <dsp:spPr>
        <a:xfrm>
          <a:off x="6746928" y="1527991"/>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ct val="35000"/>
            </a:spcAft>
            <a:buNone/>
          </a:pPr>
          <a:r>
            <a:rPr lang="en-GB" sz="950" b="1" kern="1200">
              <a:solidFill>
                <a:schemeClr val="tx1"/>
              </a:solidFill>
              <a:latin typeface="Arial"/>
              <a:ea typeface="Calibri"/>
              <a:cs typeface="Calibri"/>
            </a:rPr>
            <a:t>Early identification and support</a:t>
          </a:r>
        </a:p>
      </dsp:txBody>
      <dsp:txXfrm>
        <a:off x="6795849" y="1576912"/>
        <a:ext cx="1238362" cy="904310"/>
      </dsp:txXfrm>
    </dsp:sp>
    <dsp:sp modelId="{8070C7BD-1FB8-4E97-911C-FE07F47A0C16}">
      <dsp:nvSpPr>
        <dsp:cNvPr id="0" name=""/>
        <dsp:cNvSpPr/>
      </dsp:nvSpPr>
      <dsp:spPr>
        <a:xfrm>
          <a:off x="2724733" y="315791"/>
          <a:ext cx="4784121" cy="4784121"/>
        </a:xfrm>
        <a:custGeom>
          <a:avLst/>
          <a:gdLst/>
          <a:ahLst/>
          <a:cxnLst/>
          <a:rect l="0" t="0" r="0" b="0"/>
          <a:pathLst>
            <a:path>
              <a:moveTo>
                <a:pt x="4777699" y="2216898"/>
              </a:moveTo>
              <a:arcTo wR="2392060" hR="2392060" stAng="21348040" swAng="35965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331E287-3F77-4F36-AD42-6F24ECBEFEC9}">
      <dsp:nvSpPr>
        <dsp:cNvPr id="0" name=""/>
        <dsp:cNvSpPr/>
      </dsp:nvSpPr>
      <dsp:spPr>
        <a:xfrm>
          <a:off x="6763635" y="2785326"/>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ct val="35000"/>
            </a:spcAft>
            <a:buNone/>
          </a:pPr>
          <a:r>
            <a:rPr lang="en-GB" sz="950" b="1" kern="1200">
              <a:solidFill>
                <a:schemeClr val="tx1"/>
              </a:solidFill>
              <a:latin typeface="Arial"/>
              <a:ea typeface="Calibri"/>
              <a:cs typeface="Calibri"/>
            </a:rPr>
            <a:t>Support for children in crisis</a:t>
          </a:r>
        </a:p>
      </dsp:txBody>
      <dsp:txXfrm>
        <a:off x="6812556" y="2834247"/>
        <a:ext cx="1238362" cy="904310"/>
      </dsp:txXfrm>
    </dsp:sp>
    <dsp:sp modelId="{97A99522-EAB5-420B-8AAD-A8635C77137F}">
      <dsp:nvSpPr>
        <dsp:cNvPr id="0" name=""/>
        <dsp:cNvSpPr/>
      </dsp:nvSpPr>
      <dsp:spPr>
        <a:xfrm>
          <a:off x="2532492" y="782540"/>
          <a:ext cx="4784121" cy="4784121"/>
        </a:xfrm>
        <a:custGeom>
          <a:avLst/>
          <a:gdLst/>
          <a:ahLst/>
          <a:cxnLst/>
          <a:rect l="0" t="0" r="0" b="0"/>
          <a:pathLst>
            <a:path>
              <a:moveTo>
                <a:pt x="4703552" y="3007655"/>
              </a:moveTo>
              <a:arcTo wR="2392060" hR="2392060" stAng="894770" swAng="396232"/>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A21A12D-EDD8-42D5-AA71-18DCC717F764}">
      <dsp:nvSpPr>
        <dsp:cNvPr id="0" name=""/>
        <dsp:cNvSpPr/>
      </dsp:nvSpPr>
      <dsp:spPr>
        <a:xfrm>
          <a:off x="6024361" y="4054558"/>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ts val="0"/>
            </a:spcAft>
            <a:buNone/>
          </a:pPr>
          <a:r>
            <a:rPr lang="en-GB" sz="950" b="1" kern="1200">
              <a:solidFill>
                <a:schemeClr val="tx1"/>
              </a:solidFill>
              <a:latin typeface="Arial"/>
              <a:ea typeface="Calibri"/>
              <a:cs typeface="Calibri"/>
            </a:rPr>
            <a:t>Support for children while they wait for an assessment</a:t>
          </a:r>
        </a:p>
        <a:p>
          <a:pPr marL="0" lvl="0" indent="0" algn="ctr" defTabSz="422275">
            <a:lnSpc>
              <a:spcPct val="90000"/>
            </a:lnSpc>
            <a:spcBef>
              <a:spcPct val="0"/>
            </a:spcBef>
            <a:spcAft>
              <a:spcPts val="0"/>
            </a:spcAft>
            <a:buNone/>
          </a:pPr>
          <a:r>
            <a:rPr lang="en-GB" sz="950" b="1" kern="1200">
              <a:solidFill>
                <a:schemeClr val="tx1"/>
              </a:solidFill>
              <a:latin typeface="Arial"/>
              <a:ea typeface="Calibri"/>
              <a:cs typeface="Calibri"/>
            </a:rPr>
            <a:t> and after assessment</a:t>
          </a:r>
        </a:p>
      </dsp:txBody>
      <dsp:txXfrm>
        <a:off x="6073282" y="4103479"/>
        <a:ext cx="1238362" cy="904310"/>
      </dsp:txXfrm>
    </dsp:sp>
    <dsp:sp modelId="{FAD583CD-F5C7-4675-B082-92603A0B0D9E}">
      <dsp:nvSpPr>
        <dsp:cNvPr id="0" name=""/>
        <dsp:cNvSpPr/>
      </dsp:nvSpPr>
      <dsp:spPr>
        <a:xfrm>
          <a:off x="3185054" y="207090"/>
          <a:ext cx="4784121" cy="4784121"/>
        </a:xfrm>
        <a:custGeom>
          <a:avLst/>
          <a:gdLst/>
          <a:ahLst/>
          <a:cxnLst/>
          <a:rect l="0" t="0" r="0" b="0"/>
          <a:pathLst>
            <a:path>
              <a:moveTo>
                <a:pt x="2837160" y="4742345"/>
              </a:moveTo>
              <a:arcTo wR="2392060" hR="2392060" stAng="4756575" swAng="30775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9BC344A-2E3E-4EA4-8989-F33C71BCCCF0}">
      <dsp:nvSpPr>
        <dsp:cNvPr id="0" name=""/>
        <dsp:cNvSpPr/>
      </dsp:nvSpPr>
      <dsp:spPr>
        <a:xfrm>
          <a:off x="4471933" y="4574148"/>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ct val="35000"/>
            </a:spcAft>
            <a:buNone/>
          </a:pPr>
          <a:r>
            <a:rPr lang="en-GB" sz="950" b="1" kern="1200">
              <a:solidFill>
                <a:schemeClr val="tx1"/>
              </a:solidFill>
              <a:latin typeface="Arial"/>
              <a:ea typeface="Calibri"/>
              <a:cs typeface="Calibri"/>
            </a:rPr>
            <a:t>Improving neurodevelopmental assessment pathways</a:t>
          </a:r>
        </a:p>
      </dsp:txBody>
      <dsp:txXfrm>
        <a:off x="4520854" y="4623069"/>
        <a:ext cx="1238362" cy="904310"/>
      </dsp:txXfrm>
    </dsp:sp>
    <dsp:sp modelId="{50A21B74-B02A-4948-9CFE-AD1D5432DCC8}">
      <dsp:nvSpPr>
        <dsp:cNvPr id="0" name=""/>
        <dsp:cNvSpPr/>
      </dsp:nvSpPr>
      <dsp:spPr>
        <a:xfrm>
          <a:off x="2480648" y="229721"/>
          <a:ext cx="4784121" cy="4784121"/>
        </a:xfrm>
        <a:custGeom>
          <a:avLst/>
          <a:gdLst/>
          <a:ahLst/>
          <a:cxnLst/>
          <a:rect l="0" t="0" r="0" b="0"/>
          <a:pathLst>
            <a:path>
              <a:moveTo>
                <a:pt x="1988763" y="4749878"/>
              </a:moveTo>
              <a:arcTo wR="2392060" hR="2392060" stAng="5982380" swAng="360520"/>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908DC10-7536-406C-BA1F-AA6EFDFBEED6}">
      <dsp:nvSpPr>
        <dsp:cNvPr id="0" name=""/>
        <dsp:cNvSpPr/>
      </dsp:nvSpPr>
      <dsp:spPr>
        <a:xfrm>
          <a:off x="2886146" y="4011728"/>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ts val="0"/>
            </a:spcAft>
            <a:buNone/>
          </a:pPr>
          <a:r>
            <a:rPr lang="en-GB" sz="950" b="1" kern="1200">
              <a:solidFill>
                <a:schemeClr val="tx1"/>
              </a:solidFill>
              <a:latin typeface="Arial"/>
              <a:ea typeface="Calibri"/>
              <a:cs typeface="Calibri"/>
            </a:rPr>
            <a:t>A single</a:t>
          </a:r>
        </a:p>
        <a:p>
          <a:pPr marL="0" lvl="0" indent="0" algn="ctr" defTabSz="422275">
            <a:lnSpc>
              <a:spcPct val="90000"/>
            </a:lnSpc>
            <a:spcBef>
              <a:spcPct val="0"/>
            </a:spcBef>
            <a:spcAft>
              <a:spcPts val="0"/>
            </a:spcAft>
            <a:buNone/>
          </a:pPr>
          <a:r>
            <a:rPr lang="en-GB" sz="950" b="1" kern="1200">
              <a:solidFill>
                <a:schemeClr val="tx1"/>
              </a:solidFill>
              <a:latin typeface="Arial"/>
              <a:ea typeface="Calibri"/>
              <a:cs typeface="Calibri"/>
            </a:rPr>
            <a:t> multi-agency plan issued without delay</a:t>
          </a:r>
        </a:p>
      </dsp:txBody>
      <dsp:txXfrm>
        <a:off x="2935067" y="4060649"/>
        <a:ext cx="1238362" cy="904310"/>
      </dsp:txXfrm>
    </dsp:sp>
    <dsp:sp modelId="{F03939E8-91B1-4A5C-BB55-BC7A4CB52567}">
      <dsp:nvSpPr>
        <dsp:cNvPr id="0" name=""/>
        <dsp:cNvSpPr/>
      </dsp:nvSpPr>
      <dsp:spPr>
        <a:xfrm>
          <a:off x="2858471" y="540223"/>
          <a:ext cx="4784121" cy="4784121"/>
        </a:xfrm>
        <a:custGeom>
          <a:avLst/>
          <a:gdLst/>
          <a:ahLst/>
          <a:cxnLst/>
          <a:rect l="0" t="0" r="0" b="0"/>
          <a:pathLst>
            <a:path>
              <a:moveTo>
                <a:pt x="256455" y="3469624"/>
              </a:moveTo>
              <a:arcTo wR="2392060" hR="2392060" stAng="9193550" swAng="296754"/>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B48155D-3E25-4A10-B45D-DC042BF6FC52}">
      <dsp:nvSpPr>
        <dsp:cNvPr id="0" name=""/>
        <dsp:cNvSpPr/>
      </dsp:nvSpPr>
      <dsp:spPr>
        <a:xfrm>
          <a:off x="2160306" y="2817605"/>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ct val="35000"/>
            </a:spcAft>
            <a:buNone/>
          </a:pPr>
          <a:r>
            <a:rPr lang="en-GB" sz="950" b="1" kern="1200">
              <a:solidFill>
                <a:schemeClr val="tx1"/>
              </a:solidFill>
              <a:latin typeface="Arial"/>
              <a:ea typeface="Calibri"/>
              <a:cs typeface="Calibri"/>
            </a:rPr>
            <a:t>Improved data for a joined-up picture</a:t>
          </a:r>
        </a:p>
      </dsp:txBody>
      <dsp:txXfrm>
        <a:off x="2209227" y="2866526"/>
        <a:ext cx="1238362" cy="904310"/>
      </dsp:txXfrm>
    </dsp:sp>
    <dsp:sp modelId="{DBFF34F9-5A70-49B3-95F0-3D35E4DB9984}">
      <dsp:nvSpPr>
        <dsp:cNvPr id="0" name=""/>
        <dsp:cNvSpPr/>
      </dsp:nvSpPr>
      <dsp:spPr>
        <a:xfrm>
          <a:off x="2743770" y="313130"/>
          <a:ext cx="4784121" cy="4784121"/>
        </a:xfrm>
        <a:custGeom>
          <a:avLst/>
          <a:gdLst/>
          <a:ahLst/>
          <a:cxnLst/>
          <a:rect l="0" t="0" r="0" b="0"/>
          <a:pathLst>
            <a:path>
              <a:moveTo>
                <a:pt x="2495" y="2501290"/>
              </a:moveTo>
              <a:arcTo wR="2392060" hR="2392060" stAng="10642967" swAng="44947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963A555-547C-466C-A82F-921593A5393E}">
      <dsp:nvSpPr>
        <dsp:cNvPr id="0" name=""/>
        <dsp:cNvSpPr/>
      </dsp:nvSpPr>
      <dsp:spPr>
        <a:xfrm>
          <a:off x="2177693" y="1496618"/>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ct val="35000"/>
            </a:spcAft>
            <a:buNone/>
          </a:pPr>
          <a:r>
            <a:rPr lang="en-GB" sz="950" b="1" kern="1200">
              <a:solidFill>
                <a:schemeClr val="tx1"/>
              </a:solidFill>
              <a:latin typeface="Arial"/>
              <a:ea typeface="Calibri"/>
              <a:cs typeface="Calibri"/>
            </a:rPr>
            <a:t>Tackling health Inequalities</a:t>
          </a:r>
        </a:p>
      </dsp:txBody>
      <dsp:txXfrm>
        <a:off x="2226614" y="1545539"/>
        <a:ext cx="1238362" cy="904310"/>
      </dsp:txXfrm>
    </dsp:sp>
    <dsp:sp modelId="{5E148070-2CC3-49D1-9E7F-C908ED934769}">
      <dsp:nvSpPr>
        <dsp:cNvPr id="0" name=""/>
        <dsp:cNvSpPr/>
      </dsp:nvSpPr>
      <dsp:spPr>
        <a:xfrm>
          <a:off x="2926017" y="-105402"/>
          <a:ext cx="4784121" cy="4784121"/>
        </a:xfrm>
        <a:custGeom>
          <a:avLst/>
          <a:gdLst/>
          <a:ahLst/>
          <a:cxnLst/>
          <a:rect l="0" t="0" r="0" b="0"/>
          <a:pathLst>
            <a:path>
              <a:moveTo>
                <a:pt x="134901" y="1600108"/>
              </a:moveTo>
              <a:arcTo wR="2392060" hR="2392060" stAng="11960043" swAng="285544"/>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57CB51A-85EA-40FD-9F04-81B89D9876ED}">
      <dsp:nvSpPr>
        <dsp:cNvPr id="0" name=""/>
        <dsp:cNvSpPr/>
      </dsp:nvSpPr>
      <dsp:spPr>
        <a:xfrm>
          <a:off x="2925858" y="306166"/>
          <a:ext cx="1336204" cy="1002152"/>
        </a:xfrm>
        <a:prstGeom prst="roundRect">
          <a:avLst/>
        </a:prstGeom>
        <a:solidFill>
          <a:schemeClr val="bg1">
            <a:lumMod val="95000"/>
          </a:schemeClr>
        </a:solidFill>
        <a:ln w="381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ct val="35000"/>
            </a:spcAft>
            <a:buNone/>
          </a:pPr>
          <a:r>
            <a:rPr lang="en-GB" sz="950" b="1" kern="1200">
              <a:solidFill>
                <a:schemeClr val="tx1"/>
              </a:solidFill>
              <a:latin typeface="Arial"/>
              <a:ea typeface="Calibri"/>
              <a:cs typeface="Calibri"/>
            </a:rPr>
            <a:t>Proactive support for parents and carers, and help from social care</a:t>
          </a:r>
        </a:p>
      </dsp:txBody>
      <dsp:txXfrm>
        <a:off x="2974779" y="355087"/>
        <a:ext cx="1238362" cy="904310"/>
      </dsp:txXfrm>
    </dsp:sp>
    <dsp:sp modelId="{F3675645-E34B-46C6-B689-1C2ACC2BE766}">
      <dsp:nvSpPr>
        <dsp:cNvPr id="0" name=""/>
        <dsp:cNvSpPr/>
      </dsp:nvSpPr>
      <dsp:spPr>
        <a:xfrm>
          <a:off x="2313316" y="374879"/>
          <a:ext cx="4784121" cy="4784121"/>
        </a:xfrm>
        <a:custGeom>
          <a:avLst/>
          <a:gdLst/>
          <a:ahLst/>
          <a:cxnLst/>
          <a:rect l="0" t="0" r="0" b="0"/>
          <a:pathLst>
            <a:path>
              <a:moveTo>
                <a:pt x="1950830" y="41046"/>
              </a:moveTo>
              <a:arcTo wR="2392060" hR="2392060" stAng="15562234" swAng="298692"/>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106A7F-8781-43BB-86FF-3CB302D0154F}">
      <dsp:nvSpPr>
        <dsp:cNvPr id="0" name=""/>
        <dsp:cNvSpPr/>
      </dsp:nvSpPr>
      <dsp:spPr>
        <a:xfrm>
          <a:off x="5319" y="603098"/>
          <a:ext cx="922851" cy="9228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D198E9-DC32-4B6A-9235-65D9775AEB89}">
      <dsp:nvSpPr>
        <dsp:cNvPr id="0" name=""/>
        <dsp:cNvSpPr/>
      </dsp:nvSpPr>
      <dsp:spPr>
        <a:xfrm>
          <a:off x="5319" y="1701196"/>
          <a:ext cx="2636718" cy="469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GB" sz="1600" kern="1200">
              <a:latin typeface="Arial" panose="020B0604020202020204" pitchFamily="34" charset="0"/>
              <a:cs typeface="Arial" panose="020B0604020202020204" pitchFamily="34" charset="0"/>
            </a:rPr>
            <a:t>Workforce capacity:</a:t>
          </a:r>
        </a:p>
      </dsp:txBody>
      <dsp:txXfrm>
        <a:off x="5319" y="1701196"/>
        <a:ext cx="2636718" cy="469665"/>
      </dsp:txXfrm>
    </dsp:sp>
    <dsp:sp modelId="{1A2B90D2-61D4-43CD-9B8A-6FFD7880346F}">
      <dsp:nvSpPr>
        <dsp:cNvPr id="0" name=""/>
        <dsp:cNvSpPr/>
      </dsp:nvSpPr>
      <dsp:spPr>
        <a:xfrm>
          <a:off x="5319" y="2252371"/>
          <a:ext cx="2636718" cy="24262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GB" sz="1600" kern="1200">
              <a:latin typeface="Arial" panose="020B0604020202020204" pitchFamily="34" charset="0"/>
              <a:cs typeface="Arial" panose="020B0604020202020204" pitchFamily="34" charset="0"/>
            </a:rPr>
            <a:t>SLT workforce capacity, particularly in Torbay and Devon, is not sufficient to meet predicted levels of need.</a:t>
          </a:r>
        </a:p>
        <a:p>
          <a:pPr marL="0" lvl="0" indent="0" algn="l" defTabSz="711200">
            <a:lnSpc>
              <a:spcPct val="100000"/>
            </a:lnSpc>
            <a:spcBef>
              <a:spcPct val="0"/>
            </a:spcBef>
            <a:spcAft>
              <a:spcPct val="35000"/>
            </a:spcAft>
            <a:buNone/>
          </a:pPr>
          <a:r>
            <a:rPr lang="en-GB" sz="1600" kern="1200">
              <a:latin typeface="Arial" panose="020B0604020202020204" pitchFamily="34" charset="0"/>
              <a:cs typeface="Arial" panose="020B0604020202020204" pitchFamily="34" charset="0"/>
            </a:rPr>
            <a:t>Wait list recovery work has challenged capacity to implement transformational approaches.</a:t>
          </a:r>
        </a:p>
      </dsp:txBody>
      <dsp:txXfrm>
        <a:off x="5319" y="2252371"/>
        <a:ext cx="2636718" cy="2426213"/>
      </dsp:txXfrm>
    </dsp:sp>
    <dsp:sp modelId="{EE1CD171-E27C-4A52-B0CA-B6DE00AF2E52}">
      <dsp:nvSpPr>
        <dsp:cNvPr id="0" name=""/>
        <dsp:cNvSpPr/>
      </dsp:nvSpPr>
      <dsp:spPr>
        <a:xfrm>
          <a:off x="3103463" y="603098"/>
          <a:ext cx="922851" cy="9228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E1065B-6C1B-46F9-A1EC-1ED99D4CC5F8}">
      <dsp:nvSpPr>
        <dsp:cNvPr id="0" name=""/>
        <dsp:cNvSpPr/>
      </dsp:nvSpPr>
      <dsp:spPr>
        <a:xfrm>
          <a:off x="3103463" y="1701196"/>
          <a:ext cx="2636718" cy="469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GB" sz="1600" kern="1200">
              <a:latin typeface="Arial" panose="020B0604020202020204" pitchFamily="34" charset="0"/>
              <a:cs typeface="Arial" panose="020B0604020202020204" pitchFamily="34" charset="0"/>
            </a:rPr>
            <a:t>Increase in demand:</a:t>
          </a:r>
        </a:p>
      </dsp:txBody>
      <dsp:txXfrm>
        <a:off x="3103463" y="1701196"/>
        <a:ext cx="2636718" cy="469665"/>
      </dsp:txXfrm>
    </dsp:sp>
    <dsp:sp modelId="{30E1D699-6E57-48B8-AE7B-46ECBF65E51F}">
      <dsp:nvSpPr>
        <dsp:cNvPr id="0" name=""/>
        <dsp:cNvSpPr/>
      </dsp:nvSpPr>
      <dsp:spPr>
        <a:xfrm>
          <a:off x="3103463" y="2252371"/>
          <a:ext cx="2636718" cy="24262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GB" sz="1600" kern="1200">
              <a:latin typeface="Arial" panose="020B0604020202020204" pitchFamily="34" charset="0"/>
              <a:cs typeface="Arial" panose="020B0604020202020204" pitchFamily="34" charset="0"/>
            </a:rPr>
            <a:t>The levels of need and demand across Devon has been exacerbated by the Covid-19 pandemic. This has led to many services, particularly speech and language therapy, experiencing an exponential growth in referrals.</a:t>
          </a:r>
        </a:p>
      </dsp:txBody>
      <dsp:txXfrm>
        <a:off x="3103463" y="2252371"/>
        <a:ext cx="2636718" cy="2426213"/>
      </dsp:txXfrm>
    </dsp:sp>
    <dsp:sp modelId="{EE456F12-A484-4315-A914-E6439CAFB383}">
      <dsp:nvSpPr>
        <dsp:cNvPr id="0" name=""/>
        <dsp:cNvSpPr/>
      </dsp:nvSpPr>
      <dsp:spPr>
        <a:xfrm>
          <a:off x="6201608" y="603098"/>
          <a:ext cx="922851" cy="9228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5FDF92-72F7-4E84-86D4-1CA7CF7ABA19}">
      <dsp:nvSpPr>
        <dsp:cNvPr id="0" name=""/>
        <dsp:cNvSpPr/>
      </dsp:nvSpPr>
      <dsp:spPr>
        <a:xfrm>
          <a:off x="6201608" y="1701196"/>
          <a:ext cx="2636718" cy="469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GB" sz="1600" kern="1200">
              <a:latin typeface="Arial" panose="020B0604020202020204" pitchFamily="34" charset="0"/>
              <a:cs typeface="Arial" panose="020B0604020202020204" pitchFamily="34" charset="0"/>
            </a:rPr>
            <a:t>Wait times:</a:t>
          </a:r>
        </a:p>
      </dsp:txBody>
      <dsp:txXfrm>
        <a:off x="6201608" y="1701196"/>
        <a:ext cx="2636718" cy="469665"/>
      </dsp:txXfrm>
    </dsp:sp>
    <dsp:sp modelId="{E5A2D0A6-AA16-4C76-8C9B-C3F8CBEC200B}">
      <dsp:nvSpPr>
        <dsp:cNvPr id="0" name=""/>
        <dsp:cNvSpPr/>
      </dsp:nvSpPr>
      <dsp:spPr>
        <a:xfrm>
          <a:off x="6201608" y="2252371"/>
          <a:ext cx="2636718" cy="24262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GB" sz="1600" kern="1200">
              <a:latin typeface="Arial" panose="020B0604020202020204" pitchFamily="34" charset="0"/>
              <a:cs typeface="Arial" panose="020B0604020202020204" pitchFamily="34" charset="0"/>
            </a:rPr>
            <a:t>SLT wait times and wait lists increased due to Covid-19 lockdowns and services being paused/stepped down. This has created significant pressures and a backlog of demand. </a:t>
          </a:r>
        </a:p>
      </dsp:txBody>
      <dsp:txXfrm>
        <a:off x="6201608" y="2252371"/>
        <a:ext cx="2636718" cy="2426213"/>
      </dsp:txXfrm>
    </dsp:sp>
    <dsp:sp modelId="{A3DDCA6A-BFBB-4344-A83E-1DCAFE3E03CF}">
      <dsp:nvSpPr>
        <dsp:cNvPr id="0" name=""/>
        <dsp:cNvSpPr/>
      </dsp:nvSpPr>
      <dsp:spPr>
        <a:xfrm>
          <a:off x="9299752" y="603098"/>
          <a:ext cx="922851" cy="9228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20930AD-83EF-4FF9-B15A-D9D47EB8C981}">
      <dsp:nvSpPr>
        <dsp:cNvPr id="0" name=""/>
        <dsp:cNvSpPr/>
      </dsp:nvSpPr>
      <dsp:spPr>
        <a:xfrm>
          <a:off x="9299752" y="1701196"/>
          <a:ext cx="2636718" cy="469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GB" sz="1600" kern="1200">
              <a:latin typeface="Arial" panose="020B0604020202020204" pitchFamily="34" charset="0"/>
              <a:cs typeface="Arial" panose="020B0604020202020204" pitchFamily="34" charset="0"/>
            </a:rPr>
            <a:t>Lack of clarity regarding the wider SLC/SLCN offer:</a:t>
          </a:r>
        </a:p>
      </dsp:txBody>
      <dsp:txXfrm>
        <a:off x="9299752" y="1701196"/>
        <a:ext cx="2636718" cy="469665"/>
      </dsp:txXfrm>
    </dsp:sp>
    <dsp:sp modelId="{40A19813-CDC0-4134-8195-99A700930E44}">
      <dsp:nvSpPr>
        <dsp:cNvPr id="0" name=""/>
        <dsp:cNvSpPr/>
      </dsp:nvSpPr>
      <dsp:spPr>
        <a:xfrm>
          <a:off x="9299752" y="2252371"/>
          <a:ext cx="2636718" cy="24262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GB" sz="1600" kern="1200">
              <a:latin typeface="Arial" panose="020B0604020202020204" pitchFamily="34" charset="0"/>
              <a:cs typeface="Arial" panose="020B0604020202020204" pitchFamily="34" charset="0"/>
            </a:rPr>
            <a:t>Approaches related to early identification, intervention, prevention, and promotion are not fully known and understood across system partners and providers and therefore were not being fully utilised or realised as an integrated system wide offer. </a:t>
          </a:r>
        </a:p>
        <a:p>
          <a:pPr marL="0" lvl="0" indent="0" algn="l" defTabSz="711200">
            <a:lnSpc>
              <a:spcPct val="100000"/>
            </a:lnSpc>
            <a:spcBef>
              <a:spcPct val="0"/>
            </a:spcBef>
            <a:spcAft>
              <a:spcPct val="35000"/>
            </a:spcAft>
            <a:buNone/>
          </a:pPr>
          <a:endParaRPr lang="en-GB" sz="1600" kern="1200">
            <a:latin typeface="Arial" panose="020B0604020202020204" pitchFamily="34" charset="0"/>
            <a:cs typeface="Arial" panose="020B0604020202020204" pitchFamily="34" charset="0"/>
          </a:endParaRPr>
        </a:p>
      </dsp:txBody>
      <dsp:txXfrm>
        <a:off x="9299752" y="2252371"/>
        <a:ext cx="2636718" cy="24262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3ED20C-267D-407D-8543-05F6D34973A9}">
      <dsp:nvSpPr>
        <dsp:cNvPr id="0" name=""/>
        <dsp:cNvSpPr/>
      </dsp:nvSpPr>
      <dsp:spPr>
        <a:xfrm>
          <a:off x="3723" y="25145"/>
          <a:ext cx="3630197" cy="460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t" anchorCtr="0">
          <a:noAutofit/>
        </a:bodyPr>
        <a:lstStyle/>
        <a:p>
          <a:pPr marL="0" lvl="0" indent="0" algn="ctr" defTabSz="711200">
            <a:lnSpc>
              <a:spcPct val="90000"/>
            </a:lnSpc>
            <a:spcBef>
              <a:spcPct val="0"/>
            </a:spcBef>
            <a:spcAft>
              <a:spcPct val="35000"/>
            </a:spcAft>
            <a:buNone/>
          </a:pPr>
          <a:r>
            <a:rPr lang="en-GB" sz="1600" b="1" kern="1200">
              <a:latin typeface="Arial" panose="020B0604020202020204" pitchFamily="34" charset="0"/>
              <a:ea typeface="Gadugi" panose="020B0502040204020203" pitchFamily="34" charset="0"/>
              <a:cs typeface="Arial" panose="020B0604020202020204" pitchFamily="34" charset="0"/>
            </a:rPr>
            <a:t>Children &amp; Young People tell us…</a:t>
          </a:r>
        </a:p>
      </dsp:txBody>
      <dsp:txXfrm>
        <a:off x="3723" y="25145"/>
        <a:ext cx="3630197" cy="460800"/>
      </dsp:txXfrm>
    </dsp:sp>
    <dsp:sp modelId="{FD3B166D-8F00-4F80-B961-5983ED0A9E8F}">
      <dsp:nvSpPr>
        <dsp:cNvPr id="0" name=""/>
        <dsp:cNvSpPr/>
      </dsp:nvSpPr>
      <dsp:spPr>
        <a:xfrm>
          <a:off x="3723" y="485945"/>
          <a:ext cx="3630197" cy="545980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rtl="0">
            <a:lnSpc>
              <a:spcPct val="90000"/>
            </a:lnSpc>
            <a:spcBef>
              <a:spcPts val="0"/>
            </a:spcBef>
            <a:spcAft>
              <a:spcPts val="600"/>
            </a:spcAft>
            <a:buFont typeface="Arial" panose="020B0604020202020204" pitchFamily="34" charset="0"/>
            <a:buChar char="•"/>
          </a:pPr>
          <a:r>
            <a:rPr lang="en-GB" sz="1600" b="0" i="0" kern="1200" dirty="0">
              <a:latin typeface="Arial"/>
              <a:ea typeface="Gadugi"/>
              <a:cs typeface="Arial"/>
            </a:rPr>
            <a:t>they want the adults around them to know and understand their needs, to be able to support them with appropriate strategies so they can achieve their goals, participate and be included</a:t>
          </a:r>
        </a:p>
        <a:p>
          <a:pPr marL="171450" lvl="1" indent="-171450" algn="l" defTabSz="711200">
            <a:lnSpc>
              <a:spcPct val="90000"/>
            </a:lnSpc>
            <a:spcBef>
              <a:spcPts val="0"/>
            </a:spcBef>
            <a:spcAft>
              <a:spcPts val="600"/>
            </a:spcAft>
            <a:buFont typeface="Arial" panose="020B0604020202020204" pitchFamily="34" charset="0"/>
            <a:buChar char="•"/>
          </a:pPr>
          <a:r>
            <a:rPr lang="en-GB" sz="1600" b="0" i="0" kern="1200" dirty="0">
              <a:latin typeface="Arial"/>
              <a:ea typeface="Gadugi"/>
              <a:cs typeface="Arial"/>
            </a:rPr>
            <a:t>there is a need for better support in schools and settings where they spend their time</a:t>
          </a:r>
        </a:p>
        <a:p>
          <a:pPr marL="171450" lvl="1" indent="-171450" algn="l" defTabSz="711200" rtl="0">
            <a:lnSpc>
              <a:spcPct val="90000"/>
            </a:lnSpc>
            <a:spcBef>
              <a:spcPts val="0"/>
            </a:spcBef>
            <a:spcAft>
              <a:spcPts val="600"/>
            </a:spcAft>
            <a:buFont typeface="Arial" panose="020B0604020202020204" pitchFamily="34" charset="0"/>
            <a:buChar char="•"/>
          </a:pPr>
          <a:r>
            <a:rPr lang="en-GB" sz="1600" b="0" i="0" kern="1200">
              <a:latin typeface="Arial"/>
              <a:ea typeface="Gadugi"/>
              <a:cs typeface="Arial"/>
            </a:rPr>
            <a:t>they want support and help which is easy to navigate and is comprehensive that meets their needs</a:t>
          </a:r>
        </a:p>
        <a:p>
          <a:pPr marL="171450" lvl="1" indent="-171450" algn="l" defTabSz="711200">
            <a:lnSpc>
              <a:spcPct val="90000"/>
            </a:lnSpc>
            <a:spcBef>
              <a:spcPts val="0"/>
            </a:spcBef>
            <a:spcAft>
              <a:spcPts val="600"/>
            </a:spcAft>
            <a:buFont typeface="Arial" panose="020B0604020202020204" pitchFamily="34" charset="0"/>
            <a:buChar char="•"/>
          </a:pPr>
          <a:r>
            <a:rPr lang="en-GB" sz="1600" b="0" i="0" kern="1200">
              <a:latin typeface="Arial"/>
              <a:ea typeface="Gadugi"/>
              <a:cs typeface="Arial"/>
            </a:rPr>
            <a:t>they are frustrated with the long waiting times for support which negatively impacts their education, mental health, and overall well-being</a:t>
          </a:r>
        </a:p>
        <a:p>
          <a:pPr marL="171450" lvl="1" indent="-171450" algn="l" defTabSz="711200">
            <a:lnSpc>
              <a:spcPct val="90000"/>
            </a:lnSpc>
            <a:spcBef>
              <a:spcPct val="0"/>
            </a:spcBef>
            <a:spcAft>
              <a:spcPct val="15000"/>
            </a:spcAft>
            <a:buChar char="•"/>
          </a:pPr>
          <a:endParaRPr lang="en-GB" sz="1600" kern="1200">
            <a:latin typeface="Arial" panose="020B0604020202020204" pitchFamily="34" charset="0"/>
            <a:ea typeface="Gadugi" panose="020B0502040204020203" pitchFamily="34" charset="0"/>
            <a:cs typeface="Arial" panose="020B0604020202020204" pitchFamily="34" charset="0"/>
          </a:endParaRPr>
        </a:p>
      </dsp:txBody>
      <dsp:txXfrm>
        <a:off x="3723" y="485945"/>
        <a:ext cx="3630197" cy="5459805"/>
      </dsp:txXfrm>
    </dsp:sp>
    <dsp:sp modelId="{D0C19DDE-B67C-46BF-812F-16D8BCC47B62}">
      <dsp:nvSpPr>
        <dsp:cNvPr id="0" name=""/>
        <dsp:cNvSpPr/>
      </dsp:nvSpPr>
      <dsp:spPr>
        <a:xfrm>
          <a:off x="4142148" y="25145"/>
          <a:ext cx="3630197" cy="460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Arial"/>
              <a:ea typeface="Gadugi"/>
              <a:cs typeface="Arial"/>
            </a:rPr>
            <a:t>Parents and Carers  tell us…</a:t>
          </a:r>
        </a:p>
      </dsp:txBody>
      <dsp:txXfrm>
        <a:off x="4142148" y="25145"/>
        <a:ext cx="3630197" cy="460800"/>
      </dsp:txXfrm>
    </dsp:sp>
    <dsp:sp modelId="{B27401A2-2F1D-4761-B07A-5FEB302580EC}">
      <dsp:nvSpPr>
        <dsp:cNvPr id="0" name=""/>
        <dsp:cNvSpPr/>
      </dsp:nvSpPr>
      <dsp:spPr>
        <a:xfrm>
          <a:off x="4142148" y="485945"/>
          <a:ext cx="3630197" cy="545980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ts val="0"/>
            </a:spcBef>
            <a:spcAft>
              <a:spcPts val="600"/>
            </a:spcAft>
            <a:buChar char="•"/>
          </a:pPr>
          <a:r>
            <a:rPr lang="en-GB" sz="1600" b="0" kern="1200" dirty="0">
              <a:latin typeface="Arial"/>
              <a:ea typeface="Gadugi"/>
              <a:cs typeface="Arial"/>
            </a:rPr>
            <a:t>they don’t feel confident that their children’s SLCN are being recognised, understood and met </a:t>
          </a:r>
        </a:p>
        <a:p>
          <a:pPr marL="171450" lvl="1" indent="-171450" algn="l" defTabSz="711200">
            <a:lnSpc>
              <a:spcPct val="90000"/>
            </a:lnSpc>
            <a:spcBef>
              <a:spcPts val="0"/>
            </a:spcBef>
            <a:spcAft>
              <a:spcPts val="600"/>
            </a:spcAft>
            <a:buChar char="•"/>
          </a:pPr>
          <a:r>
            <a:rPr lang="en-GB" sz="1600" b="0" kern="1200">
              <a:latin typeface="Arial"/>
              <a:ea typeface="Gadugi"/>
              <a:cs typeface="Arial"/>
            </a:rPr>
            <a:t>they want clarity on how to get advice, what support is available and how to access it</a:t>
          </a:r>
        </a:p>
        <a:p>
          <a:pPr marL="171450" lvl="1" indent="-171450" algn="l" defTabSz="711200">
            <a:lnSpc>
              <a:spcPct val="90000"/>
            </a:lnSpc>
            <a:spcBef>
              <a:spcPts val="0"/>
            </a:spcBef>
            <a:spcAft>
              <a:spcPts val="600"/>
            </a:spcAft>
            <a:buChar char="•"/>
          </a:pPr>
          <a:r>
            <a:rPr lang="en-GB" sz="1600" b="0" kern="1200" dirty="0">
              <a:latin typeface="Arial"/>
              <a:ea typeface="Gadugi"/>
              <a:cs typeface="Arial"/>
            </a:rPr>
            <a:t>too often they have to repeat their story to multiple professionals</a:t>
          </a:r>
        </a:p>
        <a:p>
          <a:pPr marL="171450" lvl="1" indent="-171450" algn="l" defTabSz="711200">
            <a:lnSpc>
              <a:spcPct val="90000"/>
            </a:lnSpc>
            <a:spcBef>
              <a:spcPts val="0"/>
            </a:spcBef>
            <a:spcAft>
              <a:spcPts val="600"/>
            </a:spcAft>
            <a:buChar char="•"/>
          </a:pPr>
          <a:r>
            <a:rPr lang="en-GB" sz="1600" b="0" kern="1200">
              <a:latin typeface="Arial"/>
              <a:ea typeface="Gadugi"/>
              <a:cs typeface="Arial"/>
            </a:rPr>
            <a:t>they feel like they are jumping through hoops to access support</a:t>
          </a:r>
        </a:p>
        <a:p>
          <a:pPr marL="171450" lvl="1" indent="-171450" algn="l" defTabSz="711200">
            <a:lnSpc>
              <a:spcPct val="90000"/>
            </a:lnSpc>
            <a:spcBef>
              <a:spcPts val="0"/>
            </a:spcBef>
            <a:spcAft>
              <a:spcPts val="600"/>
            </a:spcAft>
            <a:buChar char="•"/>
          </a:pPr>
          <a:r>
            <a:rPr lang="en-GB" sz="1600" b="0" kern="1200">
              <a:latin typeface="Arial"/>
              <a:ea typeface="Gadugi"/>
              <a:cs typeface="Arial"/>
            </a:rPr>
            <a:t>there is a need for better, more regular communication and the chance to talk to someone about their concerns, their child’s needs, the impact these needs are having at a functional level and the support that is required to meet the need</a:t>
          </a:r>
        </a:p>
        <a:p>
          <a:pPr marL="171450" lvl="1" indent="-171450" algn="l" defTabSz="711200">
            <a:lnSpc>
              <a:spcPct val="90000"/>
            </a:lnSpc>
            <a:spcBef>
              <a:spcPts val="0"/>
            </a:spcBef>
            <a:spcAft>
              <a:spcPts val="600"/>
            </a:spcAft>
            <a:buChar char="•"/>
          </a:pPr>
          <a:r>
            <a:rPr lang="en-GB" sz="1600" b="0" kern="1200" dirty="0">
              <a:latin typeface="Arial"/>
              <a:ea typeface="Gadugi"/>
              <a:cs typeface="Arial"/>
            </a:rPr>
            <a:t>communication about waiting times and what happens during and after an assessment were important information for them. </a:t>
          </a:r>
        </a:p>
      </dsp:txBody>
      <dsp:txXfrm>
        <a:off x="4142148" y="485945"/>
        <a:ext cx="3630197" cy="5459805"/>
      </dsp:txXfrm>
    </dsp:sp>
    <dsp:sp modelId="{7297ACB7-27B0-43B8-B71A-FD993F7091D7}">
      <dsp:nvSpPr>
        <dsp:cNvPr id="0" name=""/>
        <dsp:cNvSpPr/>
      </dsp:nvSpPr>
      <dsp:spPr>
        <a:xfrm>
          <a:off x="8280574" y="25145"/>
          <a:ext cx="3630197" cy="460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b="1" kern="1200">
              <a:latin typeface="Arial" panose="020B0604020202020204" pitchFamily="34" charset="0"/>
              <a:ea typeface="Gadugi" panose="020B0502040204020203" pitchFamily="34" charset="0"/>
              <a:cs typeface="Arial" panose="020B0604020202020204" pitchFamily="34" charset="0"/>
            </a:rPr>
            <a:t>Staff tell us...</a:t>
          </a:r>
        </a:p>
      </dsp:txBody>
      <dsp:txXfrm>
        <a:off x="8280574" y="25145"/>
        <a:ext cx="3630197" cy="460800"/>
      </dsp:txXfrm>
    </dsp:sp>
    <dsp:sp modelId="{D9B93B8D-7B69-4523-A98E-A86180D6F8EB}">
      <dsp:nvSpPr>
        <dsp:cNvPr id="0" name=""/>
        <dsp:cNvSpPr/>
      </dsp:nvSpPr>
      <dsp:spPr>
        <a:xfrm>
          <a:off x="8280574" y="485945"/>
          <a:ext cx="3630197" cy="545980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ts val="600"/>
            </a:spcAft>
            <a:buChar char="•"/>
          </a:pPr>
          <a:r>
            <a:rPr lang="en-GB" sz="1300" b="0" kern="1200" dirty="0">
              <a:latin typeface="Arial"/>
              <a:ea typeface="Gadugi"/>
              <a:cs typeface="Arial"/>
            </a:rPr>
            <a:t>due to statutory pressures place based approaches that facilitate collaborative working are inconsistent</a:t>
          </a:r>
        </a:p>
        <a:p>
          <a:pPr marL="114300" lvl="1" indent="-114300" algn="l" defTabSz="577850">
            <a:lnSpc>
              <a:spcPct val="90000"/>
            </a:lnSpc>
            <a:spcBef>
              <a:spcPct val="0"/>
            </a:spcBef>
            <a:spcAft>
              <a:spcPts val="600"/>
            </a:spcAft>
            <a:buChar char="•"/>
          </a:pPr>
          <a:r>
            <a:rPr lang="en-GB" sz="1300" kern="1200" dirty="0">
              <a:latin typeface="Arial" panose="020B0604020202020204" pitchFamily="34" charset="0"/>
              <a:cs typeface="Arial" panose="020B0604020202020204" pitchFamily="34" charset="0"/>
            </a:rPr>
            <a:t>there is a lack of clarity regarding how teams across the system interface with each other, their contribution to the offer and their active involvement in the Assess, Plan, Do and Review process</a:t>
          </a:r>
          <a:endParaRPr lang="en-GB" sz="1300" b="0" kern="1200" dirty="0">
            <a:latin typeface="Arial"/>
            <a:ea typeface="Gadugi"/>
            <a:cs typeface="Arial"/>
          </a:endParaRPr>
        </a:p>
        <a:p>
          <a:pPr marL="114300" lvl="1" indent="-114300" algn="l" defTabSz="577850">
            <a:lnSpc>
              <a:spcPct val="90000"/>
            </a:lnSpc>
            <a:spcBef>
              <a:spcPct val="0"/>
            </a:spcBef>
            <a:spcAft>
              <a:spcPts val="600"/>
            </a:spcAft>
            <a:buChar char="•"/>
          </a:pPr>
          <a:r>
            <a:rPr lang="en-GB" sz="1300" b="0" kern="1200" dirty="0">
              <a:latin typeface="Arial"/>
              <a:ea typeface="Gadugi"/>
              <a:cs typeface="Arial"/>
            </a:rPr>
            <a:t>functional outcomes from assessments and the support required to meet these are not always clear</a:t>
          </a:r>
        </a:p>
        <a:p>
          <a:pPr marL="114300" lvl="1" indent="-114300" algn="l" defTabSz="577850">
            <a:lnSpc>
              <a:spcPct val="90000"/>
            </a:lnSpc>
            <a:spcBef>
              <a:spcPct val="0"/>
            </a:spcBef>
            <a:spcAft>
              <a:spcPts val="600"/>
            </a:spcAft>
            <a:buChar char="•"/>
          </a:pPr>
          <a:r>
            <a:rPr lang="en-GB" sz="1300" b="0" kern="1200">
              <a:latin typeface="Arial"/>
              <a:ea typeface="Gadugi"/>
              <a:cs typeface="Arial"/>
            </a:rPr>
            <a:t>sharing of information across organisations is hard to coordinate and track. Often information relating to SLCN is not shared at transition points leading to a lack of continuity  </a:t>
          </a:r>
        </a:p>
        <a:p>
          <a:pPr marL="114300" lvl="1" indent="-114300" algn="l" defTabSz="577850">
            <a:lnSpc>
              <a:spcPct val="90000"/>
            </a:lnSpc>
            <a:spcBef>
              <a:spcPct val="0"/>
            </a:spcBef>
            <a:spcAft>
              <a:spcPts val="600"/>
            </a:spcAft>
            <a:buChar char="•"/>
          </a:pPr>
          <a:r>
            <a:rPr lang="en-GB" sz="1300" b="0" kern="1200">
              <a:latin typeface="Arial"/>
              <a:ea typeface="Gadugi"/>
              <a:cs typeface="Arial"/>
            </a:rPr>
            <a:t>wait lists, poor experience, sustained pressure, and limited ability to recruit to vacancies adversely impact motivation and retention of workforce</a:t>
          </a:r>
        </a:p>
        <a:p>
          <a:pPr marL="114300" lvl="1" indent="-114300" algn="l" defTabSz="577850">
            <a:lnSpc>
              <a:spcPct val="90000"/>
            </a:lnSpc>
            <a:spcBef>
              <a:spcPct val="0"/>
            </a:spcBef>
            <a:spcAft>
              <a:spcPts val="600"/>
            </a:spcAft>
            <a:buChar char="•"/>
          </a:pPr>
          <a:r>
            <a:rPr lang="en-GB" sz="1300" b="0" kern="1200">
              <a:latin typeface="Arial"/>
              <a:ea typeface="Gadugi"/>
              <a:cs typeface="Arial"/>
            </a:rPr>
            <a:t>lack of training, time and capacity can result in increased referrals </a:t>
          </a:r>
        </a:p>
        <a:p>
          <a:pPr marL="114300" lvl="1" indent="-114300" algn="l" defTabSz="577850">
            <a:lnSpc>
              <a:spcPct val="90000"/>
            </a:lnSpc>
            <a:spcBef>
              <a:spcPct val="0"/>
            </a:spcBef>
            <a:spcAft>
              <a:spcPts val="600"/>
            </a:spcAft>
            <a:buChar char="•"/>
          </a:pPr>
          <a:r>
            <a:rPr lang="en-GB" sz="1300" b="0" kern="1200" dirty="0">
              <a:latin typeface="Arial"/>
              <a:ea typeface="Gadugi"/>
              <a:cs typeface="Arial"/>
            </a:rPr>
            <a:t>service specifications and contract monitoring tend to focus on inputs and outputs rather than impact</a:t>
          </a:r>
        </a:p>
        <a:p>
          <a:pPr marL="114300" lvl="1" indent="-114300" algn="l" defTabSz="577850">
            <a:lnSpc>
              <a:spcPct val="90000"/>
            </a:lnSpc>
            <a:spcBef>
              <a:spcPct val="0"/>
            </a:spcBef>
            <a:spcAft>
              <a:spcPts val="600"/>
            </a:spcAft>
            <a:buChar char="•"/>
          </a:pPr>
          <a:r>
            <a:rPr lang="en-GB" sz="1300" b="0" kern="1200" dirty="0">
              <a:latin typeface="Arial"/>
              <a:ea typeface="Gadugi"/>
              <a:cs typeface="Arial"/>
            </a:rPr>
            <a:t>too often competing priorities mean that SLCN is not prioritised </a:t>
          </a:r>
        </a:p>
        <a:p>
          <a:pPr marL="114300" lvl="1" indent="-114300" algn="l" defTabSz="577850">
            <a:lnSpc>
              <a:spcPct val="90000"/>
            </a:lnSpc>
            <a:spcBef>
              <a:spcPct val="0"/>
            </a:spcBef>
            <a:spcAft>
              <a:spcPct val="15000"/>
            </a:spcAft>
            <a:buChar char="•"/>
          </a:pPr>
          <a:endParaRPr lang="en-GB" sz="1300" kern="1200">
            <a:latin typeface="Arial" panose="020B0604020202020204" pitchFamily="34" charset="0"/>
            <a:ea typeface="Gadugi" panose="020B0502040204020203" pitchFamily="34" charset="0"/>
            <a:cs typeface="Arial" panose="020B0604020202020204" pitchFamily="34" charset="0"/>
          </a:endParaRPr>
        </a:p>
      </dsp:txBody>
      <dsp:txXfrm>
        <a:off x="8280574" y="485945"/>
        <a:ext cx="3630197" cy="54598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EAC33D-7C00-4657-8AD4-7A0B0A9B1D0A}">
      <dsp:nvSpPr>
        <dsp:cNvPr id="0" name=""/>
        <dsp:cNvSpPr/>
      </dsp:nvSpPr>
      <dsp:spPr>
        <a:xfrm>
          <a:off x="9923" y="494665"/>
          <a:ext cx="2393451" cy="718035"/>
        </a:xfrm>
        <a:prstGeom prst="chevron">
          <a:avLst>
            <a:gd name="adj" fmla="val 3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657" tIns="88657" rIns="88657" bIns="88657" numCol="1" spcCol="1270" anchor="ctr" anchorCtr="0">
          <a:noAutofit/>
        </a:bodyPr>
        <a:lstStyle/>
        <a:p>
          <a:pPr marL="0" lvl="0" indent="0" algn="ctr" defTabSz="622300">
            <a:lnSpc>
              <a:spcPct val="90000"/>
            </a:lnSpc>
            <a:spcBef>
              <a:spcPct val="0"/>
            </a:spcBef>
            <a:spcAft>
              <a:spcPct val="35000"/>
            </a:spcAft>
            <a:buNone/>
          </a:pPr>
          <a:r>
            <a:rPr lang="en-GB" sz="1400" b="1" kern="1200">
              <a:latin typeface="Arial"/>
              <a:cs typeface="Arial"/>
            </a:rPr>
            <a:t>Safe:</a:t>
          </a:r>
        </a:p>
      </dsp:txBody>
      <dsp:txXfrm>
        <a:off x="225334" y="494665"/>
        <a:ext cx="1962630" cy="718035"/>
      </dsp:txXfrm>
    </dsp:sp>
    <dsp:sp modelId="{71BDCB1E-84E6-4A4F-8C70-063A76A6EB3A}">
      <dsp:nvSpPr>
        <dsp:cNvPr id="0" name=""/>
        <dsp:cNvSpPr/>
      </dsp:nvSpPr>
      <dsp:spPr>
        <a:xfrm>
          <a:off x="9923" y="1212700"/>
          <a:ext cx="2178040" cy="45957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2114" tIns="172114" rIns="172114" bIns="344227" numCol="1" spcCol="1270" anchor="t" anchorCtr="0">
          <a:noAutofit/>
        </a:bodyPr>
        <a:lstStyle/>
        <a:p>
          <a:pPr marL="0" lvl="0" indent="0" algn="l" defTabSz="622300" rtl="0">
            <a:lnSpc>
              <a:spcPct val="90000"/>
            </a:lnSpc>
            <a:spcBef>
              <a:spcPct val="0"/>
            </a:spcBef>
            <a:spcAft>
              <a:spcPct val="35000"/>
            </a:spcAft>
            <a:buNone/>
          </a:pPr>
          <a:r>
            <a:rPr lang="en-GB" sz="1400" kern="1200" dirty="0">
              <a:latin typeface="Arial"/>
              <a:cs typeface="Arial"/>
            </a:rPr>
            <a:t>Delays in support results in poor life chances and outcomes (see appendix 2).</a:t>
          </a:r>
        </a:p>
      </dsp:txBody>
      <dsp:txXfrm>
        <a:off x="9923" y="1212700"/>
        <a:ext cx="2178040" cy="4595762"/>
      </dsp:txXfrm>
    </dsp:sp>
    <dsp:sp modelId="{7DE256A5-26B2-4FCB-B555-EC91D85BE8AF}">
      <dsp:nvSpPr>
        <dsp:cNvPr id="0" name=""/>
        <dsp:cNvSpPr/>
      </dsp:nvSpPr>
      <dsp:spPr>
        <a:xfrm>
          <a:off x="2344670" y="494665"/>
          <a:ext cx="2393451" cy="718035"/>
        </a:xfrm>
        <a:prstGeom prst="chevron">
          <a:avLst>
            <a:gd name="adj" fmla="val 3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657" tIns="88657" rIns="88657" bIns="88657" numCol="1" spcCol="1270" anchor="ctr" anchorCtr="0">
          <a:noAutofit/>
        </a:bodyPr>
        <a:lstStyle/>
        <a:p>
          <a:pPr marL="0" lvl="0" indent="0" algn="ctr" defTabSz="622300">
            <a:lnSpc>
              <a:spcPct val="90000"/>
            </a:lnSpc>
            <a:spcBef>
              <a:spcPct val="0"/>
            </a:spcBef>
            <a:spcAft>
              <a:spcPct val="35000"/>
            </a:spcAft>
            <a:buNone/>
          </a:pPr>
          <a:r>
            <a:rPr lang="en-GB" sz="1400" b="1" kern="1200">
              <a:latin typeface="Arial"/>
              <a:cs typeface="Arial"/>
            </a:rPr>
            <a:t>Effective:</a:t>
          </a:r>
        </a:p>
      </dsp:txBody>
      <dsp:txXfrm>
        <a:off x="2560081" y="494665"/>
        <a:ext cx="1962630" cy="718035"/>
      </dsp:txXfrm>
    </dsp:sp>
    <dsp:sp modelId="{D673EDE5-7278-4D21-9694-1830B0AE28C1}">
      <dsp:nvSpPr>
        <dsp:cNvPr id="0" name=""/>
        <dsp:cNvSpPr/>
      </dsp:nvSpPr>
      <dsp:spPr>
        <a:xfrm>
          <a:off x="2344670" y="1212700"/>
          <a:ext cx="2178040" cy="45957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2114" tIns="172114" rIns="172114" bIns="344227" numCol="1" spcCol="1270" anchor="t" anchorCtr="0">
          <a:noAutofit/>
        </a:bodyPr>
        <a:lstStyle/>
        <a:p>
          <a:pPr marL="0" lvl="0" indent="0" algn="l" defTabSz="622300" rtl="0">
            <a:lnSpc>
              <a:spcPct val="90000"/>
            </a:lnSpc>
            <a:spcBef>
              <a:spcPct val="0"/>
            </a:spcBef>
            <a:spcAft>
              <a:spcPct val="35000"/>
            </a:spcAft>
            <a:buNone/>
          </a:pPr>
          <a:r>
            <a:rPr lang="en-GB" sz="1400" kern="1200" dirty="0">
              <a:latin typeface="Arial"/>
              <a:cs typeface="Arial"/>
            </a:rPr>
            <a:t>When children and young people get timely access to the inclusive services they need (with or without diagnosis), it can make a huge difference to their happiness, wellbeing and development.</a:t>
          </a:r>
        </a:p>
        <a:p>
          <a:pPr marL="0" lvl="0" indent="0" algn="l" defTabSz="622300" rtl="0">
            <a:lnSpc>
              <a:spcPct val="90000"/>
            </a:lnSpc>
            <a:spcBef>
              <a:spcPct val="0"/>
            </a:spcBef>
            <a:spcAft>
              <a:spcPct val="35000"/>
            </a:spcAft>
            <a:buNone/>
          </a:pPr>
          <a:r>
            <a:rPr lang="en-GB" sz="1400" kern="1200" dirty="0">
              <a:latin typeface="Arial"/>
              <a:cs typeface="Arial"/>
            </a:rPr>
            <a:t>Understanding the needs of a child/young person improves practitioners ability to adapt approaches. This increases the potential of the CYP to engage in interventions and achieve their potential.</a:t>
          </a:r>
        </a:p>
        <a:p>
          <a:pPr marL="0" lvl="0" indent="0" algn="l" defTabSz="622300">
            <a:lnSpc>
              <a:spcPct val="90000"/>
            </a:lnSpc>
            <a:spcBef>
              <a:spcPct val="0"/>
            </a:spcBef>
            <a:spcAft>
              <a:spcPct val="35000"/>
            </a:spcAft>
            <a:buNone/>
          </a:pPr>
          <a:endParaRPr lang="en-GB" sz="1400" kern="1200" dirty="0">
            <a:latin typeface="Arial" panose="020B0604020202020204" pitchFamily="34" charset="0"/>
            <a:cs typeface="Arial" panose="020B0604020202020204" pitchFamily="34" charset="0"/>
          </a:endParaRPr>
        </a:p>
      </dsp:txBody>
      <dsp:txXfrm>
        <a:off x="2344670" y="1212700"/>
        <a:ext cx="2178040" cy="4595762"/>
      </dsp:txXfrm>
    </dsp:sp>
    <dsp:sp modelId="{7B74A009-225E-4CE7-87EA-D91CD822B9B6}">
      <dsp:nvSpPr>
        <dsp:cNvPr id="0" name=""/>
        <dsp:cNvSpPr/>
      </dsp:nvSpPr>
      <dsp:spPr>
        <a:xfrm>
          <a:off x="4679418" y="494665"/>
          <a:ext cx="2393451" cy="718035"/>
        </a:xfrm>
        <a:prstGeom prst="chevron">
          <a:avLst>
            <a:gd name="adj" fmla="val 3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657" tIns="88657" rIns="88657" bIns="88657" numCol="1" spcCol="1270" anchor="ctr" anchorCtr="0">
          <a:noAutofit/>
        </a:bodyPr>
        <a:lstStyle/>
        <a:p>
          <a:pPr marL="0" lvl="0" indent="0" algn="ctr" defTabSz="622300">
            <a:lnSpc>
              <a:spcPct val="90000"/>
            </a:lnSpc>
            <a:spcBef>
              <a:spcPct val="0"/>
            </a:spcBef>
            <a:spcAft>
              <a:spcPct val="35000"/>
            </a:spcAft>
            <a:buNone/>
          </a:pPr>
          <a:r>
            <a:rPr lang="en-GB" sz="1400" b="1" kern="1200" dirty="0">
              <a:latin typeface="Arial"/>
              <a:cs typeface="Arial"/>
            </a:rPr>
            <a:t>Experience:</a:t>
          </a:r>
        </a:p>
      </dsp:txBody>
      <dsp:txXfrm>
        <a:off x="4894829" y="494665"/>
        <a:ext cx="1962630" cy="718035"/>
      </dsp:txXfrm>
    </dsp:sp>
    <dsp:sp modelId="{D658F415-3ACD-4F3B-91D8-BD1490C5888B}">
      <dsp:nvSpPr>
        <dsp:cNvPr id="0" name=""/>
        <dsp:cNvSpPr/>
      </dsp:nvSpPr>
      <dsp:spPr>
        <a:xfrm>
          <a:off x="4679418" y="1212700"/>
          <a:ext cx="2178040" cy="45957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2114" tIns="172114" rIns="172114" bIns="344227" numCol="1" spcCol="1270" anchor="t" anchorCtr="0">
          <a:noAutofit/>
        </a:bodyPr>
        <a:lstStyle/>
        <a:p>
          <a:pPr marL="0" lvl="0" indent="0" algn="l" defTabSz="622300">
            <a:lnSpc>
              <a:spcPct val="90000"/>
            </a:lnSpc>
            <a:spcBef>
              <a:spcPct val="0"/>
            </a:spcBef>
            <a:spcAft>
              <a:spcPct val="35000"/>
            </a:spcAft>
            <a:buNone/>
          </a:pPr>
          <a:r>
            <a:rPr lang="en-GB" sz="1400" kern="1200" dirty="0">
              <a:latin typeface="Arial"/>
              <a:cs typeface="Arial"/>
            </a:rPr>
            <a:t>Long waits are a source of poor experience, identified in complaints and concerns raised with the ICB and providers.</a:t>
          </a:r>
        </a:p>
        <a:p>
          <a:pPr marL="0" lvl="0" indent="0" algn="l" defTabSz="622300">
            <a:lnSpc>
              <a:spcPct val="90000"/>
            </a:lnSpc>
            <a:spcBef>
              <a:spcPct val="0"/>
            </a:spcBef>
            <a:spcAft>
              <a:spcPct val="35000"/>
            </a:spcAft>
            <a:buNone/>
          </a:pPr>
          <a:r>
            <a:rPr lang="en-GB" sz="1400" kern="1200">
              <a:latin typeface="Arial"/>
              <a:cs typeface="Arial"/>
            </a:rPr>
            <a:t>Families feel pathways are confusing and siloed, with little access to help whilst waiting, people then go on to feel abandoned by services after assessment or diagnosis.</a:t>
          </a:r>
        </a:p>
        <a:p>
          <a:pPr marL="0" lvl="0" indent="0" algn="l" defTabSz="622300">
            <a:lnSpc>
              <a:spcPct val="90000"/>
            </a:lnSpc>
            <a:spcBef>
              <a:spcPct val="0"/>
            </a:spcBef>
            <a:spcAft>
              <a:spcPct val="35000"/>
            </a:spcAft>
            <a:buNone/>
          </a:pPr>
          <a:endParaRPr lang="en-GB" sz="1400" kern="1200">
            <a:latin typeface="Arial" panose="020B0604020202020204" pitchFamily="34" charset="0"/>
            <a:cs typeface="Arial" panose="020B0604020202020204" pitchFamily="34" charset="0"/>
          </a:endParaRPr>
        </a:p>
      </dsp:txBody>
      <dsp:txXfrm>
        <a:off x="4679418" y="1212700"/>
        <a:ext cx="2178040" cy="4595762"/>
      </dsp:txXfrm>
    </dsp:sp>
    <dsp:sp modelId="{36A9397D-A7BD-4662-8C10-C2E10D4BDAF9}">
      <dsp:nvSpPr>
        <dsp:cNvPr id="0" name=""/>
        <dsp:cNvSpPr/>
      </dsp:nvSpPr>
      <dsp:spPr>
        <a:xfrm>
          <a:off x="7014165" y="494665"/>
          <a:ext cx="2393451" cy="718035"/>
        </a:xfrm>
        <a:prstGeom prst="chevron">
          <a:avLst>
            <a:gd name="adj" fmla="val 3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657" tIns="88657" rIns="88657" bIns="88657" numCol="1" spcCol="1270" anchor="ctr" anchorCtr="0">
          <a:noAutofit/>
        </a:bodyPr>
        <a:lstStyle/>
        <a:p>
          <a:pPr marL="0" lvl="0" indent="0" algn="ctr" defTabSz="622300">
            <a:lnSpc>
              <a:spcPct val="90000"/>
            </a:lnSpc>
            <a:spcBef>
              <a:spcPct val="0"/>
            </a:spcBef>
            <a:spcAft>
              <a:spcPct val="35000"/>
            </a:spcAft>
            <a:buNone/>
          </a:pPr>
          <a:r>
            <a:rPr lang="en-GB" sz="1400" b="1" kern="1200" dirty="0">
              <a:latin typeface="Arial"/>
              <a:cs typeface="Arial"/>
            </a:rPr>
            <a:t>Equity:</a:t>
          </a:r>
        </a:p>
      </dsp:txBody>
      <dsp:txXfrm>
        <a:off x="7229576" y="494665"/>
        <a:ext cx="1962630" cy="718035"/>
      </dsp:txXfrm>
    </dsp:sp>
    <dsp:sp modelId="{D50F7D56-6548-4799-830F-E50A4F0E22D2}">
      <dsp:nvSpPr>
        <dsp:cNvPr id="0" name=""/>
        <dsp:cNvSpPr/>
      </dsp:nvSpPr>
      <dsp:spPr>
        <a:xfrm>
          <a:off x="7014165" y="1212700"/>
          <a:ext cx="2178040" cy="45957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2114" tIns="172114" rIns="172114" bIns="344227" numCol="1" spcCol="1270" anchor="t" anchorCtr="0">
          <a:noAutofit/>
        </a:bodyPr>
        <a:lstStyle/>
        <a:p>
          <a:pPr marL="0" lvl="0" indent="0" algn="l" defTabSz="622300">
            <a:lnSpc>
              <a:spcPct val="90000"/>
            </a:lnSpc>
            <a:spcBef>
              <a:spcPct val="0"/>
            </a:spcBef>
            <a:spcAft>
              <a:spcPct val="35000"/>
            </a:spcAft>
            <a:buNone/>
          </a:pPr>
          <a:r>
            <a:rPr lang="en-GB" sz="1400" kern="1200">
              <a:latin typeface="Arial"/>
              <a:cs typeface="Arial"/>
            </a:rPr>
            <a:t>The most disadvantaged children are disproportionately impacted by delayed access to support, primarily because families with means can choose to pay to access private assessments and support.</a:t>
          </a:r>
        </a:p>
      </dsp:txBody>
      <dsp:txXfrm>
        <a:off x="7014165" y="1212700"/>
        <a:ext cx="2178040" cy="4595762"/>
      </dsp:txXfrm>
    </dsp:sp>
    <dsp:sp modelId="{162FFA21-D322-4109-B7AF-E6D18BE57D7A}">
      <dsp:nvSpPr>
        <dsp:cNvPr id="0" name=""/>
        <dsp:cNvSpPr/>
      </dsp:nvSpPr>
      <dsp:spPr>
        <a:xfrm>
          <a:off x="9348913" y="494665"/>
          <a:ext cx="2393451" cy="718035"/>
        </a:xfrm>
        <a:prstGeom prst="chevron">
          <a:avLst>
            <a:gd name="adj" fmla="val 3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657" tIns="88657" rIns="88657" bIns="88657" numCol="1" spcCol="1270" anchor="ctr" anchorCtr="0">
          <a:noAutofit/>
        </a:bodyPr>
        <a:lstStyle/>
        <a:p>
          <a:pPr marL="0" lvl="0" indent="0" algn="ctr" defTabSz="622300">
            <a:lnSpc>
              <a:spcPct val="90000"/>
            </a:lnSpc>
            <a:spcBef>
              <a:spcPct val="0"/>
            </a:spcBef>
            <a:spcAft>
              <a:spcPct val="35000"/>
            </a:spcAft>
            <a:buNone/>
          </a:pPr>
          <a:r>
            <a:rPr lang="en-GB" sz="1400" b="1" kern="1200">
              <a:latin typeface="Arial"/>
              <a:cs typeface="Arial"/>
            </a:rPr>
            <a:t>Efficient:</a:t>
          </a:r>
        </a:p>
      </dsp:txBody>
      <dsp:txXfrm>
        <a:off x="9564324" y="494665"/>
        <a:ext cx="1962630" cy="718035"/>
      </dsp:txXfrm>
    </dsp:sp>
    <dsp:sp modelId="{48939805-F391-4052-8E61-3CAFF101CB90}">
      <dsp:nvSpPr>
        <dsp:cNvPr id="0" name=""/>
        <dsp:cNvSpPr/>
      </dsp:nvSpPr>
      <dsp:spPr>
        <a:xfrm>
          <a:off x="9348913" y="1212700"/>
          <a:ext cx="2178040" cy="45957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2114" tIns="172114" rIns="172114" bIns="344227" numCol="1" spcCol="1270" anchor="t" anchorCtr="0">
          <a:noAutofit/>
        </a:bodyPr>
        <a:lstStyle/>
        <a:p>
          <a:pPr marL="0" lvl="0" indent="0" algn="l" defTabSz="622300">
            <a:lnSpc>
              <a:spcPct val="90000"/>
            </a:lnSpc>
            <a:spcBef>
              <a:spcPct val="0"/>
            </a:spcBef>
            <a:spcAft>
              <a:spcPct val="35000"/>
            </a:spcAft>
            <a:buNone/>
          </a:pPr>
          <a:r>
            <a:rPr lang="en-GB" sz="1400" kern="1200" dirty="0">
              <a:latin typeface="Arial"/>
              <a:cs typeface="Arial"/>
            </a:rPr>
            <a:t>A lack of timely and effective support can result in increased pressures and costs within special educational provision and specialist services</a:t>
          </a:r>
        </a:p>
        <a:p>
          <a:pPr marL="0" lvl="0" indent="0" algn="l" defTabSz="622300">
            <a:lnSpc>
              <a:spcPct val="90000"/>
            </a:lnSpc>
            <a:spcBef>
              <a:spcPct val="0"/>
            </a:spcBef>
            <a:spcAft>
              <a:spcPct val="35000"/>
            </a:spcAft>
            <a:buNone/>
          </a:pPr>
          <a:endParaRPr lang="en-GB" sz="1400" kern="1200" dirty="0">
            <a:latin typeface="Arial"/>
            <a:cs typeface="Arial"/>
          </a:endParaRPr>
        </a:p>
        <a:p>
          <a:pPr marL="0" lvl="0" indent="0" algn="l" defTabSz="622300">
            <a:lnSpc>
              <a:spcPct val="90000"/>
            </a:lnSpc>
            <a:spcBef>
              <a:spcPct val="0"/>
            </a:spcBef>
            <a:spcAft>
              <a:spcPct val="35000"/>
            </a:spcAft>
            <a:buNone/>
          </a:pPr>
          <a:r>
            <a:rPr lang="en-GB" sz="1400" kern="1200" dirty="0">
              <a:latin typeface="Arial"/>
              <a:cs typeface="Arial"/>
            </a:rPr>
            <a:t>CYPs with SLCN, who do not receive timely and effective support are at increased risk of experiencing higher unemployment. This has been found to have a direct correlation to the ‘cost to the nation’.  </a:t>
          </a:r>
        </a:p>
      </dsp:txBody>
      <dsp:txXfrm>
        <a:off x="9348913" y="1212700"/>
        <a:ext cx="2178040" cy="45957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812026-5180-4AD4-8A4A-EFB7B796283A}">
      <dsp:nvSpPr>
        <dsp:cNvPr id="0" name=""/>
        <dsp:cNvSpPr/>
      </dsp:nvSpPr>
      <dsp:spPr>
        <a:xfrm>
          <a:off x="0" y="0"/>
          <a:ext cx="9283700" cy="1695051"/>
        </a:xfrm>
        <a:prstGeom prst="roundRect">
          <a:avLst>
            <a:gd name="adj" fmla="val 10000"/>
          </a:avLst>
        </a:prstGeom>
        <a:solidFill>
          <a:schemeClr val="lt1"/>
        </a:solidFill>
        <a:ln w="5715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i="0" u="sng" kern="1200" baseline="0" dirty="0">
              <a:latin typeface="Arial" panose="020B0604020202020204" pitchFamily="34" charset="0"/>
              <a:cs typeface="Arial" panose="020B0604020202020204" pitchFamily="34" charset="0"/>
            </a:rPr>
            <a:t>ICS strategy vision</a:t>
          </a:r>
        </a:p>
        <a:p>
          <a:pPr marL="0" lvl="0" indent="0" algn="l" defTabSz="844550">
            <a:lnSpc>
              <a:spcPct val="90000"/>
            </a:lnSpc>
            <a:spcBef>
              <a:spcPct val="0"/>
            </a:spcBef>
            <a:spcAft>
              <a:spcPct val="35000"/>
            </a:spcAft>
            <a:buNone/>
          </a:pPr>
          <a:r>
            <a:rPr lang="en-GB" sz="1900" b="0" i="0" kern="1200" baseline="0" dirty="0">
              <a:latin typeface="Arial" panose="020B0604020202020204" pitchFamily="34" charset="0"/>
              <a:cs typeface="Arial" panose="020B0604020202020204" pitchFamily="34" charset="0"/>
            </a:rPr>
            <a:t>Equal chances for everyone in Devon to lead long, happy, and healthy lives</a:t>
          </a:r>
          <a:endParaRPr lang="en-US" sz="1900" kern="1200" dirty="0">
            <a:latin typeface="Arial" panose="020B0604020202020204" pitchFamily="34" charset="0"/>
            <a:cs typeface="Arial" panose="020B0604020202020204" pitchFamily="34" charset="0"/>
          </a:endParaRPr>
        </a:p>
      </dsp:txBody>
      <dsp:txXfrm>
        <a:off x="49646" y="49646"/>
        <a:ext cx="7454607" cy="1595759"/>
      </dsp:txXfrm>
    </dsp:sp>
    <dsp:sp modelId="{1B583E1F-3235-4B1E-AB22-5BCDBCFDE34B}">
      <dsp:nvSpPr>
        <dsp:cNvPr id="0" name=""/>
        <dsp:cNvSpPr/>
      </dsp:nvSpPr>
      <dsp:spPr>
        <a:xfrm>
          <a:off x="819149" y="1977560"/>
          <a:ext cx="9283700" cy="1695051"/>
        </a:xfrm>
        <a:prstGeom prst="roundRect">
          <a:avLst>
            <a:gd name="adj" fmla="val 10000"/>
          </a:avLst>
        </a:prstGeom>
        <a:solidFill>
          <a:schemeClr val="lt1"/>
        </a:solidFill>
        <a:ln w="5715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u="sng" kern="1200" dirty="0"/>
            <a:t>ICS strategy ambition</a:t>
          </a:r>
        </a:p>
        <a:p>
          <a:pPr marL="0" lvl="0" indent="0" algn="l" defTabSz="844550">
            <a:lnSpc>
              <a:spcPct val="90000"/>
            </a:lnSpc>
            <a:spcBef>
              <a:spcPct val="0"/>
            </a:spcBef>
            <a:spcAft>
              <a:spcPct val="35000"/>
            </a:spcAft>
            <a:buNone/>
          </a:pPr>
          <a:r>
            <a:rPr lang="en-GB" sz="1900" kern="1200" dirty="0"/>
            <a:t>A</a:t>
          </a:r>
          <a:r>
            <a:rPr lang="en-GB" sz="1900" b="0" i="0" kern="1200" baseline="0" dirty="0"/>
            <a:t>ll children and young people to have the best start in life, grow up in loving and supportive families, and be happy, healthy, and safe</a:t>
          </a:r>
          <a:endParaRPr lang="en-US" sz="1900" kern="1200" dirty="0"/>
        </a:p>
      </dsp:txBody>
      <dsp:txXfrm>
        <a:off x="868795" y="2027206"/>
        <a:ext cx="7263474" cy="1595759"/>
      </dsp:txXfrm>
    </dsp:sp>
    <dsp:sp modelId="{389573F7-C3FD-496D-A80A-B713303423CF}">
      <dsp:nvSpPr>
        <dsp:cNvPr id="0" name=""/>
        <dsp:cNvSpPr/>
      </dsp:nvSpPr>
      <dsp:spPr>
        <a:xfrm>
          <a:off x="1638299" y="3955120"/>
          <a:ext cx="9283700" cy="1695051"/>
        </a:xfrm>
        <a:prstGeom prst="roundRect">
          <a:avLst>
            <a:gd name="adj" fmla="val 10000"/>
          </a:avLst>
        </a:prstGeom>
        <a:solidFill>
          <a:schemeClr val="lt1"/>
        </a:solidFill>
        <a:ln w="5715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u="sng" kern="1200" dirty="0">
              <a:latin typeface="+mn-lt"/>
              <a:ea typeface="+mn-ea"/>
              <a:cs typeface="+mn-cs"/>
            </a:rPr>
            <a:t>JFP SLCN transformation programme vision</a:t>
          </a:r>
        </a:p>
        <a:p>
          <a:pPr marL="0" lvl="0" indent="0" algn="l" defTabSz="844550">
            <a:lnSpc>
              <a:spcPct val="90000"/>
            </a:lnSpc>
            <a:spcBef>
              <a:spcPct val="0"/>
            </a:spcBef>
            <a:spcAft>
              <a:spcPct val="35000"/>
            </a:spcAft>
            <a:buNone/>
          </a:pPr>
          <a:r>
            <a:rPr lang="en-US" sz="1900" kern="1200" dirty="0">
              <a:latin typeface="+mn-lt"/>
              <a:ea typeface="+mn-ea"/>
              <a:cs typeface="+mn-cs"/>
            </a:rPr>
            <a:t>Children and families with neurodiverse, emotional and communication needs will be able to access effective, timely and appropriate support across health, care and education, preventing crisis and enabling them to live their best life </a:t>
          </a:r>
        </a:p>
      </dsp:txBody>
      <dsp:txXfrm>
        <a:off x="1687945" y="4004766"/>
        <a:ext cx="7263474" cy="1595759"/>
      </dsp:txXfrm>
    </dsp:sp>
    <dsp:sp modelId="{364DD7DA-4AA4-4972-AE14-1E0758988C95}">
      <dsp:nvSpPr>
        <dsp:cNvPr id="0" name=""/>
        <dsp:cNvSpPr/>
      </dsp:nvSpPr>
      <dsp:spPr>
        <a:xfrm>
          <a:off x="8181916" y="1285414"/>
          <a:ext cx="1101783" cy="1101783"/>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429817" y="1285414"/>
        <a:ext cx="605981" cy="829092"/>
      </dsp:txXfrm>
    </dsp:sp>
    <dsp:sp modelId="{480618F4-436C-4765-A683-4D2DA909E0E1}">
      <dsp:nvSpPr>
        <dsp:cNvPr id="0" name=""/>
        <dsp:cNvSpPr/>
      </dsp:nvSpPr>
      <dsp:spPr>
        <a:xfrm>
          <a:off x="9001066" y="3251673"/>
          <a:ext cx="1101783" cy="1101783"/>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248967" y="3251673"/>
        <a:ext cx="605981" cy="8290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038B12-6DCA-4A78-80D8-1A87BA41C4FF}">
      <dsp:nvSpPr>
        <dsp:cNvPr id="0" name=""/>
        <dsp:cNvSpPr/>
      </dsp:nvSpPr>
      <dsp:spPr>
        <a:xfrm>
          <a:off x="2665574" y="242197"/>
          <a:ext cx="5694180" cy="1714087"/>
        </a:xfrm>
        <a:prstGeom prst="roundRect">
          <a:avLst>
            <a:gd name="adj" fmla="val 10000"/>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FFD347"/>
              </a:solidFill>
              <a:latin typeface="Arial" panose="020B0604020202020204" pitchFamily="34" charset="0"/>
              <a:cs typeface="Arial" panose="020B0604020202020204" pitchFamily="34" charset="0"/>
            </a:rPr>
            <a:t>Inclusive</a:t>
          </a:r>
          <a:r>
            <a:rPr lang="en-GB" sz="1600" b="1" kern="1200" dirty="0">
              <a:solidFill>
                <a:srgbClr val="7030A0"/>
              </a:solidFill>
              <a:latin typeface="Arial" panose="020B0604020202020204" pitchFamily="34" charset="0"/>
              <a:cs typeface="Arial" panose="020B0604020202020204" pitchFamily="34" charset="0"/>
            </a:rPr>
            <a:t> </a:t>
          </a:r>
          <a:r>
            <a:rPr lang="en-GB" sz="1600" b="1" kern="1200" dirty="0">
              <a:latin typeface="Arial" panose="020B0604020202020204" pitchFamily="34" charset="0"/>
              <a:cs typeface="Arial" panose="020B0604020202020204" pitchFamily="34" charset="0"/>
            </a:rPr>
            <a:t>Communities: c</a:t>
          </a:r>
          <a:r>
            <a:rPr lang="en-US" sz="1600" b="0" kern="1200" dirty="0" err="1">
              <a:latin typeface="Arial" panose="020B0604020202020204" pitchFamily="34" charset="0"/>
              <a:cs typeface="Arial" panose="020B0604020202020204" pitchFamily="34" charset="0"/>
            </a:rPr>
            <a:t>hildren</a:t>
          </a:r>
          <a:r>
            <a:rPr lang="en-US" sz="1600" b="0" kern="1200" dirty="0">
              <a:latin typeface="Arial" panose="020B0604020202020204" pitchFamily="34" charset="0"/>
              <a:cs typeface="Arial" panose="020B0604020202020204" pitchFamily="34" charset="0"/>
            </a:rPr>
            <a:t> and young people will be able flourish and live their best life in neuro-inclusive and communication friendly and affirming cultures, environments &amp; communities</a:t>
          </a:r>
          <a:r>
            <a:rPr lang="en-US" sz="1600" kern="1200" dirty="0">
              <a:latin typeface="Arial" panose="020B0604020202020204" pitchFamily="34" charset="0"/>
              <a:cs typeface="Arial" panose="020B0604020202020204" pitchFamily="34" charset="0"/>
            </a:rPr>
            <a:t>.</a:t>
          </a:r>
          <a:endParaRPr lang="en-GB" sz="1600" kern="1200" dirty="0">
            <a:latin typeface="Arial" panose="020B0604020202020204" pitchFamily="34" charset="0"/>
            <a:cs typeface="Arial" panose="020B0604020202020204" pitchFamily="34" charset="0"/>
          </a:endParaRPr>
        </a:p>
      </dsp:txBody>
      <dsp:txXfrm>
        <a:off x="2715778" y="292401"/>
        <a:ext cx="5593772" cy="1613679"/>
      </dsp:txXfrm>
    </dsp:sp>
    <dsp:sp modelId="{2BF936C8-BA8E-4D39-BE2F-89C292C197FA}">
      <dsp:nvSpPr>
        <dsp:cNvPr id="0" name=""/>
        <dsp:cNvSpPr/>
      </dsp:nvSpPr>
      <dsp:spPr>
        <a:xfrm rot="2608292">
          <a:off x="6735338" y="2290344"/>
          <a:ext cx="585400" cy="491005"/>
        </a:xfrm>
        <a:prstGeom prst="leftRightArrow">
          <a:avLst>
            <a:gd name="adj1" fmla="val 60000"/>
            <a:gd name="adj2" fmla="val 50000"/>
          </a:avLst>
        </a:prstGeom>
        <a:solidFill>
          <a:schemeClr val="bg1">
            <a:lumMod val="6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latin typeface="Arial" panose="020B0604020202020204" pitchFamily="34" charset="0"/>
            <a:cs typeface="Arial" panose="020B0604020202020204" pitchFamily="34" charset="0"/>
          </a:endParaRPr>
        </a:p>
      </dsp:txBody>
      <dsp:txXfrm>
        <a:off x="6882640" y="2388545"/>
        <a:ext cx="290797" cy="294603"/>
      </dsp:txXfrm>
    </dsp:sp>
    <dsp:sp modelId="{1A5BAC45-C856-4629-8B13-4F81B9D44E9E}">
      <dsp:nvSpPr>
        <dsp:cNvPr id="0" name=""/>
        <dsp:cNvSpPr/>
      </dsp:nvSpPr>
      <dsp:spPr>
        <a:xfrm>
          <a:off x="5948277" y="3115409"/>
          <a:ext cx="5252836" cy="1773400"/>
        </a:xfrm>
        <a:prstGeom prst="roundRect">
          <a:avLst>
            <a:gd name="adj" fmla="val 10000"/>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a:latin typeface="Arial" panose="020B0604020202020204" pitchFamily="34" charset="0"/>
              <a:cs typeface="Arial" panose="020B0604020202020204" pitchFamily="34" charset="0"/>
            </a:rPr>
            <a:t>Needs </a:t>
          </a:r>
          <a:r>
            <a:rPr lang="en-GB" sz="1600" b="1" kern="1200">
              <a:solidFill>
                <a:srgbClr val="FFD347"/>
              </a:solidFill>
              <a:latin typeface="Arial" panose="020B0604020202020204" pitchFamily="34" charset="0"/>
              <a:cs typeface="Arial" panose="020B0604020202020204" pitchFamily="34" charset="0"/>
            </a:rPr>
            <a:t>identified</a:t>
          </a:r>
          <a:r>
            <a:rPr lang="en-GB" sz="1600" b="1" kern="1200">
              <a:latin typeface="Arial" panose="020B0604020202020204" pitchFamily="34" charset="0"/>
              <a:cs typeface="Arial" panose="020B0604020202020204" pitchFamily="34" charset="0"/>
            </a:rPr>
            <a:t> and supported earlier:</a:t>
          </a:r>
          <a:r>
            <a:rPr lang="en-GB" sz="1600" b="0" kern="1200">
              <a:latin typeface="Arial" panose="020B0604020202020204" pitchFamily="34" charset="0"/>
              <a:cs typeface="Arial" panose="020B0604020202020204" pitchFamily="34" charset="0"/>
            </a:rPr>
            <a:t> Children and young people and their families will get the help they need sooner because we will work to identify and respond to </a:t>
          </a:r>
          <a:r>
            <a:rPr lang="en-US" sz="1600" b="0" kern="1200">
              <a:latin typeface="Arial" panose="020B0604020202020204" pitchFamily="34" charset="0"/>
              <a:cs typeface="Arial" panose="020B0604020202020204" pitchFamily="34" charset="0"/>
            </a:rPr>
            <a:t>individual’s needs sooner and offer support that works for them, when they need it.</a:t>
          </a:r>
          <a:endParaRPr lang="en-GB" sz="1600" b="0" kern="1200">
            <a:latin typeface="Arial" panose="020B0604020202020204" pitchFamily="34" charset="0"/>
            <a:cs typeface="Arial" panose="020B0604020202020204" pitchFamily="34" charset="0"/>
          </a:endParaRPr>
        </a:p>
      </dsp:txBody>
      <dsp:txXfrm>
        <a:off x="6000218" y="3167350"/>
        <a:ext cx="5148954" cy="1669518"/>
      </dsp:txXfrm>
    </dsp:sp>
    <dsp:sp modelId="{E8D242FB-73D5-4879-89C1-C88AAB82B716}">
      <dsp:nvSpPr>
        <dsp:cNvPr id="0" name=""/>
        <dsp:cNvSpPr/>
      </dsp:nvSpPr>
      <dsp:spPr>
        <a:xfrm rot="10788172">
          <a:off x="5289703" y="3766902"/>
          <a:ext cx="585400" cy="491005"/>
        </a:xfrm>
        <a:prstGeom prst="leftRightArrow">
          <a:avLst>
            <a:gd name="adj1" fmla="val 60000"/>
            <a:gd name="adj2" fmla="val 50000"/>
          </a:avLst>
        </a:prstGeom>
        <a:solidFill>
          <a:schemeClr val="bg1">
            <a:lumMod val="6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latin typeface="Arial" panose="020B0604020202020204" pitchFamily="34" charset="0"/>
            <a:cs typeface="Arial" panose="020B0604020202020204" pitchFamily="34" charset="0"/>
          </a:endParaRPr>
        </a:p>
      </dsp:txBody>
      <dsp:txXfrm rot="10800000">
        <a:off x="5437004" y="3865103"/>
        <a:ext cx="290797" cy="294603"/>
      </dsp:txXfrm>
    </dsp:sp>
    <dsp:sp modelId="{326F2556-DAEF-46CB-8EDE-1E814C7519AF}">
      <dsp:nvSpPr>
        <dsp:cNvPr id="0" name=""/>
        <dsp:cNvSpPr/>
      </dsp:nvSpPr>
      <dsp:spPr>
        <a:xfrm>
          <a:off x="0" y="3175324"/>
          <a:ext cx="5216530" cy="1694629"/>
        </a:xfrm>
        <a:prstGeom prst="roundRect">
          <a:avLst>
            <a:gd name="adj" fmla="val 10000"/>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a:solidFill>
                <a:srgbClr val="FFD347"/>
              </a:solidFill>
              <a:latin typeface="Arial" panose="020B0604020202020204" pitchFamily="34" charset="0"/>
              <a:cs typeface="Arial" panose="020B0604020202020204" pitchFamily="34" charset="0"/>
            </a:rPr>
            <a:t>Integrated</a:t>
          </a:r>
          <a:r>
            <a:rPr lang="en-GB" sz="1600" b="1" kern="1200">
              <a:latin typeface="Arial" panose="020B0604020202020204" pitchFamily="34" charset="0"/>
              <a:cs typeface="Arial" panose="020B0604020202020204" pitchFamily="34" charset="0"/>
            </a:rPr>
            <a:t> support and services: </a:t>
          </a:r>
          <a:r>
            <a:rPr lang="en-GB" sz="1600" b="0" kern="1200">
              <a:latin typeface="Arial" panose="020B0604020202020204" pitchFamily="34" charset="0"/>
              <a:cs typeface="Arial" panose="020B0604020202020204" pitchFamily="34" charset="0"/>
            </a:rPr>
            <a:t>Children and young people and their families will get the help they need sooner because of</a:t>
          </a:r>
          <a:r>
            <a:rPr lang="en-US" sz="1600" kern="1200">
              <a:latin typeface="Arial" panose="020B0604020202020204" pitchFamily="34" charset="0"/>
              <a:cs typeface="Arial" panose="020B0604020202020204" pitchFamily="34" charset="0"/>
            </a:rPr>
            <a:t> </a:t>
          </a:r>
          <a:r>
            <a:rPr lang="en-US" sz="1600" b="0" kern="1200">
              <a:latin typeface="Arial" panose="020B0604020202020204" pitchFamily="34" charset="0"/>
              <a:cs typeface="Arial" panose="020B0604020202020204" pitchFamily="34" charset="0"/>
            </a:rPr>
            <a:t>better integration, communication and efficiency resulting in a greater effectiveness of the services across One Devon</a:t>
          </a:r>
          <a:r>
            <a:rPr lang="en-US" sz="1600" b="1" kern="1200">
              <a:latin typeface="Arial" panose="020B0604020202020204" pitchFamily="34" charset="0"/>
              <a:cs typeface="Arial" panose="020B0604020202020204" pitchFamily="34" charset="0"/>
            </a:rPr>
            <a:t>.</a:t>
          </a:r>
          <a:r>
            <a:rPr lang="en-GB" sz="1600" b="1" kern="1200">
              <a:latin typeface="Arial" panose="020B0604020202020204" pitchFamily="34" charset="0"/>
              <a:cs typeface="Arial" panose="020B0604020202020204" pitchFamily="34" charset="0"/>
            </a:rPr>
            <a:t> </a:t>
          </a:r>
          <a:endParaRPr lang="en-GB" sz="1600" kern="1200">
            <a:latin typeface="Arial" panose="020B0604020202020204" pitchFamily="34" charset="0"/>
            <a:cs typeface="Arial" panose="020B0604020202020204" pitchFamily="34" charset="0"/>
          </a:endParaRPr>
        </a:p>
      </dsp:txBody>
      <dsp:txXfrm>
        <a:off x="49634" y="3224958"/>
        <a:ext cx="5117262" cy="1595361"/>
      </dsp:txXfrm>
    </dsp:sp>
    <dsp:sp modelId="{53ECBD2C-0B19-4055-8FFD-FB329F55A671}">
      <dsp:nvSpPr>
        <dsp:cNvPr id="0" name=""/>
        <dsp:cNvSpPr/>
      </dsp:nvSpPr>
      <dsp:spPr>
        <a:xfrm rot="18888793">
          <a:off x="3762931" y="2320301"/>
          <a:ext cx="585400" cy="491005"/>
        </a:xfrm>
        <a:prstGeom prst="leftRightArrow">
          <a:avLst>
            <a:gd name="adj1" fmla="val 60000"/>
            <a:gd name="adj2" fmla="val 50000"/>
          </a:avLst>
        </a:prstGeom>
        <a:solidFill>
          <a:schemeClr val="bg1">
            <a:lumMod val="6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latin typeface="Arial" panose="020B0604020202020204" pitchFamily="34" charset="0"/>
            <a:cs typeface="Arial" panose="020B0604020202020204" pitchFamily="34" charset="0"/>
          </a:endParaRPr>
        </a:p>
      </dsp:txBody>
      <dsp:txXfrm>
        <a:off x="3910233" y="2418502"/>
        <a:ext cx="290797" cy="29460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1D1E6F-AB66-4001-AA2D-87DE5E3B6345}">
      <dsp:nvSpPr>
        <dsp:cNvPr id="0" name=""/>
        <dsp:cNvSpPr/>
      </dsp:nvSpPr>
      <dsp:spPr>
        <a:xfrm>
          <a:off x="922" y="705886"/>
          <a:ext cx="3736714" cy="4484057"/>
        </a:xfrm>
        <a:prstGeom prst="rect">
          <a:avLst/>
        </a:prstGeom>
        <a:solidFill>
          <a:schemeClr val="accent1">
            <a:lumMod val="60000"/>
            <a:lumOff val="4000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9104" tIns="0" rIns="369104" bIns="330200" numCol="1" spcCol="1270" anchor="t" anchorCtr="0">
          <a:noAutofit/>
        </a:bodyPr>
        <a:lstStyle/>
        <a:p>
          <a:pPr marL="0" lvl="0" indent="0" algn="l" defTabSz="666750">
            <a:lnSpc>
              <a:spcPct val="90000"/>
            </a:lnSpc>
            <a:spcBef>
              <a:spcPct val="0"/>
            </a:spcBef>
            <a:spcAft>
              <a:spcPct val="35000"/>
            </a:spcAft>
            <a:buNone/>
          </a:pPr>
          <a:r>
            <a:rPr lang="en-GB" sz="1500" b="1" kern="1200" dirty="0">
              <a:solidFill>
                <a:schemeClr val="tx1"/>
              </a:solidFill>
              <a:latin typeface="Arial" panose="020B0604020202020204" pitchFamily="34" charset="0"/>
              <a:cs typeface="Arial" panose="020B0604020202020204" pitchFamily="34" charset="0"/>
            </a:rPr>
            <a:t>Prevention</a:t>
          </a:r>
          <a:r>
            <a:rPr lang="en-GB" sz="1500" kern="1200" dirty="0">
              <a:solidFill>
                <a:schemeClr val="tx1"/>
              </a:solidFill>
              <a:latin typeface="Arial" panose="020B0604020202020204" pitchFamily="34" charset="0"/>
              <a:cs typeface="Arial" panose="020B0604020202020204" pitchFamily="34" charset="0"/>
            </a:rPr>
            <a:t>: Devise and implement an evidenced base, transformational programme of work that has a preventative approach at the core. </a:t>
          </a:r>
          <a:endParaRPr lang="en-US" sz="1500" kern="1200" dirty="0">
            <a:solidFill>
              <a:schemeClr val="tx1"/>
            </a:solidFill>
            <a:latin typeface="Arial" panose="020B0604020202020204" pitchFamily="34" charset="0"/>
            <a:cs typeface="Arial" panose="020B0604020202020204" pitchFamily="34" charset="0"/>
          </a:endParaRPr>
        </a:p>
      </dsp:txBody>
      <dsp:txXfrm>
        <a:off x="922" y="2499509"/>
        <a:ext cx="3736714" cy="2690434"/>
      </dsp:txXfrm>
    </dsp:sp>
    <dsp:sp modelId="{A56BBA7E-5642-4ABA-8A1B-7E03A8AACBDD}">
      <dsp:nvSpPr>
        <dsp:cNvPr id="0" name=""/>
        <dsp:cNvSpPr/>
      </dsp:nvSpPr>
      <dsp:spPr>
        <a:xfrm>
          <a:off x="922" y="705886"/>
          <a:ext cx="3736714" cy="179362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69104" tIns="165100" rIns="369104" bIns="165100" numCol="1" spcCol="1270" anchor="ctr" anchorCtr="0">
          <a:noAutofit/>
        </a:bodyPr>
        <a:lstStyle/>
        <a:p>
          <a:pPr marL="0" lvl="0" indent="0" algn="l" defTabSz="2933700">
            <a:lnSpc>
              <a:spcPct val="90000"/>
            </a:lnSpc>
            <a:spcBef>
              <a:spcPct val="0"/>
            </a:spcBef>
            <a:spcAft>
              <a:spcPct val="35000"/>
            </a:spcAft>
            <a:buNone/>
          </a:pPr>
          <a:r>
            <a:rPr lang="en-US" sz="6600" kern="1200" dirty="0">
              <a:solidFill>
                <a:schemeClr val="tx1"/>
              </a:solidFill>
              <a:latin typeface="Arial" panose="020B0604020202020204" pitchFamily="34" charset="0"/>
              <a:cs typeface="Arial" panose="020B0604020202020204" pitchFamily="34" charset="0"/>
            </a:rPr>
            <a:t>1</a:t>
          </a:r>
        </a:p>
      </dsp:txBody>
      <dsp:txXfrm>
        <a:off x="922" y="705886"/>
        <a:ext cx="3736714" cy="1793622"/>
      </dsp:txXfrm>
    </dsp:sp>
    <dsp:sp modelId="{5AEFAD71-B9D6-48FA-A12B-50FD64016041}">
      <dsp:nvSpPr>
        <dsp:cNvPr id="0" name=""/>
        <dsp:cNvSpPr/>
      </dsp:nvSpPr>
      <dsp:spPr>
        <a:xfrm>
          <a:off x="4036574" y="705886"/>
          <a:ext cx="3736714" cy="4484057"/>
        </a:xfrm>
        <a:prstGeom prst="rect">
          <a:avLst/>
        </a:prstGeom>
        <a:solidFill>
          <a:schemeClr val="accent1">
            <a:lumMod val="60000"/>
            <a:lumOff val="4000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9104" tIns="0" rIns="369104" bIns="330200" numCol="1" spcCol="1270" anchor="t" anchorCtr="0">
          <a:noAutofit/>
        </a:bodyPr>
        <a:lstStyle/>
        <a:p>
          <a:pPr marL="0" lvl="0" indent="0" algn="l" defTabSz="666750">
            <a:lnSpc>
              <a:spcPct val="90000"/>
            </a:lnSpc>
            <a:spcBef>
              <a:spcPct val="0"/>
            </a:spcBef>
            <a:spcAft>
              <a:spcPct val="35000"/>
            </a:spcAft>
            <a:buNone/>
          </a:pPr>
          <a:r>
            <a:rPr lang="en-GB" sz="1500" b="1" kern="1200">
              <a:solidFill>
                <a:schemeClr val="tx1"/>
              </a:solidFill>
              <a:latin typeface="Arial" panose="020B0604020202020204" pitchFamily="34" charset="0"/>
              <a:cs typeface="Arial" panose="020B0604020202020204" pitchFamily="34" charset="0"/>
            </a:rPr>
            <a:t>Integrated working</a:t>
          </a:r>
          <a:r>
            <a:rPr lang="en-GB" sz="1500" kern="1200">
              <a:solidFill>
                <a:schemeClr val="tx1"/>
              </a:solidFill>
              <a:latin typeface="Arial" panose="020B0604020202020204" pitchFamily="34" charset="0"/>
              <a:cs typeface="Arial" panose="020B0604020202020204" pitchFamily="34" charset="0"/>
            </a:rPr>
            <a:t>: Drive a shift in practice from siloed approaches to one of collaboration with an emphasis on effective family support, enabling environments, workforce development, early identification, effective intervention, and support to reduce the risk factors and increase the protective factors in a child and young person’s life.</a:t>
          </a:r>
          <a:endParaRPr lang="en-US" sz="1500" kern="1200">
            <a:solidFill>
              <a:schemeClr val="tx1"/>
            </a:solidFill>
            <a:latin typeface="Arial" panose="020B0604020202020204" pitchFamily="34" charset="0"/>
            <a:cs typeface="Arial" panose="020B0604020202020204" pitchFamily="34" charset="0"/>
          </a:endParaRPr>
        </a:p>
      </dsp:txBody>
      <dsp:txXfrm>
        <a:off x="4036574" y="2499509"/>
        <a:ext cx="3736714" cy="2690434"/>
      </dsp:txXfrm>
    </dsp:sp>
    <dsp:sp modelId="{E1349387-1A85-4B15-894D-7AD3DF41F155}">
      <dsp:nvSpPr>
        <dsp:cNvPr id="0" name=""/>
        <dsp:cNvSpPr/>
      </dsp:nvSpPr>
      <dsp:spPr>
        <a:xfrm>
          <a:off x="4036574" y="705886"/>
          <a:ext cx="3736714" cy="179362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69104" tIns="165100" rIns="369104" bIns="165100" numCol="1" spcCol="1270" anchor="ctr" anchorCtr="0">
          <a:noAutofit/>
        </a:bodyPr>
        <a:lstStyle/>
        <a:p>
          <a:pPr marL="0" lvl="0" indent="0" algn="l" defTabSz="2933700">
            <a:lnSpc>
              <a:spcPct val="90000"/>
            </a:lnSpc>
            <a:spcBef>
              <a:spcPct val="0"/>
            </a:spcBef>
            <a:spcAft>
              <a:spcPct val="35000"/>
            </a:spcAft>
            <a:buNone/>
          </a:pPr>
          <a:r>
            <a:rPr lang="en-US" sz="6600" kern="1200" dirty="0">
              <a:solidFill>
                <a:schemeClr val="tx1"/>
              </a:solidFill>
              <a:latin typeface="Arial" panose="020B0604020202020204" pitchFamily="34" charset="0"/>
              <a:cs typeface="Arial" panose="020B0604020202020204" pitchFamily="34" charset="0"/>
            </a:rPr>
            <a:t>2</a:t>
          </a:r>
        </a:p>
      </dsp:txBody>
      <dsp:txXfrm>
        <a:off x="4036574" y="705886"/>
        <a:ext cx="3736714" cy="1793622"/>
      </dsp:txXfrm>
    </dsp:sp>
    <dsp:sp modelId="{11D64340-CC74-4434-BCD3-B4F2F0361587}">
      <dsp:nvSpPr>
        <dsp:cNvPr id="0" name=""/>
        <dsp:cNvSpPr/>
      </dsp:nvSpPr>
      <dsp:spPr>
        <a:xfrm>
          <a:off x="8072225" y="705886"/>
          <a:ext cx="3736714" cy="4484057"/>
        </a:xfrm>
        <a:prstGeom prst="rect">
          <a:avLst/>
        </a:prstGeom>
        <a:solidFill>
          <a:schemeClr val="accent1">
            <a:lumMod val="60000"/>
            <a:lumOff val="4000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9104" tIns="0" rIns="369104" bIns="330200" numCol="1" spcCol="1270" anchor="t" anchorCtr="0">
          <a:noAutofit/>
        </a:bodyPr>
        <a:lstStyle/>
        <a:p>
          <a:pPr marL="0" lvl="0" indent="0" algn="l" defTabSz="666750">
            <a:lnSpc>
              <a:spcPct val="90000"/>
            </a:lnSpc>
            <a:spcBef>
              <a:spcPct val="0"/>
            </a:spcBef>
            <a:spcAft>
              <a:spcPct val="35000"/>
            </a:spcAft>
            <a:buNone/>
          </a:pPr>
          <a:r>
            <a:rPr lang="en-GB" sz="1500" b="1" kern="1200">
              <a:solidFill>
                <a:schemeClr val="tx1"/>
              </a:solidFill>
              <a:latin typeface="Arial" panose="020B0604020202020204" pitchFamily="34" charset="0"/>
              <a:cs typeface="Arial" panose="020B0604020202020204" pitchFamily="34" charset="0"/>
            </a:rPr>
            <a:t>Sustainable delivery</a:t>
          </a:r>
          <a:r>
            <a:rPr lang="en-GB" sz="1500" kern="1200">
              <a:solidFill>
                <a:schemeClr val="tx1"/>
              </a:solidFill>
              <a:latin typeface="Arial" panose="020B0604020202020204" pitchFamily="34" charset="0"/>
              <a:cs typeface="Arial" panose="020B0604020202020204" pitchFamily="34" charset="0"/>
            </a:rPr>
            <a:t>: Work collaboratively to identify ways to increase Speech and Language Therapists capacity to deliver the professional leadership needed for training and support (universal, targeted and specialist) across the wider workforce and other stakeholders. </a:t>
          </a:r>
          <a:endParaRPr lang="en-US" sz="1500" kern="1200">
            <a:solidFill>
              <a:schemeClr val="tx1"/>
            </a:solidFill>
            <a:latin typeface="Arial" panose="020B0604020202020204" pitchFamily="34" charset="0"/>
            <a:cs typeface="Arial" panose="020B0604020202020204" pitchFamily="34" charset="0"/>
          </a:endParaRPr>
        </a:p>
      </dsp:txBody>
      <dsp:txXfrm>
        <a:off x="8072225" y="2499509"/>
        <a:ext cx="3736714" cy="2690434"/>
      </dsp:txXfrm>
    </dsp:sp>
    <dsp:sp modelId="{F31F4BC7-5020-474F-A1F3-ED7A2A0D910C}">
      <dsp:nvSpPr>
        <dsp:cNvPr id="0" name=""/>
        <dsp:cNvSpPr/>
      </dsp:nvSpPr>
      <dsp:spPr>
        <a:xfrm>
          <a:off x="8072225" y="705886"/>
          <a:ext cx="3736714" cy="179362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69104" tIns="165100" rIns="369104" bIns="165100" numCol="1" spcCol="1270" anchor="ctr" anchorCtr="0">
          <a:noAutofit/>
        </a:bodyPr>
        <a:lstStyle/>
        <a:p>
          <a:pPr marL="0" lvl="0" indent="0" algn="l" defTabSz="2933700">
            <a:lnSpc>
              <a:spcPct val="90000"/>
            </a:lnSpc>
            <a:spcBef>
              <a:spcPct val="0"/>
            </a:spcBef>
            <a:spcAft>
              <a:spcPct val="35000"/>
            </a:spcAft>
            <a:buNone/>
          </a:pPr>
          <a:r>
            <a:rPr lang="en-US" sz="6600" kern="1200" dirty="0">
              <a:solidFill>
                <a:schemeClr val="tx1"/>
              </a:solidFill>
              <a:latin typeface="Arial" panose="020B0604020202020204" pitchFamily="34" charset="0"/>
              <a:cs typeface="Arial" panose="020B0604020202020204" pitchFamily="34" charset="0"/>
            </a:rPr>
            <a:t>3</a:t>
          </a:r>
        </a:p>
      </dsp:txBody>
      <dsp:txXfrm>
        <a:off x="8072225" y="705886"/>
        <a:ext cx="3736714" cy="179362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E486C0-338E-436C-8A4C-A051A9E6E4EE}">
      <dsp:nvSpPr>
        <dsp:cNvPr id="0" name=""/>
        <dsp:cNvSpPr/>
      </dsp:nvSpPr>
      <dsp:spPr>
        <a:xfrm>
          <a:off x="0" y="790788"/>
          <a:ext cx="3654603" cy="2192762"/>
        </a:xfrm>
        <a:prstGeom prst="rect">
          <a:avLst/>
        </a:prstGeom>
        <a:noFill/>
        <a:ln w="57150" cap="flat" cmpd="sng" algn="ctr">
          <a:solidFill>
            <a:srgbClr val="00963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u="none" kern="1200" dirty="0">
              <a:solidFill>
                <a:schemeClr val="tx1"/>
              </a:solidFill>
              <a:latin typeface="Arial" panose="020B0604020202020204" pitchFamily="34" charset="0"/>
              <a:ea typeface="+mn-ea"/>
              <a:cs typeface="Arial" panose="020B0604020202020204" pitchFamily="34" charset="0"/>
            </a:rPr>
            <a:t>Functional Outcomes:</a:t>
          </a:r>
        </a:p>
        <a:p>
          <a:pPr marL="0" lvl="0" indent="0" algn="ctr" defTabSz="488950">
            <a:lnSpc>
              <a:spcPct val="90000"/>
            </a:lnSpc>
            <a:spcBef>
              <a:spcPct val="0"/>
            </a:spcBef>
            <a:spcAft>
              <a:spcPct val="35000"/>
            </a:spcAft>
            <a:buNone/>
          </a:pPr>
          <a:r>
            <a:rPr lang="en-GB" sz="1100" b="0" kern="1200" dirty="0">
              <a:solidFill>
                <a:srgbClr val="000000"/>
              </a:solidFill>
              <a:latin typeface="Arial" panose="020B0604020202020204" pitchFamily="34" charset="0"/>
              <a:cs typeface="Arial" panose="020B0604020202020204" pitchFamily="34" charset="0"/>
            </a:rPr>
            <a:t>Improved use of data, including functional impact measures and evidence, will inform commissioning, joint planning and delivery of outcomes and support, enable sufficient workforce capacity and inform allocation of resources </a:t>
          </a:r>
          <a:endParaRPr lang="en-GB" sz="1100" b="1" u="none" kern="1200" dirty="0">
            <a:solidFill>
              <a:schemeClr val="tx1"/>
            </a:solidFill>
            <a:latin typeface="Arial" panose="020B0604020202020204" pitchFamily="34" charset="0"/>
            <a:ea typeface="+mn-ea"/>
            <a:cs typeface="Arial" panose="020B0604020202020204" pitchFamily="34" charset="0"/>
          </a:endParaRPr>
        </a:p>
      </dsp:txBody>
      <dsp:txXfrm>
        <a:off x="0" y="790788"/>
        <a:ext cx="3654603" cy="2192762"/>
      </dsp:txXfrm>
    </dsp:sp>
    <dsp:sp modelId="{21C0118F-818C-47F3-8242-B348E8A972E9}">
      <dsp:nvSpPr>
        <dsp:cNvPr id="0" name=""/>
        <dsp:cNvSpPr/>
      </dsp:nvSpPr>
      <dsp:spPr>
        <a:xfrm>
          <a:off x="4020064" y="790788"/>
          <a:ext cx="3654603" cy="2192762"/>
        </a:xfrm>
        <a:prstGeom prst="rect">
          <a:avLst/>
        </a:prstGeom>
        <a:solidFill>
          <a:schemeClr val="bg1"/>
        </a:solidFill>
        <a:ln w="57150" cap="flat" cmpd="sng" algn="ctr">
          <a:solidFill>
            <a:srgbClr val="66006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tx1"/>
              </a:solidFill>
              <a:latin typeface="Arial"/>
            </a:rPr>
            <a:t>Place Based Approaches: </a:t>
          </a:r>
        </a:p>
        <a:p>
          <a:pPr marL="0" lvl="0" indent="0" algn="ctr" defTabSz="488950">
            <a:lnSpc>
              <a:spcPct val="90000"/>
            </a:lnSpc>
            <a:spcBef>
              <a:spcPct val="0"/>
            </a:spcBef>
            <a:spcAft>
              <a:spcPct val="35000"/>
            </a:spcAft>
            <a:buNone/>
          </a:pPr>
          <a:r>
            <a:rPr lang="en-GB" sz="1100" kern="1200" dirty="0">
              <a:solidFill>
                <a:srgbClr val="000000"/>
              </a:solidFill>
              <a:latin typeface="Arial" panose="020B0604020202020204" pitchFamily="34" charset="0"/>
              <a:cs typeface="Arial" panose="020B0604020202020204" pitchFamily="34" charset="0"/>
            </a:rPr>
            <a:t>Developing and implementing accessible and place-based SLT within Family Hubs, Schools and Settings to enable others to effectively support children, young people &amp; their families</a:t>
          </a:r>
        </a:p>
        <a:p>
          <a:pPr marL="0" lvl="0" indent="0" algn="ctr" defTabSz="488950">
            <a:lnSpc>
              <a:spcPct val="90000"/>
            </a:lnSpc>
            <a:spcBef>
              <a:spcPct val="0"/>
            </a:spcBef>
            <a:spcAft>
              <a:spcPct val="35000"/>
            </a:spcAft>
            <a:buNone/>
          </a:pPr>
          <a:r>
            <a:rPr lang="en-GB" sz="1100" b="0" kern="1200" dirty="0">
              <a:solidFill>
                <a:srgbClr val="000000"/>
              </a:solidFill>
              <a:latin typeface="Arial" panose="020B0604020202020204" pitchFamily="34" charset="0"/>
              <a:cs typeface="Arial" panose="020B0604020202020204" pitchFamily="34" charset="0"/>
            </a:rPr>
            <a:t>Practitioners will be able to identify need at the earliest opportunity and provide effective support to children/young people</a:t>
          </a:r>
        </a:p>
        <a:p>
          <a:pPr marL="0" lvl="0" indent="0" algn="ctr" defTabSz="488950">
            <a:lnSpc>
              <a:spcPct val="90000"/>
            </a:lnSpc>
            <a:spcBef>
              <a:spcPct val="0"/>
            </a:spcBef>
            <a:spcAft>
              <a:spcPct val="35000"/>
            </a:spcAft>
            <a:buNone/>
          </a:pPr>
          <a:r>
            <a:rPr lang="en-GB" sz="1100" kern="1200" dirty="0">
              <a:solidFill>
                <a:srgbClr val="000000"/>
              </a:solidFill>
              <a:latin typeface="Arial" panose="020B0604020202020204" pitchFamily="34" charset="0"/>
              <a:cs typeface="Arial" panose="020B0604020202020204" pitchFamily="34" charset="0"/>
            </a:rPr>
            <a:t>A </a:t>
          </a:r>
          <a:r>
            <a:rPr lang="en-GB" sz="1100" b="0" kern="1200" dirty="0">
              <a:solidFill>
                <a:srgbClr val="000000"/>
              </a:solidFill>
              <a:latin typeface="Arial" panose="020B0604020202020204" pitchFamily="34" charset="0"/>
              <a:cs typeface="Arial" panose="020B0604020202020204" pitchFamily="34" charset="0"/>
            </a:rPr>
            <a:t>seamless integrated offer </a:t>
          </a:r>
          <a:r>
            <a:rPr lang="en-GB" sz="1100" kern="1200" dirty="0">
              <a:solidFill>
                <a:srgbClr val="000000"/>
              </a:solidFill>
              <a:latin typeface="Arial" panose="020B0604020202020204" pitchFamily="34" charset="0"/>
              <a:cs typeface="Arial" panose="020B0604020202020204" pitchFamily="34" charset="0"/>
            </a:rPr>
            <a:t>of intervention and support will be provided at the earliest opportunity, as soon as needs arise, and in the most appropriate environment</a:t>
          </a:r>
          <a:endParaRPr lang="en-GB" sz="1100" b="0" kern="1200" dirty="0">
            <a:solidFill>
              <a:srgbClr val="000000"/>
            </a:solidFill>
            <a:latin typeface="Arial" panose="020B0604020202020204" pitchFamily="34" charset="0"/>
            <a:cs typeface="Arial" panose="020B0604020202020204" pitchFamily="34" charset="0"/>
          </a:endParaRPr>
        </a:p>
      </dsp:txBody>
      <dsp:txXfrm>
        <a:off x="4020064" y="790788"/>
        <a:ext cx="3654603" cy="2192762"/>
      </dsp:txXfrm>
    </dsp:sp>
    <dsp:sp modelId="{F1333EED-7D8C-43BA-814C-5CD7D2742EC7}">
      <dsp:nvSpPr>
        <dsp:cNvPr id="0" name=""/>
        <dsp:cNvSpPr/>
      </dsp:nvSpPr>
      <dsp:spPr>
        <a:xfrm>
          <a:off x="8040128" y="790788"/>
          <a:ext cx="3654603" cy="2192762"/>
        </a:xfrm>
        <a:prstGeom prst="rect">
          <a:avLst/>
        </a:prstGeom>
        <a:solidFill>
          <a:schemeClr val="bg1"/>
        </a:solidFill>
        <a:ln w="57150" cap="flat" cmpd="sng" algn="ctr">
          <a:solidFill>
            <a:srgbClr val="FABA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u="none" kern="1200" dirty="0">
              <a:solidFill>
                <a:schemeClr val="tx1"/>
              </a:solidFill>
              <a:latin typeface="Arial" panose="020B0604020202020204" pitchFamily="34" charset="0"/>
              <a:ea typeface="+mn-ea"/>
              <a:cs typeface="Arial" panose="020B0604020202020204" pitchFamily="34" charset="0"/>
            </a:rPr>
            <a:t>Easy Access:</a:t>
          </a:r>
        </a:p>
        <a:p>
          <a:pPr marL="0" lvl="0" indent="0" algn="ctr" defTabSz="488950">
            <a:lnSpc>
              <a:spcPct val="90000"/>
            </a:lnSpc>
            <a:spcBef>
              <a:spcPct val="0"/>
            </a:spcBef>
            <a:spcAft>
              <a:spcPct val="35000"/>
            </a:spcAft>
            <a:buNone/>
          </a:pPr>
          <a:r>
            <a:rPr lang="en-GB" sz="1100" b="0" kern="1200" dirty="0">
              <a:solidFill>
                <a:srgbClr val="000000"/>
              </a:solidFill>
              <a:latin typeface="Arial" panose="020B0604020202020204" pitchFamily="34" charset="0"/>
              <a:cs typeface="Arial" panose="020B0604020202020204" pitchFamily="34" charset="0"/>
            </a:rPr>
            <a:t>Parents and carers will receive support and advice in a timely and accessible manner and be practically involved throughout their contact with services. </a:t>
          </a:r>
        </a:p>
        <a:p>
          <a:pPr marL="0" lvl="0" indent="0" algn="ctr" defTabSz="488950">
            <a:lnSpc>
              <a:spcPct val="90000"/>
            </a:lnSpc>
            <a:spcBef>
              <a:spcPct val="0"/>
            </a:spcBef>
            <a:spcAft>
              <a:spcPct val="35000"/>
            </a:spcAft>
            <a:buNone/>
          </a:pPr>
          <a:r>
            <a:rPr lang="en-GB" sz="1100" b="0" kern="1200" dirty="0">
              <a:solidFill>
                <a:srgbClr val="000000"/>
              </a:solidFill>
              <a:latin typeface="Arial" panose="020B0604020202020204" pitchFamily="34" charset="0"/>
              <a:cs typeface="Arial" panose="020B0604020202020204" pitchFamily="34" charset="0"/>
            </a:rPr>
            <a:t>Early identification of need will be strengthened through a needs-led, primary-prevention offer as well as an enquiry-based assessment approach</a:t>
          </a:r>
        </a:p>
        <a:p>
          <a:pPr marL="0" lvl="0" indent="0" algn="ctr" defTabSz="488950">
            <a:lnSpc>
              <a:spcPct val="90000"/>
            </a:lnSpc>
            <a:spcBef>
              <a:spcPct val="0"/>
            </a:spcBef>
            <a:spcAft>
              <a:spcPct val="35000"/>
            </a:spcAft>
            <a:buNone/>
          </a:pPr>
          <a:r>
            <a:rPr lang="en-GB" sz="1100" b="0" u="none" kern="1200" dirty="0">
              <a:solidFill>
                <a:srgbClr val="000000"/>
              </a:solidFill>
              <a:latin typeface="Arial" panose="020B0604020202020204" pitchFamily="34" charset="0"/>
              <a:ea typeface="+mn-ea"/>
              <a:cs typeface="Arial" panose="020B0604020202020204" pitchFamily="34" charset="0"/>
            </a:rPr>
            <a:t>Processes and systems in place for sharing information and data within and across organisations and teams will be as efficient and accessible as possible.</a:t>
          </a:r>
          <a:endParaRPr lang="en-GB" sz="1100" b="0" u="none" kern="1200" dirty="0">
            <a:solidFill>
              <a:schemeClr val="tx1"/>
            </a:solidFill>
            <a:latin typeface="Arial" panose="020B0604020202020204" pitchFamily="34" charset="0"/>
            <a:ea typeface="+mn-ea"/>
            <a:cs typeface="Arial" panose="020B0604020202020204" pitchFamily="34" charset="0"/>
          </a:endParaRPr>
        </a:p>
        <a:p>
          <a:pPr marL="0" lvl="0" indent="0" algn="ctr" defTabSz="488950">
            <a:lnSpc>
              <a:spcPct val="90000"/>
            </a:lnSpc>
            <a:spcBef>
              <a:spcPct val="0"/>
            </a:spcBef>
            <a:spcAft>
              <a:spcPct val="35000"/>
            </a:spcAft>
            <a:buNone/>
          </a:pPr>
          <a:endParaRPr lang="en-GB" sz="1100" kern="1200" dirty="0">
            <a:solidFill>
              <a:schemeClr val="tx1"/>
            </a:solidFill>
            <a:latin typeface="Arial" panose="020B0604020202020204" pitchFamily="34" charset="0"/>
            <a:cs typeface="Arial" panose="020B0604020202020204" pitchFamily="34" charset="0"/>
          </a:endParaRPr>
        </a:p>
      </dsp:txBody>
      <dsp:txXfrm>
        <a:off x="8040128" y="790788"/>
        <a:ext cx="3654603" cy="2192762"/>
      </dsp:txXfrm>
    </dsp:sp>
    <dsp:sp modelId="{333C37BC-1049-4BB7-A15A-99D7E598E7F2}">
      <dsp:nvSpPr>
        <dsp:cNvPr id="0" name=""/>
        <dsp:cNvSpPr/>
      </dsp:nvSpPr>
      <dsp:spPr>
        <a:xfrm>
          <a:off x="2010032" y="3349010"/>
          <a:ext cx="3654603" cy="2192762"/>
        </a:xfrm>
        <a:prstGeom prst="rect">
          <a:avLst/>
        </a:prstGeom>
        <a:solidFill>
          <a:schemeClr val="bg1"/>
        </a:solidFill>
        <a:ln w="5715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endParaRPr lang="en-GB" sz="1100" b="1" kern="1200" dirty="0">
            <a:solidFill>
              <a:schemeClr val="tx1"/>
            </a:solidFill>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sz="1100" b="1" kern="1200" dirty="0">
            <a:solidFill>
              <a:schemeClr val="tx1"/>
            </a:solidFill>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endParaRPr lang="en-GB" sz="1100" b="1" kern="1200" dirty="0">
            <a:solidFill>
              <a:schemeClr val="tx1"/>
            </a:solidFill>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r>
            <a:rPr lang="en-GB" sz="1100" b="1" kern="1200" dirty="0">
              <a:solidFill>
                <a:schemeClr val="tx1"/>
              </a:solidFill>
              <a:latin typeface="Arial" panose="020B0604020202020204" pitchFamily="34" charset="0"/>
              <a:cs typeface="Arial" panose="020B0604020202020204" pitchFamily="34" charset="0"/>
            </a:rPr>
            <a:t>Robust Continuum Of Offer including an impactful targeted offer </a:t>
          </a:r>
        </a:p>
        <a:p>
          <a:pPr marL="0" lvl="0" indent="0" algn="ctr" defTabSz="488950">
            <a:lnSpc>
              <a:spcPct val="90000"/>
            </a:lnSpc>
            <a:spcBef>
              <a:spcPct val="0"/>
            </a:spcBef>
            <a:spcAft>
              <a:spcPct val="35000"/>
            </a:spcAft>
            <a:buNone/>
          </a:pPr>
          <a:r>
            <a:rPr lang="en-GB" sz="1100" b="0" kern="1200" dirty="0">
              <a:solidFill>
                <a:srgbClr val="000000"/>
              </a:solidFill>
              <a:latin typeface="Arial" panose="020B0604020202020204" pitchFamily="34" charset="0"/>
              <a:cs typeface="Arial" panose="020B0604020202020204" pitchFamily="34" charset="0"/>
            </a:rPr>
            <a:t>Speech and Language Therapy (SLT) offer will be clear within the wider system SLC/SLCN offer of provision for all children and young people (0-25yrs)</a:t>
          </a:r>
        </a:p>
        <a:p>
          <a:pPr marL="0" lvl="0" indent="0" algn="ctr" defTabSz="488950">
            <a:lnSpc>
              <a:spcPct val="90000"/>
            </a:lnSpc>
            <a:spcBef>
              <a:spcPct val="0"/>
            </a:spcBef>
            <a:spcAft>
              <a:spcPct val="35000"/>
            </a:spcAft>
            <a:buNone/>
          </a:pPr>
          <a:r>
            <a:rPr lang="en-GB" sz="1100" b="0" kern="1200" dirty="0">
              <a:solidFill>
                <a:srgbClr val="000000"/>
              </a:solidFill>
              <a:latin typeface="Arial" panose="020B0604020202020204" pitchFamily="34" charset="0"/>
              <a:cs typeface="Arial" panose="020B0604020202020204" pitchFamily="34" charset="0"/>
            </a:rPr>
            <a:t>There will be a strong, comprehensive universal and targeted offer across all 5 strands of the Balanced System® Framework</a:t>
          </a:r>
        </a:p>
        <a:p>
          <a:pPr marL="0" lvl="0" indent="0" algn="ctr" defTabSz="488950">
            <a:lnSpc>
              <a:spcPct val="90000"/>
            </a:lnSpc>
            <a:spcBef>
              <a:spcPct val="0"/>
            </a:spcBef>
            <a:spcAft>
              <a:spcPct val="35000"/>
            </a:spcAft>
            <a:buNone/>
          </a:pPr>
          <a:r>
            <a:rPr lang="en-GB" sz="1100" b="0" kern="1200" dirty="0">
              <a:solidFill>
                <a:srgbClr val="000000"/>
              </a:solidFill>
              <a:latin typeface="Arial" panose="020B0604020202020204" pitchFamily="34" charset="0"/>
              <a:cs typeface="Arial" panose="020B0604020202020204" pitchFamily="34" charset="0"/>
            </a:rPr>
            <a:t>Resource will be allocated accordingly and proportionately in areas of higher need – either or both the nature of the offer or the volume of the offer</a:t>
          </a:r>
          <a:br>
            <a:rPr lang="en-GB" sz="1100" b="0" kern="1200" dirty="0">
              <a:solidFill>
                <a:srgbClr val="000000"/>
              </a:solidFill>
              <a:latin typeface="Arial" panose="020B0604020202020204" pitchFamily="34" charset="0"/>
              <a:cs typeface="Arial" panose="020B0604020202020204" pitchFamily="34" charset="0"/>
            </a:rPr>
          </a:br>
          <a:endParaRPr lang="en-GB" sz="1100" b="0" kern="1200" dirty="0">
            <a:solidFill>
              <a:schemeClr val="tx1"/>
            </a:solidFill>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r>
            <a:rPr lang="en-GB" sz="1100" kern="1200" dirty="0">
              <a:solidFill>
                <a:schemeClr val="tx1"/>
              </a:solidFill>
              <a:latin typeface="Arial" panose="020B0604020202020204" pitchFamily="34" charset="0"/>
              <a:cs typeface="Arial" panose="020B0604020202020204" pitchFamily="34" charset="0"/>
            </a:rPr>
            <a:t>.</a:t>
          </a:r>
        </a:p>
        <a:p>
          <a:pPr marL="0" lvl="0" indent="0" algn="ctr" defTabSz="488950">
            <a:lnSpc>
              <a:spcPct val="90000"/>
            </a:lnSpc>
            <a:spcBef>
              <a:spcPct val="0"/>
            </a:spcBef>
            <a:spcAft>
              <a:spcPct val="35000"/>
            </a:spcAft>
            <a:buNone/>
          </a:pPr>
          <a:endParaRPr lang="en-GB" sz="1100" b="1" kern="1200" dirty="0">
            <a:solidFill>
              <a:schemeClr val="tx1"/>
            </a:solidFill>
            <a:latin typeface="Arial" panose="020B0604020202020204" pitchFamily="34" charset="0"/>
            <a:cs typeface="Arial" panose="020B0604020202020204" pitchFamily="34" charset="0"/>
          </a:endParaRPr>
        </a:p>
      </dsp:txBody>
      <dsp:txXfrm>
        <a:off x="2010032" y="3349010"/>
        <a:ext cx="3654603" cy="2192762"/>
      </dsp:txXfrm>
    </dsp:sp>
    <dsp:sp modelId="{65952A44-D9F4-406A-9611-2B67A9CA7F39}">
      <dsp:nvSpPr>
        <dsp:cNvPr id="0" name=""/>
        <dsp:cNvSpPr/>
      </dsp:nvSpPr>
      <dsp:spPr>
        <a:xfrm>
          <a:off x="6030096" y="3349010"/>
          <a:ext cx="3654603" cy="2192762"/>
        </a:xfrm>
        <a:prstGeom prst="rect">
          <a:avLst/>
        </a:prstGeom>
        <a:solidFill>
          <a:schemeClr val="bg1"/>
        </a:solidFill>
        <a:ln w="57150" cap="flat" cmpd="sng" algn="ctr">
          <a:solidFill>
            <a:srgbClr val="DA291C"/>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u="none" kern="1200" dirty="0">
              <a:solidFill>
                <a:schemeClr val="tx1"/>
              </a:solidFill>
              <a:latin typeface="Arial" panose="020B0604020202020204" pitchFamily="34" charset="0"/>
              <a:ea typeface="+mn-ea"/>
              <a:cs typeface="Arial" panose="020B0604020202020204" pitchFamily="34" charset="0"/>
            </a:rPr>
            <a:t>High Quality Information, signposting and resources: </a:t>
          </a:r>
          <a:endParaRPr lang="en-GB" sz="1100" b="0" u="none" kern="1200" dirty="0">
            <a:solidFill>
              <a:schemeClr val="tx1"/>
            </a:solidFill>
            <a:latin typeface="Arial"/>
            <a:ea typeface="+mn-ea"/>
            <a:cs typeface="Arial"/>
          </a:endParaRPr>
        </a:p>
        <a:p>
          <a:pPr marL="0" lvl="0" indent="0" algn="ctr" defTabSz="488950">
            <a:lnSpc>
              <a:spcPct val="90000"/>
            </a:lnSpc>
            <a:spcBef>
              <a:spcPct val="0"/>
            </a:spcBef>
            <a:spcAft>
              <a:spcPct val="35000"/>
            </a:spcAft>
            <a:buNone/>
          </a:pPr>
          <a:endParaRPr lang="en-GB" sz="1100" b="0" u="none" kern="1200" dirty="0">
            <a:solidFill>
              <a:schemeClr val="tx1"/>
            </a:solidFill>
            <a:latin typeface="Arial"/>
            <a:ea typeface="+mn-ea"/>
            <a:cs typeface="Arial"/>
          </a:endParaRPr>
        </a:p>
        <a:p>
          <a:pPr marL="0" lvl="0" indent="0" algn="ctr" defTabSz="488950">
            <a:lnSpc>
              <a:spcPct val="90000"/>
            </a:lnSpc>
            <a:spcBef>
              <a:spcPct val="0"/>
            </a:spcBef>
            <a:spcAft>
              <a:spcPct val="35000"/>
            </a:spcAft>
            <a:buNone/>
          </a:pPr>
          <a:r>
            <a:rPr lang="en-GB" sz="1100" b="0" u="none" kern="1200" dirty="0">
              <a:solidFill>
                <a:srgbClr val="000000"/>
              </a:solidFill>
              <a:latin typeface="Arial" panose="020B0604020202020204" pitchFamily="34" charset="0"/>
              <a:ea typeface="+mn-ea"/>
              <a:cs typeface="Arial" panose="020B0604020202020204" pitchFamily="34" charset="0"/>
            </a:rPr>
            <a:t>The SLC and SLCN offer will be accessible and promoted through range of media including online.</a:t>
          </a:r>
        </a:p>
        <a:p>
          <a:pPr marL="0" lvl="0" indent="0" algn="ctr" defTabSz="488950">
            <a:lnSpc>
              <a:spcPct val="90000"/>
            </a:lnSpc>
            <a:spcBef>
              <a:spcPct val="0"/>
            </a:spcBef>
            <a:spcAft>
              <a:spcPct val="35000"/>
            </a:spcAft>
            <a:buNone/>
          </a:pPr>
          <a:endParaRPr lang="en-GB" sz="1100" b="1" u="none" kern="1200" dirty="0">
            <a:solidFill>
              <a:schemeClr val="tx1"/>
            </a:solidFill>
            <a:latin typeface="Arial"/>
            <a:ea typeface="+mn-ea"/>
            <a:cs typeface="Arial"/>
          </a:endParaRPr>
        </a:p>
      </dsp:txBody>
      <dsp:txXfrm>
        <a:off x="6030096" y="3349010"/>
        <a:ext cx="3654603" cy="21927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9FC77C-B1EE-4383-8F07-11B744A75B4A}">
      <dsp:nvSpPr>
        <dsp:cNvPr id="0" name=""/>
        <dsp:cNvSpPr/>
      </dsp:nvSpPr>
      <dsp:spPr>
        <a:xfrm>
          <a:off x="3398" y="840523"/>
          <a:ext cx="2696232" cy="1617739"/>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CYP and their families experience improved integrated support and report they have confidence in the system and offer. </a:t>
          </a:r>
        </a:p>
      </dsp:txBody>
      <dsp:txXfrm>
        <a:off x="3398" y="840523"/>
        <a:ext cx="2696232" cy="1617739"/>
      </dsp:txXfrm>
    </dsp:sp>
    <dsp:sp modelId="{181294EE-A346-4FBE-AE4A-EFA3B96E01AE}">
      <dsp:nvSpPr>
        <dsp:cNvPr id="0" name=""/>
        <dsp:cNvSpPr/>
      </dsp:nvSpPr>
      <dsp:spPr>
        <a:xfrm>
          <a:off x="2969254" y="840523"/>
          <a:ext cx="2696232" cy="1617739"/>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There will be a systematic approach to meeting needs and this is reflected in how plans are developed and prioritised so that improvements are meaningful for CYP and their families across Devon.</a:t>
          </a:r>
        </a:p>
      </dsp:txBody>
      <dsp:txXfrm>
        <a:off x="2969254" y="840523"/>
        <a:ext cx="2696232" cy="1617739"/>
      </dsp:txXfrm>
    </dsp:sp>
    <dsp:sp modelId="{B2780B20-8A14-446F-A57A-4A51590C7B62}">
      <dsp:nvSpPr>
        <dsp:cNvPr id="0" name=""/>
        <dsp:cNvSpPr/>
      </dsp:nvSpPr>
      <dsp:spPr>
        <a:xfrm>
          <a:off x="5935109" y="840523"/>
          <a:ext cx="2696232" cy="1617739"/>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Improved outcomes and experiences of services for CYP and their families</a:t>
          </a:r>
        </a:p>
      </dsp:txBody>
      <dsp:txXfrm>
        <a:off x="5935109" y="840523"/>
        <a:ext cx="2696232" cy="1617739"/>
      </dsp:txXfrm>
    </dsp:sp>
    <dsp:sp modelId="{4FBDF965-B21E-4B9D-8172-2E1312A066F4}">
      <dsp:nvSpPr>
        <dsp:cNvPr id="0" name=""/>
        <dsp:cNvSpPr/>
      </dsp:nvSpPr>
      <dsp:spPr>
        <a:xfrm>
          <a:off x="8900965" y="840523"/>
          <a:ext cx="2696232" cy="1617739"/>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Downward projection of referrals being made to SLT due to increased needs being met more effectively at a targeted level</a:t>
          </a:r>
        </a:p>
      </dsp:txBody>
      <dsp:txXfrm>
        <a:off x="8900965" y="840523"/>
        <a:ext cx="2696232" cy="1617739"/>
      </dsp:txXfrm>
    </dsp:sp>
    <dsp:sp modelId="{ACFD832F-175C-4C82-8498-5F5A868A9B8C}">
      <dsp:nvSpPr>
        <dsp:cNvPr id="0" name=""/>
        <dsp:cNvSpPr/>
      </dsp:nvSpPr>
      <dsp:spPr>
        <a:xfrm>
          <a:off x="1486326" y="2727886"/>
          <a:ext cx="2696232" cy="1617739"/>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There will be shorter waits lists and times </a:t>
          </a:r>
          <a:r>
            <a:rPr lang="en-GB" sz="1400" b="0" i="0" u="none" kern="1200" dirty="0">
              <a:latin typeface="Arial" panose="020B0604020202020204" pitchFamily="34" charset="0"/>
              <a:cs typeface="Arial" panose="020B0604020202020204" pitchFamily="34" charset="0"/>
            </a:rPr>
            <a:t>for SLT support</a:t>
          </a:r>
          <a:endParaRPr lang="en-GB" sz="1400" kern="1200" dirty="0">
            <a:latin typeface="Arial" panose="020B0604020202020204" pitchFamily="34" charset="0"/>
            <a:cs typeface="Arial" panose="020B0604020202020204" pitchFamily="34" charset="0"/>
          </a:endParaRPr>
        </a:p>
      </dsp:txBody>
      <dsp:txXfrm>
        <a:off x="1486326" y="2727886"/>
        <a:ext cx="2696232" cy="1617739"/>
      </dsp:txXfrm>
    </dsp:sp>
    <dsp:sp modelId="{6A927D7C-189A-4C93-97CF-3F60D0723BD0}">
      <dsp:nvSpPr>
        <dsp:cNvPr id="0" name=""/>
        <dsp:cNvSpPr/>
      </dsp:nvSpPr>
      <dsp:spPr>
        <a:xfrm>
          <a:off x="4452181" y="2727886"/>
          <a:ext cx="2696232" cy="1617739"/>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u="none" kern="1200" dirty="0">
              <a:latin typeface="Arial" panose="020B0604020202020204" pitchFamily="34" charset="0"/>
              <a:cs typeface="Arial" panose="020B0604020202020204" pitchFamily="34" charset="0"/>
            </a:rPr>
            <a:t>Reduction in number of fixed term or permanent exclusions</a:t>
          </a:r>
          <a:endParaRPr lang="en-GB" sz="1400" kern="1200" dirty="0">
            <a:latin typeface="Arial" panose="020B0604020202020204" pitchFamily="34" charset="0"/>
            <a:cs typeface="Arial" panose="020B0604020202020204" pitchFamily="34" charset="0"/>
          </a:endParaRPr>
        </a:p>
      </dsp:txBody>
      <dsp:txXfrm>
        <a:off x="4452181" y="2727886"/>
        <a:ext cx="2696232" cy="1617739"/>
      </dsp:txXfrm>
    </dsp:sp>
    <dsp:sp modelId="{85378013-0F03-41A1-B1D8-762724DCFDEF}">
      <dsp:nvSpPr>
        <dsp:cNvPr id="0" name=""/>
        <dsp:cNvSpPr/>
      </dsp:nvSpPr>
      <dsp:spPr>
        <a:xfrm>
          <a:off x="7418037" y="2727886"/>
          <a:ext cx="2696232" cy="1617739"/>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u="none" kern="1200" dirty="0">
              <a:latin typeface="Arial" panose="020B0604020202020204" pitchFamily="34" charset="0"/>
              <a:cs typeface="Arial" panose="020B0604020202020204" pitchFamily="34" charset="0"/>
            </a:rPr>
            <a:t>There will be sufficient SLT workforce to meet predicted level of need- improved staff retention and recruitment</a:t>
          </a:r>
          <a:endParaRPr lang="en-GB" sz="1400" kern="1200" dirty="0">
            <a:latin typeface="Arial" panose="020B0604020202020204" pitchFamily="34" charset="0"/>
            <a:cs typeface="Arial" panose="020B0604020202020204" pitchFamily="34" charset="0"/>
          </a:endParaRPr>
        </a:p>
      </dsp:txBody>
      <dsp:txXfrm>
        <a:off x="7418037" y="2727886"/>
        <a:ext cx="2696232" cy="1617739"/>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7.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ChevronBlockProcess">
  <dgm:title val="Chevron Block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28"/>
      <dgm:constr type="primFontSz" for="des" forName="desTx" refType="primFontSz" refFor="des" refForName="parTx" op="lte" fact="0.75"/>
      <dgm:constr type="h" for="des" forName="desTx" op="equ"/>
      <dgm:constr type="w" for="ch" forName="space" refType="w" op="equ" fact="-0.005"/>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91"/>
              <dgm:constr type="t" for="ch" forName="desTx" refType="h" refFor="ch" refForName="parTx"/>
            </dgm:constrLst>
          </dgm:if>
          <dgm:else name="Name9">
            <dgm:constrLst>
              <dgm:constr type="l" for="ch" forName="parTx"/>
              <dgm:constr type="w" for="ch" forName="parTx" refType="w"/>
              <dgm:constr type="t" for="ch" forName="parTx"/>
              <dgm:constr type="l" for="ch" forName="desTx" refType="w" fact="0.09"/>
              <dgm:constr type="w" for="ch" forName="desTx" refType="w" refFor="ch" refForName="parTx" fact="0.91"/>
              <dgm:constr type="t" for="ch" forName="desTx" refType="h" refFor="ch" refForName="parTx"/>
            </dgm:constrLst>
          </dgm:else>
        </dgm:choose>
        <dgm:ruleLst>
          <dgm:rule type="h" val="INF" fact="NaN" max="NaN"/>
        </dgm:ruleLst>
        <dgm:layoutNode name="parTx" styleLbl="alignNode1">
          <dgm:varLst>
            <dgm:chMax val="0"/>
            <dgm:chPref val="0"/>
          </dgm:varLst>
          <dgm:alg type="tx"/>
          <dgm:choose name="Name10">
            <dgm:if name="Name11" func="var" arg="dir" op="equ" val="norm">
              <dgm:shape xmlns:r="http://schemas.openxmlformats.org/officeDocument/2006/relationships" type="chevron" r:blip="">
                <dgm:adjLst>
                  <dgm:adj idx="1" val="0.3"/>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3"/>
                <dgm:constr type="h"/>
                <dgm:constr type="tMarg" refType="w" fact="0.105"/>
                <dgm:constr type="bMarg" refType="w" fact="0.105"/>
                <dgm:constr type="lMarg" refType="w" fact="0.105"/>
                <dgm:constr type="rMarg" refType="w" fact="0.105"/>
              </dgm:constrLst>
            </dgm:if>
            <dgm:else name="Name15">
              <dgm:constrLst>
                <dgm:constr type="h" refType="w" op="lte" fact="0.3"/>
                <dgm:constr type="h"/>
                <dgm:constr type="tMarg" refType="w" fact="0.105"/>
                <dgm:constr type="bMarg" refType="w" fact="0.105"/>
                <dgm:constr type="lMarg" refType="w" fact="0.105"/>
                <dgm:constr type="rMarg" refType="w" fact="0.105"/>
              </dgm:constrLst>
            </dgm:else>
          </dgm:choose>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0"/>
            <dgm:constr type="tMarg" refType="w" fact="0.224"/>
            <dgm:constr type="bMarg" refType="w" fact="0.448"/>
            <dgm:constr type="lMarg" refType="w" fact="0.224"/>
            <dgm:constr type="rMarg" refType="w" fact="0.224"/>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7.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A3756E-06A2-4976-8E47-4A71ED1993C8}" type="datetimeFigureOut">
              <a:rPr lang="en-GB" smtClean="0"/>
              <a:t>10/07/2025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8D6D61-F73A-48DC-8BCB-07A0B1B1185A}" type="slidenum">
              <a:rPr lang="en-GB" smtClean="0"/>
              <a:t>‹#›</a:t>
            </a:fld>
            <a:endParaRPr lang="en-GB"/>
          </a:p>
        </p:txBody>
      </p:sp>
    </p:spTree>
    <p:extLst>
      <p:ext uri="{BB962C8B-B14F-4D97-AF65-F5344CB8AC3E}">
        <p14:creationId xmlns:p14="http://schemas.microsoft.com/office/powerpoint/2010/main" val="2584063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5264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63591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150983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803393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524208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1112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nice guidance links</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61721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707649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CD9C55-41C0-461D-80EB-0B9AEE2B13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636429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744557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29575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54047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858176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6955F-5DE7-089C-AD15-D97E65FDBC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EA13BC-A6D4-D58D-0235-3156C629E3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D26949-435E-0442-7AFE-D0959945EEC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190B8DE-8C4F-D8A7-9C76-7225F5ABF7B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18490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47206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0024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CD9C55-41C0-461D-80EB-0B9AEE2B13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35359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3655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Removed EP reference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67213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0BAC9-4AFD-AE45-22BA-9D148B16C0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921904-1CAC-6138-6A07-FCDD0CD7E9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014B11-8126-9F0D-55AA-4BDB1156F894}"/>
              </a:ext>
            </a:extLst>
          </p:cNvPr>
          <p:cNvSpPr>
            <a:spLocks noGrp="1"/>
          </p:cNvSpPr>
          <p:nvPr>
            <p:ph type="body" idx="1"/>
          </p:nvPr>
        </p:nvSpPr>
        <p:spPr/>
        <p:txBody>
          <a:bodyPr/>
          <a:lstStyle/>
          <a:p>
            <a:endParaRPr lang="en-GB" sz="1800">
              <a:effectLst/>
              <a:latin typeface="Calibri" panose="020F0502020204030204" pitchFamily="34" charset="0"/>
              <a:ea typeface="Calibri" panose="020F0502020204030204" pitchFamily="34" charset="0"/>
              <a:cs typeface="Calibri" panose="020F0502020204030204" pitchFamily="34" charset="0"/>
            </a:endParaRPr>
          </a:p>
          <a:p>
            <a:r>
              <a:rPr lang="en-GB" sz="1800" u="sng">
                <a:solidFill>
                  <a:srgbClr val="0563C1"/>
                </a:solidFill>
                <a:effectLst/>
                <a:latin typeface="Calibri" panose="020F0502020204030204" pitchFamily="34" charset="0"/>
                <a:ea typeface="Calibri" panose="020F0502020204030204" pitchFamily="34" charset="0"/>
                <a:cs typeface="Calibri" panose="020F0502020204030204" pitchFamily="34" charset="0"/>
              </a:rPr>
              <a:t>See reference section</a:t>
            </a:r>
          </a:p>
          <a:p>
            <a:endParaRPr lang="en-GB" sz="1800" u="sng">
              <a:solidFill>
                <a:srgbClr val="0563C1"/>
              </a:solidFill>
              <a:effectLst/>
              <a:latin typeface="Calibri" panose="020F0502020204030204" pitchFamily="34" charset="0"/>
              <a:ea typeface="Calibri" panose="020F0502020204030204" pitchFamily="34" charset="0"/>
              <a:cs typeface="Calibri" panose="020F0502020204030204" pitchFamily="34" charset="0"/>
            </a:endParaRPr>
          </a:p>
          <a:p>
            <a:pPr marL="0" indent="0">
              <a:spcAft>
                <a:spcPts val="1200"/>
              </a:spcAft>
              <a:buNone/>
            </a:pPr>
            <a:r>
              <a:rPr lang="en-GB" sz="1800"/>
              <a:t>We must address the long waiting times that children face in community health and mental health settings, including children with neurodevelopmental conditions. the government must invest in increasing the number of available appointments</a:t>
            </a:r>
          </a:p>
          <a:p>
            <a:pPr marL="0" indent="0">
              <a:spcAft>
                <a:spcPts val="1200"/>
              </a:spcAft>
              <a:buNone/>
            </a:pPr>
            <a:r>
              <a:rPr lang="en-GB" sz="1800"/>
              <a:t>There must be additional focus on what is required to effectively support children and young people so that a diagnosis is not one of the only ways to unlock support in school, health services, social care, and the community. </a:t>
            </a:r>
          </a:p>
          <a:p>
            <a:pPr marL="0" indent="0">
              <a:spcAft>
                <a:spcPts val="1200"/>
              </a:spcAft>
              <a:buNone/>
            </a:pPr>
            <a:r>
              <a:rPr lang="en-GB" sz="1800"/>
              <a:t>The Action Plan must include a joint health, education and social care workforce strategy for disabled children, children with special educational needs, and neurodivergent children. Schools should be equipped to provide all the core services that children need to thrive. </a:t>
            </a: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E7F5B77-C3A1-25FE-547E-8EAAE7E6950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44410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Preferred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923010-5D21-FC46-8133-D2396397E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519626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09B99FA-475F-4623-B7CE-BDC1A1A4CCE0}"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5A0715-052F-4611-9911-92D40E97BF42}" type="slidenum">
              <a:rPr lang="en-GB" smtClean="0"/>
              <a:t>‹#›</a:t>
            </a:fld>
            <a:endParaRPr lang="en-GB"/>
          </a:p>
        </p:txBody>
      </p:sp>
      <p:pic>
        <p:nvPicPr>
          <p:cNvPr id="7" name="Picture 3" descr="C:\Data\Editor\Pictures\NEW Devon CCG\General\Graphic Design\logos\NHS Devon CCG\NHS Devon CCG logo - BLUE.png">
            <a:extLst>
              <a:ext uri="{FF2B5EF4-FFF2-40B4-BE49-F238E27FC236}">
                <a16:creationId xmlns:a16="http://schemas.microsoft.com/office/drawing/2014/main" id="{046ED8B7-6ABE-44DF-94DF-25342EF8F7D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20165"/>
          <a:stretch/>
        </p:blipFill>
        <p:spPr bwMode="auto">
          <a:xfrm>
            <a:off x="9264353" y="452776"/>
            <a:ext cx="2515449" cy="766424"/>
          </a:xfrm>
          <a:prstGeom prst="rect">
            <a:avLst/>
          </a:prstGeom>
          <a:noFill/>
          <a:extLst>
            <a:ext uri="{909E8E84-426E-40DD-AFC4-6F175D3DCCD1}">
              <a14:hiddenFill xmlns:a14="http://schemas.microsoft.com/office/drawing/2010/main">
                <a:solidFill>
                  <a:srgbClr val="FFFFFF"/>
                </a:solidFill>
              </a14:hiddenFill>
            </a:ext>
          </a:extLst>
        </p:spPr>
      </p:pic>
      <p:pic>
        <p:nvPicPr>
          <p:cNvPr id="8" name="Graphic 7">
            <a:extLst>
              <a:ext uri="{FF2B5EF4-FFF2-40B4-BE49-F238E27FC236}">
                <a16:creationId xmlns:a16="http://schemas.microsoft.com/office/drawing/2014/main" id="{5827A462-E6A3-4E7F-B820-D33440C0F84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7355" y="6184845"/>
            <a:ext cx="2326015" cy="432000"/>
          </a:xfrm>
          <a:prstGeom prst="rect">
            <a:avLst/>
          </a:prstGeom>
        </p:spPr>
      </p:pic>
      <p:sp>
        <p:nvSpPr>
          <p:cNvPr id="9" name="TextBox 8">
            <a:extLst>
              <a:ext uri="{FF2B5EF4-FFF2-40B4-BE49-F238E27FC236}">
                <a16:creationId xmlns:a16="http://schemas.microsoft.com/office/drawing/2014/main" id="{F6C68498-B030-4B05-A127-3D8B8714593E}"/>
              </a:ext>
            </a:extLst>
          </p:cNvPr>
          <p:cNvSpPr txBox="1"/>
          <p:nvPr userDrawn="1"/>
        </p:nvSpPr>
        <p:spPr>
          <a:xfrm>
            <a:off x="2900725" y="6309320"/>
            <a:ext cx="9003921" cy="287323"/>
          </a:xfrm>
          <a:prstGeom prst="rect">
            <a:avLst/>
          </a:prstGeom>
          <a:noFill/>
        </p:spPr>
        <p:txBody>
          <a:bodyPr wrap="square">
            <a:spAutoFit/>
          </a:bodyPr>
          <a:lstStyle/>
          <a:p>
            <a:pPr marR="0" algn="l" rtl="0"/>
            <a:r>
              <a:rPr lang="en-GB" sz="1267" b="0"/>
              <a:t>Proud to be part of One Devon: NHS and CARE working with communities and local organisations to improve people’s lives</a:t>
            </a:r>
          </a:p>
        </p:txBody>
      </p:sp>
      <p:pic>
        <p:nvPicPr>
          <p:cNvPr id="10" name="Picture 9" descr="A picture containing text&#10;&#10;Description automatically generated">
            <a:extLst>
              <a:ext uri="{FF2B5EF4-FFF2-40B4-BE49-F238E27FC236}">
                <a16:creationId xmlns:a16="http://schemas.microsoft.com/office/drawing/2014/main" id="{2FCDFEBF-E072-4B20-BF45-8359C874126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3679107"/>
            <a:ext cx="12192000" cy="2363705"/>
          </a:xfrm>
          <a:prstGeom prst="rect">
            <a:avLst/>
          </a:prstGeom>
        </p:spPr>
      </p:pic>
    </p:spTree>
    <p:extLst>
      <p:ext uri="{BB962C8B-B14F-4D97-AF65-F5344CB8AC3E}">
        <p14:creationId xmlns:p14="http://schemas.microsoft.com/office/powerpoint/2010/main" val="3114744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9B99FA-475F-4623-B7CE-BDC1A1A4CCE0}"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5A0715-052F-4611-9911-92D40E97BF42}" type="slidenum">
              <a:rPr lang="en-GB" smtClean="0"/>
              <a:t>‹#›</a:t>
            </a:fld>
            <a:endParaRPr lang="en-GB"/>
          </a:p>
        </p:txBody>
      </p:sp>
    </p:spTree>
    <p:extLst>
      <p:ext uri="{BB962C8B-B14F-4D97-AF65-F5344CB8AC3E}">
        <p14:creationId xmlns:p14="http://schemas.microsoft.com/office/powerpoint/2010/main" val="3128379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9B99FA-475F-4623-B7CE-BDC1A1A4CCE0}"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5A0715-052F-4611-9911-92D40E97BF42}" type="slidenum">
              <a:rPr lang="en-GB" smtClean="0"/>
              <a:t>‹#›</a:t>
            </a:fld>
            <a:endParaRPr lang="en-GB"/>
          </a:p>
        </p:txBody>
      </p:sp>
    </p:spTree>
    <p:extLst>
      <p:ext uri="{BB962C8B-B14F-4D97-AF65-F5344CB8AC3E}">
        <p14:creationId xmlns:p14="http://schemas.microsoft.com/office/powerpoint/2010/main" val="16220141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658085"/>
          </a:xfrm>
        </p:spPr>
        <p:txBody>
          <a:bodyPr>
            <a:normAutofit/>
          </a:bodyPr>
          <a:lstStyle>
            <a:lvl1pPr>
              <a:defRPr sz="36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09600" y="1124744"/>
            <a:ext cx="10972800" cy="5001420"/>
          </a:xfrm>
        </p:spPr>
        <p:txBody>
          <a:bodyPr/>
          <a:lstStyle>
            <a:lvl1pPr indent="-687634">
              <a:buClr>
                <a:schemeClr val="accent1"/>
              </a:buClr>
              <a:defRPr sz="3600">
                <a:latin typeface="Arial" panose="020B0604020202020204" pitchFamily="34" charset="0"/>
                <a:cs typeface="Arial" panose="020B0604020202020204" pitchFamily="34" charset="0"/>
              </a:defRPr>
            </a:lvl1pPr>
            <a:lvl2pPr indent="-687634">
              <a:defRPr sz="3200">
                <a:latin typeface="Arial" panose="020B0604020202020204" pitchFamily="34" charset="0"/>
                <a:cs typeface="Arial" panose="020B0604020202020204" pitchFamily="34" charset="0"/>
              </a:defRPr>
            </a:lvl2pPr>
            <a:lvl3pPr indent="-572429">
              <a:buClr>
                <a:srgbClr val="00B050"/>
              </a:buClr>
              <a:defRPr sz="3200">
                <a:latin typeface="Arial" panose="020B0604020202020204" pitchFamily="34" charset="0"/>
                <a:cs typeface="Arial" panose="020B0604020202020204" pitchFamily="34" charset="0"/>
              </a:defRPr>
            </a:lvl3pPr>
          </a:lstStyle>
          <a:p>
            <a:pPr lvl="0"/>
            <a:r>
              <a:rPr lang="en-US"/>
              <a:t>Click to edit Master text styles</a:t>
            </a:r>
          </a:p>
          <a:p>
            <a:pPr lvl="2"/>
            <a:endParaRPr lang="en-US"/>
          </a:p>
          <a:p>
            <a:pPr lvl="0"/>
            <a:endParaRPr lang="en-US"/>
          </a:p>
          <a:p>
            <a:pPr lvl="0"/>
            <a:endParaRPr lang="en-US"/>
          </a:p>
          <a:p>
            <a:pPr lvl="2"/>
            <a:endParaRPr lang="en-US"/>
          </a:p>
          <a:p>
            <a:pPr lvl="2"/>
            <a:endParaRPr lang="en-US"/>
          </a:p>
        </p:txBody>
      </p:sp>
      <p:pic>
        <p:nvPicPr>
          <p:cNvPr id="9" name="Picture 8">
            <a:extLst>
              <a:ext uri="{FF2B5EF4-FFF2-40B4-BE49-F238E27FC236}">
                <a16:creationId xmlns:a16="http://schemas.microsoft.com/office/drawing/2014/main" id="{8CF811B0-8A02-4BEA-BF81-67BCC56BA0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06915"/>
            <a:ext cx="12192000" cy="1174481"/>
          </a:xfrm>
          <a:prstGeom prst="rect">
            <a:avLst/>
          </a:prstGeom>
        </p:spPr>
      </p:pic>
    </p:spTree>
    <p:extLst>
      <p:ext uri="{BB962C8B-B14F-4D97-AF65-F5344CB8AC3E}">
        <p14:creationId xmlns:p14="http://schemas.microsoft.com/office/powerpoint/2010/main" val="38823711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658085"/>
          </a:xfrm>
        </p:spPr>
        <p:txBody>
          <a:bodyPr>
            <a:normAutofit/>
          </a:bodyPr>
          <a:lstStyle>
            <a:lvl1pPr>
              <a:defRPr sz="3334"/>
            </a:lvl1pPr>
          </a:lstStyle>
          <a:p>
            <a:r>
              <a:rPr lang="en-US"/>
              <a:t>Click to edit Master title style</a:t>
            </a:r>
            <a:endParaRPr lang="en-GB"/>
          </a:p>
        </p:txBody>
      </p:sp>
      <p:sp>
        <p:nvSpPr>
          <p:cNvPr id="3" name="Content Placeholder 2"/>
          <p:cNvSpPr>
            <a:spLocks noGrp="1"/>
          </p:cNvSpPr>
          <p:nvPr>
            <p:ph idx="1"/>
          </p:nvPr>
        </p:nvSpPr>
        <p:spPr/>
        <p:txBody>
          <a:bodyPr/>
          <a:lstStyle>
            <a:lvl1pPr>
              <a:buClr>
                <a:schemeClr val="accent1"/>
              </a:buClr>
              <a:defRPr sz="2133"/>
            </a:lvl1pPr>
          </a:lstStyle>
          <a:p>
            <a:pPr lvl="0"/>
            <a:r>
              <a:rPr lang="en-US"/>
              <a:t>Click to edit Master text styles</a:t>
            </a:r>
          </a:p>
        </p:txBody>
      </p:sp>
      <p:sp>
        <p:nvSpPr>
          <p:cNvPr id="5" name="Text Placeholder 4">
            <a:extLst>
              <a:ext uri="{FF2B5EF4-FFF2-40B4-BE49-F238E27FC236}">
                <a16:creationId xmlns:a16="http://schemas.microsoft.com/office/drawing/2014/main" id="{DFB14B4C-E788-404F-AEAE-CE1C68411D47}"/>
              </a:ext>
            </a:extLst>
          </p:cNvPr>
          <p:cNvSpPr>
            <a:spLocks noGrp="1"/>
          </p:cNvSpPr>
          <p:nvPr>
            <p:ph type="body" sz="quarter" idx="10"/>
          </p:nvPr>
        </p:nvSpPr>
        <p:spPr>
          <a:xfrm>
            <a:off x="609600" y="836712"/>
            <a:ext cx="10972800" cy="288827"/>
          </a:xfrm>
        </p:spPr>
        <p:txBody>
          <a:bodyPr/>
          <a:lstStyle>
            <a:lvl1pPr marL="0" indent="0">
              <a:buNone/>
              <a:defRPr sz="1867" b="1">
                <a:solidFill>
                  <a:schemeClr val="accent2"/>
                </a:solidFill>
              </a:defRPr>
            </a:lvl1pPr>
          </a:lstStyle>
          <a:p>
            <a:pPr lvl="0"/>
            <a:r>
              <a:rPr lang="en-US"/>
              <a:t>Click to edit Master text styles</a:t>
            </a:r>
            <a:endParaRPr lang="en-GB"/>
          </a:p>
        </p:txBody>
      </p:sp>
      <p:pic>
        <p:nvPicPr>
          <p:cNvPr id="9" name="Picture 8">
            <a:extLst>
              <a:ext uri="{FF2B5EF4-FFF2-40B4-BE49-F238E27FC236}">
                <a16:creationId xmlns:a16="http://schemas.microsoft.com/office/drawing/2014/main" id="{8CF811B0-8A02-4BEA-BF81-67BCC56BA0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06914"/>
            <a:ext cx="12192000" cy="1174481"/>
          </a:xfrm>
          <a:prstGeom prst="rect">
            <a:avLst/>
          </a:prstGeom>
        </p:spPr>
      </p:pic>
    </p:spTree>
    <p:extLst>
      <p:ext uri="{BB962C8B-B14F-4D97-AF65-F5344CB8AC3E}">
        <p14:creationId xmlns:p14="http://schemas.microsoft.com/office/powerpoint/2010/main" val="395883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1"/>
        </a:solidFill>
        <a:effectLst/>
      </p:bgPr>
    </p:bg>
    <p:spTree>
      <p:nvGrpSpPr>
        <p:cNvPr id="1" name=""/>
        <p:cNvGrpSpPr/>
        <p:nvPr/>
      </p:nvGrpSpPr>
      <p:grpSpPr>
        <a:xfrm>
          <a:off x="0" y="0"/>
          <a:ext cx="0" cy="0"/>
          <a:chOff x="0" y="0"/>
          <a:chExt cx="0" cy="0"/>
        </a:xfrm>
      </p:grpSpPr>
      <p:pic>
        <p:nvPicPr>
          <p:cNvPr id="7" name="Picture 2" descr="A Cork Board /Notice Board Texture. Stock Photo, Picture And Royalty Free  Image. Image 20311763.">
            <a:extLst>
              <a:ext uri="{FF2B5EF4-FFF2-40B4-BE49-F238E27FC236}">
                <a16:creationId xmlns:a16="http://schemas.microsoft.com/office/drawing/2014/main" id="{F6860F16-43CD-4936-9B40-FAE4D24A804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07437"/>
            <a:ext cx="12210328" cy="813352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74F4C48-11A7-4912-AEF9-C2BAB93E4C2C}"/>
              </a:ext>
            </a:extLst>
          </p:cNvPr>
          <p:cNvSpPr/>
          <p:nvPr userDrawn="1"/>
        </p:nvSpPr>
        <p:spPr>
          <a:xfrm>
            <a:off x="-18328" y="-523147"/>
            <a:ext cx="12228656" cy="81492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a:p>
        </p:txBody>
      </p:sp>
      <p:sp>
        <p:nvSpPr>
          <p:cNvPr id="2" name="Title 1"/>
          <p:cNvSpPr>
            <a:spLocks noGrp="1"/>
          </p:cNvSpPr>
          <p:nvPr>
            <p:ph type="title"/>
          </p:nvPr>
        </p:nvSpPr>
        <p:spPr>
          <a:xfrm>
            <a:off x="609600" y="274638"/>
            <a:ext cx="10972800" cy="658085"/>
          </a:xfrm>
        </p:spPr>
        <p:txBody>
          <a:bodyPr>
            <a:noAutofit/>
          </a:bodyPr>
          <a:lstStyle>
            <a:lvl1pPr>
              <a:defRPr lang="en-GB" sz="3734" dirty="0"/>
            </a:lvl1pPr>
          </a:lstStyle>
          <a:p>
            <a:r>
              <a:rPr lang="en-US"/>
              <a:t>Click to edit Master title style</a:t>
            </a:r>
            <a:endParaRPr lang="en-GB"/>
          </a:p>
        </p:txBody>
      </p:sp>
      <p:sp>
        <p:nvSpPr>
          <p:cNvPr id="8" name="Text Placeholder 4">
            <a:extLst>
              <a:ext uri="{FF2B5EF4-FFF2-40B4-BE49-F238E27FC236}">
                <a16:creationId xmlns:a16="http://schemas.microsoft.com/office/drawing/2014/main" id="{505C5944-20DC-4DAD-B7F3-E5566A725F10}"/>
              </a:ext>
            </a:extLst>
          </p:cNvPr>
          <p:cNvSpPr>
            <a:spLocks noGrp="1"/>
          </p:cNvSpPr>
          <p:nvPr>
            <p:ph type="body" sz="quarter" idx="10"/>
          </p:nvPr>
        </p:nvSpPr>
        <p:spPr>
          <a:xfrm>
            <a:off x="609600" y="836712"/>
            <a:ext cx="10972800" cy="288827"/>
          </a:xfrm>
        </p:spPr>
        <p:txBody>
          <a:bodyPr/>
          <a:lstStyle>
            <a:lvl1pPr marL="0" indent="0">
              <a:buNone/>
              <a:defRPr sz="1867" b="1">
                <a:solidFill>
                  <a:schemeClr val="accent2"/>
                </a:solidFill>
              </a:defRPr>
            </a:lvl1pPr>
          </a:lstStyle>
          <a:p>
            <a:pPr lvl="0"/>
            <a:r>
              <a:rPr lang="en-US"/>
              <a:t>Click to edit Master text styles</a:t>
            </a:r>
            <a:endParaRPr lang="en-GB"/>
          </a:p>
        </p:txBody>
      </p:sp>
      <p:pic>
        <p:nvPicPr>
          <p:cNvPr id="6" name="Picture 5">
            <a:extLst>
              <a:ext uri="{FF2B5EF4-FFF2-40B4-BE49-F238E27FC236}">
                <a16:creationId xmlns:a16="http://schemas.microsoft.com/office/drawing/2014/main" id="{C99585ED-6580-4A6F-84C8-AB3E0C9E8EA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806914"/>
            <a:ext cx="12192000" cy="1174481"/>
          </a:xfrm>
          <a:prstGeom prst="rect">
            <a:avLst/>
          </a:prstGeom>
        </p:spPr>
      </p:pic>
    </p:spTree>
    <p:extLst>
      <p:ext uri="{BB962C8B-B14F-4D97-AF65-F5344CB8AC3E}">
        <p14:creationId xmlns:p14="http://schemas.microsoft.com/office/powerpoint/2010/main" val="1952286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658085"/>
          </a:xfrm>
        </p:spPr>
        <p:txBody>
          <a:bodyPr>
            <a:normAutofit/>
          </a:bodyPr>
          <a:lstStyle>
            <a:lvl1pPr>
              <a:defRPr sz="3334"/>
            </a:lvl1pPr>
          </a:lstStyle>
          <a:p>
            <a:r>
              <a:rPr lang="en-US"/>
              <a:t>Click to edit Master title style</a:t>
            </a:r>
            <a:endParaRPr lang="en-GB"/>
          </a:p>
        </p:txBody>
      </p:sp>
      <p:sp>
        <p:nvSpPr>
          <p:cNvPr id="3" name="Text Placeholder 2"/>
          <p:cNvSpPr>
            <a:spLocks noGrp="1"/>
          </p:cNvSpPr>
          <p:nvPr>
            <p:ph type="body" idx="1"/>
          </p:nvPr>
        </p:nvSpPr>
        <p:spPr>
          <a:xfrm>
            <a:off x="609600" y="1412776"/>
            <a:ext cx="5386917" cy="639763"/>
          </a:xfrm>
        </p:spPr>
        <p:txBody>
          <a:bodyPr anchor="ctr"/>
          <a:lstStyle>
            <a:lvl1pPr marL="0" indent="0">
              <a:buNone/>
              <a:defRPr sz="2133" b="1">
                <a:solidFill>
                  <a:schemeClr val="accent2"/>
                </a:solidFill>
              </a:defRPr>
            </a:lvl1pPr>
            <a:lvl2pPr marL="609630" indent="0">
              <a:buNone/>
              <a:defRPr sz="2667" b="1"/>
            </a:lvl2pPr>
            <a:lvl3pPr marL="1219261" indent="0">
              <a:buNone/>
              <a:defRPr sz="2400" b="1"/>
            </a:lvl3pPr>
            <a:lvl4pPr marL="1828891" indent="0">
              <a:buNone/>
              <a:defRPr sz="2133" b="1"/>
            </a:lvl4pPr>
            <a:lvl5pPr marL="2438522" indent="0">
              <a:buNone/>
              <a:defRPr sz="2133" b="1"/>
            </a:lvl5pPr>
            <a:lvl6pPr marL="3048152" indent="0">
              <a:buNone/>
              <a:defRPr sz="2133" b="1"/>
            </a:lvl6pPr>
            <a:lvl7pPr marL="3657783" indent="0">
              <a:buNone/>
              <a:defRPr sz="2133" b="1"/>
            </a:lvl7pPr>
            <a:lvl8pPr marL="4267413" indent="0">
              <a:buNone/>
              <a:defRPr sz="2133" b="1"/>
            </a:lvl8pPr>
            <a:lvl9pPr marL="4877044"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133"/>
            </a:lvl1pPr>
            <a:lvl2pPr>
              <a:defRPr sz="2133"/>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p:txBody>
      </p:sp>
      <p:sp>
        <p:nvSpPr>
          <p:cNvPr id="5" name="Text Placeholder 4"/>
          <p:cNvSpPr>
            <a:spLocks noGrp="1"/>
          </p:cNvSpPr>
          <p:nvPr>
            <p:ph type="body" sz="quarter" idx="3"/>
          </p:nvPr>
        </p:nvSpPr>
        <p:spPr>
          <a:xfrm>
            <a:off x="6193369" y="1412776"/>
            <a:ext cx="5389033" cy="639763"/>
          </a:xfrm>
        </p:spPr>
        <p:txBody>
          <a:bodyPr anchor="ctr"/>
          <a:lstStyle>
            <a:lvl1pPr marL="0" indent="0">
              <a:buNone/>
              <a:defRPr sz="2133" b="1">
                <a:solidFill>
                  <a:schemeClr val="accent2"/>
                </a:solidFill>
              </a:defRPr>
            </a:lvl1pPr>
            <a:lvl2pPr marL="609630" indent="0">
              <a:buNone/>
              <a:defRPr sz="2667" b="1"/>
            </a:lvl2pPr>
            <a:lvl3pPr marL="1219261" indent="0">
              <a:buNone/>
              <a:defRPr sz="2400" b="1"/>
            </a:lvl3pPr>
            <a:lvl4pPr marL="1828891" indent="0">
              <a:buNone/>
              <a:defRPr sz="2133" b="1"/>
            </a:lvl4pPr>
            <a:lvl5pPr marL="2438522" indent="0">
              <a:buNone/>
              <a:defRPr sz="2133" b="1"/>
            </a:lvl5pPr>
            <a:lvl6pPr marL="3048152" indent="0">
              <a:buNone/>
              <a:defRPr sz="2133" b="1"/>
            </a:lvl6pPr>
            <a:lvl7pPr marL="3657783" indent="0">
              <a:buNone/>
              <a:defRPr sz="2133" b="1"/>
            </a:lvl7pPr>
            <a:lvl8pPr marL="4267413" indent="0">
              <a:buNone/>
              <a:defRPr sz="2133" b="1"/>
            </a:lvl8pPr>
            <a:lvl9pPr marL="4877044"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133"/>
            </a:lvl1pPr>
            <a:lvl2pPr>
              <a:defRPr sz="2400"/>
            </a:lvl2pPr>
            <a:lvl3pPr>
              <a:defRPr sz="2400"/>
            </a:lvl3pPr>
            <a:lvl4pPr>
              <a:defRPr sz="2400"/>
            </a:lvl4pPr>
            <a:lvl5pPr>
              <a:defRPr sz="2400"/>
            </a:lvl5pPr>
            <a:lvl6pPr>
              <a:defRPr sz="2133"/>
            </a:lvl6pPr>
            <a:lvl7pPr>
              <a:defRPr sz="2133"/>
            </a:lvl7pPr>
            <a:lvl8pPr>
              <a:defRPr sz="2133"/>
            </a:lvl8pPr>
            <a:lvl9pPr>
              <a:defRPr sz="2133"/>
            </a:lvl9pPr>
          </a:lstStyle>
          <a:p>
            <a:pPr lvl="0"/>
            <a:r>
              <a:rPr lang="en-US"/>
              <a:t>Click to edit Master text styles</a:t>
            </a:r>
          </a:p>
        </p:txBody>
      </p:sp>
      <p:sp>
        <p:nvSpPr>
          <p:cNvPr id="7" name="Text Placeholder 4">
            <a:extLst>
              <a:ext uri="{FF2B5EF4-FFF2-40B4-BE49-F238E27FC236}">
                <a16:creationId xmlns:a16="http://schemas.microsoft.com/office/drawing/2014/main" id="{866AB324-9D71-4FC7-AA35-25A0030BFB9C}"/>
              </a:ext>
            </a:extLst>
          </p:cNvPr>
          <p:cNvSpPr>
            <a:spLocks noGrp="1"/>
          </p:cNvSpPr>
          <p:nvPr>
            <p:ph type="body" sz="quarter" idx="10"/>
          </p:nvPr>
        </p:nvSpPr>
        <p:spPr>
          <a:xfrm>
            <a:off x="609600" y="836712"/>
            <a:ext cx="10972800" cy="288827"/>
          </a:xfrm>
        </p:spPr>
        <p:txBody>
          <a:bodyPr/>
          <a:lstStyle>
            <a:lvl1pPr marL="0" indent="0">
              <a:buNone/>
              <a:defRPr sz="1867" b="1">
                <a:solidFill>
                  <a:schemeClr val="accent2"/>
                </a:solidFill>
              </a:defRPr>
            </a:lvl1pPr>
          </a:lstStyle>
          <a:p>
            <a:pPr lvl="0"/>
            <a:r>
              <a:rPr lang="en-US"/>
              <a:t>Click to edit Master text styles</a:t>
            </a:r>
            <a:endParaRPr lang="en-GB"/>
          </a:p>
        </p:txBody>
      </p:sp>
      <p:pic>
        <p:nvPicPr>
          <p:cNvPr id="8" name="Picture 7">
            <a:extLst>
              <a:ext uri="{FF2B5EF4-FFF2-40B4-BE49-F238E27FC236}">
                <a16:creationId xmlns:a16="http://schemas.microsoft.com/office/drawing/2014/main" id="{65BB7616-1194-4C68-A1F2-088C18D3A3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06914"/>
            <a:ext cx="12192000" cy="1174481"/>
          </a:xfrm>
          <a:prstGeom prst="rect">
            <a:avLst/>
          </a:prstGeom>
        </p:spPr>
      </p:pic>
    </p:spTree>
    <p:extLst>
      <p:ext uri="{BB962C8B-B14F-4D97-AF65-F5344CB8AC3E}">
        <p14:creationId xmlns:p14="http://schemas.microsoft.com/office/powerpoint/2010/main" val="76822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12777"/>
            <a:ext cx="5384800" cy="4713388"/>
          </a:xfrm>
        </p:spPr>
        <p:txBody>
          <a:bodyPr/>
          <a:lstStyle>
            <a:lvl1pPr>
              <a:defRPr sz="2133"/>
            </a:lvl1pPr>
            <a:lvl2pPr marL="609630" indent="0">
              <a:buNone/>
              <a:defRPr sz="2133"/>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p:txBody>
      </p:sp>
      <p:sp>
        <p:nvSpPr>
          <p:cNvPr id="4" name="Content Placeholder 3"/>
          <p:cNvSpPr>
            <a:spLocks noGrp="1"/>
          </p:cNvSpPr>
          <p:nvPr>
            <p:ph sz="half" idx="2"/>
          </p:nvPr>
        </p:nvSpPr>
        <p:spPr>
          <a:xfrm>
            <a:off x="6197600" y="1412777"/>
            <a:ext cx="5384800" cy="4713388"/>
          </a:xfrm>
        </p:spPr>
        <p:txBody>
          <a:bodyPr/>
          <a:lstStyle>
            <a:lvl1pPr>
              <a:defRPr sz="2133"/>
            </a:lvl1pPr>
            <a:lvl2pPr>
              <a:defRPr sz="24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p:txBody>
      </p:sp>
      <p:sp>
        <p:nvSpPr>
          <p:cNvPr id="10" name="Title 1"/>
          <p:cNvSpPr>
            <a:spLocks noGrp="1"/>
          </p:cNvSpPr>
          <p:nvPr>
            <p:ph type="title"/>
          </p:nvPr>
        </p:nvSpPr>
        <p:spPr>
          <a:xfrm>
            <a:off x="609600" y="274638"/>
            <a:ext cx="10972800" cy="658085"/>
          </a:xfrm>
        </p:spPr>
        <p:txBody>
          <a:bodyPr>
            <a:normAutofit/>
          </a:bodyPr>
          <a:lstStyle>
            <a:lvl1pPr>
              <a:defRPr sz="3334"/>
            </a:lvl1pPr>
          </a:lstStyle>
          <a:p>
            <a:r>
              <a:rPr lang="en-US"/>
              <a:t>Click to edit Master title style</a:t>
            </a:r>
            <a:endParaRPr lang="en-GB"/>
          </a:p>
        </p:txBody>
      </p:sp>
      <p:pic>
        <p:nvPicPr>
          <p:cNvPr id="5" name="Picture 4">
            <a:extLst>
              <a:ext uri="{FF2B5EF4-FFF2-40B4-BE49-F238E27FC236}">
                <a16:creationId xmlns:a16="http://schemas.microsoft.com/office/drawing/2014/main" id="{A21523FA-1FF0-4714-BF1C-CA235B972B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06914"/>
            <a:ext cx="12192000" cy="1174481"/>
          </a:xfrm>
          <a:prstGeom prst="rect">
            <a:avLst/>
          </a:prstGeom>
        </p:spPr>
      </p:pic>
    </p:spTree>
    <p:extLst>
      <p:ext uri="{BB962C8B-B14F-4D97-AF65-F5344CB8AC3E}">
        <p14:creationId xmlns:p14="http://schemas.microsoft.com/office/powerpoint/2010/main" val="34739676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4110" y="1210683"/>
            <a:ext cx="10641498"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4110" y="2141151"/>
            <a:ext cx="10641498"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976872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_Full">
    <p:spTree>
      <p:nvGrpSpPr>
        <p:cNvPr id="1" name=""/>
        <p:cNvGrpSpPr/>
        <p:nvPr/>
      </p:nvGrpSpPr>
      <p:grpSpPr>
        <a:xfrm>
          <a:off x="0" y="0"/>
          <a:ext cx="0" cy="0"/>
          <a:chOff x="0" y="0"/>
          <a:chExt cx="0" cy="0"/>
        </a:xfrm>
      </p:grpSpPr>
      <p:sp>
        <p:nvSpPr>
          <p:cNvPr id="11" name="Text Placeholder 10"/>
          <p:cNvSpPr>
            <a:spLocks noGrp="1"/>
          </p:cNvSpPr>
          <p:nvPr>
            <p:ph type="body" sz="quarter" idx="10"/>
          </p:nvPr>
        </p:nvSpPr>
        <p:spPr>
          <a:xfrm>
            <a:off x="666755" y="404479"/>
            <a:ext cx="10902105" cy="541305"/>
          </a:xfrm>
          <a:prstGeom prst="rect">
            <a:avLst/>
          </a:prstGeom>
        </p:spPr>
        <p:txBody>
          <a:bodyPr vert="horz" lIns="0" tIns="0" rIns="0" bIns="0" anchor="t" anchorCtr="0"/>
          <a:lstStyle>
            <a:lvl1pPr marL="0" indent="0">
              <a:lnSpc>
                <a:spcPct val="100000"/>
              </a:lnSpc>
              <a:spcBef>
                <a:spcPts val="0"/>
              </a:spcBef>
              <a:buNone/>
              <a:defRPr sz="4000" b="1" baseline="0">
                <a:solidFill>
                  <a:srgbClr val="003087"/>
                </a:solidFill>
              </a:defRPr>
            </a:lvl1pPr>
            <a:lvl2pPr marL="609692" indent="0">
              <a:buNone/>
              <a:defRPr sz="2667"/>
            </a:lvl2pPr>
            <a:lvl3pPr marL="1219383" indent="0">
              <a:buNone/>
              <a:defRPr sz="2667"/>
            </a:lvl3pPr>
            <a:lvl4pPr marL="1829073" indent="0">
              <a:buNone/>
              <a:defRPr sz="2667"/>
            </a:lvl4pPr>
            <a:lvl5pPr marL="2438767" indent="0">
              <a:buNone/>
              <a:defRPr sz="2667"/>
            </a:lvl5pPr>
          </a:lstStyle>
          <a:p>
            <a:pPr lvl="0"/>
            <a:r>
              <a:rPr lang="en-GB"/>
              <a:t>Click to edit Master text styles</a:t>
            </a:r>
            <a:endParaRPr lang="en-US"/>
          </a:p>
        </p:txBody>
      </p:sp>
      <p:sp>
        <p:nvSpPr>
          <p:cNvPr id="7" name="Text Placeholder 4">
            <a:extLst>
              <a:ext uri="{FF2B5EF4-FFF2-40B4-BE49-F238E27FC236}">
                <a16:creationId xmlns:a16="http://schemas.microsoft.com/office/drawing/2014/main" id="{92F2A4B6-C028-4399-ABB6-77641413D909}"/>
              </a:ext>
            </a:extLst>
          </p:cNvPr>
          <p:cNvSpPr>
            <a:spLocks noGrp="1"/>
          </p:cNvSpPr>
          <p:nvPr>
            <p:ph type="body" sz="quarter" idx="13"/>
          </p:nvPr>
        </p:nvSpPr>
        <p:spPr>
          <a:xfrm>
            <a:off x="666751" y="1295401"/>
            <a:ext cx="10973152" cy="4702629"/>
          </a:xfrm>
          <a:prstGeom prst="rect">
            <a:avLst/>
          </a:prstGeom>
        </p:spPr>
        <p:txBody>
          <a:bodyPr/>
          <a:lstStyle>
            <a:lvl1pPr marL="457269" indent="-457269">
              <a:buClr>
                <a:schemeClr val="accent2"/>
              </a:buClr>
              <a:buFont typeface="Wingdings" panose="05000000000000000000" pitchFamily="2" charset="2"/>
              <a:buChar char="§"/>
              <a:defRPr sz="2133"/>
            </a:lvl1pPr>
            <a:lvl2pPr marL="990750" indent="-381057">
              <a:buClr>
                <a:schemeClr val="accent2"/>
              </a:buClr>
              <a:buFont typeface="Wingdings" panose="05000000000000000000" pitchFamily="2" charset="2"/>
              <a:buChar char="§"/>
              <a:defRPr sz="2133"/>
            </a:lvl2pPr>
            <a:lvl3pPr marL="1524228" indent="-304845">
              <a:buClr>
                <a:schemeClr val="accent2"/>
              </a:buClr>
              <a:buFont typeface="Wingdings" panose="05000000000000000000" pitchFamily="2" charset="2"/>
              <a:buChar char="§"/>
              <a:defRPr sz="2133"/>
            </a:lvl3pPr>
            <a:lvl4pPr marL="2133920" indent="-304845">
              <a:buClr>
                <a:schemeClr val="accent2"/>
              </a:buClr>
              <a:buFont typeface="Wingdings" panose="05000000000000000000" pitchFamily="2" charset="2"/>
              <a:buChar char="§"/>
              <a:defRPr sz="2133"/>
            </a:lvl4pPr>
            <a:lvl5pPr marL="2743613" indent="-304845">
              <a:buClr>
                <a:schemeClr val="accent2"/>
              </a:buClr>
              <a:buFont typeface="Wingdings" panose="05000000000000000000" pitchFamily="2" charset="2"/>
              <a:buChar char="§"/>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086273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850107"/>
          </a:xfrm>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a:defRPr sz="2400"/>
            </a:lvl1pPr>
          </a:lstStyle>
          <a:p>
            <a:pPr lvl="0"/>
            <a:r>
              <a:rPr lang="en-US"/>
              <a:t>Click to edit Master text styles</a:t>
            </a:r>
          </a:p>
          <a:p>
            <a:pPr lvl="1"/>
            <a:endParaRPr lang="en-US"/>
          </a:p>
        </p:txBody>
      </p:sp>
      <p:sp>
        <p:nvSpPr>
          <p:cNvPr id="5" name="Text Placeholder 4">
            <a:extLst>
              <a:ext uri="{FF2B5EF4-FFF2-40B4-BE49-F238E27FC236}">
                <a16:creationId xmlns:a16="http://schemas.microsoft.com/office/drawing/2014/main" id="{C126AB10-D94A-4F2A-A16D-6CC640FAB8FF}"/>
              </a:ext>
            </a:extLst>
          </p:cNvPr>
          <p:cNvSpPr>
            <a:spLocks noGrp="1"/>
          </p:cNvSpPr>
          <p:nvPr>
            <p:ph type="body" sz="quarter" idx="10"/>
          </p:nvPr>
        </p:nvSpPr>
        <p:spPr>
          <a:xfrm>
            <a:off x="609600" y="932723"/>
            <a:ext cx="6062133" cy="383084"/>
          </a:xfrm>
        </p:spPr>
        <p:txBody>
          <a:bodyPr/>
          <a:lstStyle>
            <a:lvl1pPr marL="0" indent="0">
              <a:buNone/>
              <a:defRPr sz="2133" b="1">
                <a:solidFill>
                  <a:schemeClr val="accent3"/>
                </a:solidFill>
              </a:defRPr>
            </a:lvl1pPr>
          </a:lstStyle>
          <a:p>
            <a:pPr lvl="0"/>
            <a:endParaRPr lang="en-GB"/>
          </a:p>
        </p:txBody>
      </p:sp>
      <p:sp>
        <p:nvSpPr>
          <p:cNvPr id="8" name="Footer Placeholder 46">
            <a:extLst>
              <a:ext uri="{FF2B5EF4-FFF2-40B4-BE49-F238E27FC236}">
                <a16:creationId xmlns:a16="http://schemas.microsoft.com/office/drawing/2014/main" id="{F5183306-7EBD-6023-4DAE-11C5BD9CA814}"/>
              </a:ext>
            </a:extLst>
          </p:cNvPr>
          <p:cNvSpPr>
            <a:spLocks noGrp="1"/>
          </p:cNvSpPr>
          <p:nvPr>
            <p:ph type="ftr" sz="quarter" idx="3"/>
          </p:nvPr>
        </p:nvSpPr>
        <p:spPr>
          <a:xfrm>
            <a:off x="657167" y="6489979"/>
            <a:ext cx="3086100" cy="332852"/>
          </a:xfrm>
          <a:prstGeom prst="rect">
            <a:avLst/>
          </a:prstGeom>
        </p:spPr>
        <p:txBody>
          <a:bodyPr/>
          <a:lstStyle/>
          <a:p>
            <a:endParaRPr lang="en-US"/>
          </a:p>
        </p:txBody>
      </p:sp>
      <p:sp>
        <p:nvSpPr>
          <p:cNvPr id="9" name="Slide Number Placeholder 47">
            <a:extLst>
              <a:ext uri="{FF2B5EF4-FFF2-40B4-BE49-F238E27FC236}">
                <a16:creationId xmlns:a16="http://schemas.microsoft.com/office/drawing/2014/main" id="{7AF082BE-2E07-26DD-C69A-873653BCFB78}"/>
              </a:ext>
            </a:extLst>
          </p:cNvPr>
          <p:cNvSpPr>
            <a:spLocks noGrp="1"/>
          </p:cNvSpPr>
          <p:nvPr>
            <p:ph type="sldNum" sz="quarter" idx="4"/>
          </p:nvPr>
        </p:nvSpPr>
        <p:spPr>
          <a:xfrm>
            <a:off x="0" y="6489979"/>
            <a:ext cx="715783" cy="332852"/>
          </a:xfrm>
          <a:prstGeom prst="rect">
            <a:avLst/>
          </a:prstGeom>
        </p:spPr>
        <p:txBody>
          <a:bodyPr/>
          <a:lstStyle/>
          <a:p>
            <a:pPr algn="r"/>
            <a:fld id="{A39F007A-6242-604F-950E-EFB4F4A5BB5C}" type="slidenum">
              <a:rPr lang="en-US" smtClean="0"/>
              <a:pPr algn="r"/>
              <a:t>‹#›</a:t>
            </a:fld>
            <a:r>
              <a:rPr lang="en-US" b="1"/>
              <a:t> </a:t>
            </a:r>
            <a:r>
              <a:rPr lang="en-US" b="1">
                <a:solidFill>
                  <a:schemeClr val="accent2"/>
                </a:solidFill>
              </a:rPr>
              <a:t>|</a:t>
            </a:r>
          </a:p>
        </p:txBody>
      </p:sp>
    </p:spTree>
    <p:extLst>
      <p:ext uri="{BB962C8B-B14F-4D97-AF65-F5344CB8AC3E}">
        <p14:creationId xmlns:p14="http://schemas.microsoft.com/office/powerpoint/2010/main" val="1519646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9B99FA-475F-4623-B7CE-BDC1A1A4CCE0}"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5A0715-052F-4611-9911-92D40E97BF42}" type="slidenum">
              <a:rPr lang="en-GB" smtClean="0"/>
              <a:t>‹#›</a:t>
            </a:fld>
            <a:endParaRPr lang="en-GB"/>
          </a:p>
        </p:txBody>
      </p:sp>
    </p:spTree>
    <p:extLst>
      <p:ext uri="{BB962C8B-B14F-4D97-AF65-F5344CB8AC3E}">
        <p14:creationId xmlns:p14="http://schemas.microsoft.com/office/powerpoint/2010/main" val="2265867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09B99FA-475F-4623-B7CE-BDC1A1A4CCE0}"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5A0715-052F-4611-9911-92D40E97BF42}" type="slidenum">
              <a:rPr lang="en-GB" smtClean="0"/>
              <a:t>‹#›</a:t>
            </a:fld>
            <a:endParaRPr lang="en-GB"/>
          </a:p>
        </p:txBody>
      </p:sp>
    </p:spTree>
    <p:extLst>
      <p:ext uri="{BB962C8B-B14F-4D97-AF65-F5344CB8AC3E}">
        <p14:creationId xmlns:p14="http://schemas.microsoft.com/office/powerpoint/2010/main" val="758574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09B99FA-475F-4623-B7CE-BDC1A1A4CCE0}" type="datetimeFigureOut">
              <a:rPr lang="en-GB" smtClean="0"/>
              <a:t>10/07/2025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5A0715-052F-4611-9911-92D40E97BF42}" type="slidenum">
              <a:rPr lang="en-GB" smtClean="0"/>
              <a:t>‹#›</a:t>
            </a:fld>
            <a:endParaRPr lang="en-GB"/>
          </a:p>
        </p:txBody>
      </p:sp>
      <p:pic>
        <p:nvPicPr>
          <p:cNvPr id="8" name="Picture 7">
            <a:extLst>
              <a:ext uri="{FF2B5EF4-FFF2-40B4-BE49-F238E27FC236}">
                <a16:creationId xmlns:a16="http://schemas.microsoft.com/office/drawing/2014/main" id="{C2E4CE50-9D81-4E35-AE50-AB1E1B7EDE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06914"/>
            <a:ext cx="12192000" cy="1174481"/>
          </a:xfrm>
          <a:prstGeom prst="rect">
            <a:avLst/>
          </a:prstGeom>
        </p:spPr>
      </p:pic>
    </p:spTree>
    <p:extLst>
      <p:ext uri="{BB962C8B-B14F-4D97-AF65-F5344CB8AC3E}">
        <p14:creationId xmlns:p14="http://schemas.microsoft.com/office/powerpoint/2010/main" val="552646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09B99FA-475F-4623-B7CE-BDC1A1A4CCE0}" type="datetimeFigureOut">
              <a:rPr lang="en-GB" smtClean="0"/>
              <a:t>10/07/2025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55A0715-052F-4611-9911-92D40E97BF42}" type="slidenum">
              <a:rPr lang="en-GB" smtClean="0"/>
              <a:t>‹#›</a:t>
            </a:fld>
            <a:endParaRPr lang="en-GB"/>
          </a:p>
        </p:txBody>
      </p:sp>
    </p:spTree>
    <p:extLst>
      <p:ext uri="{BB962C8B-B14F-4D97-AF65-F5344CB8AC3E}">
        <p14:creationId xmlns:p14="http://schemas.microsoft.com/office/powerpoint/2010/main" val="4016434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09B99FA-475F-4623-B7CE-BDC1A1A4CCE0}" type="datetimeFigureOut">
              <a:rPr lang="en-GB" smtClean="0"/>
              <a:t>10/07/2025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55A0715-052F-4611-9911-92D40E97BF42}" type="slidenum">
              <a:rPr lang="en-GB" smtClean="0"/>
              <a:t>‹#›</a:t>
            </a:fld>
            <a:endParaRPr lang="en-GB"/>
          </a:p>
        </p:txBody>
      </p:sp>
      <p:pic>
        <p:nvPicPr>
          <p:cNvPr id="6" name="Picture 5">
            <a:extLst>
              <a:ext uri="{FF2B5EF4-FFF2-40B4-BE49-F238E27FC236}">
                <a16:creationId xmlns:a16="http://schemas.microsoft.com/office/drawing/2014/main" id="{D3937BCC-D20F-4246-8D22-1E4791DC7B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06914"/>
            <a:ext cx="12192000" cy="1174481"/>
          </a:xfrm>
          <a:prstGeom prst="rect">
            <a:avLst/>
          </a:prstGeom>
        </p:spPr>
      </p:pic>
    </p:spTree>
    <p:extLst>
      <p:ext uri="{BB962C8B-B14F-4D97-AF65-F5344CB8AC3E}">
        <p14:creationId xmlns:p14="http://schemas.microsoft.com/office/powerpoint/2010/main" val="3908706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9B99FA-475F-4623-B7CE-BDC1A1A4CCE0}" type="datetimeFigureOut">
              <a:rPr lang="en-GB" smtClean="0"/>
              <a:t>10/07/2025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55A0715-052F-4611-9911-92D40E97BF42}" type="slidenum">
              <a:rPr lang="en-GB" smtClean="0"/>
              <a:t>‹#›</a:t>
            </a:fld>
            <a:endParaRPr lang="en-GB"/>
          </a:p>
        </p:txBody>
      </p:sp>
    </p:spTree>
    <p:extLst>
      <p:ext uri="{BB962C8B-B14F-4D97-AF65-F5344CB8AC3E}">
        <p14:creationId xmlns:p14="http://schemas.microsoft.com/office/powerpoint/2010/main" val="3336119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9B99FA-475F-4623-B7CE-BDC1A1A4CCE0}" type="datetimeFigureOut">
              <a:rPr lang="en-GB" smtClean="0"/>
              <a:t>10/07/2025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5A0715-052F-4611-9911-92D40E97BF42}" type="slidenum">
              <a:rPr lang="en-GB" smtClean="0"/>
              <a:t>‹#›</a:t>
            </a:fld>
            <a:endParaRPr lang="en-GB"/>
          </a:p>
        </p:txBody>
      </p:sp>
    </p:spTree>
    <p:extLst>
      <p:ext uri="{BB962C8B-B14F-4D97-AF65-F5344CB8AC3E}">
        <p14:creationId xmlns:p14="http://schemas.microsoft.com/office/powerpoint/2010/main" val="1817513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9B99FA-475F-4623-B7CE-BDC1A1A4CCE0}" type="datetimeFigureOut">
              <a:rPr lang="en-GB" smtClean="0"/>
              <a:t>10/07/2025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5A0715-052F-4611-9911-92D40E97BF42}" type="slidenum">
              <a:rPr lang="en-GB" smtClean="0"/>
              <a:t>‹#›</a:t>
            </a:fld>
            <a:endParaRPr lang="en-GB"/>
          </a:p>
        </p:txBody>
      </p:sp>
    </p:spTree>
    <p:extLst>
      <p:ext uri="{BB962C8B-B14F-4D97-AF65-F5344CB8AC3E}">
        <p14:creationId xmlns:p14="http://schemas.microsoft.com/office/powerpoint/2010/main" val="1605133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9B99FA-475F-4623-B7CE-BDC1A1A4CCE0}" type="datetimeFigureOut">
              <a:rPr lang="en-GB" smtClean="0"/>
              <a:t>10/07/2025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5A0715-052F-4611-9911-92D40E97BF42}" type="slidenum">
              <a:rPr lang="en-GB" smtClean="0"/>
              <a:t>‹#›</a:t>
            </a:fld>
            <a:endParaRPr lang="en-GB"/>
          </a:p>
        </p:txBody>
      </p:sp>
    </p:spTree>
    <p:extLst>
      <p:ext uri="{BB962C8B-B14F-4D97-AF65-F5344CB8AC3E}">
        <p14:creationId xmlns:p14="http://schemas.microsoft.com/office/powerpoint/2010/main" val="7530718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svg"/><Relationship Id="rId18" Type="http://schemas.openxmlformats.org/officeDocument/2006/relationships/image" Target="../media/image33.png"/><Relationship Id="rId3" Type="http://schemas.openxmlformats.org/officeDocument/2006/relationships/image" Target="../media/image18.png"/><Relationship Id="rId21" Type="http://schemas.openxmlformats.org/officeDocument/2006/relationships/image" Target="../media/image36.svg"/><Relationship Id="rId7" Type="http://schemas.openxmlformats.org/officeDocument/2006/relationships/image" Target="../media/image22.svg"/><Relationship Id="rId12" Type="http://schemas.openxmlformats.org/officeDocument/2006/relationships/image" Target="../media/image27.png"/><Relationship Id="rId17" Type="http://schemas.openxmlformats.org/officeDocument/2006/relationships/image" Target="../media/image32.svg"/><Relationship Id="rId2" Type="http://schemas.openxmlformats.org/officeDocument/2006/relationships/notesSlide" Target="../notesSlides/notesSlide9.xml"/><Relationship Id="rId16" Type="http://schemas.openxmlformats.org/officeDocument/2006/relationships/image" Target="../media/image31.png"/><Relationship Id="rId20" Type="http://schemas.openxmlformats.org/officeDocument/2006/relationships/image" Target="../media/image35.png"/><Relationship Id="rId1" Type="http://schemas.openxmlformats.org/officeDocument/2006/relationships/slideLayout" Target="../slideLayouts/slideLayout12.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5" Type="http://schemas.openxmlformats.org/officeDocument/2006/relationships/image" Target="../media/image30.svg"/><Relationship Id="rId10" Type="http://schemas.openxmlformats.org/officeDocument/2006/relationships/image" Target="../media/image25.png"/><Relationship Id="rId19" Type="http://schemas.openxmlformats.org/officeDocument/2006/relationships/image" Target="../media/image34.svg"/><Relationship Id="rId4" Type="http://schemas.openxmlformats.org/officeDocument/2006/relationships/image" Target="../media/image19.png"/><Relationship Id="rId9" Type="http://schemas.openxmlformats.org/officeDocument/2006/relationships/image" Target="../media/image24.svg"/><Relationship Id="rId1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24.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hyperlink" Target="https://www.plymouthpcv.co.uk/" TargetMode="External"/><Relationship Id="rId3" Type="http://schemas.openxmlformats.org/officeDocument/2006/relationships/hyperlink" Target="https://onedevon.org.uk/" TargetMode="External"/><Relationship Id="rId7" Type="http://schemas.openxmlformats.org/officeDocument/2006/relationships/image" Target="../media/image38.png"/><Relationship Id="rId12"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hyperlink" Target="https://myhealth-devon.nhs.uk/children-and-young-people" TargetMode="External"/><Relationship Id="rId11" Type="http://schemas.openxmlformats.org/officeDocument/2006/relationships/hyperlink" Target="https://www.familyvoicetorbay.org/" TargetMode="External"/><Relationship Id="rId5" Type="http://schemas.openxmlformats.org/officeDocument/2006/relationships/image" Target="../media/image37.png"/><Relationship Id="rId10" Type="http://schemas.openxmlformats.org/officeDocument/2006/relationships/image" Target="../media/image40.png"/><Relationship Id="rId4" Type="http://schemas.openxmlformats.org/officeDocument/2006/relationships/hyperlink" Target="https://www.togetherfordevon.uk/" TargetMode="External"/><Relationship Id="rId9" Type="http://schemas.openxmlformats.org/officeDocument/2006/relationships/hyperlink" Target="https://www.parentcarerforumdevon.org/" TargetMode="External"/><Relationship Id="rId1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58.pn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 Id="rId9" Type="http://schemas.openxmlformats.org/officeDocument/2006/relationships/image" Target="../media/image60.svg"/></Relationships>
</file>

<file path=ppt/slides/_rels/slide33.xml.rels><?xml version="1.0" encoding="UTF-8" standalone="yes"?>
<Relationships xmlns="http://schemas.openxmlformats.org/package/2006/relationships"><Relationship Id="rId2" Type="http://schemas.openxmlformats.org/officeDocument/2006/relationships/hyperlink" Target="https://webarchive/" TargetMode="Externa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hyperlink" Target="https://explore-education-statistics.service.gov.uk/data-tables/fast-track/39e1ea01-7376-43f9-c614-08dd78d71aed" TargetMode="External"/><Relationship Id="rId2" Type="http://schemas.openxmlformats.org/officeDocument/2006/relationships/hyperlink" Target="https://youtu.be/T0Piu-o9fJ0" TargetMode="Externa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hyperlink" Target="http://tinyurl.com/p8yhpsa" TargetMode="External"/><Relationship Id="rId2" Type="http://schemas.openxmlformats.org/officeDocument/2006/relationships/hyperlink" Target="http://journals.sagepub.com/doi/abs/10.1177/001440291408000203" TargetMode="Externa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8" Type="http://schemas.openxmlformats.org/officeDocument/2006/relationships/hyperlink" Target="https://committees.parliament.uk/event/24040/formal-meeting-oral-evidence-session/" TargetMode="External"/><Relationship Id="rId3" Type="http://schemas.openxmlformats.org/officeDocument/2006/relationships/hyperlink" Target="http://www.rcslt.org/giving_voice/matrix_report" TargetMode="External"/><Relationship Id="rId7" Type="http://schemas.openxmlformats.org/officeDocument/2006/relationships/hyperlink" Target="https://www.kingsfund.org.uk/insight-and-analysis/long-reads/10-year-health-plan-recommendations" TargetMode="External"/><Relationship Id="rId2" Type="http://schemas.openxmlformats.org/officeDocument/2006/relationships/hyperlink" Target="https://www.rcslt.org/wp-content/uploads/2022/01/Sustained-Impact-of-COVID-19-%20Report-RCSLT-January-2022.pdf" TargetMode="External"/><Relationship Id="rId1" Type="http://schemas.openxmlformats.org/officeDocument/2006/relationships/slideLayout" Target="../slideLayouts/slideLayout12.xml"/><Relationship Id="rId6" Type="http://schemas.openxmlformats.org/officeDocument/2006/relationships/hyperlink" Target="https://www.health.org.uk/reports-and-analysis/briefings/five-principles-for-implementing-the-nhs-impact-approach-to" TargetMode="External"/><Relationship Id="rId5" Type="http://schemas.openxmlformats.org/officeDocument/2006/relationships/hyperlink" Target="https://www.youtube.com/watch?v=54tnixRnKN4&amp;list=PL_AXOGjDCfPtq6O-EL90MVJEgBKMzv5A4&amp;index=2" TargetMode="External"/><Relationship Id="rId4" Type="http://schemas.openxmlformats.org/officeDocument/2006/relationships/hyperlink" Target="https://acamh.onlinelibrary.wiley.com/doi/full/10.1111/jcpp.12721" TargetMode="External"/><Relationship Id="rId9" Type="http://schemas.openxmlformats.org/officeDocument/2006/relationships/hyperlink" Target="https://assets.publishing.service.gov.uk/media/604a3ee28fa8f540179c6ab7/experimental-statisticsassessing-"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hyperlink" Target="https://explore-education-statistics.service.gov.uk/find-statistics/special-educational-needs-in-england"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62DCC-0A23-485A-A665-A0841A40ECFA}"/>
              </a:ext>
            </a:extLst>
          </p:cNvPr>
          <p:cNvSpPr>
            <a:spLocks noGrp="1"/>
          </p:cNvSpPr>
          <p:nvPr>
            <p:ph type="ctrTitle"/>
          </p:nvPr>
        </p:nvSpPr>
        <p:spPr>
          <a:xfrm>
            <a:off x="130068" y="1824546"/>
            <a:ext cx="11483163" cy="2387600"/>
          </a:xfrm>
        </p:spPr>
        <p:txBody>
          <a:bodyPr>
            <a:noAutofit/>
          </a:bodyPr>
          <a:lstStyle/>
          <a:p>
            <a:r>
              <a:rPr lang="en-GB" sz="4800" b="1" dirty="0">
                <a:solidFill>
                  <a:srgbClr val="005EB8"/>
                </a:solidFill>
                <a:latin typeface="Arial"/>
                <a:cs typeface="Arial"/>
              </a:rPr>
              <a:t>Devon’s Speech, Language and Communication Needs (SLCN) Strategy</a:t>
            </a:r>
            <a:br>
              <a:rPr lang="en-GB" sz="4800" b="1" dirty="0">
                <a:solidFill>
                  <a:srgbClr val="005EB8"/>
                </a:solidFill>
                <a:latin typeface="Arial"/>
                <a:cs typeface="Arial"/>
              </a:rPr>
            </a:br>
            <a:r>
              <a:rPr lang="en-GB" sz="4400" b="1" dirty="0">
                <a:solidFill>
                  <a:srgbClr val="005EB8"/>
                </a:solidFill>
                <a:latin typeface="Arial"/>
                <a:cs typeface="Arial"/>
              </a:rPr>
              <a:t> for Children and Young People (CYP) </a:t>
            </a:r>
            <a:br>
              <a:rPr lang="en-GB" sz="4400" b="1" dirty="0">
                <a:solidFill>
                  <a:srgbClr val="005EB8"/>
                </a:solidFill>
                <a:latin typeface="Arial"/>
                <a:cs typeface="Arial"/>
              </a:rPr>
            </a:br>
            <a:r>
              <a:rPr lang="en-GB" sz="4400" b="1" dirty="0">
                <a:solidFill>
                  <a:srgbClr val="005EB8"/>
                </a:solidFill>
                <a:latin typeface="Arial"/>
                <a:cs typeface="Arial"/>
              </a:rPr>
              <a:t>0-25 Years</a:t>
            </a:r>
          </a:p>
        </p:txBody>
      </p:sp>
      <p:sp>
        <p:nvSpPr>
          <p:cNvPr id="3" name="Subtitle 2">
            <a:extLst>
              <a:ext uri="{FF2B5EF4-FFF2-40B4-BE49-F238E27FC236}">
                <a16:creationId xmlns:a16="http://schemas.microsoft.com/office/drawing/2014/main" id="{C8AB41BC-1D85-4048-A1D8-BE06DABE9E5C}"/>
              </a:ext>
            </a:extLst>
          </p:cNvPr>
          <p:cNvSpPr>
            <a:spLocks noGrp="1"/>
          </p:cNvSpPr>
          <p:nvPr>
            <p:ph type="subTitle" idx="1"/>
          </p:nvPr>
        </p:nvSpPr>
        <p:spPr>
          <a:xfrm>
            <a:off x="910669" y="4212146"/>
            <a:ext cx="10366176" cy="644493"/>
          </a:xfrm>
        </p:spPr>
        <p:txBody>
          <a:bodyPr vert="horz" lIns="91440" tIns="45720" rIns="91440" bIns="45720" rtlCol="0" anchor="t">
            <a:normAutofit fontScale="47500" lnSpcReduction="20000"/>
          </a:bodyPr>
          <a:lstStyle/>
          <a:p>
            <a:r>
              <a:rPr lang="en-GB">
                <a:solidFill>
                  <a:srgbClr val="005EB8"/>
                </a:solidFill>
              </a:rPr>
              <a:t>. </a:t>
            </a:r>
            <a:endParaRPr lang="en-US">
              <a:solidFill>
                <a:srgbClr val="005EB8"/>
              </a:solidFill>
            </a:endParaRPr>
          </a:p>
          <a:p>
            <a:r>
              <a:rPr lang="en-US" sz="5200">
                <a:solidFill>
                  <a:srgbClr val="005EB8"/>
                </a:solidFill>
                <a:latin typeface="Arial" panose="020B0604020202020204" pitchFamily="34" charset="0"/>
                <a:ea typeface="Calibri" panose="020F0502020204030204"/>
                <a:cs typeface="Arial" panose="020B0604020202020204" pitchFamily="34" charset="0"/>
              </a:rPr>
              <a:t>2025-2030</a:t>
            </a:r>
          </a:p>
        </p:txBody>
      </p:sp>
    </p:spTree>
    <p:extLst>
      <p:ext uri="{BB962C8B-B14F-4D97-AF65-F5344CB8AC3E}">
        <p14:creationId xmlns:p14="http://schemas.microsoft.com/office/powerpoint/2010/main" val="3615805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83AB5A-C706-E904-AEDD-98FB03232ED2}"/>
              </a:ext>
            </a:extLst>
          </p:cNvPr>
          <p:cNvSpPr>
            <a:spLocks noGrp="1"/>
          </p:cNvSpPr>
          <p:nvPr>
            <p:ph idx="1"/>
          </p:nvPr>
        </p:nvSpPr>
        <p:spPr>
          <a:xfrm>
            <a:off x="115529" y="723331"/>
            <a:ext cx="11960942" cy="5255348"/>
          </a:xfrm>
        </p:spPr>
        <p:txBody>
          <a:bodyPr>
            <a:norm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1400" i="0" u="none" strike="noStrike" kern="1200" cap="none" spc="0" normalizeH="0" baseline="0" noProof="0" dirty="0">
                <a:ln>
                  <a:noFill/>
                </a:ln>
                <a:effectLst/>
                <a:uLnTx/>
                <a:uFillTx/>
              </a:rPr>
              <a:t>C</a:t>
            </a:r>
            <a:r>
              <a:rPr lang="en-GB" altLang="en-US" sz="1400" dirty="0" err="1"/>
              <a:t>hildren</a:t>
            </a:r>
            <a:r>
              <a:rPr lang="en-GB" altLang="en-US" sz="1400" dirty="0"/>
              <a:t> and young people with SLCN face complex challenges and are at increased risk of poor life outcomes, including, academic failure, child exploitation, drug and gang culture, social isolation and poor mental health. Research has shown that children and young people with SLCN are overrepresented in vulnerable cohorts including; Children In Care, Youth Justice Services, Pupil Referral Units and those known to Mental Health Services (see appendix 2). This strategy, therefore, cuts across a number of strategic drivers including Early Help, Family Hub, Best Start in Life, Social Care, Inclusion and Learning as well as SEND.</a:t>
            </a:r>
          </a:p>
          <a:p>
            <a:pPr marL="0" marR="0" lvl="0" indent="0" algn="l" defTabSz="914400" rtl="0" eaLnBrk="0" fontAlgn="base" latinLnBrk="0" hangingPunct="0">
              <a:lnSpc>
                <a:spcPct val="100000"/>
              </a:lnSpc>
              <a:spcBef>
                <a:spcPct val="0"/>
              </a:spcBef>
              <a:spcAft>
                <a:spcPct val="0"/>
              </a:spcAft>
              <a:buClrTx/>
              <a:buSzTx/>
              <a:buFontTx/>
              <a:buNone/>
              <a:tabLst/>
              <a:defRPr/>
            </a:pPr>
            <a:endParaRPr lang="en-GB" altLang="en-US" sz="1400" dirty="0"/>
          </a:p>
          <a:p>
            <a:pPr marL="0" indent="0" eaLnBrk="0" fontAlgn="base" hangingPunct="0">
              <a:spcBef>
                <a:spcPct val="0"/>
              </a:spcBef>
              <a:spcAft>
                <a:spcPct val="0"/>
              </a:spcAft>
              <a:buNone/>
              <a:defRPr/>
            </a:pPr>
            <a:endParaRPr lang="en-GB" altLang="en-US" sz="1400" dirty="0"/>
          </a:p>
          <a:p>
            <a:pPr marL="285750" indent="-285750" eaLnBrk="0" fontAlgn="base" hangingPunct="0">
              <a:spcBef>
                <a:spcPct val="0"/>
              </a:spcBef>
              <a:spcAft>
                <a:spcPct val="0"/>
              </a:spcAft>
              <a:buFont typeface="Arial" panose="020B0604020202020204" pitchFamily="34" charset="0"/>
              <a:buChar char="•"/>
              <a:defRPr/>
            </a:pPr>
            <a:endParaRPr lang="en-GB" altLang="en-US" sz="1400" dirty="0"/>
          </a:p>
          <a:p>
            <a:pPr marL="285750" indent="-285750" eaLnBrk="0" fontAlgn="base" hangingPunct="0">
              <a:spcBef>
                <a:spcPct val="0"/>
              </a:spcBef>
              <a:spcAft>
                <a:spcPct val="0"/>
              </a:spcAft>
              <a:buFont typeface="Arial" panose="020B0604020202020204" pitchFamily="34" charset="0"/>
              <a:buChar char="•"/>
              <a:defRPr/>
            </a:pPr>
            <a:endParaRPr lang="en-GB" altLang="en-US" sz="1400" dirty="0"/>
          </a:p>
          <a:p>
            <a:pPr marL="285750" indent="-285750" eaLnBrk="0" fontAlgn="base" hangingPunct="0">
              <a:spcBef>
                <a:spcPct val="0"/>
              </a:spcBef>
              <a:spcAft>
                <a:spcPct val="0"/>
              </a:spcAft>
              <a:buFont typeface="Arial" panose="020B0604020202020204" pitchFamily="34" charset="0"/>
              <a:buChar char="•"/>
              <a:defRPr/>
            </a:pPr>
            <a:endParaRPr lang="en-GB" altLang="en-US" sz="1400" dirty="0"/>
          </a:p>
          <a:p>
            <a:pPr marL="285750" indent="-285750" eaLnBrk="0" fontAlgn="base" hangingPunct="0">
              <a:spcBef>
                <a:spcPct val="0"/>
              </a:spcBef>
              <a:spcAft>
                <a:spcPct val="0"/>
              </a:spcAft>
              <a:buFont typeface="Arial" panose="020B0604020202020204" pitchFamily="34" charset="0"/>
              <a:buChar char="•"/>
              <a:defRPr/>
            </a:pPr>
            <a:endParaRPr lang="en-GB" altLang="en-US" sz="1400" dirty="0"/>
          </a:p>
          <a:p>
            <a:pPr marL="285750" indent="-285750" eaLnBrk="0" fontAlgn="base" hangingPunct="0">
              <a:spcBef>
                <a:spcPct val="0"/>
              </a:spcBef>
              <a:spcAft>
                <a:spcPct val="0"/>
              </a:spcAft>
              <a:buFont typeface="Arial" panose="020B0604020202020204" pitchFamily="34" charset="0"/>
              <a:buChar char="•"/>
              <a:defRPr/>
            </a:pPr>
            <a:endParaRPr lang="en-GB" altLang="en-US" sz="1400" dirty="0"/>
          </a:p>
          <a:p>
            <a:pPr marL="285750" indent="-285750" eaLnBrk="0" fontAlgn="base" hangingPunct="0">
              <a:spcBef>
                <a:spcPct val="0"/>
              </a:spcBef>
              <a:spcAft>
                <a:spcPct val="0"/>
              </a:spcAft>
              <a:buFont typeface="Arial" panose="020B0604020202020204" pitchFamily="34" charset="0"/>
              <a:buChar char="•"/>
              <a:defRPr/>
            </a:pPr>
            <a:endParaRPr lang="en-GB" altLang="en-US" sz="1400" dirty="0"/>
          </a:p>
          <a:p>
            <a:pPr marL="285750" indent="-285750" eaLnBrk="0" fontAlgn="base" hangingPunct="0">
              <a:spcBef>
                <a:spcPct val="0"/>
              </a:spcBef>
              <a:spcAft>
                <a:spcPct val="0"/>
              </a:spcAft>
              <a:buFont typeface="Arial" panose="020B0604020202020204" pitchFamily="34" charset="0"/>
              <a:buChar char="•"/>
              <a:defRPr/>
            </a:pPr>
            <a:endParaRPr lang="en-GB" altLang="en-US" sz="1400" dirty="0"/>
          </a:p>
          <a:p>
            <a:pPr marL="285750" indent="-285750" eaLnBrk="0" fontAlgn="base" hangingPunct="0">
              <a:spcBef>
                <a:spcPct val="0"/>
              </a:spcBef>
              <a:spcAft>
                <a:spcPct val="0"/>
              </a:spcAft>
              <a:buFont typeface="Arial" panose="020B0604020202020204" pitchFamily="34" charset="0"/>
              <a:buChar char="•"/>
              <a:defRPr/>
            </a:pPr>
            <a:endParaRPr lang="en-GB" altLang="en-US" sz="1400" dirty="0"/>
          </a:p>
          <a:p>
            <a:pPr marL="285750" indent="-285750" eaLnBrk="0" fontAlgn="base" hangingPunct="0">
              <a:spcBef>
                <a:spcPct val="0"/>
              </a:spcBef>
              <a:spcAft>
                <a:spcPct val="0"/>
              </a:spcAft>
              <a:buFont typeface="Arial" panose="020B0604020202020204" pitchFamily="34" charset="0"/>
              <a:buChar char="•"/>
              <a:defRPr/>
            </a:pPr>
            <a:endParaRPr lang="en-GB" altLang="en-US" sz="1400" dirty="0"/>
          </a:p>
          <a:p>
            <a:pPr marL="0" indent="0" eaLnBrk="0" fontAlgn="base" hangingPunct="0">
              <a:spcBef>
                <a:spcPct val="0"/>
              </a:spcBef>
              <a:spcAft>
                <a:spcPct val="0"/>
              </a:spcAft>
              <a:buNone/>
              <a:defRPr/>
            </a:pPr>
            <a:endParaRPr lang="en-GB" altLang="en-US" sz="1400" dirty="0"/>
          </a:p>
          <a:p>
            <a:pPr marL="0" indent="0">
              <a:buNone/>
            </a:pPr>
            <a:endParaRPr lang="en-GB" sz="1400" dirty="0">
              <a:effectLst/>
              <a:ea typeface="Times New Roman" panose="02020603050405020304" pitchFamily="18" charset="0"/>
            </a:endParaRPr>
          </a:p>
          <a:p>
            <a:pPr marL="285750" indent="-285750"/>
            <a:endParaRPr lang="en-GB" altLang="en-US" sz="1400" dirty="0"/>
          </a:p>
        </p:txBody>
      </p:sp>
      <p:sp>
        <p:nvSpPr>
          <p:cNvPr id="4" name="TextBox 3">
            <a:extLst>
              <a:ext uri="{FF2B5EF4-FFF2-40B4-BE49-F238E27FC236}">
                <a16:creationId xmlns:a16="http://schemas.microsoft.com/office/drawing/2014/main" id="{669A7E62-BD7E-0F6D-7A3C-F6218BBFF6C9}"/>
              </a:ext>
            </a:extLst>
          </p:cNvPr>
          <p:cNvSpPr txBox="1"/>
          <p:nvPr/>
        </p:nvSpPr>
        <p:spPr>
          <a:xfrm>
            <a:off x="377588" y="5413394"/>
            <a:ext cx="11436824" cy="938719"/>
          </a:xfrm>
          <a:prstGeom prst="rect">
            <a:avLst/>
          </a:prstGeom>
          <a:noFill/>
          <a:ln w="57150">
            <a:solidFill>
              <a:schemeClr val="accent1"/>
            </a:solidFill>
          </a:ln>
        </p:spPr>
        <p:txBody>
          <a:bodyPr wrap="square" rtlCol="0">
            <a:spAutoFit/>
          </a:bodyPr>
          <a:lstStyle/>
          <a:p>
            <a:pPr algn="ctr"/>
            <a:r>
              <a:rPr lang="en-GB" sz="1100" i="0" u="none" strike="noStrike" baseline="0" dirty="0">
                <a:solidFill>
                  <a:srgbClr val="000000"/>
                </a:solidFill>
                <a:latin typeface="Arial" panose="020B0604020202020204" pitchFamily="34" charset="0"/>
              </a:rPr>
              <a:t> “Children with language disorders often lack verbal strategies to manage in the classroom and may only take in one or two words of what is said to them. This can lead to failure following instructions which can be perceived as ‘naughty’ behaviour by the class teacher. Similarly, children with language disorder have difficulty following playground rules, and often misinterpret jokes from peers as other children ‘making fun’. The frustration and inability to respond leads to more disruptive behaviour and increased risk for social, emotional and mental health problems in the longer term.”</a:t>
            </a:r>
          </a:p>
          <a:p>
            <a:pPr algn="ctr"/>
            <a:r>
              <a:rPr lang="en-GB" sz="1100" i="1" u="none" strike="noStrike" baseline="0" dirty="0">
                <a:solidFill>
                  <a:srgbClr val="000000"/>
                </a:solidFill>
                <a:latin typeface="Arial" panose="020B0604020202020204" pitchFamily="34" charset="0"/>
              </a:rPr>
              <a:t>Professor Courtenay Norbury, Professor of Developmental Language and Communication Disorders at University College London </a:t>
            </a:r>
            <a:r>
              <a:rPr lang="en-GB" sz="1100" i="0" u="none" strike="noStrike" baseline="0" dirty="0">
                <a:solidFill>
                  <a:srgbClr val="000000"/>
                </a:solidFill>
                <a:latin typeface="Arial" panose="020B0604020202020204" pitchFamily="34" charset="0"/>
              </a:rPr>
              <a:t>	</a:t>
            </a:r>
          </a:p>
        </p:txBody>
      </p:sp>
      <p:graphicFrame>
        <p:nvGraphicFramePr>
          <p:cNvPr id="2" name="Diagram 1">
            <a:extLst>
              <a:ext uri="{FF2B5EF4-FFF2-40B4-BE49-F238E27FC236}">
                <a16:creationId xmlns:a16="http://schemas.microsoft.com/office/drawing/2014/main" id="{02808BFF-C6FE-485E-18D9-D708007269FA}"/>
              </a:ext>
            </a:extLst>
          </p:cNvPr>
          <p:cNvGraphicFramePr/>
          <p:nvPr>
            <p:extLst>
              <p:ext uri="{D42A27DB-BD31-4B8C-83A1-F6EECF244321}">
                <p14:modId xmlns:p14="http://schemas.microsoft.com/office/powerpoint/2010/main" val="964400460"/>
              </p:ext>
            </p:extLst>
          </p:nvPr>
        </p:nvGraphicFramePr>
        <p:xfrm>
          <a:off x="115529" y="1894176"/>
          <a:ext cx="11960942" cy="362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a:extLst>
              <a:ext uri="{FF2B5EF4-FFF2-40B4-BE49-F238E27FC236}">
                <a16:creationId xmlns:a16="http://schemas.microsoft.com/office/drawing/2014/main" id="{26AAC69C-3FAE-44B4-5487-0CDBEE9406E3}"/>
              </a:ext>
            </a:extLst>
          </p:cNvPr>
          <p:cNvSpPr txBox="1">
            <a:spLocks/>
          </p:cNvSpPr>
          <p:nvPr/>
        </p:nvSpPr>
        <p:spPr>
          <a:xfrm>
            <a:off x="0" y="-1"/>
            <a:ext cx="12192000" cy="627798"/>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Strategic Drivers: </a:t>
            </a:r>
            <a:r>
              <a:rPr lang="en-GB" sz="2400" b="0" dirty="0">
                <a:solidFill>
                  <a:srgbClr val="FFFFFF"/>
                </a:solidFill>
              </a:rPr>
              <a:t>SLCN and life chances</a:t>
            </a:r>
            <a:endParaRPr kumimoji="0" lang="en-GB" sz="3200" b="1" i="0" u="none" strike="noStrike" kern="1200" cap="none" spc="0" normalizeH="0" baseline="0" noProof="0" dirty="0">
              <a:ln>
                <a:noFill/>
              </a:ln>
              <a:solidFill>
                <a:prstClr val="white"/>
              </a:solidFill>
              <a:effectLst/>
              <a:uLnTx/>
              <a:uFillTx/>
              <a:latin typeface="Arial"/>
              <a:ea typeface="+mj-ea"/>
              <a:cs typeface="Arial"/>
            </a:endParaRPr>
          </a:p>
        </p:txBody>
      </p:sp>
    </p:spTree>
    <p:extLst>
      <p:ext uri="{BB962C8B-B14F-4D97-AF65-F5344CB8AC3E}">
        <p14:creationId xmlns:p14="http://schemas.microsoft.com/office/powerpoint/2010/main" val="4202162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3D453E1-1BE7-A52B-1C9E-468849C8B0E1}"/>
              </a:ext>
            </a:extLst>
          </p:cNvPr>
          <p:cNvSpPr txBox="1">
            <a:spLocks/>
          </p:cNvSpPr>
          <p:nvPr/>
        </p:nvSpPr>
        <p:spPr>
          <a:xfrm>
            <a:off x="0" y="0"/>
            <a:ext cx="12192000" cy="658085"/>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fontAlgn="auto">
              <a:spcAft>
                <a:spcPts val="600"/>
              </a:spcAft>
              <a:buClrTx/>
              <a:buSzTx/>
              <a:tabLst/>
              <a:defRPr/>
            </a:pPr>
            <a:r>
              <a:rPr kumimoji="0" lang="en-US" sz="2400" i="0" u="none" strike="noStrike" cap="none" spc="0" normalizeH="0" baseline="0" noProof="0" dirty="0">
                <a:ln>
                  <a:noFill/>
                </a:ln>
                <a:solidFill>
                  <a:schemeClr val="bg1"/>
                </a:solidFill>
                <a:effectLst/>
                <a:uLnTx/>
                <a:uFillTx/>
              </a:rPr>
              <a:t>Strategic drivers : </a:t>
            </a:r>
            <a:r>
              <a:rPr kumimoji="0" lang="en-US" sz="2400" b="0" i="0" u="none" strike="noStrike" cap="none" spc="0" normalizeH="0" baseline="0" noProof="0" dirty="0">
                <a:ln>
                  <a:noFill/>
                </a:ln>
                <a:solidFill>
                  <a:schemeClr val="bg1"/>
                </a:solidFill>
                <a:effectLst/>
                <a:uLnTx/>
                <a:uFillTx/>
              </a:rPr>
              <a:t>Challenges</a:t>
            </a:r>
          </a:p>
        </p:txBody>
      </p:sp>
      <p:graphicFrame>
        <p:nvGraphicFramePr>
          <p:cNvPr id="8" name="Diagram 7">
            <a:extLst>
              <a:ext uri="{FF2B5EF4-FFF2-40B4-BE49-F238E27FC236}">
                <a16:creationId xmlns:a16="http://schemas.microsoft.com/office/drawing/2014/main" id="{0284572D-9C7F-DB3D-8EDB-D4E53D89AB11}"/>
              </a:ext>
            </a:extLst>
          </p:cNvPr>
          <p:cNvGraphicFramePr/>
          <p:nvPr>
            <p:extLst>
              <p:ext uri="{D42A27DB-BD31-4B8C-83A1-F6EECF244321}">
                <p14:modId xmlns:p14="http://schemas.microsoft.com/office/powerpoint/2010/main" val="3313448840"/>
              </p:ext>
            </p:extLst>
          </p:nvPr>
        </p:nvGraphicFramePr>
        <p:xfrm>
          <a:off x="136477" y="846161"/>
          <a:ext cx="11941791" cy="52816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39027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Content Placeholder 1">
            <a:extLst>
              <a:ext uri="{FF2B5EF4-FFF2-40B4-BE49-F238E27FC236}">
                <a16:creationId xmlns:a16="http://schemas.microsoft.com/office/drawing/2014/main" id="{51754C9B-8D99-58DE-4BA0-D5CCB070274B}"/>
              </a:ext>
            </a:extLst>
          </p:cNvPr>
          <p:cNvSpPr>
            <a:spLocks noGrp="1"/>
          </p:cNvSpPr>
          <p:nvPr>
            <p:ph idx="1"/>
          </p:nvPr>
        </p:nvSpPr>
        <p:spPr>
          <a:xfrm>
            <a:off x="0" y="719998"/>
            <a:ext cx="12192000" cy="5980059"/>
          </a:xfrm>
        </p:spPr>
        <p:txBody>
          <a:bodyPr vert="horz" lIns="91440" tIns="45720" rIns="91440" bIns="45720" rtlCol="0" anchor="t">
            <a:noAutofit/>
          </a:bodyPr>
          <a:lstStyle/>
          <a:p>
            <a:pPr marL="0" indent="0">
              <a:buNone/>
            </a:pPr>
            <a:r>
              <a:rPr lang="en-GB" sz="1400" dirty="0">
                <a:solidFill>
                  <a:srgbClr val="111111"/>
                </a:solidFill>
              </a:rPr>
              <a:t>Across Devon t</a:t>
            </a:r>
            <a:r>
              <a:rPr lang="en-GB" sz="1400" dirty="0"/>
              <a:t>he majority of children and young people’s community services, including speech and language therapy, are commissioned by NHS Devon and delivered by</a:t>
            </a:r>
            <a:r>
              <a:rPr lang="en-GB" sz="1400" dirty="0">
                <a:solidFill>
                  <a:srgbClr val="111111"/>
                </a:solidFill>
                <a:ea typeface="Times New Roman" panose="02020603050405020304" pitchFamily="18" charset="0"/>
              </a:rPr>
              <a:t>:</a:t>
            </a:r>
          </a:p>
          <a:p>
            <a:pPr marL="285750" indent="-285750"/>
            <a:r>
              <a:rPr lang="en-GB" sz="1400" dirty="0">
                <a:solidFill>
                  <a:srgbClr val="111111"/>
                </a:solidFill>
                <a:effectLst/>
                <a:ea typeface="Times New Roman" panose="02020603050405020304" pitchFamily="18" charset="0"/>
              </a:rPr>
              <a:t>Livewell Southwest (LSW) </a:t>
            </a:r>
          </a:p>
          <a:p>
            <a:pPr marL="285750" indent="-285750"/>
            <a:r>
              <a:rPr lang="en-GB" sz="1400" dirty="0">
                <a:solidFill>
                  <a:srgbClr val="111111"/>
                </a:solidFill>
                <a:effectLst/>
                <a:ea typeface="Times New Roman" panose="02020603050405020304" pitchFamily="18" charset="0"/>
              </a:rPr>
              <a:t>Children Family Health Devon (CFHD)</a:t>
            </a:r>
          </a:p>
          <a:p>
            <a:pPr marL="285750" indent="-285750"/>
            <a:r>
              <a:rPr lang="en-GB" sz="1400" dirty="0">
                <a:solidFill>
                  <a:srgbClr val="111111"/>
                </a:solidFill>
                <a:ea typeface="Times New Roman" panose="02020603050405020304" pitchFamily="18" charset="0"/>
              </a:rPr>
              <a:t>VRANCH House</a:t>
            </a:r>
          </a:p>
          <a:p>
            <a:pPr marL="0" indent="0">
              <a:buNone/>
            </a:pPr>
            <a:r>
              <a:rPr lang="en-GB" sz="1400" dirty="0">
                <a:solidFill>
                  <a:srgbClr val="111111"/>
                </a:solidFill>
              </a:rPr>
              <a:t>However, in line with national findings w</a:t>
            </a:r>
            <a:r>
              <a:rPr lang="en-GB" sz="1400" dirty="0"/>
              <a:t>ithin Devon there is an array of wider commissioning arrangements for speech and language therapy including NHS England, </a:t>
            </a:r>
            <a:r>
              <a:rPr lang="en-GB" sz="1400" b="0" i="0" u="none" strike="noStrike" baseline="0" dirty="0"/>
              <a:t>local authorities, settings, schools and colleges as well as parents and carers. </a:t>
            </a:r>
            <a:r>
              <a:rPr lang="en-GB" sz="1400" dirty="0">
                <a:solidFill>
                  <a:srgbClr val="111111"/>
                </a:solidFill>
                <a:ea typeface="Calibri"/>
              </a:rPr>
              <a:t>There is substantial evidence at both a national and local level that these diverse arrangements and a lack of a common framework has led to increased siloed working, differences in approaches, inequity, children/young people ‘falling through the gaps’ of different providers and a lack of understanding of the offer as a whole. </a:t>
            </a:r>
          </a:p>
          <a:p>
            <a:pPr marL="0" indent="0">
              <a:buNone/>
            </a:pPr>
            <a:r>
              <a:rPr lang="en-GB" sz="1400" b="0" i="0" u="none" strike="noStrike" baseline="0" dirty="0"/>
              <a:t>Legislation such as the Children and Families Act 2014 and the SEND Code of Practice expects local areas </a:t>
            </a:r>
            <a:r>
              <a:rPr lang="en-GB" sz="1400" dirty="0"/>
              <a:t>to develop </a:t>
            </a:r>
            <a:r>
              <a:rPr lang="en-GB" sz="1400" b="0" i="0" u="none" strike="noStrike" baseline="0" dirty="0"/>
              <a:t>joint commissioning arrangements. This involves bringing together the different organisations to review their current approach to commissioning for SLCN to maximise the use of finite resources and improve outcomes for 0-25 year olds, </a:t>
            </a:r>
            <a:r>
              <a:rPr lang="en-GB" sz="1400" dirty="0"/>
              <a:t>including those </a:t>
            </a:r>
            <a:r>
              <a:rPr lang="en-GB" sz="1400" b="0" i="0" u="none" strike="noStrike" baseline="0" dirty="0"/>
              <a:t>with SEND and their families.</a:t>
            </a:r>
            <a:r>
              <a:rPr lang="en-GB" sz="1400" dirty="0">
                <a:solidFill>
                  <a:srgbClr val="111111"/>
                </a:solidFill>
                <a:ea typeface="Calibri"/>
              </a:rPr>
              <a:t> </a:t>
            </a:r>
          </a:p>
          <a:p>
            <a:pPr marL="0" indent="0">
              <a:buNone/>
            </a:pPr>
            <a:r>
              <a:rPr lang="en-GB" sz="1400" dirty="0">
                <a:solidFill>
                  <a:srgbClr val="111111"/>
                </a:solidFill>
                <a:ea typeface="Calibri"/>
              </a:rPr>
              <a:t>This strategy recognises that SLTs provide only part of the offer to children and young people. Education, care, public health, voluntary, community and the independent sector also contribute to the SLC and SLCN provision in a multifaceted manner. Evidence has shown that mapping and understanding this wider offer enables a clearer overview of the different elements and how they contribute to the whole picture. This in turn enables greater opportunities for effective integration, improvements in service design as well as enhancing opportunities for efficiencies to be identified and addressed in a sustainable and responsive manner. This ensures there is an equitable and robust continuum of offer that meets needs in a holistic manner.   </a:t>
            </a:r>
          </a:p>
        </p:txBody>
      </p:sp>
      <p:sp>
        <p:nvSpPr>
          <p:cNvPr id="4" name="Title 1">
            <a:extLst>
              <a:ext uri="{FF2B5EF4-FFF2-40B4-BE49-F238E27FC236}">
                <a16:creationId xmlns:a16="http://schemas.microsoft.com/office/drawing/2014/main" id="{FC952D67-5A82-C562-2A74-B72798034D98}"/>
              </a:ext>
            </a:extLst>
          </p:cNvPr>
          <p:cNvSpPr txBox="1">
            <a:spLocks/>
          </p:cNvSpPr>
          <p:nvPr/>
        </p:nvSpPr>
        <p:spPr>
          <a:xfrm>
            <a:off x="0" y="-1"/>
            <a:ext cx="12192000" cy="614150"/>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GB" sz="2400" b="1" dirty="0">
                <a:solidFill>
                  <a:schemeClr val="bg1"/>
                </a:solidFill>
                <a:latin typeface="Arial"/>
                <a:cs typeface="Arial"/>
              </a:rPr>
              <a:t>Strategic Drivers: </a:t>
            </a:r>
            <a:r>
              <a:rPr kumimoji="0" lang="en-GB" sz="2400" b="0" i="0" u="none" strike="noStrike" kern="1200" cap="none" spc="0" normalizeH="0" baseline="0" noProof="0" dirty="0">
                <a:ln>
                  <a:noFill/>
                </a:ln>
                <a:solidFill>
                  <a:prstClr val="white"/>
                </a:solidFill>
                <a:effectLst/>
                <a:uLnTx/>
                <a:uFillTx/>
                <a:latin typeface="Arial"/>
                <a:ea typeface="+mj-ea"/>
                <a:cs typeface="Arial"/>
              </a:rPr>
              <a:t>Current Offer In Devon</a:t>
            </a:r>
          </a:p>
        </p:txBody>
      </p:sp>
      <p:sp>
        <p:nvSpPr>
          <p:cNvPr id="2" name="TextBox 1">
            <a:extLst>
              <a:ext uri="{FF2B5EF4-FFF2-40B4-BE49-F238E27FC236}">
                <a16:creationId xmlns:a16="http://schemas.microsoft.com/office/drawing/2014/main" id="{27C50F7A-88A8-D434-6D17-A1436ABBD585}"/>
              </a:ext>
            </a:extLst>
          </p:cNvPr>
          <p:cNvSpPr txBox="1"/>
          <p:nvPr/>
        </p:nvSpPr>
        <p:spPr>
          <a:xfrm>
            <a:off x="742604" y="5221917"/>
            <a:ext cx="10706792" cy="738664"/>
          </a:xfrm>
          <a:prstGeom prst="rect">
            <a:avLst/>
          </a:prstGeom>
          <a:noFill/>
          <a:ln w="38100">
            <a:solidFill>
              <a:schemeClr val="accent1"/>
            </a:solidFill>
          </a:ln>
        </p:spPr>
        <p:txBody>
          <a:bodyPr wrap="square" rtlCol="0">
            <a:spAutoFit/>
          </a:bodyPr>
          <a:lstStyle/>
          <a:p>
            <a:pPr algn="ctr"/>
            <a:r>
              <a:rPr lang="en-GB" sz="1400" b="0" i="0" u="none" strike="noStrike" baseline="0" dirty="0">
                <a:solidFill>
                  <a:srgbClr val="000000"/>
                </a:solidFill>
                <a:latin typeface="Arial" panose="020B0604020202020204" pitchFamily="34" charset="0"/>
                <a:cs typeface="Arial" panose="020B0604020202020204" pitchFamily="34" charset="0"/>
              </a:rPr>
              <a:t>‘It is important for commissioners to consider the whole range of provision, the need for complementary system components and how the parts work together. There needs to be an understanding of services provided by the local authority, schools, health agencies, the voluntary and community sector, and private or independent providers’ Commissioning Support Programme, 2011</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432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D637FF4-0D16-47CB-A08C-FF23D6404D2E}"/>
              </a:ext>
            </a:extLst>
          </p:cNvPr>
          <p:cNvSpPr>
            <a:spLocks noGrp="1"/>
          </p:cNvSpPr>
          <p:nvPr>
            <p:ph type="title"/>
          </p:nvPr>
        </p:nvSpPr>
        <p:spPr>
          <a:xfrm>
            <a:off x="0" y="0"/>
            <a:ext cx="12192000" cy="600501"/>
          </a:xfrm>
          <a:solidFill>
            <a:schemeClr val="accent1">
              <a:lumMod val="75000"/>
            </a:schemeClr>
          </a:solidFill>
        </p:spPr>
        <p:txBody>
          <a:bodyPr anchor="ctr">
            <a:noAutofit/>
          </a:bodyPr>
          <a:lstStyle/>
          <a:p>
            <a:pPr algn="ctr"/>
            <a:r>
              <a:rPr lang="en-GB" sz="2400" b="1" dirty="0">
                <a:solidFill>
                  <a:schemeClr val="bg1"/>
                </a:solidFill>
                <a:latin typeface="Arial" panose="020B0604020202020204" pitchFamily="34" charset="0"/>
                <a:cs typeface="Arial" panose="020B0604020202020204" pitchFamily="34" charset="0"/>
              </a:rPr>
              <a:t> Strategic Drivers: </a:t>
            </a:r>
            <a:r>
              <a:rPr lang="en-GB" sz="2400" dirty="0">
                <a:solidFill>
                  <a:schemeClr val="bg1"/>
                </a:solidFill>
                <a:latin typeface="Arial" panose="020B0604020202020204" pitchFamily="34" charset="0"/>
                <a:cs typeface="Arial" panose="020B0604020202020204" pitchFamily="34" charset="0"/>
              </a:rPr>
              <a:t>Voice of Children, Young People, Parent/Carers &amp; Staff</a:t>
            </a:r>
          </a:p>
        </p:txBody>
      </p:sp>
      <p:graphicFrame>
        <p:nvGraphicFramePr>
          <p:cNvPr id="3" name="Diagram 2">
            <a:extLst>
              <a:ext uri="{FF2B5EF4-FFF2-40B4-BE49-F238E27FC236}">
                <a16:creationId xmlns:a16="http://schemas.microsoft.com/office/drawing/2014/main" id="{A212D9FE-547D-399C-C40A-8C678EA45347}"/>
              </a:ext>
            </a:extLst>
          </p:cNvPr>
          <p:cNvGraphicFramePr/>
          <p:nvPr>
            <p:extLst>
              <p:ext uri="{D42A27DB-BD31-4B8C-83A1-F6EECF244321}">
                <p14:modId xmlns:p14="http://schemas.microsoft.com/office/powerpoint/2010/main" val="3392164822"/>
              </p:ext>
            </p:extLst>
          </p:nvPr>
        </p:nvGraphicFramePr>
        <p:xfrm>
          <a:off x="138752" y="887103"/>
          <a:ext cx="11914495" cy="59708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0302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EE4C8-86E5-C66E-062B-11513F26BB88}"/>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9B9FC922-DA86-9E19-6A00-5D452997CA32}"/>
              </a:ext>
            </a:extLst>
          </p:cNvPr>
          <p:cNvGraphicFramePr/>
          <p:nvPr>
            <p:extLst>
              <p:ext uri="{D42A27DB-BD31-4B8C-83A1-F6EECF244321}">
                <p14:modId xmlns:p14="http://schemas.microsoft.com/office/powerpoint/2010/main" val="868761503"/>
              </p:ext>
            </p:extLst>
          </p:nvPr>
        </p:nvGraphicFramePr>
        <p:xfrm>
          <a:off x="219856" y="554872"/>
          <a:ext cx="11752288" cy="63031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a:extLst>
              <a:ext uri="{FF2B5EF4-FFF2-40B4-BE49-F238E27FC236}">
                <a16:creationId xmlns:a16="http://schemas.microsoft.com/office/drawing/2014/main" id="{A1A87557-EED7-C444-2ED0-E88C112D5924}"/>
              </a:ext>
            </a:extLst>
          </p:cNvPr>
          <p:cNvSpPr txBox="1">
            <a:spLocks/>
          </p:cNvSpPr>
          <p:nvPr/>
        </p:nvSpPr>
        <p:spPr>
          <a:xfrm>
            <a:off x="0" y="0"/>
            <a:ext cx="12192000" cy="720000"/>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Strategic Drivers: </a:t>
            </a:r>
            <a:r>
              <a:rPr kumimoji="0" lang="en-GB" sz="2400" b="0" i="0" u="none" strike="noStrike" kern="1200" cap="none" spc="0" normalizeH="0" baseline="0" noProof="0" dirty="0">
                <a:ln>
                  <a:noFill/>
                </a:ln>
                <a:solidFill>
                  <a:prstClr val="white"/>
                </a:solidFill>
                <a:effectLst/>
                <a:uLnTx/>
                <a:uFillTx/>
                <a:latin typeface="Arial"/>
                <a:ea typeface="+mj-ea"/>
                <a:cs typeface="Arial"/>
              </a:rPr>
              <a:t>Evidence Base</a:t>
            </a:r>
            <a:endParaRPr kumimoji="0" lang="en-GB" sz="2400" b="1" i="0" u="none" strike="noStrike" kern="1200" cap="none" spc="0" normalizeH="0" baseline="0" noProof="0" dirty="0">
              <a:ln>
                <a:noFill/>
              </a:ln>
              <a:solidFill>
                <a:prstClr val="white"/>
              </a:solidFill>
              <a:effectLst/>
              <a:uLnTx/>
              <a:uFillTx/>
              <a:latin typeface="Arial"/>
              <a:ea typeface="+mj-ea"/>
              <a:cs typeface="Arial"/>
            </a:endParaRPr>
          </a:p>
        </p:txBody>
      </p:sp>
    </p:spTree>
    <p:extLst>
      <p:ext uri="{BB962C8B-B14F-4D97-AF65-F5344CB8AC3E}">
        <p14:creationId xmlns:p14="http://schemas.microsoft.com/office/powerpoint/2010/main" val="837544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EEDB6FE-97F5-2835-BE80-8BF4DCF251D0}"/>
              </a:ext>
            </a:extLst>
          </p:cNvPr>
          <p:cNvSpPr txBox="1">
            <a:spLocks/>
          </p:cNvSpPr>
          <p:nvPr/>
        </p:nvSpPr>
        <p:spPr>
          <a:xfrm>
            <a:off x="0" y="-2"/>
            <a:ext cx="12192000" cy="720000"/>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GB" sz="2400" dirty="0">
                <a:solidFill>
                  <a:prstClr val="white"/>
                </a:solidFill>
                <a:latin typeface="Arial"/>
                <a:cs typeface="Arial"/>
              </a:rPr>
              <a:t>Strategic p</a:t>
            </a:r>
            <a:r>
              <a:rPr kumimoji="0" lang="en-GB" sz="2400" b="1" i="0" u="none" strike="noStrike" kern="1200" cap="none" spc="0" normalizeH="0" baseline="0" noProof="0" dirty="0" err="1">
                <a:ln>
                  <a:noFill/>
                </a:ln>
                <a:solidFill>
                  <a:prstClr val="white"/>
                </a:solidFill>
                <a:effectLst/>
                <a:uLnTx/>
                <a:uFillTx/>
                <a:latin typeface="Arial"/>
                <a:ea typeface="+mj-ea"/>
                <a:cs typeface="Arial"/>
              </a:rPr>
              <a:t>rinciples</a:t>
            </a:r>
            <a:r>
              <a:rPr lang="en-GB" sz="2400" dirty="0">
                <a:solidFill>
                  <a:prstClr val="white"/>
                </a:solidFill>
                <a:latin typeface="Arial"/>
                <a:cs typeface="Arial"/>
              </a:rPr>
              <a:t> that underpin our approaches across Devon</a:t>
            </a:r>
            <a:endParaRPr kumimoji="0" lang="en-GB" sz="2400" b="0" i="0" u="none" strike="noStrike" kern="1200" cap="none" spc="0" normalizeH="0" baseline="0" noProof="0" dirty="0">
              <a:ln>
                <a:noFill/>
              </a:ln>
              <a:solidFill>
                <a:prstClr val="white"/>
              </a:solidFill>
              <a:effectLst/>
              <a:uLnTx/>
              <a:uFillTx/>
              <a:latin typeface="Arial"/>
              <a:ea typeface="+mj-ea"/>
              <a:cs typeface="Arial"/>
            </a:endParaRPr>
          </a:p>
        </p:txBody>
      </p:sp>
      <p:grpSp>
        <p:nvGrpSpPr>
          <p:cNvPr id="107" name="Group 106">
            <a:extLst>
              <a:ext uri="{FF2B5EF4-FFF2-40B4-BE49-F238E27FC236}">
                <a16:creationId xmlns:a16="http://schemas.microsoft.com/office/drawing/2014/main" id="{879A1CB4-4228-5533-C257-4AD0888559AE}"/>
              </a:ext>
            </a:extLst>
          </p:cNvPr>
          <p:cNvGrpSpPr/>
          <p:nvPr/>
        </p:nvGrpSpPr>
        <p:grpSpPr>
          <a:xfrm>
            <a:off x="1647826" y="1234021"/>
            <a:ext cx="8462851" cy="4442039"/>
            <a:chOff x="1447801" y="1090985"/>
            <a:chExt cx="8479864" cy="4500503"/>
          </a:xfrm>
        </p:grpSpPr>
        <p:sp>
          <p:nvSpPr>
            <p:cNvPr id="49" name="Freeform: Shape 48">
              <a:extLst>
                <a:ext uri="{FF2B5EF4-FFF2-40B4-BE49-F238E27FC236}">
                  <a16:creationId xmlns:a16="http://schemas.microsoft.com/office/drawing/2014/main" id="{29561A5B-232C-6440-9133-D7A136425D23}"/>
                </a:ext>
              </a:extLst>
            </p:cNvPr>
            <p:cNvSpPr/>
            <p:nvPr/>
          </p:nvSpPr>
          <p:spPr>
            <a:xfrm>
              <a:off x="1849657" y="1097347"/>
              <a:ext cx="3638579" cy="725563"/>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1" tIns="34291" rIns="64008" bIns="34291" numCol="1" spcCol="1270" anchor="ctr" anchorCtr="0">
              <a:noAutofit/>
            </a:bodyPr>
            <a:lstStyle/>
            <a:p>
              <a:pPr marL="914446" marR="0" lvl="2" indent="0" algn="ctr"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Child centred</a:t>
              </a:r>
            </a:p>
          </p:txBody>
        </p:sp>
        <p:sp>
          <p:nvSpPr>
            <p:cNvPr id="50" name="Oval 49">
              <a:extLst>
                <a:ext uri="{FF2B5EF4-FFF2-40B4-BE49-F238E27FC236}">
                  <a16:creationId xmlns:a16="http://schemas.microsoft.com/office/drawing/2014/main" id="{F43CAF8C-8BB8-B69A-5998-B851CF30113B}"/>
                </a:ext>
              </a:extLst>
            </p:cNvPr>
            <p:cNvSpPr/>
            <p:nvPr/>
          </p:nvSpPr>
          <p:spPr>
            <a:xfrm>
              <a:off x="1468830" y="1090985"/>
              <a:ext cx="803711" cy="725558"/>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5EB8"/>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9E652068-CABF-B254-68A2-8504053D69FB}"/>
                </a:ext>
              </a:extLst>
            </p:cNvPr>
            <p:cNvSpPr/>
            <p:nvPr/>
          </p:nvSpPr>
          <p:spPr>
            <a:xfrm>
              <a:off x="1849657" y="2039493"/>
              <a:ext cx="3638579" cy="725561"/>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0" tIns="34291" rIns="64008" bIns="34290" numCol="1" spcCol="1270" anchor="ctr" anchorCtr="0">
              <a:noAutofit/>
            </a:bodyPr>
            <a:lstStyle/>
            <a:p>
              <a:pPr marL="914446" marR="0" lvl="2" indent="0" algn="ctr"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Work with us</a:t>
              </a:r>
            </a:p>
          </p:txBody>
        </p:sp>
        <p:sp>
          <p:nvSpPr>
            <p:cNvPr id="52" name="Oval 51">
              <a:extLst>
                <a:ext uri="{FF2B5EF4-FFF2-40B4-BE49-F238E27FC236}">
                  <a16:creationId xmlns:a16="http://schemas.microsoft.com/office/drawing/2014/main" id="{A83795F0-EE1E-214F-3CC3-2C002AC4196E}"/>
                </a:ext>
              </a:extLst>
            </p:cNvPr>
            <p:cNvSpPr/>
            <p:nvPr/>
          </p:nvSpPr>
          <p:spPr>
            <a:xfrm>
              <a:off x="1447801" y="2039496"/>
              <a:ext cx="803711" cy="725558"/>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62FCD80E-98FC-762A-DFB0-94AD5AF908D7}"/>
                </a:ext>
              </a:extLst>
            </p:cNvPr>
            <p:cNvSpPr/>
            <p:nvPr/>
          </p:nvSpPr>
          <p:spPr>
            <a:xfrm>
              <a:off x="1849657" y="2981637"/>
              <a:ext cx="3638579" cy="725561"/>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1" tIns="34291" rIns="64008" bIns="34290" numCol="1" spcCol="1270" anchor="ctr" anchorCtr="0">
              <a:noAutofit/>
            </a:bodyPr>
            <a:lstStyle/>
            <a:p>
              <a:pPr marL="914446" marR="0" lvl="2" indent="0" algn="ctr"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Early support</a:t>
              </a:r>
            </a:p>
          </p:txBody>
        </p:sp>
        <p:sp>
          <p:nvSpPr>
            <p:cNvPr id="54" name="Oval 53">
              <a:extLst>
                <a:ext uri="{FF2B5EF4-FFF2-40B4-BE49-F238E27FC236}">
                  <a16:creationId xmlns:a16="http://schemas.microsoft.com/office/drawing/2014/main" id="{69D55C6C-E5CF-9111-8725-D315D5D783AF}"/>
                </a:ext>
              </a:extLst>
            </p:cNvPr>
            <p:cNvSpPr/>
            <p:nvPr/>
          </p:nvSpPr>
          <p:spPr>
            <a:xfrm>
              <a:off x="1480031" y="2981637"/>
              <a:ext cx="803711" cy="725558"/>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ADCB401B-CE6E-62DA-D1EE-31F9FDA3D098}"/>
                </a:ext>
              </a:extLst>
            </p:cNvPr>
            <p:cNvSpPr/>
            <p:nvPr/>
          </p:nvSpPr>
          <p:spPr>
            <a:xfrm>
              <a:off x="1849657" y="3923783"/>
              <a:ext cx="3638582" cy="725561"/>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1" tIns="34291" rIns="64009" bIns="34290" numCol="1" spcCol="1270" anchor="ctr" anchorCtr="0">
              <a:noAutofit/>
            </a:bodyPr>
            <a:lstStyle/>
            <a:p>
              <a:pPr marL="914446" marR="0" lvl="2" indent="0" algn="ctr"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Aspiration</a:t>
              </a:r>
            </a:p>
          </p:txBody>
        </p:sp>
        <p:sp>
          <p:nvSpPr>
            <p:cNvPr id="56" name="Oval 55">
              <a:extLst>
                <a:ext uri="{FF2B5EF4-FFF2-40B4-BE49-F238E27FC236}">
                  <a16:creationId xmlns:a16="http://schemas.microsoft.com/office/drawing/2014/main" id="{3760E02B-CDDB-7435-415E-9CC577AF26F6}"/>
                </a:ext>
              </a:extLst>
            </p:cNvPr>
            <p:cNvSpPr/>
            <p:nvPr/>
          </p:nvSpPr>
          <p:spPr>
            <a:xfrm>
              <a:off x="1447803" y="3923786"/>
              <a:ext cx="803711" cy="725558"/>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D1B5483A-E196-69E4-A72E-D63DDC073446}"/>
                </a:ext>
              </a:extLst>
            </p:cNvPr>
            <p:cNvSpPr/>
            <p:nvPr/>
          </p:nvSpPr>
          <p:spPr>
            <a:xfrm>
              <a:off x="1849657" y="4865927"/>
              <a:ext cx="3638579" cy="725561"/>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0" tIns="34291" rIns="64008" bIns="34290" numCol="1" spcCol="1270" anchor="ctr" anchorCtr="0">
              <a:noAutofit/>
            </a:bodyPr>
            <a:lstStyle/>
            <a:p>
              <a:pPr marL="914446" marR="0" lvl="2" indent="0" algn="ctr"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Independence</a:t>
              </a:r>
            </a:p>
          </p:txBody>
        </p:sp>
        <p:sp>
          <p:nvSpPr>
            <p:cNvPr id="58" name="Oval 57">
              <a:extLst>
                <a:ext uri="{FF2B5EF4-FFF2-40B4-BE49-F238E27FC236}">
                  <a16:creationId xmlns:a16="http://schemas.microsoft.com/office/drawing/2014/main" id="{378D43E1-F16D-CBB5-CABE-E64AC9F59FF6}"/>
                </a:ext>
              </a:extLst>
            </p:cNvPr>
            <p:cNvSpPr/>
            <p:nvPr/>
          </p:nvSpPr>
          <p:spPr>
            <a:xfrm>
              <a:off x="1447804" y="4865928"/>
              <a:ext cx="803711" cy="725558"/>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C27DDB2A-D6D7-404D-1CD3-96F090859300}"/>
                </a:ext>
              </a:extLst>
            </p:cNvPr>
            <p:cNvSpPr/>
            <p:nvPr/>
          </p:nvSpPr>
          <p:spPr>
            <a:xfrm flipH="1">
              <a:off x="5890093" y="1099876"/>
              <a:ext cx="3636001" cy="725155"/>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1" tIns="34291" rIns="64008" bIns="34291" numCol="1" spcCol="1270" anchor="ctr" anchorCtr="0">
              <a:noAutofit/>
            </a:bodyPr>
            <a:lstStyle/>
            <a:p>
              <a:pPr marL="0" marR="0" lvl="0" indent="0" algn="l"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Experience of families</a:t>
              </a:r>
            </a:p>
          </p:txBody>
        </p:sp>
        <p:sp>
          <p:nvSpPr>
            <p:cNvPr id="61" name="Oval 60">
              <a:extLst>
                <a:ext uri="{FF2B5EF4-FFF2-40B4-BE49-F238E27FC236}">
                  <a16:creationId xmlns:a16="http://schemas.microsoft.com/office/drawing/2014/main" id="{A7B85C2C-3D36-CAA4-6100-CED80539A5AE}"/>
                </a:ext>
              </a:extLst>
            </p:cNvPr>
            <p:cNvSpPr/>
            <p:nvPr/>
          </p:nvSpPr>
          <p:spPr>
            <a:xfrm flipH="1">
              <a:off x="9124523" y="1099879"/>
              <a:ext cx="803142" cy="725149"/>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1F2B4E23-BC5B-ACE1-AC6E-DDFFBF522C4A}"/>
                </a:ext>
              </a:extLst>
            </p:cNvPr>
            <p:cNvSpPr/>
            <p:nvPr/>
          </p:nvSpPr>
          <p:spPr>
            <a:xfrm flipH="1">
              <a:off x="5890093" y="2041492"/>
              <a:ext cx="3636001" cy="725152"/>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0" tIns="34291" rIns="64008" bIns="34290" numCol="1" spcCol="1270" anchor="ctr" anchorCtr="0">
              <a:noAutofit/>
            </a:bodyPr>
            <a:lstStyle/>
            <a:p>
              <a:pPr marL="0" marR="0" lvl="0" indent="0" algn="l"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Inclusive communities</a:t>
              </a:r>
            </a:p>
          </p:txBody>
        </p:sp>
        <p:sp>
          <p:nvSpPr>
            <p:cNvPr id="63" name="Oval 62">
              <a:extLst>
                <a:ext uri="{FF2B5EF4-FFF2-40B4-BE49-F238E27FC236}">
                  <a16:creationId xmlns:a16="http://schemas.microsoft.com/office/drawing/2014/main" id="{EE410287-5EDA-6459-690C-C8882E6AE4AF}"/>
                </a:ext>
              </a:extLst>
            </p:cNvPr>
            <p:cNvSpPr/>
            <p:nvPr/>
          </p:nvSpPr>
          <p:spPr>
            <a:xfrm flipH="1">
              <a:off x="9124523" y="2041494"/>
              <a:ext cx="803142" cy="725149"/>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8D7E264D-A144-EAED-FC31-6A2FA5DA53CB}"/>
                </a:ext>
              </a:extLst>
            </p:cNvPr>
            <p:cNvSpPr/>
            <p:nvPr/>
          </p:nvSpPr>
          <p:spPr>
            <a:xfrm flipH="1">
              <a:off x="5890093" y="2983105"/>
              <a:ext cx="3636001" cy="725152"/>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1" tIns="34291" rIns="64008" bIns="34290" numCol="1" spcCol="1270" anchor="ctr" anchorCtr="0">
              <a:noAutofit/>
            </a:bodyPr>
            <a:lstStyle/>
            <a:p>
              <a:pPr marL="0" marR="0" lvl="0" indent="0" algn="l"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Recognise needs</a:t>
              </a:r>
            </a:p>
          </p:txBody>
        </p:sp>
        <p:sp>
          <p:nvSpPr>
            <p:cNvPr id="65" name="Oval 64">
              <a:extLst>
                <a:ext uri="{FF2B5EF4-FFF2-40B4-BE49-F238E27FC236}">
                  <a16:creationId xmlns:a16="http://schemas.microsoft.com/office/drawing/2014/main" id="{6654E7FA-0593-8DD5-50C2-081592766C9C}"/>
                </a:ext>
              </a:extLst>
            </p:cNvPr>
            <p:cNvSpPr/>
            <p:nvPr/>
          </p:nvSpPr>
          <p:spPr>
            <a:xfrm flipH="1">
              <a:off x="9124523" y="2983108"/>
              <a:ext cx="803142" cy="725149"/>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A2251F31-A815-2CC3-7FE0-5CCA1543C2B8}"/>
                </a:ext>
              </a:extLst>
            </p:cNvPr>
            <p:cNvSpPr/>
            <p:nvPr/>
          </p:nvSpPr>
          <p:spPr>
            <a:xfrm flipH="1">
              <a:off x="5890090" y="3924721"/>
              <a:ext cx="3636004" cy="725152"/>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1" tIns="34291" rIns="64009" bIns="34290" numCol="1" spcCol="1270" anchor="ctr" anchorCtr="0">
              <a:noAutofit/>
            </a:bodyPr>
            <a:lstStyle/>
            <a:p>
              <a:pPr marL="0" marR="0" lvl="0" indent="0" algn="l"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Long term thinking</a:t>
              </a:r>
            </a:p>
          </p:txBody>
        </p:sp>
        <p:sp>
          <p:nvSpPr>
            <p:cNvPr id="67" name="Oval 66">
              <a:extLst>
                <a:ext uri="{FF2B5EF4-FFF2-40B4-BE49-F238E27FC236}">
                  <a16:creationId xmlns:a16="http://schemas.microsoft.com/office/drawing/2014/main" id="{78E4CE5B-A33E-EE51-112C-9BE97E6AB3CC}"/>
                </a:ext>
              </a:extLst>
            </p:cNvPr>
            <p:cNvSpPr/>
            <p:nvPr/>
          </p:nvSpPr>
          <p:spPr>
            <a:xfrm flipH="1">
              <a:off x="9124523" y="3924723"/>
              <a:ext cx="803142" cy="725149"/>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974861E0-2156-438F-AF5B-22DAD44E6248}"/>
                </a:ext>
              </a:extLst>
            </p:cNvPr>
            <p:cNvSpPr/>
            <p:nvPr/>
          </p:nvSpPr>
          <p:spPr>
            <a:xfrm flipH="1">
              <a:off x="5890093" y="4866334"/>
              <a:ext cx="3636001" cy="725152"/>
            </a:xfrm>
            <a:custGeom>
              <a:avLst/>
              <a:gdLst>
                <a:gd name="connsiteX0" fmla="*/ 0 w 1266825"/>
                <a:gd name="connsiteY0" fmla="*/ 0 h 279824"/>
                <a:gd name="connsiteX1" fmla="*/ 1126913 w 1266825"/>
                <a:gd name="connsiteY1" fmla="*/ 0 h 279824"/>
                <a:gd name="connsiteX2" fmla="*/ 1266825 w 1266825"/>
                <a:gd name="connsiteY2" fmla="*/ 139912 h 279824"/>
                <a:gd name="connsiteX3" fmla="*/ 1126913 w 1266825"/>
                <a:gd name="connsiteY3" fmla="*/ 279824 h 279824"/>
                <a:gd name="connsiteX4" fmla="*/ 0 w 1266825"/>
                <a:gd name="connsiteY4" fmla="*/ 279824 h 279824"/>
                <a:gd name="connsiteX5" fmla="*/ 0 w 1266825"/>
                <a:gd name="connsiteY5" fmla="*/ 0 h 27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79824">
                  <a:moveTo>
                    <a:pt x="1266825" y="279823"/>
                  </a:moveTo>
                  <a:lnTo>
                    <a:pt x="139912" y="279823"/>
                  </a:lnTo>
                  <a:lnTo>
                    <a:pt x="0" y="139912"/>
                  </a:lnTo>
                  <a:lnTo>
                    <a:pt x="139912" y="1"/>
                  </a:lnTo>
                  <a:lnTo>
                    <a:pt x="1266825" y="1"/>
                  </a:lnTo>
                  <a:lnTo>
                    <a:pt x="1266825" y="279823"/>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3350" tIns="34291" rIns="64008" bIns="34290" numCol="1" spcCol="1270" anchor="ctr" anchorCtr="0">
              <a:noAutofit/>
            </a:bodyPr>
            <a:lstStyle/>
            <a:p>
              <a:pPr marL="0" marR="0" lvl="0" indent="0" algn="l" defTabSz="40007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Communication</a:t>
              </a:r>
            </a:p>
          </p:txBody>
        </p:sp>
        <p:sp>
          <p:nvSpPr>
            <p:cNvPr id="69" name="Oval 68">
              <a:extLst>
                <a:ext uri="{FF2B5EF4-FFF2-40B4-BE49-F238E27FC236}">
                  <a16:creationId xmlns:a16="http://schemas.microsoft.com/office/drawing/2014/main" id="{DF224615-5C01-39C0-7193-DDF03891F25E}"/>
                </a:ext>
              </a:extLst>
            </p:cNvPr>
            <p:cNvSpPr/>
            <p:nvPr/>
          </p:nvSpPr>
          <p:spPr>
            <a:xfrm flipH="1">
              <a:off x="9124523" y="4866337"/>
              <a:ext cx="803142" cy="725149"/>
            </a:xfrm>
            <a:prstGeom prst="ellipse">
              <a:avLst/>
            </a:prstGeom>
            <a:solidFill>
              <a:schemeClr val="bg1"/>
            </a:solidFill>
            <a:ln>
              <a:solidFill>
                <a:schemeClr val="tx1"/>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82" name="Picture 2">
              <a:extLst>
                <a:ext uri="{FF2B5EF4-FFF2-40B4-BE49-F238E27FC236}">
                  <a16:creationId xmlns:a16="http://schemas.microsoft.com/office/drawing/2014/main" id="{EF0FAFDC-0E93-8D63-9CC0-2F009BB654F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62736" y="2125537"/>
              <a:ext cx="525600" cy="564970"/>
            </a:xfrm>
            <a:prstGeom prst="rect">
              <a:avLst/>
            </a:prstGeom>
            <a:noFill/>
            <a:extLst>
              <a:ext uri="{909E8E84-426E-40DD-AFC4-6F175D3DCCD1}">
                <a14:hiddenFill xmlns:a14="http://schemas.microsoft.com/office/drawing/2010/main">
                  <a:solidFill>
                    <a:srgbClr val="FFFFFF"/>
                  </a:solidFill>
                </a14:hiddenFill>
              </a:ext>
            </a:extLst>
          </p:spPr>
        </p:pic>
        <p:pic>
          <p:nvPicPr>
            <p:cNvPr id="84" name="Graphic 83" descr="Magnifying glass outline">
              <a:extLst>
                <a:ext uri="{FF2B5EF4-FFF2-40B4-BE49-F238E27FC236}">
                  <a16:creationId xmlns:a16="http://schemas.microsoft.com/office/drawing/2014/main" id="{B2C48846-36A2-42DB-98E0-3C286473ADF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263294" y="3064145"/>
              <a:ext cx="525600" cy="525600"/>
            </a:xfrm>
            <a:prstGeom prst="rect">
              <a:avLst/>
            </a:prstGeom>
          </p:spPr>
        </p:pic>
        <p:pic>
          <p:nvPicPr>
            <p:cNvPr id="86" name="Graphic 85" descr="Hourglass 30% with solid fill">
              <a:extLst>
                <a:ext uri="{FF2B5EF4-FFF2-40B4-BE49-F238E27FC236}">
                  <a16:creationId xmlns:a16="http://schemas.microsoft.com/office/drawing/2014/main" id="{4B6AE510-27AC-EF5B-3154-2D48D29BF8C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262736" y="4023762"/>
              <a:ext cx="525600" cy="525600"/>
            </a:xfrm>
            <a:prstGeom prst="rect">
              <a:avLst/>
            </a:prstGeom>
          </p:spPr>
        </p:pic>
        <p:pic>
          <p:nvPicPr>
            <p:cNvPr id="88" name="Graphic 87" descr="Target with solid fill">
              <a:extLst>
                <a:ext uri="{FF2B5EF4-FFF2-40B4-BE49-F238E27FC236}">
                  <a16:creationId xmlns:a16="http://schemas.microsoft.com/office/drawing/2014/main" id="{DA49A777-3795-9A85-7DE1-2940FD506B5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95909" y="1194709"/>
              <a:ext cx="549554" cy="549554"/>
            </a:xfrm>
            <a:prstGeom prst="rect">
              <a:avLst/>
            </a:prstGeom>
          </p:spPr>
        </p:pic>
        <p:pic>
          <p:nvPicPr>
            <p:cNvPr id="90" name="Graphic 89" descr="Megaphone1 outline">
              <a:extLst>
                <a:ext uri="{FF2B5EF4-FFF2-40B4-BE49-F238E27FC236}">
                  <a16:creationId xmlns:a16="http://schemas.microsoft.com/office/drawing/2014/main" id="{91096F60-D046-5D35-0AC0-215F9EC3D83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274016" y="4945132"/>
              <a:ext cx="525600" cy="525600"/>
            </a:xfrm>
            <a:prstGeom prst="rect">
              <a:avLst/>
            </a:prstGeom>
          </p:spPr>
        </p:pic>
        <p:pic>
          <p:nvPicPr>
            <p:cNvPr id="92" name="Graphic 91" descr="Handshake outline">
              <a:extLst>
                <a:ext uri="{FF2B5EF4-FFF2-40B4-BE49-F238E27FC236}">
                  <a16:creationId xmlns:a16="http://schemas.microsoft.com/office/drawing/2014/main" id="{67E40FC5-5F13-0B16-FCCE-F92A4A9CA68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94233" y="2164907"/>
              <a:ext cx="525600" cy="525600"/>
            </a:xfrm>
            <a:prstGeom prst="rect">
              <a:avLst/>
            </a:prstGeom>
          </p:spPr>
        </p:pic>
        <p:pic>
          <p:nvPicPr>
            <p:cNvPr id="96" name="Graphic 95" descr="Alarm clock outline">
              <a:extLst>
                <a:ext uri="{FF2B5EF4-FFF2-40B4-BE49-F238E27FC236}">
                  <a16:creationId xmlns:a16="http://schemas.microsoft.com/office/drawing/2014/main" id="{8EA72010-6F9B-7842-95F7-02E3CC27209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86856" y="3069770"/>
              <a:ext cx="525600" cy="525600"/>
            </a:xfrm>
            <a:prstGeom prst="rect">
              <a:avLst/>
            </a:prstGeom>
          </p:spPr>
        </p:pic>
        <p:pic>
          <p:nvPicPr>
            <p:cNvPr id="98" name="Graphic 97" descr="Trophy outline">
              <a:extLst>
                <a:ext uri="{FF2B5EF4-FFF2-40B4-BE49-F238E27FC236}">
                  <a16:creationId xmlns:a16="http://schemas.microsoft.com/office/drawing/2014/main" id="{1A29307D-06B8-3BEC-543F-83918E33A25A}"/>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86856" y="4055257"/>
              <a:ext cx="525600" cy="525600"/>
            </a:xfrm>
            <a:prstGeom prst="rect">
              <a:avLst/>
            </a:prstGeom>
          </p:spPr>
        </p:pic>
        <p:pic>
          <p:nvPicPr>
            <p:cNvPr id="100" name="Graphic 99" descr="Hummingbird with solid fill">
              <a:extLst>
                <a:ext uri="{FF2B5EF4-FFF2-40B4-BE49-F238E27FC236}">
                  <a16:creationId xmlns:a16="http://schemas.microsoft.com/office/drawing/2014/main" id="{D1ABAF80-71BC-97D7-633A-F875B0173F2C}"/>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586856" y="4965905"/>
              <a:ext cx="525600" cy="525600"/>
            </a:xfrm>
            <a:prstGeom prst="rect">
              <a:avLst/>
            </a:prstGeom>
          </p:spPr>
        </p:pic>
        <p:pic>
          <p:nvPicPr>
            <p:cNvPr id="106" name="Graphic 105" descr="Users outline">
              <a:extLst>
                <a:ext uri="{FF2B5EF4-FFF2-40B4-BE49-F238E27FC236}">
                  <a16:creationId xmlns:a16="http://schemas.microsoft.com/office/drawing/2014/main" id="{2858840A-4701-BF79-1651-DD136C73600A}"/>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9262736" y="1197328"/>
              <a:ext cx="525600" cy="525600"/>
            </a:xfrm>
            <a:prstGeom prst="rect">
              <a:avLst/>
            </a:prstGeom>
          </p:spPr>
        </p:pic>
      </p:grpSp>
      <p:sp>
        <p:nvSpPr>
          <p:cNvPr id="108" name="TextBox 107">
            <a:extLst>
              <a:ext uri="{FF2B5EF4-FFF2-40B4-BE49-F238E27FC236}">
                <a16:creationId xmlns:a16="http://schemas.microsoft.com/office/drawing/2014/main" id="{87CB77C8-26EC-0C12-996D-2E3C6A6C53D7}"/>
              </a:ext>
            </a:extLst>
          </p:cNvPr>
          <p:cNvSpPr txBox="1"/>
          <p:nvPr/>
        </p:nvSpPr>
        <p:spPr>
          <a:xfrm>
            <a:off x="10265904" y="5083067"/>
            <a:ext cx="1554622" cy="461665"/>
          </a:xfrm>
          <a:prstGeom prst="rect">
            <a:avLst/>
          </a:prstGeom>
          <a:noFill/>
        </p:spPr>
        <p:txBody>
          <a:bodyPr wrap="square" lIns="91440" tIns="45720" rIns="91440" bIns="45720" rtlCol="0" anchor="t">
            <a:spAutoFit/>
          </a:bodyPr>
          <a:lstStyle/>
          <a:p>
            <a:pPr marL="0" marR="0" lvl="0" indent="0" algn="just"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Keep in touch</a:t>
            </a:r>
          </a:p>
          <a:p>
            <a:pPr marL="0" marR="0" lvl="0" indent="0" algn="just"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Give us the right information</a:t>
            </a:r>
          </a:p>
          <a:p>
            <a:pPr marL="0" marR="0" lvl="0" indent="0" algn="just"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Treat us with respect</a:t>
            </a:r>
          </a:p>
        </p:txBody>
      </p:sp>
      <p:sp>
        <p:nvSpPr>
          <p:cNvPr id="109" name="TextBox 108">
            <a:extLst>
              <a:ext uri="{FF2B5EF4-FFF2-40B4-BE49-F238E27FC236}">
                <a16:creationId xmlns:a16="http://schemas.microsoft.com/office/drawing/2014/main" id="{0ED5E122-1983-BE67-8222-02DD11ABC127}"/>
              </a:ext>
            </a:extLst>
          </p:cNvPr>
          <p:cNvSpPr txBox="1"/>
          <p:nvPr/>
        </p:nvSpPr>
        <p:spPr>
          <a:xfrm>
            <a:off x="174742" y="2064256"/>
            <a:ext cx="1619222" cy="707886"/>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Meet us where we are</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Make things easier, not harder</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Children, young people and families as true partners</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can work together</a:t>
            </a:r>
          </a:p>
        </p:txBody>
      </p:sp>
      <p:sp>
        <p:nvSpPr>
          <p:cNvPr id="110" name="TextBox 109">
            <a:extLst>
              <a:ext uri="{FF2B5EF4-FFF2-40B4-BE49-F238E27FC236}">
                <a16:creationId xmlns:a16="http://schemas.microsoft.com/office/drawing/2014/main" id="{7A9D46CB-3413-F0D0-2C6F-08C3A0329008}"/>
              </a:ext>
            </a:extLst>
          </p:cNvPr>
          <p:cNvSpPr txBox="1"/>
          <p:nvPr/>
        </p:nvSpPr>
        <p:spPr>
          <a:xfrm>
            <a:off x="174742" y="3100804"/>
            <a:ext cx="1554622" cy="707886"/>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right support at the right </a:t>
            </a:r>
            <a:r>
              <a:rPr kumimoji="0" lang="en-GB" sz="8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time.It</a:t>
            </a: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shouldn’t matter where you live or who you are</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People around you who understand</a:t>
            </a:r>
          </a:p>
        </p:txBody>
      </p:sp>
      <p:sp>
        <p:nvSpPr>
          <p:cNvPr id="111" name="TextBox 110">
            <a:extLst>
              <a:ext uri="{FF2B5EF4-FFF2-40B4-BE49-F238E27FC236}">
                <a16:creationId xmlns:a16="http://schemas.microsoft.com/office/drawing/2014/main" id="{40A21BC2-A53A-4E8C-5AE0-CC6FF5733D79}"/>
              </a:ext>
            </a:extLst>
          </p:cNvPr>
          <p:cNvSpPr txBox="1"/>
          <p:nvPr/>
        </p:nvSpPr>
        <p:spPr>
          <a:xfrm>
            <a:off x="174742" y="4093909"/>
            <a:ext cx="1554622" cy="584775"/>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Seeing the whole, real person</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Recognising strengths</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Open up hope</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Not just good enough</a:t>
            </a:r>
          </a:p>
        </p:txBody>
      </p:sp>
      <p:sp>
        <p:nvSpPr>
          <p:cNvPr id="112" name="TextBox 111">
            <a:extLst>
              <a:ext uri="{FF2B5EF4-FFF2-40B4-BE49-F238E27FC236}">
                <a16:creationId xmlns:a16="http://schemas.microsoft.com/office/drawing/2014/main" id="{767AC8C9-517E-D711-70C8-567F8ED6078A}"/>
              </a:ext>
            </a:extLst>
          </p:cNvPr>
          <p:cNvSpPr txBox="1"/>
          <p:nvPr/>
        </p:nvSpPr>
        <p:spPr>
          <a:xfrm>
            <a:off x="174742" y="5037560"/>
            <a:ext cx="1554622" cy="830997"/>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This should start early – transitions are stepping stones</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Individual approach</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Celebrating achievements</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Consider independence</a:t>
            </a:r>
          </a:p>
        </p:txBody>
      </p:sp>
      <p:sp>
        <p:nvSpPr>
          <p:cNvPr id="113" name="TextBox 112">
            <a:extLst>
              <a:ext uri="{FF2B5EF4-FFF2-40B4-BE49-F238E27FC236}">
                <a16:creationId xmlns:a16="http://schemas.microsoft.com/office/drawing/2014/main" id="{5C184CC0-4203-8190-64C3-371336635EDE}"/>
              </a:ext>
            </a:extLst>
          </p:cNvPr>
          <p:cNvSpPr txBox="1"/>
          <p:nvPr/>
        </p:nvSpPr>
        <p:spPr>
          <a:xfrm>
            <a:off x="10265904" y="1252323"/>
            <a:ext cx="1554622" cy="707886"/>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Families are respected, heard, considered and believed</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Sharing your experience makes a difference</a:t>
            </a:r>
          </a:p>
        </p:txBody>
      </p:sp>
      <p:sp>
        <p:nvSpPr>
          <p:cNvPr id="114" name="TextBox 113">
            <a:extLst>
              <a:ext uri="{FF2B5EF4-FFF2-40B4-BE49-F238E27FC236}">
                <a16:creationId xmlns:a16="http://schemas.microsoft.com/office/drawing/2014/main" id="{E6033F86-5A28-E6DD-1D34-C1125815A01D}"/>
              </a:ext>
            </a:extLst>
          </p:cNvPr>
          <p:cNvSpPr txBox="1"/>
          <p:nvPr/>
        </p:nvSpPr>
        <p:spPr>
          <a:xfrm>
            <a:off x="10265904" y="2164364"/>
            <a:ext cx="1554622" cy="707886"/>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Communities understood and meet our needs</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Misconceptions are challenged and corrected</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are not excluded</a:t>
            </a:r>
          </a:p>
        </p:txBody>
      </p:sp>
      <p:sp>
        <p:nvSpPr>
          <p:cNvPr id="115" name="TextBox 114">
            <a:extLst>
              <a:ext uri="{FF2B5EF4-FFF2-40B4-BE49-F238E27FC236}">
                <a16:creationId xmlns:a16="http://schemas.microsoft.com/office/drawing/2014/main" id="{2DC4FC4C-EFD6-96E4-3284-DCB3C3F444DB}"/>
              </a:ext>
            </a:extLst>
          </p:cNvPr>
          <p:cNvSpPr txBox="1"/>
          <p:nvPr/>
        </p:nvSpPr>
        <p:spPr>
          <a:xfrm>
            <a:off x="10265904" y="3119140"/>
            <a:ext cx="1554622" cy="830997"/>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More people should know and be confident about neurodiversity</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Look beyond behaviour</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Take aware hoops to jump through</a:t>
            </a:r>
          </a:p>
        </p:txBody>
      </p:sp>
      <p:sp>
        <p:nvSpPr>
          <p:cNvPr id="116" name="TextBox 115">
            <a:extLst>
              <a:ext uri="{FF2B5EF4-FFF2-40B4-BE49-F238E27FC236}">
                <a16:creationId xmlns:a16="http://schemas.microsoft.com/office/drawing/2014/main" id="{9FAF355F-AD97-6D97-8F87-385DD4732190}"/>
              </a:ext>
            </a:extLst>
          </p:cNvPr>
          <p:cNvSpPr txBox="1"/>
          <p:nvPr/>
        </p:nvSpPr>
        <p:spPr>
          <a:xfrm>
            <a:off x="10237968" y="4134142"/>
            <a:ext cx="1554622" cy="584775"/>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Most neurodiversity is lifelong</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Planning for next steps</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Impact and value rather than short term cost</a:t>
            </a:r>
          </a:p>
        </p:txBody>
      </p:sp>
      <p:sp>
        <p:nvSpPr>
          <p:cNvPr id="117" name="TextBox 116">
            <a:extLst>
              <a:ext uri="{FF2B5EF4-FFF2-40B4-BE49-F238E27FC236}">
                <a16:creationId xmlns:a16="http://schemas.microsoft.com/office/drawing/2014/main" id="{9516C08B-0E4C-04F7-E9AB-19F94A8C1B3F}"/>
              </a:ext>
            </a:extLst>
          </p:cNvPr>
          <p:cNvSpPr txBox="1"/>
          <p:nvPr/>
        </p:nvSpPr>
        <p:spPr>
          <a:xfrm>
            <a:off x="175421" y="1240302"/>
            <a:ext cx="1426651" cy="584775"/>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Child and family centred</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Needs-led rather than service-led</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Consider the whole person</a:t>
            </a:r>
          </a:p>
        </p:txBody>
      </p:sp>
      <p:sp>
        <p:nvSpPr>
          <p:cNvPr id="4" name="TextBox 3">
            <a:extLst>
              <a:ext uri="{FF2B5EF4-FFF2-40B4-BE49-F238E27FC236}">
                <a16:creationId xmlns:a16="http://schemas.microsoft.com/office/drawing/2014/main" id="{2BAAC48E-A369-6553-5100-BB2C6F90B142}"/>
              </a:ext>
            </a:extLst>
          </p:cNvPr>
          <p:cNvSpPr txBox="1"/>
          <p:nvPr/>
        </p:nvSpPr>
        <p:spPr>
          <a:xfrm>
            <a:off x="1420122" y="6000972"/>
            <a:ext cx="8690554"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GB" sz="2000" b="0" i="1" u="none" strike="noStrike" kern="1200" cap="none" spc="0" normalizeH="0" baseline="0" noProof="0">
                <a:ln>
                  <a:noFill/>
                </a:ln>
                <a:solidFill>
                  <a:prstClr val="black"/>
                </a:solidFill>
                <a:effectLst/>
                <a:uLnTx/>
                <a:uFillTx/>
                <a:latin typeface="Calibri" panose="020F0502020204030204"/>
                <a:ea typeface="+mn-ea"/>
                <a:cs typeface="+mn-cs"/>
              </a:rPr>
              <a:t>Devon Parent Carer Neurodiversity Expert Reference Group, 2024 (see Glossary) </a:t>
            </a: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4132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3DDD1CD-AA0F-6986-98D4-1225DDC893CD}"/>
              </a:ext>
            </a:extLst>
          </p:cNvPr>
          <p:cNvSpPr txBox="1">
            <a:spLocks/>
          </p:cNvSpPr>
          <p:nvPr/>
        </p:nvSpPr>
        <p:spPr>
          <a:xfrm>
            <a:off x="0" y="0"/>
            <a:ext cx="12191999" cy="658085"/>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fontAlgn="auto">
              <a:spcAft>
                <a:spcPts val="600"/>
              </a:spcAft>
              <a:buClrTx/>
              <a:buSzTx/>
              <a:tabLst/>
              <a:defRPr/>
            </a:pPr>
            <a:r>
              <a:rPr lang="en-US" sz="2400" dirty="0">
                <a:solidFill>
                  <a:schemeClr val="bg1"/>
                </a:solidFill>
              </a:rPr>
              <a:t>T</a:t>
            </a:r>
            <a:r>
              <a:rPr lang="en-US" sz="2400" b="1" dirty="0">
                <a:solidFill>
                  <a:schemeClr val="bg1"/>
                </a:solidFill>
              </a:rPr>
              <a:t>he Integrated Care Strategy and One Devon’s Joint Forward Plan (JFP) </a:t>
            </a:r>
            <a:endParaRPr kumimoji="0" lang="en-US" sz="2400" b="0" i="0" u="none" strike="noStrike" cap="none" spc="0" normalizeH="0" baseline="0" noProof="0" dirty="0">
              <a:ln>
                <a:noFill/>
              </a:ln>
              <a:solidFill>
                <a:schemeClr val="bg1"/>
              </a:solidFill>
              <a:effectLst/>
              <a:uLnTx/>
              <a:uFillTx/>
            </a:endParaRPr>
          </a:p>
        </p:txBody>
      </p:sp>
      <p:graphicFrame>
        <p:nvGraphicFramePr>
          <p:cNvPr id="10" name="Content Placeholder 2">
            <a:extLst>
              <a:ext uri="{FF2B5EF4-FFF2-40B4-BE49-F238E27FC236}">
                <a16:creationId xmlns:a16="http://schemas.microsoft.com/office/drawing/2014/main" id="{3040E9C5-B5CF-4A7F-43EC-4C549DAF23AF}"/>
              </a:ext>
            </a:extLst>
          </p:cNvPr>
          <p:cNvGraphicFramePr>
            <a:graphicFrameLocks noGrp="1"/>
          </p:cNvGraphicFramePr>
          <p:nvPr>
            <p:ph sz="half" idx="2"/>
            <p:extLst>
              <p:ext uri="{D42A27DB-BD31-4B8C-83A1-F6EECF244321}">
                <p14:modId xmlns:p14="http://schemas.microsoft.com/office/powerpoint/2010/main" val="2813353682"/>
              </p:ext>
            </p:extLst>
          </p:nvPr>
        </p:nvGraphicFramePr>
        <p:xfrm>
          <a:off x="746835" y="791571"/>
          <a:ext cx="10922000" cy="56501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1516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D4D10920-DA54-2C00-8CC0-57780DABC229}"/>
              </a:ext>
            </a:extLst>
          </p:cNvPr>
          <p:cNvGraphicFramePr/>
          <p:nvPr>
            <p:extLst>
              <p:ext uri="{D42A27DB-BD31-4B8C-83A1-F6EECF244321}">
                <p14:modId xmlns:p14="http://schemas.microsoft.com/office/powerpoint/2010/main" val="1926165715"/>
              </p:ext>
            </p:extLst>
          </p:nvPr>
        </p:nvGraphicFramePr>
        <p:xfrm>
          <a:off x="495443" y="837822"/>
          <a:ext cx="11201114"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a:extLst>
              <a:ext uri="{FF2B5EF4-FFF2-40B4-BE49-F238E27FC236}">
                <a16:creationId xmlns:a16="http://schemas.microsoft.com/office/drawing/2014/main" id="{9F00C8EB-362C-16D1-BE0E-DA8B8234B5B5}"/>
              </a:ext>
            </a:extLst>
          </p:cNvPr>
          <p:cNvSpPr txBox="1">
            <a:spLocks/>
          </p:cNvSpPr>
          <p:nvPr/>
        </p:nvSpPr>
        <p:spPr>
          <a:xfrm>
            <a:off x="0" y="-2"/>
            <a:ext cx="12192000" cy="720000"/>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Strategic Objectives within the JFP</a:t>
            </a:r>
          </a:p>
        </p:txBody>
      </p:sp>
    </p:spTree>
    <p:extLst>
      <p:ext uri="{BB962C8B-B14F-4D97-AF65-F5344CB8AC3E}">
        <p14:creationId xmlns:p14="http://schemas.microsoft.com/office/powerpoint/2010/main" val="1190869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AAD4A-8389-1E80-DA15-A863D27AB91D}"/>
              </a:ext>
            </a:extLst>
          </p:cNvPr>
          <p:cNvSpPr>
            <a:spLocks noGrp="1"/>
          </p:cNvSpPr>
          <p:nvPr>
            <p:ph type="title"/>
          </p:nvPr>
        </p:nvSpPr>
        <p:spPr>
          <a:xfrm>
            <a:off x="0" y="18256"/>
            <a:ext cx="12192000" cy="677780"/>
          </a:xfrm>
          <a:solidFill>
            <a:schemeClr val="accent1">
              <a:lumMod val="75000"/>
            </a:schemeClr>
          </a:solidFill>
        </p:spPr>
        <p:txBody>
          <a:bodyPr anchor="ctr">
            <a:normAutofit/>
          </a:bodyPr>
          <a:lstStyle/>
          <a:p>
            <a:pPr algn="ctr"/>
            <a:r>
              <a:rPr lang="en-GB" sz="2400" b="1" dirty="0">
                <a:solidFill>
                  <a:schemeClr val="bg1"/>
                </a:solidFill>
                <a:latin typeface="Arial" panose="020B0604020202020204" pitchFamily="34" charset="0"/>
                <a:cs typeface="Arial" panose="020B0604020202020204" pitchFamily="34" charset="0"/>
              </a:rPr>
              <a:t>SLCN transformation programme strategic aims:</a:t>
            </a:r>
          </a:p>
        </p:txBody>
      </p:sp>
      <p:graphicFrame>
        <p:nvGraphicFramePr>
          <p:cNvPr id="5" name="Content Placeholder 2">
            <a:extLst>
              <a:ext uri="{FF2B5EF4-FFF2-40B4-BE49-F238E27FC236}">
                <a16:creationId xmlns:a16="http://schemas.microsoft.com/office/drawing/2014/main" id="{B20B12F0-35DF-7713-7AFE-572D70A28ECD}"/>
              </a:ext>
            </a:extLst>
          </p:cNvPr>
          <p:cNvGraphicFramePr>
            <a:graphicFrameLocks noGrp="1"/>
          </p:cNvGraphicFramePr>
          <p:nvPr>
            <p:ph idx="1"/>
            <p:extLst>
              <p:ext uri="{D42A27DB-BD31-4B8C-83A1-F6EECF244321}">
                <p14:modId xmlns:p14="http://schemas.microsoft.com/office/powerpoint/2010/main" val="858117932"/>
              </p:ext>
            </p:extLst>
          </p:nvPr>
        </p:nvGraphicFramePr>
        <p:xfrm>
          <a:off x="191068" y="832514"/>
          <a:ext cx="11809863" cy="58958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8469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CD7D7F-9993-E77B-66C3-24519A4DBC97}"/>
              </a:ext>
            </a:extLst>
          </p:cNvPr>
          <p:cNvSpPr>
            <a:spLocks noGrp="1"/>
          </p:cNvSpPr>
          <p:nvPr>
            <p:ph idx="1"/>
          </p:nvPr>
        </p:nvSpPr>
        <p:spPr>
          <a:xfrm>
            <a:off x="158416" y="792258"/>
            <a:ext cx="11875168" cy="5658493"/>
          </a:xfrm>
        </p:spPr>
        <p:txBody>
          <a:bodyPr>
            <a:normAutofit/>
          </a:bodyPr>
          <a:lstStyle/>
          <a:p>
            <a:pPr marL="0" indent="0">
              <a:lnSpc>
                <a:spcPct val="100000"/>
              </a:lnSpc>
              <a:spcBef>
                <a:spcPts val="600"/>
              </a:spcBef>
              <a:spcAft>
                <a:spcPts val="600"/>
              </a:spcAft>
              <a:buNone/>
            </a:pPr>
            <a:r>
              <a:rPr lang="en-GB" sz="1400" dirty="0"/>
              <a:t>This strategy </a:t>
            </a:r>
          </a:p>
          <a:p>
            <a:pPr marL="285750" indent="-285750">
              <a:lnSpc>
                <a:spcPct val="100000"/>
              </a:lnSpc>
              <a:spcBef>
                <a:spcPts val="600"/>
              </a:spcBef>
              <a:spcAft>
                <a:spcPts val="600"/>
              </a:spcAft>
            </a:pPr>
            <a:r>
              <a:rPr lang="en-GB" sz="1400" dirty="0"/>
              <a:t>recognises that Speech, language and communication is ‘Everyone’s Business’ ; it does not fall to one single agency to meet the need - a whole systems approach is required. We are required ‘to think differently ’ and for us to be ambitious at both an organisational and strategic system level to improve transdisciplinary approaches in the context of where the child/young person and their families are. </a:t>
            </a:r>
          </a:p>
          <a:p>
            <a:pPr marL="285750" indent="-285750">
              <a:lnSpc>
                <a:spcPct val="100000"/>
              </a:lnSpc>
              <a:spcBef>
                <a:spcPts val="600"/>
              </a:spcBef>
              <a:spcAft>
                <a:spcPts val="600"/>
              </a:spcAft>
            </a:pPr>
            <a:r>
              <a:rPr lang="en-GB" sz="1400" dirty="0"/>
              <a:t>seeks to implement a holistic, population and evidenced based approach to SLCN to support our ability to aid recovery, develop sustainable approaches and improve outcomes for all our children and young people. To achieve this, consideration needs to be given as to how ‘services are planned, delivered and accessed ’ so together we can improve commissioning, practice and provision in both the short and long term.</a:t>
            </a:r>
          </a:p>
          <a:p>
            <a:pPr marL="285750" indent="-285750">
              <a:lnSpc>
                <a:spcPct val="100000"/>
              </a:lnSpc>
              <a:spcBef>
                <a:spcPts val="600"/>
              </a:spcBef>
              <a:spcAft>
                <a:spcPts val="600"/>
              </a:spcAft>
            </a:pPr>
            <a:r>
              <a:rPr lang="en-GB" sz="1400" dirty="0"/>
              <a:t>recognises that to address the scale of SLCN across Devon, there needs to be a shift in focus with a move from the approach of routinely referring all children to an “expert”; to an approach which develops and facilitates expertise within the context in which the child lives. Most importantly this includes supporting parents and those closest to the child to develop the skills needed to support their child’s SLC/SLCN. </a:t>
            </a:r>
          </a:p>
          <a:p>
            <a:pPr marL="0" indent="0" algn="l">
              <a:buNone/>
            </a:pPr>
            <a:r>
              <a:rPr lang="en-GB" sz="1400" i="0" u="none" strike="noStrike" baseline="0" dirty="0">
                <a:solidFill>
                  <a:srgbClr val="000000"/>
                </a:solidFill>
              </a:rPr>
              <a:t>To structure this work the SLCN strategy is using The Balanced System® Framework as a delivery model to drive forward improvements and facilitate transformation across health, education and care. </a:t>
            </a:r>
          </a:p>
          <a:p>
            <a:pPr marL="0" indent="0" algn="l">
              <a:lnSpc>
                <a:spcPct val="100000"/>
              </a:lnSpc>
              <a:spcBef>
                <a:spcPts val="600"/>
              </a:spcBef>
              <a:spcAft>
                <a:spcPts val="600"/>
              </a:spcAft>
              <a:buNone/>
            </a:pPr>
            <a:r>
              <a:rPr lang="en-GB" sz="1400" i="0" u="none" strike="noStrike" baseline="0" dirty="0">
                <a:solidFill>
                  <a:srgbClr val="000000"/>
                </a:solidFill>
              </a:rPr>
              <a:t>The Balanced System® </a:t>
            </a:r>
            <a:r>
              <a:rPr lang="en-GB" sz="1400" i="0" u="none" strike="noStrike" baseline="0" dirty="0">
                <a:solidFill>
                  <a:srgbClr val="1F1F1F"/>
                </a:solidFill>
              </a:rPr>
              <a:t>is an established, population-based, needs led and outcomes focused approach that provides </a:t>
            </a:r>
            <a:r>
              <a:rPr lang="en-GB" sz="1400" i="0" u="none" strike="noStrike" baseline="0" dirty="0">
                <a:solidFill>
                  <a:srgbClr val="000000"/>
                </a:solidFill>
              </a:rPr>
              <a:t>a whole system framework to improve the commissioning and delivery of services and support for SLCN in an integrated manner. </a:t>
            </a:r>
            <a:r>
              <a:rPr lang="en-GB" sz="1400" dirty="0">
                <a:solidFill>
                  <a:srgbClr val="000000"/>
                </a:solidFill>
              </a:rPr>
              <a:t>C</a:t>
            </a:r>
            <a:r>
              <a:rPr lang="en-GB" sz="1400" i="0" u="none" strike="noStrike" baseline="0" dirty="0">
                <a:solidFill>
                  <a:srgbClr val="000000"/>
                </a:solidFill>
              </a:rPr>
              <a:t>o-produced outcomes for children and young people and shared responsibility and accountability across the system partners for delivering these is a fundamental aspect of this framework.</a:t>
            </a:r>
          </a:p>
          <a:p>
            <a:pPr marL="0" indent="0">
              <a:lnSpc>
                <a:spcPct val="100000"/>
              </a:lnSpc>
              <a:spcBef>
                <a:spcPts val="600"/>
              </a:spcBef>
              <a:spcAft>
                <a:spcPts val="600"/>
              </a:spcAft>
              <a:buNone/>
            </a:pPr>
            <a:r>
              <a:rPr lang="en-GB" sz="1400" dirty="0"/>
              <a:t>In this model of support, speech and language therapy and support is delivered through collaborative working, supporting the child within the context of the home, early years and educational settings, and the wider community by working in partnership with others</a:t>
            </a:r>
            <a:r>
              <a:rPr lang="en-GB" sz="1400" i="0" u="none" strike="noStrike" baseline="0" dirty="0">
                <a:solidFill>
                  <a:srgbClr val="000000"/>
                </a:solidFill>
              </a:rPr>
              <a:t>.</a:t>
            </a:r>
          </a:p>
          <a:p>
            <a:pPr marL="0" indent="0">
              <a:lnSpc>
                <a:spcPct val="100000"/>
              </a:lnSpc>
              <a:spcBef>
                <a:spcPts val="600"/>
              </a:spcBef>
              <a:spcAft>
                <a:spcPts val="600"/>
              </a:spcAft>
              <a:buNone/>
            </a:pPr>
            <a:r>
              <a:rPr lang="en-GB" sz="1400" dirty="0">
                <a:solidFill>
                  <a:srgbClr val="09262D"/>
                </a:solidFill>
              </a:rPr>
              <a:t>Research has shown that successful implementation of T</a:t>
            </a:r>
            <a:r>
              <a:rPr lang="en-GB" sz="1400" i="0" dirty="0">
                <a:solidFill>
                  <a:srgbClr val="09262D"/>
                </a:solidFill>
                <a:effectLst/>
              </a:rPr>
              <a:t>h</a:t>
            </a:r>
            <a:r>
              <a:rPr lang="en-GB" sz="1400" dirty="0">
                <a:solidFill>
                  <a:srgbClr val="09262D"/>
                </a:solidFill>
              </a:rPr>
              <a:t>e Balanced System® F</a:t>
            </a:r>
            <a:r>
              <a:rPr lang="en-GB" sz="1400" i="0" dirty="0">
                <a:solidFill>
                  <a:srgbClr val="09262D"/>
                </a:solidFill>
                <a:effectLst/>
              </a:rPr>
              <a:t>ramework ensures that children and young people with speech, language, and communication needs get the </a:t>
            </a:r>
            <a:r>
              <a:rPr lang="en-GB" sz="1400" b="1" i="0" dirty="0">
                <a:solidFill>
                  <a:srgbClr val="09262D"/>
                </a:solidFill>
                <a:effectLst/>
              </a:rPr>
              <a:t>right support </a:t>
            </a:r>
            <a:r>
              <a:rPr lang="en-GB" sz="1400" i="0" dirty="0">
                <a:solidFill>
                  <a:srgbClr val="09262D"/>
                </a:solidFill>
                <a:effectLst/>
              </a:rPr>
              <a:t>at the </a:t>
            </a:r>
            <a:r>
              <a:rPr lang="en-GB" sz="1400" b="1" i="0" dirty="0">
                <a:solidFill>
                  <a:srgbClr val="09262D"/>
                </a:solidFill>
                <a:effectLst/>
              </a:rPr>
              <a:t>right time</a:t>
            </a:r>
            <a:r>
              <a:rPr lang="en-GB" sz="1400" i="0" dirty="0">
                <a:solidFill>
                  <a:srgbClr val="09262D"/>
                </a:solidFill>
                <a:effectLst/>
              </a:rPr>
              <a:t>, in the </a:t>
            </a:r>
            <a:r>
              <a:rPr lang="en-GB" sz="1400" b="1" i="0" dirty="0">
                <a:solidFill>
                  <a:srgbClr val="09262D"/>
                </a:solidFill>
                <a:effectLst/>
              </a:rPr>
              <a:t>right place </a:t>
            </a:r>
            <a:r>
              <a:rPr lang="en-GB" sz="1400" i="0" dirty="0">
                <a:solidFill>
                  <a:srgbClr val="09262D"/>
                </a:solidFill>
                <a:effectLst/>
              </a:rPr>
              <a:t>from people with the </a:t>
            </a:r>
            <a:r>
              <a:rPr lang="en-GB" sz="1400" b="1" i="0" dirty="0">
                <a:solidFill>
                  <a:srgbClr val="09262D"/>
                </a:solidFill>
                <a:effectLst/>
              </a:rPr>
              <a:t>right skills</a:t>
            </a:r>
            <a:r>
              <a:rPr lang="en-GB" sz="1400" dirty="0">
                <a:solidFill>
                  <a:srgbClr val="09262D"/>
                </a:solidFill>
              </a:rPr>
              <a:t>;</a:t>
            </a:r>
            <a:r>
              <a:rPr lang="en-GB" sz="1400" i="0" dirty="0">
                <a:solidFill>
                  <a:srgbClr val="09262D"/>
                </a:solidFill>
                <a:effectLst/>
              </a:rPr>
              <a:t> helping them </a:t>
            </a:r>
            <a:r>
              <a:rPr lang="en-GB" sz="1400" b="1" i="0" dirty="0">
                <a:solidFill>
                  <a:srgbClr val="09262D"/>
                </a:solidFill>
                <a:effectLst/>
              </a:rPr>
              <a:t>achieve the outcomes that matter to them</a:t>
            </a:r>
            <a:r>
              <a:rPr lang="en-GB" sz="1400" i="0" dirty="0">
                <a:solidFill>
                  <a:srgbClr val="09262D"/>
                </a:solidFill>
                <a:effectLst/>
              </a:rPr>
              <a:t>.</a:t>
            </a:r>
          </a:p>
          <a:p>
            <a:pPr marL="0" indent="0">
              <a:lnSpc>
                <a:spcPct val="100000"/>
              </a:lnSpc>
              <a:spcBef>
                <a:spcPts val="600"/>
              </a:spcBef>
              <a:spcAft>
                <a:spcPts val="600"/>
              </a:spcAft>
              <a:buNone/>
            </a:pPr>
            <a:endParaRPr lang="en-GB" sz="1400" dirty="0"/>
          </a:p>
          <a:p>
            <a:pPr marL="0" indent="0">
              <a:lnSpc>
                <a:spcPct val="100000"/>
              </a:lnSpc>
              <a:spcBef>
                <a:spcPts val="600"/>
              </a:spcBef>
              <a:spcAft>
                <a:spcPts val="600"/>
              </a:spcAft>
              <a:buNone/>
            </a:pPr>
            <a:endParaRPr lang="en-GB" sz="1400" dirty="0"/>
          </a:p>
          <a:p>
            <a:pPr marL="0" indent="0">
              <a:lnSpc>
                <a:spcPct val="100000"/>
              </a:lnSpc>
              <a:spcBef>
                <a:spcPts val="600"/>
              </a:spcBef>
              <a:spcAft>
                <a:spcPts val="600"/>
              </a:spcAft>
              <a:buNone/>
            </a:pPr>
            <a:endParaRPr lang="en-GB" sz="1400" dirty="0"/>
          </a:p>
          <a:p>
            <a:pPr marL="0" indent="0">
              <a:lnSpc>
                <a:spcPct val="100000"/>
              </a:lnSpc>
              <a:spcBef>
                <a:spcPts val="600"/>
              </a:spcBef>
              <a:spcAft>
                <a:spcPts val="600"/>
              </a:spcAft>
              <a:buNone/>
            </a:pPr>
            <a:endParaRPr lang="en-GB" sz="1400" dirty="0"/>
          </a:p>
        </p:txBody>
      </p:sp>
      <p:sp>
        <p:nvSpPr>
          <p:cNvPr id="5" name="Title 4">
            <a:extLst>
              <a:ext uri="{FF2B5EF4-FFF2-40B4-BE49-F238E27FC236}">
                <a16:creationId xmlns:a16="http://schemas.microsoft.com/office/drawing/2014/main" id="{74255B84-8CF2-F0DD-FCC6-41E458A09E1D}"/>
              </a:ext>
            </a:extLst>
          </p:cNvPr>
          <p:cNvSpPr>
            <a:spLocks noGrp="1"/>
          </p:cNvSpPr>
          <p:nvPr>
            <p:ph type="title"/>
          </p:nvPr>
        </p:nvSpPr>
        <p:spPr>
          <a:xfrm>
            <a:off x="0" y="0"/>
            <a:ext cx="12192000" cy="658085"/>
          </a:xfrm>
          <a:solidFill>
            <a:schemeClr val="accent1">
              <a:lumMod val="75000"/>
            </a:schemeClr>
          </a:solidFill>
        </p:spPr>
        <p:txBody>
          <a:bodyPr>
            <a:noAutofit/>
          </a:bodyPr>
          <a:lstStyle/>
          <a:p>
            <a:pPr algn="ctr"/>
            <a:r>
              <a:rPr lang="en-GB" sz="2400" dirty="0">
                <a:solidFill>
                  <a:schemeClr val="bg1"/>
                </a:solidFill>
              </a:rPr>
              <a:t>Strategic focus: </a:t>
            </a:r>
            <a:r>
              <a:rPr lang="en-GB" sz="2400" b="0" dirty="0">
                <a:solidFill>
                  <a:schemeClr val="bg1"/>
                </a:solidFill>
              </a:rPr>
              <a:t>To implement an evidenced based framework and sustainable delivery model to drive forward improvements</a:t>
            </a:r>
          </a:p>
        </p:txBody>
      </p:sp>
    </p:spTree>
    <p:extLst>
      <p:ext uri="{BB962C8B-B14F-4D97-AF65-F5344CB8AC3E}">
        <p14:creationId xmlns:p14="http://schemas.microsoft.com/office/powerpoint/2010/main" val="234338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D03C4-8194-C72A-5FC7-DF93E0A76BF2}"/>
              </a:ext>
            </a:extLst>
          </p:cNvPr>
          <p:cNvSpPr>
            <a:spLocks noGrp="1"/>
          </p:cNvSpPr>
          <p:nvPr>
            <p:ph type="title"/>
          </p:nvPr>
        </p:nvSpPr>
        <p:spPr>
          <a:xfrm>
            <a:off x="0" y="0"/>
            <a:ext cx="12192000" cy="685753"/>
          </a:xfrm>
          <a:solidFill>
            <a:schemeClr val="accent1">
              <a:lumMod val="75000"/>
            </a:schemeClr>
          </a:solidFill>
        </p:spPr>
        <p:txBody>
          <a:bodyPr>
            <a:normAutofit/>
          </a:bodyPr>
          <a:lstStyle/>
          <a:p>
            <a:r>
              <a:rPr lang="en-GB" sz="2400" b="1" dirty="0">
                <a:solidFill>
                  <a:schemeClr val="bg1"/>
                </a:solidFill>
                <a:latin typeface="Arial" panose="020B0604020202020204" pitchFamily="34" charset="0"/>
                <a:cs typeface="Arial" panose="020B0604020202020204" pitchFamily="34" charset="0"/>
              </a:rPr>
              <a:t>Contents</a:t>
            </a:r>
          </a:p>
        </p:txBody>
      </p:sp>
      <p:sp>
        <p:nvSpPr>
          <p:cNvPr id="3" name="Content Placeholder 2">
            <a:extLst>
              <a:ext uri="{FF2B5EF4-FFF2-40B4-BE49-F238E27FC236}">
                <a16:creationId xmlns:a16="http://schemas.microsoft.com/office/drawing/2014/main" id="{DECEBEB5-E1BF-AEAF-8DF0-10CB388485EC}"/>
              </a:ext>
            </a:extLst>
          </p:cNvPr>
          <p:cNvSpPr>
            <a:spLocks noGrp="1"/>
          </p:cNvSpPr>
          <p:nvPr>
            <p:ph idx="1"/>
          </p:nvPr>
        </p:nvSpPr>
        <p:spPr>
          <a:xfrm>
            <a:off x="241110" y="685753"/>
            <a:ext cx="11709779" cy="4975960"/>
          </a:xfrm>
        </p:spPr>
        <p:txBody>
          <a:bodyPr>
            <a:noAutofit/>
          </a:bodyPr>
          <a:lstStyle/>
          <a:p>
            <a:r>
              <a:rPr lang="en-GB" sz="1400" dirty="0">
                <a:latin typeface="Arial" panose="020B0604020202020204" pitchFamily="34" charset="0"/>
                <a:cs typeface="Arial" panose="020B0604020202020204" pitchFamily="34" charset="0"/>
              </a:rPr>
              <a:t>Introduction .................................................................................................,.....................................................................................................3</a:t>
            </a:r>
          </a:p>
          <a:p>
            <a:r>
              <a:rPr lang="en-GB" sz="1400" dirty="0">
                <a:latin typeface="Arial" panose="020B0604020202020204" pitchFamily="34" charset="0"/>
                <a:cs typeface="Arial" panose="020B0604020202020204" pitchFamily="34" charset="0"/>
              </a:rPr>
              <a:t>Understanding speech, language and communication needs (SLCN)..............................................................................................................5</a:t>
            </a:r>
          </a:p>
          <a:p>
            <a:r>
              <a:rPr lang="en-GB" sz="1400" dirty="0">
                <a:latin typeface="Arial" panose="020B0604020202020204" pitchFamily="34" charset="0"/>
                <a:cs typeface="Arial" panose="020B0604020202020204" pitchFamily="34" charset="0"/>
              </a:rPr>
              <a:t>Strategic Drivers</a:t>
            </a:r>
          </a:p>
          <a:p>
            <a:pPr lvl="1">
              <a:buFont typeface="Courier New" panose="02070309020205020404" pitchFamily="49" charset="0"/>
              <a:buChar char="o"/>
            </a:pPr>
            <a:r>
              <a:rPr lang="en-GB" sz="1400" dirty="0">
                <a:latin typeface="Arial" panose="020B0604020202020204" pitchFamily="34" charset="0"/>
                <a:cs typeface="Arial" panose="020B0604020202020204" pitchFamily="34" charset="0"/>
              </a:rPr>
              <a:t>Predicted level of SLCN need .................................................................................................................................................................7</a:t>
            </a:r>
          </a:p>
          <a:p>
            <a:pPr lvl="1">
              <a:buFont typeface="Courier New" panose="02070309020205020404" pitchFamily="49" charset="0"/>
              <a:buChar char="o"/>
            </a:pPr>
            <a:r>
              <a:rPr lang="en-GB" sz="1400" dirty="0">
                <a:latin typeface="Arial" panose="020B0604020202020204" pitchFamily="34" charset="0"/>
                <a:cs typeface="Arial" panose="020B0604020202020204" pitchFamily="34" charset="0"/>
              </a:rPr>
              <a:t>SLCN SEND data and link with neurodivergent conditions ....................................................................................................................9</a:t>
            </a:r>
          </a:p>
          <a:p>
            <a:pPr lvl="1">
              <a:buFont typeface="Courier New" panose="02070309020205020404" pitchFamily="49" charset="0"/>
              <a:buChar char="o"/>
            </a:pPr>
            <a:r>
              <a:rPr lang="en-GB" sz="1400" dirty="0">
                <a:latin typeface="Arial" panose="020B0604020202020204" pitchFamily="34" charset="0"/>
                <a:cs typeface="Arial" panose="020B0604020202020204" pitchFamily="34" charset="0"/>
              </a:rPr>
              <a:t>SLCN and life chances .........................................................................................................................................................................10</a:t>
            </a:r>
          </a:p>
          <a:p>
            <a:pPr lvl="1">
              <a:buFont typeface="Courier New" panose="02070309020205020404" pitchFamily="49" charset="0"/>
              <a:buChar char="o"/>
            </a:pPr>
            <a:r>
              <a:rPr lang="en-GB" sz="1400" dirty="0">
                <a:latin typeface="Arial" panose="020B0604020202020204" pitchFamily="34" charset="0"/>
                <a:cs typeface="Arial" panose="020B0604020202020204" pitchFamily="34" charset="0"/>
              </a:rPr>
              <a:t>Challenges ............................................................................................................................................................................................11</a:t>
            </a:r>
          </a:p>
          <a:p>
            <a:pPr lvl="1">
              <a:buFont typeface="Courier New" panose="02070309020205020404" pitchFamily="49" charset="0"/>
              <a:buChar char="o"/>
            </a:pPr>
            <a:r>
              <a:rPr lang="en-GB" sz="1400" dirty="0">
                <a:latin typeface="Arial" panose="020B0604020202020204" pitchFamily="34" charset="0"/>
                <a:cs typeface="Arial" panose="020B0604020202020204" pitchFamily="34" charset="0"/>
              </a:rPr>
              <a:t>Current offer ..........................................................................................................................................................................................12</a:t>
            </a:r>
          </a:p>
          <a:p>
            <a:pPr lvl="1">
              <a:buFont typeface="Courier New" panose="02070309020205020404" pitchFamily="49" charset="0"/>
              <a:buChar char="o"/>
            </a:pPr>
            <a:r>
              <a:rPr lang="en-GB" sz="1400" dirty="0">
                <a:latin typeface="Arial" panose="020B0604020202020204" pitchFamily="34" charset="0"/>
                <a:cs typeface="Arial" panose="020B0604020202020204" pitchFamily="34" charset="0"/>
              </a:rPr>
              <a:t>Voice of children/young people, families and staff ................................................................................................................................13</a:t>
            </a:r>
          </a:p>
          <a:p>
            <a:pPr lvl="1">
              <a:buFont typeface="Courier New" panose="02070309020205020404" pitchFamily="49" charset="0"/>
              <a:buChar char="o"/>
            </a:pPr>
            <a:r>
              <a:rPr lang="en-GB" sz="1400" dirty="0">
                <a:latin typeface="Arial" panose="020B0604020202020204" pitchFamily="34" charset="0"/>
                <a:cs typeface="Arial" panose="020B0604020202020204" pitchFamily="34" charset="0"/>
              </a:rPr>
              <a:t>Evidence base ......................................................................................................................................................................................14</a:t>
            </a:r>
          </a:p>
          <a:p>
            <a:r>
              <a:rPr lang="en-GB" sz="1400" dirty="0">
                <a:latin typeface="Arial" panose="020B0604020202020204" pitchFamily="34" charset="0"/>
                <a:cs typeface="Arial" panose="020B0604020202020204" pitchFamily="34" charset="0"/>
              </a:rPr>
              <a:t>Principles underpinning approaches in Devon ..............................................................................................................................................15</a:t>
            </a:r>
          </a:p>
          <a:p>
            <a:r>
              <a:rPr lang="en-GB" sz="1400" dirty="0">
                <a:latin typeface="Arial" panose="020B0604020202020204" pitchFamily="34" charset="0"/>
                <a:cs typeface="Arial" panose="020B0604020202020204" pitchFamily="34" charset="0"/>
              </a:rPr>
              <a:t>SLCN transformation programme</a:t>
            </a:r>
          </a:p>
          <a:p>
            <a:pPr lvl="1">
              <a:buFont typeface="Courier New" panose="02070309020205020404" pitchFamily="49" charset="0"/>
              <a:buChar char="o"/>
            </a:pPr>
            <a:r>
              <a:rPr lang="en-GB" sz="1400" dirty="0">
                <a:latin typeface="Arial" panose="020B0604020202020204" pitchFamily="34" charset="0"/>
                <a:cs typeface="Arial" panose="020B0604020202020204" pitchFamily="34" charset="0"/>
              </a:rPr>
              <a:t>The Integrated Care System Strategy and Joint Forward Plan (JFP) ..................................................................................................16</a:t>
            </a:r>
          </a:p>
          <a:p>
            <a:pPr lvl="1">
              <a:buFont typeface="Courier New" panose="02070309020205020404" pitchFamily="49" charset="0"/>
              <a:buChar char="o"/>
            </a:pPr>
            <a:r>
              <a:rPr lang="en-GB" sz="1400" dirty="0">
                <a:latin typeface="Arial" panose="020B0604020202020204" pitchFamily="34" charset="0"/>
                <a:cs typeface="Arial" panose="020B0604020202020204" pitchFamily="34" charset="0"/>
              </a:rPr>
              <a:t>JFP objectives ......................................................................................................................................................................................17</a:t>
            </a:r>
          </a:p>
          <a:p>
            <a:pPr lvl="1">
              <a:buFont typeface="Courier New" panose="02070309020205020404" pitchFamily="49" charset="0"/>
              <a:buChar char="o"/>
            </a:pPr>
            <a:r>
              <a:rPr lang="en-GB" sz="1400" dirty="0">
                <a:latin typeface="Arial" panose="020B0604020202020204" pitchFamily="34" charset="0"/>
                <a:cs typeface="Arial" panose="020B0604020202020204" pitchFamily="34" charset="0"/>
              </a:rPr>
              <a:t>SLCN programme aims ........................................................................................................................................................................18</a:t>
            </a:r>
          </a:p>
          <a:p>
            <a:pPr lvl="1">
              <a:buFont typeface="Courier New" panose="02070309020205020404" pitchFamily="49" charset="0"/>
              <a:buChar char="o"/>
            </a:pPr>
            <a:r>
              <a:rPr lang="en-GB" sz="1400" dirty="0">
                <a:latin typeface="Arial" panose="020B0604020202020204" pitchFamily="34" charset="0"/>
                <a:cs typeface="Arial" panose="020B0604020202020204" pitchFamily="34" charset="0"/>
              </a:rPr>
              <a:t>SLCN programme focus .......................................................................................................................................................................19</a:t>
            </a:r>
          </a:p>
          <a:p>
            <a:pPr lvl="1">
              <a:buFont typeface="Courier New" panose="02070309020205020404" pitchFamily="49" charset="0"/>
              <a:buChar char="o"/>
            </a:pPr>
            <a:r>
              <a:rPr lang="en-GB" sz="1400" dirty="0">
                <a:latin typeface="Arial" panose="020B0604020202020204" pitchFamily="34" charset="0"/>
                <a:cs typeface="Arial" panose="020B0604020202020204" pitchFamily="34" charset="0"/>
              </a:rPr>
              <a:t>Strategic initiatives ................................................................................................................................................................................20</a:t>
            </a:r>
          </a:p>
          <a:p>
            <a:pPr>
              <a:buFont typeface="Wingdings" panose="05000000000000000000" pitchFamily="2" charset="2"/>
              <a:buChar char="§"/>
            </a:pPr>
            <a:r>
              <a:rPr lang="en-GB" sz="1400" dirty="0">
                <a:latin typeface="Arial" panose="020B0604020202020204" pitchFamily="34" charset="0"/>
                <a:cs typeface="Arial" panose="020B0604020202020204" pitchFamily="34" charset="0"/>
              </a:rPr>
              <a:t>Measuring and evidencing impact ..................................................................................................................................................................22</a:t>
            </a:r>
          </a:p>
          <a:p>
            <a:pPr>
              <a:buFont typeface="Wingdings" panose="05000000000000000000" pitchFamily="2" charset="2"/>
              <a:buChar char="§"/>
            </a:pPr>
            <a:r>
              <a:rPr lang="en-GB" sz="1400" dirty="0">
                <a:latin typeface="Arial" panose="020B0604020202020204" pitchFamily="34" charset="0"/>
                <a:cs typeface="Arial" panose="020B0604020202020204" pitchFamily="34" charset="0"/>
              </a:rPr>
              <a:t>Additional support and information .................................................................................................................................................................24</a:t>
            </a:r>
          </a:p>
          <a:p>
            <a:pPr>
              <a:buFont typeface="Wingdings" panose="05000000000000000000" pitchFamily="2" charset="2"/>
              <a:buChar char="§"/>
            </a:pPr>
            <a:r>
              <a:rPr lang="en-GB" sz="1400" dirty="0">
                <a:latin typeface="Arial" panose="020B0604020202020204" pitchFamily="34" charset="0"/>
                <a:cs typeface="Arial" panose="020B0604020202020204" pitchFamily="34" charset="0"/>
              </a:rPr>
              <a:t>Appendices .....................................................................................................................................................................................................25</a:t>
            </a:r>
          </a:p>
          <a:p>
            <a:pPr>
              <a:buFont typeface="Wingdings" panose="05000000000000000000" pitchFamily="2" charset="2"/>
              <a:buChar char="§"/>
            </a:pPr>
            <a:endParaRPr lang="en-GB" sz="1400" dirty="0">
              <a:latin typeface="Arial" panose="020B0604020202020204" pitchFamily="34" charset="0"/>
              <a:cs typeface="Arial" panose="020B0604020202020204" pitchFamily="34" charset="0"/>
            </a:endParaRPr>
          </a:p>
          <a:p>
            <a:pPr lvl="1">
              <a:buFont typeface="Courier New" panose="02070309020205020404" pitchFamily="49" charset="0"/>
              <a:buChar char="o"/>
            </a:pPr>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33690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07336F6C-40EA-EE81-6DC3-217C3D12B23A}"/>
              </a:ext>
            </a:extLst>
          </p:cNvPr>
          <p:cNvGraphicFramePr/>
          <p:nvPr>
            <p:extLst>
              <p:ext uri="{D42A27DB-BD31-4B8C-83A1-F6EECF244321}">
                <p14:modId xmlns:p14="http://schemas.microsoft.com/office/powerpoint/2010/main" val="3220882805"/>
              </p:ext>
            </p:extLst>
          </p:nvPr>
        </p:nvGraphicFramePr>
        <p:xfrm>
          <a:off x="248634" y="395785"/>
          <a:ext cx="11694732" cy="63325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a:extLst>
              <a:ext uri="{FF2B5EF4-FFF2-40B4-BE49-F238E27FC236}">
                <a16:creationId xmlns:a16="http://schemas.microsoft.com/office/drawing/2014/main" id="{C4637C4F-ACE9-476E-DCB3-132A76C55626}"/>
              </a:ext>
            </a:extLst>
          </p:cNvPr>
          <p:cNvSpPr txBox="1">
            <a:spLocks/>
          </p:cNvSpPr>
          <p:nvPr/>
        </p:nvSpPr>
        <p:spPr>
          <a:xfrm>
            <a:off x="0" y="-175439"/>
            <a:ext cx="12192000" cy="1007952"/>
          </a:xfrm>
          <a:prstGeom prst="rect">
            <a:avLst/>
          </a:prstGeom>
          <a:solidFill>
            <a:schemeClr val="accent1">
              <a:lumMod val="75000"/>
            </a:schemeClr>
          </a:solid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chemeClr val="bg1"/>
                </a:solidFill>
                <a:effectLst/>
                <a:uLnTx/>
                <a:uFillTx/>
                <a:latin typeface="Arial"/>
                <a:ea typeface="+mj-ea"/>
                <a:cs typeface="Arial"/>
              </a:rPr>
              <a:t>SLCN programme strategic Initiatives: </a:t>
            </a:r>
            <a:r>
              <a:rPr lang="en-GB" sz="2400" b="0" dirty="0">
                <a:solidFill>
                  <a:schemeClr val="bg1"/>
                </a:solidFill>
                <a:latin typeface="Arial" panose="020B0604020202020204" pitchFamily="34" charset="0"/>
                <a:cs typeface="Arial" panose="020B0604020202020204" pitchFamily="34" charset="0"/>
              </a:rPr>
              <a:t>The implementation of this strategy and system wide transformation is built on the 5 core principles of The Balanced System® Framework</a:t>
            </a:r>
            <a:endParaRPr kumimoji="0" lang="en-GB" sz="2400" b="0" i="0" u="none" strike="noStrike" kern="1200" cap="none" spc="0" normalizeH="0" baseline="0" noProof="0" dirty="0">
              <a:ln>
                <a:noFill/>
              </a:ln>
              <a:solidFill>
                <a:schemeClr val="bg1"/>
              </a:solidFill>
              <a:effectLst/>
              <a:uLnTx/>
              <a:uFillTx/>
              <a:latin typeface="Arial"/>
              <a:ea typeface="+mj-ea"/>
              <a:cs typeface="Arial"/>
            </a:endParaRPr>
          </a:p>
        </p:txBody>
      </p:sp>
    </p:spTree>
    <p:extLst>
      <p:ext uri="{BB962C8B-B14F-4D97-AF65-F5344CB8AC3E}">
        <p14:creationId xmlns:p14="http://schemas.microsoft.com/office/powerpoint/2010/main" val="17053854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157BDB2-F9F6-4B47-76EF-BDEAC64F00B9}"/>
              </a:ext>
            </a:extLst>
          </p:cNvPr>
          <p:cNvGrpSpPr/>
          <p:nvPr/>
        </p:nvGrpSpPr>
        <p:grpSpPr>
          <a:xfrm>
            <a:off x="183464" y="739608"/>
            <a:ext cx="11838158" cy="5378784"/>
            <a:chOff x="261816" y="-123685"/>
            <a:chExt cx="11792730" cy="6141141"/>
          </a:xfrm>
          <a:solidFill>
            <a:srgbClr val="E8EDEE"/>
          </a:solidFill>
        </p:grpSpPr>
        <p:sp>
          <p:nvSpPr>
            <p:cNvPr id="4" name="Isosceles Triangle 3">
              <a:extLst>
                <a:ext uri="{FF2B5EF4-FFF2-40B4-BE49-F238E27FC236}">
                  <a16:creationId xmlns:a16="http://schemas.microsoft.com/office/drawing/2014/main" id="{73F1DB72-3B41-62DD-C548-0B2410E8CF05}"/>
                </a:ext>
              </a:extLst>
            </p:cNvPr>
            <p:cNvSpPr/>
            <p:nvPr/>
          </p:nvSpPr>
          <p:spPr>
            <a:xfrm>
              <a:off x="266164" y="-123685"/>
              <a:ext cx="11775345" cy="1638222"/>
            </a:xfrm>
            <a:prstGeom prst="triangle">
              <a:avLst>
                <a:gd name="adj" fmla="val 50273"/>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r>
                <a:rPr kumimoji="0" lang="en-GB" sz="16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Vision &amp; Purpose </a:t>
              </a:r>
            </a:p>
            <a:p>
              <a:pPr algn="ctr" defTabSz="457200">
                <a:lnSpc>
                  <a:spcPts val="2000"/>
                </a:lnSpc>
                <a:defRPr/>
              </a:pPr>
              <a:r>
                <a:rPr lang="en-GB" sz="1400" dirty="0">
                  <a:solidFill>
                    <a:schemeClr val="tx1"/>
                  </a:solidFill>
                </a:rPr>
                <a:t>Children and families with neurodiverse, emotional and communication needs will be able to access effective, timely and appropriate support across health, care and education, preventing crisis and enabling them to live their best life </a:t>
              </a:r>
            </a:p>
            <a:p>
              <a:pPr marL="0" marR="0" lvl="0" indent="0" algn="ctr" defTabSz="457200" rtl="0" eaLnBrk="1" fontAlgn="auto" latinLnBrk="0" hangingPunct="1">
                <a:lnSpc>
                  <a:spcPts val="2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4">
              <a:extLst>
                <a:ext uri="{FF2B5EF4-FFF2-40B4-BE49-F238E27FC236}">
                  <a16:creationId xmlns:a16="http://schemas.microsoft.com/office/drawing/2014/main" id="{444CD581-DE9F-7897-490D-646013B7B4A0}"/>
                </a:ext>
              </a:extLst>
            </p:cNvPr>
            <p:cNvSpPr/>
            <p:nvPr/>
          </p:nvSpPr>
          <p:spPr>
            <a:xfrm>
              <a:off x="266164" y="1643729"/>
              <a:ext cx="3865709" cy="996593"/>
            </a:xfrm>
            <a:prstGeom prst="rect">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25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Objective 1:</a:t>
              </a:r>
            </a:p>
            <a:p>
              <a:pPr marL="0" marR="0" lvl="0" indent="0" algn="ctr" defTabSz="457200" rtl="0" eaLnBrk="1" fontAlgn="auto" latinLnBrk="0" hangingPunct="1">
                <a:lnSpc>
                  <a:spcPts val="25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Inclusive Communities</a:t>
              </a:r>
            </a:p>
          </p:txBody>
        </p:sp>
        <p:sp>
          <p:nvSpPr>
            <p:cNvPr id="6" name="Rectangle 5">
              <a:extLst>
                <a:ext uri="{FF2B5EF4-FFF2-40B4-BE49-F238E27FC236}">
                  <a16:creationId xmlns:a16="http://schemas.microsoft.com/office/drawing/2014/main" id="{574EBB44-76F4-3822-B313-A95E9ABEDB04}"/>
                </a:ext>
              </a:extLst>
            </p:cNvPr>
            <p:cNvSpPr/>
            <p:nvPr/>
          </p:nvSpPr>
          <p:spPr>
            <a:xfrm>
              <a:off x="4220981" y="1643727"/>
              <a:ext cx="3865710" cy="996595"/>
            </a:xfrm>
            <a:prstGeom prst="rect">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25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Strategic Objective 2:</a:t>
              </a:r>
            </a:p>
            <a:p>
              <a:pPr marL="0" marR="0" lvl="0" indent="0" algn="ctr" defTabSz="457200" rtl="0" eaLnBrk="1" fontAlgn="auto" latinLnBrk="0" hangingPunct="1">
                <a:lnSpc>
                  <a:spcPts val="25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Identify &amp; Support Needs Early</a:t>
              </a:r>
            </a:p>
          </p:txBody>
        </p:sp>
        <p:sp>
          <p:nvSpPr>
            <p:cNvPr id="7" name="Rectangle 6">
              <a:extLst>
                <a:ext uri="{FF2B5EF4-FFF2-40B4-BE49-F238E27FC236}">
                  <a16:creationId xmlns:a16="http://schemas.microsoft.com/office/drawing/2014/main" id="{4557B07E-EED1-5196-8578-FB0B99CF9933}"/>
                </a:ext>
              </a:extLst>
            </p:cNvPr>
            <p:cNvSpPr/>
            <p:nvPr/>
          </p:nvSpPr>
          <p:spPr>
            <a:xfrm>
              <a:off x="8175800" y="1636811"/>
              <a:ext cx="3865709" cy="996593"/>
            </a:xfrm>
            <a:prstGeom prst="rect">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25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Strategic Objective 3:</a:t>
              </a:r>
            </a:p>
            <a:p>
              <a:pPr marL="0" marR="0" lvl="0" indent="0" algn="ctr" defTabSz="457200" rtl="0" eaLnBrk="1" fontAlgn="auto" latinLnBrk="0" hangingPunct="1">
                <a:lnSpc>
                  <a:spcPts val="25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Integrated Services </a:t>
              </a:r>
            </a:p>
          </p:txBody>
        </p:sp>
        <p:sp>
          <p:nvSpPr>
            <p:cNvPr id="11" name="Rectangle 10">
              <a:extLst>
                <a:ext uri="{FF2B5EF4-FFF2-40B4-BE49-F238E27FC236}">
                  <a16:creationId xmlns:a16="http://schemas.microsoft.com/office/drawing/2014/main" id="{0340AA77-557F-1B65-C666-CC71F0F9851F}"/>
                </a:ext>
              </a:extLst>
            </p:cNvPr>
            <p:cNvSpPr/>
            <p:nvPr/>
          </p:nvSpPr>
          <p:spPr>
            <a:xfrm>
              <a:off x="9770663" y="2750569"/>
              <a:ext cx="2283883" cy="1130157"/>
            </a:xfrm>
            <a:prstGeom prst="rect">
              <a:avLst/>
            </a:prstGeom>
            <a:grpFill/>
            <a:ln w="34925">
              <a:solidFill>
                <a:srgbClr val="ED8B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Initiative 5</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High </a:t>
              </a:r>
              <a:r>
                <a:rPr lang="en-GB" sz="1400" dirty="0">
                  <a:solidFill>
                    <a:prstClr val="black"/>
                  </a:solidFill>
                  <a:latin typeface="Arial" panose="020B0604020202020204" pitchFamily="34" charset="0"/>
                  <a:cs typeface="Arial" panose="020B0604020202020204" pitchFamily="34" charset="0"/>
                </a:rPr>
                <a:t>Quality Information</a:t>
              </a:r>
              <a:endParaRPr kumimoji="0" lang="en-GB" sz="1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Rectangle 13">
              <a:extLst>
                <a:ext uri="{FF2B5EF4-FFF2-40B4-BE49-F238E27FC236}">
                  <a16:creationId xmlns:a16="http://schemas.microsoft.com/office/drawing/2014/main" id="{37508703-19B9-7E44-DFDD-97BFB2C19805}"/>
                </a:ext>
              </a:extLst>
            </p:cNvPr>
            <p:cNvSpPr/>
            <p:nvPr/>
          </p:nvSpPr>
          <p:spPr>
            <a:xfrm>
              <a:off x="5065293" y="2769513"/>
              <a:ext cx="2185777" cy="1130157"/>
            </a:xfrm>
            <a:prstGeom prst="rect">
              <a:avLst/>
            </a:prstGeom>
            <a:grpFill/>
            <a:ln w="34925">
              <a:solidFill>
                <a:srgbClr val="00963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Initiative 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Easy Access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15" name="Rectangle 14">
              <a:extLst>
                <a:ext uri="{FF2B5EF4-FFF2-40B4-BE49-F238E27FC236}">
                  <a16:creationId xmlns:a16="http://schemas.microsoft.com/office/drawing/2014/main" id="{B3E115E0-E589-29EE-671D-7C39ED18EA64}"/>
                </a:ext>
              </a:extLst>
            </p:cNvPr>
            <p:cNvSpPr/>
            <p:nvPr/>
          </p:nvSpPr>
          <p:spPr>
            <a:xfrm>
              <a:off x="2742331" y="2772366"/>
              <a:ext cx="2126331" cy="1130159"/>
            </a:xfrm>
            <a:prstGeom prst="rect">
              <a:avLst/>
            </a:prstGeom>
            <a:grpFill/>
            <a:ln w="34925">
              <a:solidFill>
                <a:srgbClr val="FABA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Initiative 2</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Place Based Approaches</a:t>
              </a:r>
            </a:p>
          </p:txBody>
        </p:sp>
        <p:sp>
          <p:nvSpPr>
            <p:cNvPr id="16" name="Rectangle 15">
              <a:extLst>
                <a:ext uri="{FF2B5EF4-FFF2-40B4-BE49-F238E27FC236}">
                  <a16:creationId xmlns:a16="http://schemas.microsoft.com/office/drawing/2014/main" id="{99F0EB24-366C-1CE3-A46E-B6CCD9A43097}"/>
                </a:ext>
              </a:extLst>
            </p:cNvPr>
            <p:cNvSpPr/>
            <p:nvPr/>
          </p:nvSpPr>
          <p:spPr>
            <a:xfrm>
              <a:off x="261816" y="2759126"/>
              <a:ext cx="2283883" cy="1130157"/>
            </a:xfrm>
            <a:prstGeom prst="rect">
              <a:avLst/>
            </a:prstGeom>
            <a:grpFill/>
            <a:ln w="34925">
              <a:solidFill>
                <a:srgbClr val="660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Initiative 1</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Functional outcomes</a:t>
              </a:r>
            </a:p>
          </p:txBody>
        </p:sp>
        <p:sp>
          <p:nvSpPr>
            <p:cNvPr id="17" name="Rectangle 16">
              <a:extLst>
                <a:ext uri="{FF2B5EF4-FFF2-40B4-BE49-F238E27FC236}">
                  <a16:creationId xmlns:a16="http://schemas.microsoft.com/office/drawing/2014/main" id="{D85B363F-B269-8F23-E4F2-7E51872EF4C8}"/>
                </a:ext>
              </a:extLst>
            </p:cNvPr>
            <p:cNvSpPr/>
            <p:nvPr/>
          </p:nvSpPr>
          <p:spPr>
            <a:xfrm>
              <a:off x="266164" y="4044008"/>
              <a:ext cx="11775345" cy="411402"/>
            </a:xfrm>
            <a:prstGeom prst="rect">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Enablers: </a:t>
              </a: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Co-Production, Workforce, People &amp; Culture, Finance </a:t>
              </a:r>
            </a:p>
          </p:txBody>
        </p:sp>
        <p:sp>
          <p:nvSpPr>
            <p:cNvPr id="19" name="Rectangle 18">
              <a:extLst>
                <a:ext uri="{FF2B5EF4-FFF2-40B4-BE49-F238E27FC236}">
                  <a16:creationId xmlns:a16="http://schemas.microsoft.com/office/drawing/2014/main" id="{27A697E7-CBC3-979B-FBDF-B3B40AEB9AC0}"/>
                </a:ext>
              </a:extLst>
            </p:cNvPr>
            <p:cNvSpPr/>
            <p:nvPr/>
          </p:nvSpPr>
          <p:spPr>
            <a:xfrm>
              <a:off x="266164" y="4588842"/>
              <a:ext cx="11775345" cy="1428614"/>
            </a:xfrm>
            <a:prstGeom prst="rect">
              <a:avLst/>
            </a:prstGeom>
            <a:grpFill/>
            <a:ln w="317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1" name="TextBox 30">
              <a:extLst>
                <a:ext uri="{FF2B5EF4-FFF2-40B4-BE49-F238E27FC236}">
                  <a16:creationId xmlns:a16="http://schemas.microsoft.com/office/drawing/2014/main" id="{6732B0D8-52BD-E363-F0E5-A9AF6768E9FD}"/>
                </a:ext>
              </a:extLst>
            </p:cNvPr>
            <p:cNvSpPr txBox="1"/>
            <p:nvPr/>
          </p:nvSpPr>
          <p:spPr>
            <a:xfrm>
              <a:off x="387687" y="4686770"/>
              <a:ext cx="2258892" cy="597754"/>
            </a:xfrm>
            <a:prstGeom prst="rect">
              <a:avLst/>
            </a:prstGeom>
            <a:grp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1</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Child Centred</a:t>
              </a:r>
            </a:p>
          </p:txBody>
        </p:sp>
        <p:sp>
          <p:nvSpPr>
            <p:cNvPr id="32" name="TextBox 31">
              <a:extLst>
                <a:ext uri="{FF2B5EF4-FFF2-40B4-BE49-F238E27FC236}">
                  <a16:creationId xmlns:a16="http://schemas.microsoft.com/office/drawing/2014/main" id="{B7430565-0174-98F5-E9EB-FEDCD90EB9AF}"/>
                </a:ext>
              </a:extLst>
            </p:cNvPr>
            <p:cNvSpPr txBox="1"/>
            <p:nvPr/>
          </p:nvSpPr>
          <p:spPr>
            <a:xfrm>
              <a:off x="2705461" y="4686770"/>
              <a:ext cx="2258892" cy="597754"/>
            </a:xfrm>
            <a:prstGeom prst="rect">
              <a:avLst/>
            </a:prstGeom>
            <a:grp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2</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Work With Us</a:t>
              </a:r>
            </a:p>
          </p:txBody>
        </p:sp>
        <p:sp>
          <p:nvSpPr>
            <p:cNvPr id="33" name="TextBox 32">
              <a:extLst>
                <a:ext uri="{FF2B5EF4-FFF2-40B4-BE49-F238E27FC236}">
                  <a16:creationId xmlns:a16="http://schemas.microsoft.com/office/drawing/2014/main" id="{9ADC1973-8F43-0802-CC1E-75B6A4E9DC25}"/>
                </a:ext>
              </a:extLst>
            </p:cNvPr>
            <p:cNvSpPr txBox="1"/>
            <p:nvPr/>
          </p:nvSpPr>
          <p:spPr>
            <a:xfrm>
              <a:off x="7317298" y="4688708"/>
              <a:ext cx="2279585" cy="597754"/>
            </a:xfrm>
            <a:prstGeom prst="rect">
              <a:avLst/>
            </a:prstGeom>
            <a:grp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Early Support</a:t>
              </a:r>
            </a:p>
          </p:txBody>
        </p:sp>
        <p:sp>
          <p:nvSpPr>
            <p:cNvPr id="34" name="TextBox 33">
              <a:extLst>
                <a:ext uri="{FF2B5EF4-FFF2-40B4-BE49-F238E27FC236}">
                  <a16:creationId xmlns:a16="http://schemas.microsoft.com/office/drawing/2014/main" id="{903201DF-607C-498A-F1CE-1D1621C7DEBA}"/>
                </a:ext>
              </a:extLst>
            </p:cNvPr>
            <p:cNvSpPr txBox="1"/>
            <p:nvPr/>
          </p:nvSpPr>
          <p:spPr>
            <a:xfrm>
              <a:off x="9649811" y="4686770"/>
              <a:ext cx="2275624" cy="597754"/>
            </a:xfrm>
            <a:prstGeom prst="rect">
              <a:avLst/>
            </a:prstGeom>
            <a:grp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5</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Aspiration</a:t>
              </a:r>
            </a:p>
          </p:txBody>
        </p:sp>
        <p:sp>
          <p:nvSpPr>
            <p:cNvPr id="35" name="TextBox 34">
              <a:extLst>
                <a:ext uri="{FF2B5EF4-FFF2-40B4-BE49-F238E27FC236}">
                  <a16:creationId xmlns:a16="http://schemas.microsoft.com/office/drawing/2014/main" id="{20366EAA-B5DB-EBFD-EAFD-7C09FF475428}"/>
                </a:ext>
              </a:extLst>
            </p:cNvPr>
            <p:cNvSpPr txBox="1"/>
            <p:nvPr/>
          </p:nvSpPr>
          <p:spPr>
            <a:xfrm>
              <a:off x="9649811" y="5343742"/>
              <a:ext cx="2275624" cy="597754"/>
            </a:xfrm>
            <a:prstGeom prst="rect">
              <a:avLst/>
            </a:prstGeom>
            <a:grp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10</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Independence</a:t>
              </a:r>
            </a:p>
          </p:txBody>
        </p:sp>
        <p:sp>
          <p:nvSpPr>
            <p:cNvPr id="36" name="TextBox 35">
              <a:extLst>
                <a:ext uri="{FF2B5EF4-FFF2-40B4-BE49-F238E27FC236}">
                  <a16:creationId xmlns:a16="http://schemas.microsoft.com/office/drawing/2014/main" id="{1F6671A9-9B53-2769-4BBD-DC910D975785}"/>
                </a:ext>
              </a:extLst>
            </p:cNvPr>
            <p:cNvSpPr txBox="1"/>
            <p:nvPr/>
          </p:nvSpPr>
          <p:spPr>
            <a:xfrm>
              <a:off x="5013359" y="5339846"/>
              <a:ext cx="2264654" cy="597754"/>
            </a:xfrm>
            <a:prstGeom prst="rect">
              <a:avLst/>
            </a:prstGeom>
            <a:grp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8</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Experience of Families</a:t>
              </a:r>
            </a:p>
          </p:txBody>
        </p:sp>
        <p:sp>
          <p:nvSpPr>
            <p:cNvPr id="37" name="TextBox 36">
              <a:extLst>
                <a:ext uri="{FF2B5EF4-FFF2-40B4-BE49-F238E27FC236}">
                  <a16:creationId xmlns:a16="http://schemas.microsoft.com/office/drawing/2014/main" id="{41839864-FBF1-CF46-5A6A-2DC0E374716A}"/>
                </a:ext>
              </a:extLst>
            </p:cNvPr>
            <p:cNvSpPr txBox="1"/>
            <p:nvPr/>
          </p:nvSpPr>
          <p:spPr>
            <a:xfrm>
              <a:off x="2705461" y="5339846"/>
              <a:ext cx="2258892" cy="597754"/>
            </a:xfrm>
            <a:prstGeom prst="rect">
              <a:avLst/>
            </a:prstGeom>
            <a:grp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7</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Inclusive Communities</a:t>
              </a:r>
            </a:p>
          </p:txBody>
        </p:sp>
        <p:sp>
          <p:nvSpPr>
            <p:cNvPr id="38" name="TextBox 37">
              <a:extLst>
                <a:ext uri="{FF2B5EF4-FFF2-40B4-BE49-F238E27FC236}">
                  <a16:creationId xmlns:a16="http://schemas.microsoft.com/office/drawing/2014/main" id="{89839C62-764C-1CA0-17CB-98EA16F60505}"/>
                </a:ext>
              </a:extLst>
            </p:cNvPr>
            <p:cNvSpPr txBox="1"/>
            <p:nvPr/>
          </p:nvSpPr>
          <p:spPr>
            <a:xfrm>
              <a:off x="5014290" y="4686769"/>
              <a:ext cx="2258892" cy="597754"/>
            </a:xfrm>
            <a:prstGeom prst="rect">
              <a:avLst/>
            </a:prstGeom>
            <a:grp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Recognise Needs</a:t>
              </a: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39" name="TextBox 38">
              <a:extLst>
                <a:ext uri="{FF2B5EF4-FFF2-40B4-BE49-F238E27FC236}">
                  <a16:creationId xmlns:a16="http://schemas.microsoft.com/office/drawing/2014/main" id="{D0E65AE5-4235-A044-1483-3A786A1ADCC9}"/>
                </a:ext>
              </a:extLst>
            </p:cNvPr>
            <p:cNvSpPr txBox="1"/>
            <p:nvPr/>
          </p:nvSpPr>
          <p:spPr>
            <a:xfrm>
              <a:off x="7321257" y="5339846"/>
              <a:ext cx="2275625" cy="597754"/>
            </a:xfrm>
            <a:prstGeom prst="rect">
              <a:avLst/>
            </a:prstGeom>
            <a:grp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9</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Long Term Thinking</a:t>
              </a:r>
            </a:p>
          </p:txBody>
        </p:sp>
        <p:sp>
          <p:nvSpPr>
            <p:cNvPr id="40" name="TextBox 39">
              <a:extLst>
                <a:ext uri="{FF2B5EF4-FFF2-40B4-BE49-F238E27FC236}">
                  <a16:creationId xmlns:a16="http://schemas.microsoft.com/office/drawing/2014/main" id="{4329CF46-60B5-E3EF-1EEB-344D9E359BD8}"/>
                </a:ext>
              </a:extLst>
            </p:cNvPr>
            <p:cNvSpPr txBox="1"/>
            <p:nvPr/>
          </p:nvSpPr>
          <p:spPr>
            <a:xfrm>
              <a:off x="393686" y="5334855"/>
              <a:ext cx="2258892" cy="597754"/>
            </a:xfrm>
            <a:prstGeom prst="rect">
              <a:avLst/>
            </a:prstGeom>
            <a:solidFill>
              <a:srgbClr val="E8EDEE"/>
            </a:solidFill>
            <a:ln w="317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Principle 6</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Communication</a:t>
              </a:r>
              <a:r>
                <a:rPr kumimoji="0" lang="en-GB"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p>
          </p:txBody>
        </p:sp>
      </p:grpSp>
      <p:sp>
        <p:nvSpPr>
          <p:cNvPr id="9" name="Rectangle 8">
            <a:extLst>
              <a:ext uri="{FF2B5EF4-FFF2-40B4-BE49-F238E27FC236}">
                <a16:creationId xmlns:a16="http://schemas.microsoft.com/office/drawing/2014/main" id="{D7540B22-570A-C1EF-26CE-4DDD65DC2809}"/>
              </a:ext>
            </a:extLst>
          </p:cNvPr>
          <p:cNvSpPr/>
          <p:nvPr/>
        </p:nvSpPr>
        <p:spPr>
          <a:xfrm>
            <a:off x="7416534" y="3295707"/>
            <a:ext cx="2194198" cy="991877"/>
          </a:xfrm>
          <a:prstGeom prst="rect">
            <a:avLst/>
          </a:prstGeom>
          <a:solidFill>
            <a:srgbClr val="E8EDEE"/>
          </a:solidFill>
          <a:ln w="31750">
            <a:solidFill>
              <a:srgbClr val="005E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Initiative 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Robust Continuum of Offer</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Rectangle 7">
            <a:extLst>
              <a:ext uri="{FF2B5EF4-FFF2-40B4-BE49-F238E27FC236}">
                <a16:creationId xmlns:a16="http://schemas.microsoft.com/office/drawing/2014/main" id="{E82F7683-E5C8-69A7-B8C1-A0D2A62D2149}"/>
              </a:ext>
            </a:extLst>
          </p:cNvPr>
          <p:cNvSpPr/>
          <p:nvPr/>
        </p:nvSpPr>
        <p:spPr>
          <a:xfrm>
            <a:off x="186573" y="6246875"/>
            <a:ext cx="11825070" cy="553999"/>
          </a:xfrm>
          <a:prstGeom prst="rect">
            <a:avLst/>
          </a:prstGeom>
          <a:solidFill>
            <a:srgbClr val="E8EDEE"/>
          </a:solidFill>
          <a:ln w="38100">
            <a:solidFill>
              <a:srgbClr val="005E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Foundational Elements</a:t>
            </a:r>
            <a:r>
              <a:rPr lang="en-GB" sz="1200" b="1">
                <a:solidFill>
                  <a:prstClr val="black"/>
                </a:solidFill>
                <a:latin typeface="Arial" panose="020B0604020202020204" pitchFamily="34" charset="0"/>
                <a:cs typeface="Arial" panose="020B0604020202020204" pitchFamily="34" charset="0"/>
              </a:rPr>
              <a:t>:</a:t>
            </a:r>
            <a:r>
              <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Alignment of Strategy, Vision and Effort  </a:t>
            </a:r>
          </a:p>
          <a:p>
            <a:pPr marL="0" marR="0" lvl="0" indent="0" algn="ctr" defTabSz="457200" rtl="0" eaLnBrk="1" fontAlgn="auto" latinLnBrk="0" hangingPunct="1">
              <a:spcBef>
                <a:spcPts val="0"/>
              </a:spcBef>
              <a:spcAft>
                <a:spcPts val="0"/>
              </a:spcAft>
              <a:buClrTx/>
              <a:buSzTx/>
              <a:buFontTx/>
              <a:buNone/>
              <a:tabLst/>
              <a:defRPr/>
            </a:pPr>
            <a:r>
              <a:rPr lang="en-GB" sz="1200" b="1">
                <a:solidFill>
                  <a:prstClr val="black"/>
                </a:solidFill>
                <a:latin typeface="Arial" panose="020B0604020202020204" pitchFamily="34" charset="0"/>
                <a:cs typeface="Arial" panose="020B0604020202020204" pitchFamily="34" charset="0"/>
              </a:rPr>
              <a:t>Evaluation: QI &amp; Cultural- </a:t>
            </a:r>
            <a:r>
              <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 Cornerstones</a:t>
            </a:r>
          </a:p>
          <a:p>
            <a:pPr marL="0" marR="0" lvl="0" indent="0" algn="ctr" defTabSz="457200" rtl="0" eaLnBrk="1" fontAlgn="auto" latinLnBrk="0" hangingPunct="1">
              <a:spcBef>
                <a:spcPts val="0"/>
              </a:spcBef>
              <a:spcAft>
                <a:spcPts val="0"/>
              </a:spcAft>
              <a:buClrTx/>
              <a:buSzTx/>
              <a:buFontTx/>
              <a:buNone/>
              <a:tabLst/>
              <a:defRPr/>
            </a:pPr>
            <a:r>
              <a:rPr kumimoji="0" lang="en-GB" sz="105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(across different programmes and organisations) </a:t>
            </a:r>
          </a:p>
        </p:txBody>
      </p:sp>
      <p:sp>
        <p:nvSpPr>
          <p:cNvPr id="10" name="Title 1">
            <a:extLst>
              <a:ext uri="{FF2B5EF4-FFF2-40B4-BE49-F238E27FC236}">
                <a16:creationId xmlns:a16="http://schemas.microsoft.com/office/drawing/2014/main" id="{9841E9BE-E23B-25C9-E635-19487D38456D}"/>
              </a:ext>
            </a:extLst>
          </p:cNvPr>
          <p:cNvSpPr txBox="1">
            <a:spLocks/>
          </p:cNvSpPr>
          <p:nvPr/>
        </p:nvSpPr>
        <p:spPr>
          <a:xfrm>
            <a:off x="3108" y="-17909"/>
            <a:ext cx="12192000" cy="553999"/>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Drawing it all together to create a powerful and purposeful strategy</a:t>
            </a:r>
          </a:p>
        </p:txBody>
      </p:sp>
    </p:spTree>
    <p:extLst>
      <p:ext uri="{BB962C8B-B14F-4D97-AF65-F5344CB8AC3E}">
        <p14:creationId xmlns:p14="http://schemas.microsoft.com/office/powerpoint/2010/main" val="41124126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9ABBBA56-F6F3-A969-A54E-93A76A1FCD15}"/>
              </a:ext>
            </a:extLst>
          </p:cNvPr>
          <p:cNvGraphicFramePr>
            <a:graphicFrameLocks noGrp="1"/>
          </p:cNvGraphicFramePr>
          <p:nvPr>
            <p:ph idx="1"/>
            <p:extLst>
              <p:ext uri="{D42A27DB-BD31-4B8C-83A1-F6EECF244321}">
                <p14:modId xmlns:p14="http://schemas.microsoft.com/office/powerpoint/2010/main" val="3333862026"/>
              </p:ext>
            </p:extLst>
          </p:nvPr>
        </p:nvGraphicFramePr>
        <p:xfrm>
          <a:off x="354843" y="1037230"/>
          <a:ext cx="11600596" cy="51861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a:extLst>
              <a:ext uri="{FF2B5EF4-FFF2-40B4-BE49-F238E27FC236}">
                <a16:creationId xmlns:a16="http://schemas.microsoft.com/office/drawing/2014/main" id="{49693357-61AC-6865-8C2C-8B4924D4BE6A}"/>
              </a:ext>
            </a:extLst>
          </p:cNvPr>
          <p:cNvSpPr txBox="1">
            <a:spLocks/>
          </p:cNvSpPr>
          <p:nvPr/>
        </p:nvSpPr>
        <p:spPr>
          <a:xfrm>
            <a:off x="0" y="-1"/>
            <a:ext cx="12192000" cy="627321"/>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Measuring Impact:</a:t>
            </a:r>
          </a:p>
        </p:txBody>
      </p:sp>
    </p:spTree>
    <p:extLst>
      <p:ext uri="{BB962C8B-B14F-4D97-AF65-F5344CB8AC3E}">
        <p14:creationId xmlns:p14="http://schemas.microsoft.com/office/powerpoint/2010/main" val="149428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extBox 4">
            <a:extLst>
              <a:ext uri="{FF2B5EF4-FFF2-40B4-BE49-F238E27FC236}">
                <a16:creationId xmlns:a16="http://schemas.microsoft.com/office/drawing/2014/main" id="{5A7EE2E5-153B-F3C7-3C38-4001D8417AB1}"/>
              </a:ext>
            </a:extLst>
          </p:cNvPr>
          <p:cNvGraphicFramePr/>
          <p:nvPr>
            <p:extLst>
              <p:ext uri="{D42A27DB-BD31-4B8C-83A1-F6EECF244321}">
                <p14:modId xmlns:p14="http://schemas.microsoft.com/office/powerpoint/2010/main" val="2122212038"/>
              </p:ext>
            </p:extLst>
          </p:nvPr>
        </p:nvGraphicFramePr>
        <p:xfrm>
          <a:off x="6810376" y="3065442"/>
          <a:ext cx="5029198" cy="738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itle 1">
            <a:extLst>
              <a:ext uri="{FF2B5EF4-FFF2-40B4-BE49-F238E27FC236}">
                <a16:creationId xmlns:a16="http://schemas.microsoft.com/office/drawing/2014/main" id="{681D1142-D256-F033-909E-8581662C6C64}"/>
              </a:ext>
            </a:extLst>
          </p:cNvPr>
          <p:cNvSpPr txBox="1">
            <a:spLocks/>
          </p:cNvSpPr>
          <p:nvPr/>
        </p:nvSpPr>
        <p:spPr>
          <a:xfrm>
            <a:off x="0" y="-2"/>
            <a:ext cx="12192000" cy="582098"/>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Evaluating Impact:</a:t>
            </a:r>
          </a:p>
        </p:txBody>
      </p:sp>
      <p:sp>
        <p:nvSpPr>
          <p:cNvPr id="2" name="TextBox 1">
            <a:extLst>
              <a:ext uri="{FF2B5EF4-FFF2-40B4-BE49-F238E27FC236}">
                <a16:creationId xmlns:a16="http://schemas.microsoft.com/office/drawing/2014/main" id="{A1DB1021-44D4-0634-F28F-D36E52423DA4}"/>
              </a:ext>
            </a:extLst>
          </p:cNvPr>
          <p:cNvSpPr txBox="1"/>
          <p:nvPr/>
        </p:nvSpPr>
        <p:spPr>
          <a:xfrm>
            <a:off x="352425" y="942975"/>
            <a:ext cx="11487150" cy="95410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The One Devon SLCN Strategy incorporates aspects of cultural change and quality improvement. Implementation plans will include a description of the intended impact, and the metrics and measures used to understand delivery, however, wider evaluation will bring together oversight of evaluation. To understand the impact of the strategy the evaluation approach must consider understanding and evaluation of culture change (aligned to the Four Cornerstones) and, more traditional quality improvement approaches, as set out below:</a:t>
            </a:r>
          </a:p>
        </p:txBody>
      </p:sp>
      <p:graphicFrame>
        <p:nvGraphicFramePr>
          <p:cNvPr id="3" name="Diagram 2">
            <a:extLst>
              <a:ext uri="{FF2B5EF4-FFF2-40B4-BE49-F238E27FC236}">
                <a16:creationId xmlns:a16="http://schemas.microsoft.com/office/drawing/2014/main" id="{9EF2195D-D681-24ED-FD79-FAC0A102FE98}"/>
              </a:ext>
            </a:extLst>
          </p:cNvPr>
          <p:cNvGraphicFramePr/>
          <p:nvPr>
            <p:extLst>
              <p:ext uri="{D42A27DB-BD31-4B8C-83A1-F6EECF244321}">
                <p14:modId xmlns:p14="http://schemas.microsoft.com/office/powerpoint/2010/main" val="1624493277"/>
              </p:ext>
            </p:extLst>
          </p:nvPr>
        </p:nvGraphicFramePr>
        <p:xfrm>
          <a:off x="352425" y="2913043"/>
          <a:ext cx="5029201" cy="104774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4" name="Group 3">
            <a:extLst>
              <a:ext uri="{FF2B5EF4-FFF2-40B4-BE49-F238E27FC236}">
                <a16:creationId xmlns:a16="http://schemas.microsoft.com/office/drawing/2014/main" id="{C03480B5-09BD-C4BD-F174-C9F7DB494DF5}"/>
              </a:ext>
            </a:extLst>
          </p:cNvPr>
          <p:cNvGrpSpPr/>
          <p:nvPr/>
        </p:nvGrpSpPr>
        <p:grpSpPr>
          <a:xfrm>
            <a:off x="352426" y="2248435"/>
            <a:ext cx="5029200" cy="738664"/>
            <a:chOff x="502" y="231632"/>
            <a:chExt cx="1958950" cy="1175370"/>
          </a:xfrm>
        </p:grpSpPr>
        <p:sp>
          <p:nvSpPr>
            <p:cNvPr id="5" name="Rectangle 4">
              <a:extLst>
                <a:ext uri="{FF2B5EF4-FFF2-40B4-BE49-F238E27FC236}">
                  <a16:creationId xmlns:a16="http://schemas.microsoft.com/office/drawing/2014/main" id="{9963D3C0-6A85-A997-2F1D-EC210F2B2819}"/>
                </a:ext>
              </a:extLst>
            </p:cNvPr>
            <p:cNvSpPr/>
            <p:nvPr/>
          </p:nvSpPr>
          <p:spPr>
            <a:xfrm>
              <a:off x="502" y="231632"/>
              <a:ext cx="1958950" cy="117537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sz="160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4AA5631-670A-3934-C540-69EF76F09375}"/>
                </a:ext>
              </a:extLst>
            </p:cNvPr>
            <p:cNvSpPr txBox="1"/>
            <p:nvPr/>
          </p:nvSpPr>
          <p:spPr>
            <a:xfrm>
              <a:off x="502" y="231632"/>
              <a:ext cx="1958950" cy="117537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GB" sz="2000">
                  <a:latin typeface="Arial" panose="020B0604020202020204" pitchFamily="34" charset="0"/>
                  <a:cs typeface="Arial" panose="020B0604020202020204" pitchFamily="34" charset="0"/>
                </a:rPr>
                <a:t>Domains of Four Cornerstones Evaluation Methodology</a:t>
              </a:r>
              <a:endParaRPr lang="en-GB" sz="2000" kern="1200">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7E855DEC-4E2F-C5AD-AE42-12BCE1BA7D4D}"/>
              </a:ext>
            </a:extLst>
          </p:cNvPr>
          <p:cNvGrpSpPr/>
          <p:nvPr/>
        </p:nvGrpSpPr>
        <p:grpSpPr>
          <a:xfrm>
            <a:off x="6810376" y="2257961"/>
            <a:ext cx="5029198" cy="738664"/>
            <a:chOff x="470" y="706502"/>
            <a:chExt cx="1836515" cy="1101909"/>
          </a:xfrm>
        </p:grpSpPr>
        <p:sp>
          <p:nvSpPr>
            <p:cNvPr id="8" name="Rectangle 7">
              <a:extLst>
                <a:ext uri="{FF2B5EF4-FFF2-40B4-BE49-F238E27FC236}">
                  <a16:creationId xmlns:a16="http://schemas.microsoft.com/office/drawing/2014/main" id="{8433FAFA-0DD7-4047-26FC-6141378284D5}"/>
                </a:ext>
              </a:extLst>
            </p:cNvPr>
            <p:cNvSpPr/>
            <p:nvPr/>
          </p:nvSpPr>
          <p:spPr>
            <a:xfrm>
              <a:off x="470" y="706502"/>
              <a:ext cx="1836515" cy="1101909"/>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sz="1600"/>
            </a:p>
          </p:txBody>
        </p:sp>
        <p:sp>
          <p:nvSpPr>
            <p:cNvPr id="9" name="TextBox 8">
              <a:extLst>
                <a:ext uri="{FF2B5EF4-FFF2-40B4-BE49-F238E27FC236}">
                  <a16:creationId xmlns:a16="http://schemas.microsoft.com/office/drawing/2014/main" id="{8307D4A1-AB4D-41A3-C5B5-5CE2B217F93F}"/>
                </a:ext>
              </a:extLst>
            </p:cNvPr>
            <p:cNvSpPr txBox="1"/>
            <p:nvPr/>
          </p:nvSpPr>
          <p:spPr>
            <a:xfrm>
              <a:off x="470" y="706502"/>
              <a:ext cx="1836515" cy="11019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Domains of Quality Improvement Evaluation Methodology</a:t>
              </a:r>
            </a:p>
          </p:txBody>
        </p:sp>
      </p:grpSp>
      <p:sp>
        <p:nvSpPr>
          <p:cNvPr id="13" name="TextBox 12">
            <a:extLst>
              <a:ext uri="{FF2B5EF4-FFF2-40B4-BE49-F238E27FC236}">
                <a16:creationId xmlns:a16="http://schemas.microsoft.com/office/drawing/2014/main" id="{D9037846-FAFF-A72A-C381-5A4346C85196}"/>
              </a:ext>
            </a:extLst>
          </p:cNvPr>
          <p:cNvSpPr txBox="1"/>
          <p:nvPr/>
        </p:nvSpPr>
        <p:spPr>
          <a:xfrm>
            <a:off x="6696075" y="3960792"/>
            <a:ext cx="5143499" cy="1908215"/>
          </a:xfrm>
          <a:prstGeom prst="rect">
            <a:avLst/>
          </a:prstGeom>
          <a:noFill/>
        </p:spPr>
        <p:txBody>
          <a:bodyPr wrap="square">
            <a:spAutoFit/>
          </a:bodyPr>
          <a:lstStyle/>
          <a:p>
            <a:pPr algn="l" rtl="0" fontAlgn="base"/>
            <a:r>
              <a:rPr lang="en-GB" sz="1200" b="1" i="0" u="none" strike="noStrike">
                <a:solidFill>
                  <a:srgbClr val="000000"/>
                </a:solidFill>
                <a:effectLst/>
                <a:latin typeface="Arial" panose="020B0604020202020204" pitchFamily="34" charset="0"/>
              </a:rPr>
              <a:t>Overall Approach: </a:t>
            </a:r>
            <a:r>
              <a:rPr lang="en-GB" sz="1200" b="0" i="0" u="none" strike="noStrike">
                <a:solidFill>
                  <a:srgbClr val="000000"/>
                </a:solidFill>
                <a:effectLst/>
                <a:latin typeface="Arial" panose="020B0604020202020204" pitchFamily="34" charset="0"/>
              </a:rPr>
              <a:t>Many small, measurable changes: Evaluation of pilots/ projects to deliver a ‘mosaic’ of changes and measures.</a:t>
            </a:r>
          </a:p>
          <a:p>
            <a:pPr algn="l" rtl="0" fontAlgn="base"/>
            <a:r>
              <a:rPr lang="en-GB" sz="1200">
                <a:solidFill>
                  <a:srgbClr val="000000"/>
                </a:solidFill>
                <a:latin typeface="Arial" panose="020B0604020202020204" pitchFamily="34" charset="0"/>
              </a:rPr>
              <a:t>R</a:t>
            </a:r>
            <a:r>
              <a:rPr lang="en-GB" sz="1200" b="0" i="0" u="none" strike="noStrike">
                <a:solidFill>
                  <a:srgbClr val="000000"/>
                </a:solidFill>
                <a:effectLst/>
                <a:latin typeface="Arial" panose="020B0604020202020204" pitchFamily="34" charset="0"/>
              </a:rPr>
              <a:t>efining improvements through use of </a:t>
            </a:r>
            <a:r>
              <a:rPr lang="en-GB" sz="1200">
                <a:solidFill>
                  <a:srgbClr val="000000"/>
                </a:solidFill>
                <a:latin typeface="Arial" panose="020B0604020202020204" pitchFamily="34" charset="0"/>
              </a:rPr>
              <a:t>i</a:t>
            </a:r>
            <a:r>
              <a:rPr lang="en-GB" sz="1200" b="0" i="0" u="none" strike="noStrike">
                <a:solidFill>
                  <a:srgbClr val="000000"/>
                </a:solidFill>
                <a:effectLst/>
                <a:latin typeface="Arial" panose="020B0604020202020204" pitchFamily="34" charset="0"/>
              </a:rPr>
              <a:t>terative approaches (continuous  PDSA cycles) to promote continuous improvement. </a:t>
            </a:r>
            <a:r>
              <a:rPr lang="en-GB" sz="1200" b="0" i="0">
                <a:solidFill>
                  <a:srgbClr val="000000"/>
                </a:solidFill>
                <a:effectLst/>
                <a:latin typeface="Arial" panose="020B0604020202020204" pitchFamily="34" charset="0"/>
              </a:rPr>
              <a:t>​Include an </a:t>
            </a:r>
            <a:r>
              <a:rPr lang="en-GB" sz="1200" b="0" i="0" u="none" strike="noStrike">
                <a:solidFill>
                  <a:srgbClr val="000000"/>
                </a:solidFill>
                <a:effectLst/>
                <a:latin typeface="Arial" panose="020B0604020202020204" pitchFamily="34" charset="0"/>
              </a:rPr>
              <a:t>Adopt, Adapt, Abandon reflection space to critically evaluate and collaboratively agree next steps. </a:t>
            </a:r>
          </a:p>
          <a:p>
            <a:pPr algn="l" rtl="0" fontAlgn="base"/>
            <a:endParaRPr lang="en-GB" sz="5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1200" b="1" i="0" u="none" strike="noStrike">
                <a:solidFill>
                  <a:srgbClr val="000000"/>
                </a:solidFill>
                <a:effectLst/>
                <a:latin typeface="Arial" panose="020B0604020202020204" pitchFamily="34" charset="0"/>
              </a:rPr>
              <a:t>Measures: </a:t>
            </a:r>
            <a:r>
              <a:rPr lang="en-GB" sz="1200" i="0" u="none" strike="noStrike">
                <a:solidFill>
                  <a:srgbClr val="000000"/>
                </a:solidFill>
                <a:effectLst/>
                <a:latin typeface="Arial" panose="020B0604020202020204" pitchFamily="34" charset="0"/>
              </a:rPr>
              <a:t>Qualitative and quantitative spanning experience, performance and efficiency align to healthcare quality domains </a:t>
            </a:r>
          </a:p>
          <a:p>
            <a:pPr algn="l" rtl="0" fontAlgn="base">
              <a:buFont typeface="Arial" panose="020B0604020202020204" pitchFamily="34" charset="0"/>
              <a:buChar char="•"/>
            </a:pPr>
            <a:endParaRPr lang="en-GB" sz="500" i="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1200" b="1" i="0" u="none" strike="noStrike">
                <a:solidFill>
                  <a:srgbClr val="000000"/>
                </a:solidFill>
                <a:effectLst/>
                <a:latin typeface="Arial" panose="020B0604020202020204" pitchFamily="34" charset="0"/>
              </a:rPr>
              <a:t>Mechanism</a:t>
            </a:r>
            <a:r>
              <a:rPr lang="en-GB" sz="1200" b="0" i="0" u="none" strike="noStrike">
                <a:solidFill>
                  <a:srgbClr val="000000"/>
                </a:solidFill>
                <a:effectLst/>
                <a:latin typeface="Arial" panose="020B0604020202020204" pitchFamily="34" charset="0"/>
              </a:rPr>
              <a:t>: Collaboration through evaluation and research partnership.</a:t>
            </a:r>
            <a:r>
              <a:rPr lang="en-US" sz="1200" b="0" i="0">
                <a:solidFill>
                  <a:srgbClr val="000000"/>
                </a:solidFill>
                <a:effectLst/>
                <a:latin typeface="Arial" panose="020B0604020202020204" pitchFamily="34" charset="0"/>
              </a:rPr>
              <a:t>​</a:t>
            </a:r>
          </a:p>
        </p:txBody>
      </p:sp>
      <p:sp>
        <p:nvSpPr>
          <p:cNvPr id="14" name="TextBox 13">
            <a:extLst>
              <a:ext uri="{FF2B5EF4-FFF2-40B4-BE49-F238E27FC236}">
                <a16:creationId xmlns:a16="http://schemas.microsoft.com/office/drawing/2014/main" id="{8F2CD71F-FAF2-5A54-7747-36EFE2A7AFA2}"/>
              </a:ext>
            </a:extLst>
          </p:cNvPr>
          <p:cNvSpPr txBox="1"/>
          <p:nvPr/>
        </p:nvSpPr>
        <p:spPr>
          <a:xfrm>
            <a:off x="352427" y="3942219"/>
            <a:ext cx="5143499" cy="1169551"/>
          </a:xfrm>
          <a:prstGeom prst="rect">
            <a:avLst/>
          </a:prstGeom>
          <a:noFill/>
        </p:spPr>
        <p:txBody>
          <a:bodyPr wrap="square">
            <a:spAutoFit/>
          </a:bodyPr>
          <a:lstStyle/>
          <a:p>
            <a:pPr algn="l" rtl="0" fontAlgn="base"/>
            <a:r>
              <a:rPr lang="en-GB" sz="1200" b="1" i="0" u="none" strike="noStrike">
                <a:solidFill>
                  <a:srgbClr val="000000"/>
                </a:solidFill>
                <a:effectLst/>
                <a:latin typeface="Arial" panose="020B0604020202020204" pitchFamily="34" charset="0"/>
              </a:rPr>
              <a:t>Overall Approach: </a:t>
            </a:r>
            <a:r>
              <a:rPr lang="en-GB" sz="1200" b="0" i="0" u="none" strike="noStrike">
                <a:solidFill>
                  <a:srgbClr val="000000"/>
                </a:solidFill>
                <a:effectLst/>
                <a:latin typeface="Arial" panose="020B0604020202020204" pitchFamily="34" charset="0"/>
              </a:rPr>
              <a:t>Collaborative and broad qualitative insight driven approaches which track cultural and experiential shifts aligned to the four cornerstones. Iteratively and collaboratively developed.</a:t>
            </a:r>
          </a:p>
          <a:p>
            <a:pPr algn="l" rtl="0" fontAlgn="base"/>
            <a:endParaRPr lang="en-GB" sz="5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1200" b="1" i="0" u="none" strike="noStrike">
                <a:solidFill>
                  <a:srgbClr val="000000"/>
                </a:solidFill>
                <a:effectLst/>
                <a:latin typeface="Arial" panose="020B0604020202020204" pitchFamily="34" charset="0"/>
              </a:rPr>
              <a:t>Measures: </a:t>
            </a:r>
            <a:r>
              <a:rPr lang="en-GB" sz="1200" i="0" u="none" strike="noStrike">
                <a:solidFill>
                  <a:srgbClr val="000000"/>
                </a:solidFill>
                <a:effectLst/>
                <a:latin typeface="Arial" panose="020B0604020202020204" pitchFamily="34" charset="0"/>
              </a:rPr>
              <a:t>Qualitative and experiential factors</a:t>
            </a:r>
          </a:p>
          <a:p>
            <a:pPr algn="l" rtl="0" fontAlgn="base">
              <a:buFont typeface="Arial" panose="020B0604020202020204" pitchFamily="34" charset="0"/>
              <a:buChar char="•"/>
            </a:pPr>
            <a:endParaRPr lang="en-GB" sz="500" i="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1200" b="1" i="0" u="none" strike="noStrike">
                <a:solidFill>
                  <a:srgbClr val="000000"/>
                </a:solidFill>
                <a:effectLst/>
                <a:latin typeface="Arial" panose="020B0604020202020204" pitchFamily="34" charset="0"/>
              </a:rPr>
              <a:t>Mechanism</a:t>
            </a:r>
            <a:r>
              <a:rPr lang="en-GB" sz="1200" b="0" i="0" u="none" strike="noStrike">
                <a:solidFill>
                  <a:srgbClr val="000000"/>
                </a:solidFill>
                <a:effectLst/>
                <a:latin typeface="Arial" panose="020B0604020202020204" pitchFamily="34" charset="0"/>
              </a:rPr>
              <a:t>: Collaboration to be defined.</a:t>
            </a:r>
            <a:r>
              <a:rPr lang="en-US" sz="1200" b="0" i="0">
                <a:solidFill>
                  <a:srgbClr val="000000"/>
                </a:solidFill>
                <a:effectLst/>
                <a:latin typeface="Arial" panose="020B0604020202020204" pitchFamily="34" charset="0"/>
              </a:rPr>
              <a:t>​</a:t>
            </a:r>
          </a:p>
        </p:txBody>
      </p:sp>
    </p:spTree>
    <p:extLst>
      <p:ext uri="{BB962C8B-B14F-4D97-AF65-F5344CB8AC3E}">
        <p14:creationId xmlns:p14="http://schemas.microsoft.com/office/powerpoint/2010/main" val="15191026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25E8C3-15A6-7031-9481-CE2723F71A3A}"/>
              </a:ext>
            </a:extLst>
          </p:cNvPr>
          <p:cNvSpPr>
            <a:spLocks noGrp="1"/>
          </p:cNvSpPr>
          <p:nvPr>
            <p:ph idx="1"/>
          </p:nvPr>
        </p:nvSpPr>
        <p:spPr>
          <a:xfrm>
            <a:off x="193964" y="1271921"/>
            <a:ext cx="11804072" cy="1915339"/>
          </a:xfrm>
        </p:spPr>
        <p:txBody>
          <a:bodyPr>
            <a:normAutofit/>
          </a:bodyPr>
          <a:lstStyle/>
          <a:p>
            <a:pPr marL="0" indent="0" algn="ctr">
              <a:buNone/>
            </a:pPr>
            <a:endParaRPr lang="en-US" sz="2000">
              <a:latin typeface="+mn-lt"/>
              <a:hlinkClick r:id="rId3"/>
            </a:endParaRPr>
          </a:p>
          <a:p>
            <a:pPr marL="0" indent="0">
              <a:buNone/>
            </a:pPr>
            <a:r>
              <a:rPr lang="en-GB" sz="2000" b="0" i="0">
                <a:solidFill>
                  <a:srgbClr val="232B32"/>
                </a:solidFill>
                <a:effectLst/>
                <a:latin typeface="+mn-lt"/>
              </a:rPr>
              <a:t>One Devon is a collaboration of the NHS and local councils, as well as a wide range of other organisations like the voluntary sector, who are working together to improve the lives of people in Devon. </a:t>
            </a:r>
          </a:p>
          <a:p>
            <a:pPr marL="0" indent="0">
              <a:buNone/>
            </a:pPr>
            <a:r>
              <a:rPr lang="en-GB" sz="2000" b="0" i="0">
                <a:solidFill>
                  <a:srgbClr val="232B32"/>
                </a:solidFill>
                <a:effectLst/>
                <a:latin typeface="+mn-lt"/>
              </a:rPr>
              <a:t>We want to make our system as strong and effective as possible, through partnership working and with the ambition to tackle health inequalities, help communities thrive and achieve the very best for everyone.</a:t>
            </a:r>
          </a:p>
          <a:p>
            <a:pPr marL="0" indent="0">
              <a:buNone/>
            </a:pPr>
            <a:endParaRPr lang="en-GB" sz="2000" b="0" i="0">
              <a:solidFill>
                <a:srgbClr val="232B32"/>
              </a:solidFill>
              <a:effectLst/>
              <a:latin typeface="+mn-lt"/>
            </a:endParaRPr>
          </a:p>
        </p:txBody>
      </p:sp>
      <p:sp>
        <p:nvSpPr>
          <p:cNvPr id="5" name="TextBox 4">
            <a:extLst>
              <a:ext uri="{FF2B5EF4-FFF2-40B4-BE49-F238E27FC236}">
                <a16:creationId xmlns:a16="http://schemas.microsoft.com/office/drawing/2014/main" id="{7EB1AE2E-940B-2299-EF7C-184D5C0B44F2}"/>
              </a:ext>
            </a:extLst>
          </p:cNvPr>
          <p:cNvSpPr txBox="1"/>
          <p:nvPr/>
        </p:nvSpPr>
        <p:spPr>
          <a:xfrm>
            <a:off x="166251" y="3988044"/>
            <a:ext cx="11804072"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191919"/>
                </a:solidFill>
                <a:effectLst/>
                <a:uLnTx/>
                <a:uFillTx/>
                <a:latin typeface="Calibri" panose="020F0502020204030204"/>
                <a:ea typeface="+mn-ea"/>
                <a:cs typeface="+mn-cs"/>
              </a:rPr>
              <a:t>My Health Devon is part of the emergent Integrated Care Service ‘</a:t>
            </a:r>
            <a:r>
              <a:rPr kumimoji="0" lang="en-GB" sz="2000" b="0" i="0" u="sng" strike="noStrike" kern="1200" cap="none" spc="0" normalizeH="0" baseline="0" noProof="0">
                <a:ln>
                  <a:noFill/>
                </a:ln>
                <a:solidFill>
                  <a:srgbClr val="005EB8"/>
                </a:solidFill>
                <a:effectLst/>
                <a:uLnTx/>
                <a:uFillTx/>
                <a:latin typeface="Calibri" panose="020F0502020204030204"/>
                <a:ea typeface="+mn-ea"/>
                <a:cs typeface="+mn-cs"/>
                <a:hlinkClick r:id="rId4"/>
              </a:rPr>
              <a:t>Together for Devon</a:t>
            </a:r>
            <a:r>
              <a:rPr kumimoji="0" lang="en-GB" sz="2000" b="0" i="0" u="none" strike="noStrike" kern="1200" cap="none" spc="0" normalizeH="0" baseline="0" noProof="0">
                <a:ln>
                  <a:noFill/>
                </a:ln>
                <a:solidFill>
                  <a:srgbClr val="191919"/>
                </a:solidFill>
                <a:effectLst/>
                <a:uLnTx/>
                <a:uFillTx/>
                <a:latin typeface="Calibri" panose="020F0502020204030204"/>
                <a:ea typeface="+mn-ea"/>
                <a:cs typeface="+mn-cs"/>
              </a:rPr>
              <a:t>’  health and care working in partnership with local communities in Plymouth, Torbay and the rest of the County.</a:t>
            </a: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183343A8-E8A2-72FC-1974-4D5A5AA9C103}"/>
              </a:ext>
            </a:extLst>
          </p:cNvPr>
          <p:cNvSpPr txBox="1"/>
          <p:nvPr/>
        </p:nvSpPr>
        <p:spPr>
          <a:xfrm>
            <a:off x="216696" y="5673248"/>
            <a:ext cx="11804071"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t>The Parent/Carer forums work in partnership with services provided by education, health and care  with an aim to ensure that the needs of children with SEND and their families are being met effectively.</a:t>
            </a:r>
          </a:p>
        </p:txBody>
      </p:sp>
      <p:pic>
        <p:nvPicPr>
          <p:cNvPr id="6" name="Picture 5">
            <a:hlinkClick r:id="rId3"/>
            <a:extLst>
              <a:ext uri="{FF2B5EF4-FFF2-40B4-BE49-F238E27FC236}">
                <a16:creationId xmlns:a16="http://schemas.microsoft.com/office/drawing/2014/main" id="{058E39F6-52B8-812B-E105-441E314E6620}"/>
              </a:ext>
            </a:extLst>
          </p:cNvPr>
          <p:cNvPicPr>
            <a:picLocks noChangeAspect="1"/>
          </p:cNvPicPr>
          <p:nvPr/>
        </p:nvPicPr>
        <p:blipFill>
          <a:blip r:embed="rId5"/>
          <a:stretch>
            <a:fillRect/>
          </a:stretch>
        </p:blipFill>
        <p:spPr>
          <a:xfrm>
            <a:off x="5060887" y="1108878"/>
            <a:ext cx="2076450" cy="516066"/>
          </a:xfrm>
          <a:prstGeom prst="rect">
            <a:avLst/>
          </a:prstGeom>
          <a:solidFill>
            <a:schemeClr val="accent1"/>
          </a:solidFill>
          <a:ln w="38100">
            <a:solidFill>
              <a:schemeClr val="accent1"/>
            </a:solidFill>
          </a:ln>
        </p:spPr>
      </p:pic>
      <p:pic>
        <p:nvPicPr>
          <p:cNvPr id="2050" name="Picture 2" descr="My Health Devon">
            <a:hlinkClick r:id="rId6"/>
            <a:extLst>
              <a:ext uri="{FF2B5EF4-FFF2-40B4-BE49-F238E27FC236}">
                <a16:creationId xmlns:a16="http://schemas.microsoft.com/office/drawing/2014/main" id="{7B8F3101-26BE-DAB1-F4D7-20B260F7664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88597" y="3199439"/>
            <a:ext cx="2076450" cy="653143"/>
          </a:xfrm>
          <a:prstGeom prst="rect">
            <a:avLst/>
          </a:prstGeom>
          <a:solidFill>
            <a:schemeClr val="accent1"/>
          </a:solidFill>
        </p:spPr>
      </p:pic>
      <p:grpSp>
        <p:nvGrpSpPr>
          <p:cNvPr id="4" name="Group 3">
            <a:extLst>
              <a:ext uri="{FF2B5EF4-FFF2-40B4-BE49-F238E27FC236}">
                <a16:creationId xmlns:a16="http://schemas.microsoft.com/office/drawing/2014/main" id="{54149D3D-D6E9-6CD5-385B-BC4FBB286DD2}"/>
              </a:ext>
            </a:extLst>
          </p:cNvPr>
          <p:cNvGrpSpPr/>
          <p:nvPr/>
        </p:nvGrpSpPr>
        <p:grpSpPr>
          <a:xfrm>
            <a:off x="4931509" y="4613250"/>
            <a:ext cx="2390626" cy="967904"/>
            <a:chOff x="5060887" y="4618175"/>
            <a:chExt cx="2390626" cy="967904"/>
          </a:xfrm>
        </p:grpSpPr>
        <p:pic>
          <p:nvPicPr>
            <p:cNvPr id="2052" name="Picture 4">
              <a:extLst>
                <a:ext uri="{FF2B5EF4-FFF2-40B4-BE49-F238E27FC236}">
                  <a16:creationId xmlns:a16="http://schemas.microsoft.com/office/drawing/2014/main" id="{F0CDD53A-BFD9-58BE-B0AE-77B1458DE91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40761"/>
            <a:stretch/>
          </p:blipFill>
          <p:spPr bwMode="auto">
            <a:xfrm>
              <a:off x="5088597" y="4618175"/>
              <a:ext cx="2362916" cy="596172"/>
            </a:xfrm>
            <a:prstGeom prst="rect">
              <a:avLst/>
            </a:prstGeom>
            <a:noFill/>
            <a:extLst>
              <a:ext uri="{909E8E84-426E-40DD-AFC4-6F175D3DCCD1}">
                <a14:hiddenFill xmlns:a14="http://schemas.microsoft.com/office/drawing/2010/main">
                  <a:solidFill>
                    <a:srgbClr val="FFFFFF"/>
                  </a:solidFill>
                </a14:hiddenFill>
              </a:ext>
            </a:extLst>
          </p:spPr>
        </p:pic>
        <p:sp>
          <p:nvSpPr>
            <p:cNvPr id="8" name="Freeform 9">
              <a:hlinkClick r:id="rId9"/>
              <a:extLst>
                <a:ext uri="{FF2B5EF4-FFF2-40B4-BE49-F238E27FC236}">
                  <a16:creationId xmlns:a16="http://schemas.microsoft.com/office/drawing/2014/main" id="{73049D4C-440A-69DB-502D-87E59E5BE077}"/>
                </a:ext>
              </a:extLst>
            </p:cNvPr>
            <p:cNvSpPr/>
            <p:nvPr/>
          </p:nvSpPr>
          <p:spPr>
            <a:xfrm>
              <a:off x="5060887" y="5103834"/>
              <a:ext cx="2362916" cy="482245"/>
            </a:xfrm>
            <a:custGeom>
              <a:avLst/>
              <a:gdLst/>
              <a:ahLst/>
              <a:cxnLst/>
              <a:rect l="l" t="t" r="r" b="b"/>
              <a:pathLst>
                <a:path w="6882643" h="1118429">
                  <a:moveTo>
                    <a:pt x="0" y="0"/>
                  </a:moveTo>
                  <a:lnTo>
                    <a:pt x="6882643" y="0"/>
                  </a:lnTo>
                  <a:lnTo>
                    <a:pt x="6882643" y="1118430"/>
                  </a:lnTo>
                  <a:lnTo>
                    <a:pt x="0" y="1118430"/>
                  </a:lnTo>
                  <a:lnTo>
                    <a:pt x="0" y="0"/>
                  </a:lnTo>
                  <a:close/>
                </a:path>
              </a:pathLst>
            </a:custGeom>
            <a:blipFill>
              <a:blip r:embed="rId10"/>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10" name="Picture 2" descr="Universal Support for Cognition and Learning Needs - Family Hub">
            <a:hlinkClick r:id="rId11"/>
            <a:extLst>
              <a:ext uri="{FF2B5EF4-FFF2-40B4-BE49-F238E27FC236}">
                <a16:creationId xmlns:a16="http://schemas.microsoft.com/office/drawing/2014/main" id="{9550813F-CAC7-684C-9F5E-769A5B1EA6D4}"/>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9669" t="17161" r="31926" b="16537"/>
          <a:stretch/>
        </p:blipFill>
        <p:spPr bwMode="auto">
          <a:xfrm>
            <a:off x="7668262" y="4695929"/>
            <a:ext cx="1300171" cy="106719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PlymouthPCV">
            <a:hlinkClick r:id="rId13"/>
            <a:extLst>
              <a:ext uri="{FF2B5EF4-FFF2-40B4-BE49-F238E27FC236}">
                <a16:creationId xmlns:a16="http://schemas.microsoft.com/office/drawing/2014/main" id="{035ADAC9-63EE-A059-282E-4CBECBDC427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467336" y="4746816"/>
            <a:ext cx="927290" cy="926432"/>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a:extLst>
              <a:ext uri="{FF2B5EF4-FFF2-40B4-BE49-F238E27FC236}">
                <a16:creationId xmlns:a16="http://schemas.microsoft.com/office/drawing/2014/main" id="{7A8EAFD6-FC8F-546F-6909-4BFACF4C24C4}"/>
              </a:ext>
            </a:extLst>
          </p:cNvPr>
          <p:cNvSpPr txBox="1">
            <a:spLocks/>
          </p:cNvSpPr>
          <p:nvPr/>
        </p:nvSpPr>
        <p:spPr>
          <a:xfrm>
            <a:off x="0" y="-1"/>
            <a:ext cx="12192000" cy="720000"/>
          </a:xfrm>
          <a:prstGeom prst="rect">
            <a:avLst/>
          </a:prstGeom>
          <a:solidFill>
            <a:schemeClr val="accent1">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a:ea typeface="+mj-ea"/>
                <a:cs typeface="Arial"/>
              </a:rPr>
              <a:t>Additional Support and Information about Services</a:t>
            </a:r>
            <a:br>
              <a:rPr kumimoji="0" lang="en-GB" sz="2400" b="1" i="0" u="none" strike="noStrike" kern="1200" cap="none" spc="0" normalizeH="0" baseline="0" noProof="0">
                <a:ln>
                  <a:noFill/>
                </a:ln>
                <a:solidFill>
                  <a:prstClr val="white"/>
                </a:solidFill>
                <a:effectLst/>
                <a:uLnTx/>
                <a:uFillTx/>
                <a:latin typeface="Arial"/>
                <a:ea typeface="+mj-ea"/>
                <a:cs typeface="Arial"/>
              </a:rPr>
            </a:br>
            <a:r>
              <a:rPr kumimoji="0" lang="en-GB" sz="2400" b="0" i="0" u="none" strike="noStrike" kern="1200" cap="none" spc="0" normalizeH="0" baseline="0" noProof="0">
                <a:ln>
                  <a:noFill/>
                </a:ln>
                <a:solidFill>
                  <a:prstClr val="white"/>
                </a:solidFill>
                <a:effectLst/>
                <a:uLnTx/>
                <a:uFillTx/>
                <a:latin typeface="Arial"/>
                <a:ea typeface="+mj-ea"/>
                <a:cs typeface="Arial"/>
              </a:rPr>
              <a:t>(click on the icon to link to website) </a:t>
            </a:r>
          </a:p>
        </p:txBody>
      </p:sp>
    </p:spTree>
    <p:extLst>
      <p:ext uri="{BB962C8B-B14F-4D97-AF65-F5344CB8AC3E}">
        <p14:creationId xmlns:p14="http://schemas.microsoft.com/office/powerpoint/2010/main" val="2159680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C83091E-5B1D-23B7-1FE5-48B8D3AF3800}"/>
              </a:ext>
            </a:extLst>
          </p:cNvPr>
          <p:cNvSpPr txBox="1">
            <a:spLocks/>
          </p:cNvSpPr>
          <p:nvPr/>
        </p:nvSpPr>
        <p:spPr>
          <a:xfrm>
            <a:off x="0" y="-2"/>
            <a:ext cx="12192000" cy="720000"/>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a:ea typeface="+mj-ea"/>
                <a:cs typeface="Arial"/>
              </a:rPr>
              <a:t>Appendices</a:t>
            </a:r>
          </a:p>
        </p:txBody>
      </p:sp>
      <p:graphicFrame>
        <p:nvGraphicFramePr>
          <p:cNvPr id="12" name="Content Placeholder 11">
            <a:extLst>
              <a:ext uri="{FF2B5EF4-FFF2-40B4-BE49-F238E27FC236}">
                <a16:creationId xmlns:a16="http://schemas.microsoft.com/office/drawing/2014/main" id="{D206BF82-D6CD-EC63-4ABD-28C1031E681B}"/>
              </a:ext>
            </a:extLst>
          </p:cNvPr>
          <p:cNvGraphicFramePr>
            <a:graphicFrameLocks noGrp="1"/>
          </p:cNvGraphicFramePr>
          <p:nvPr>
            <p:ph idx="1"/>
            <p:extLst>
              <p:ext uri="{D42A27DB-BD31-4B8C-83A1-F6EECF244321}">
                <p14:modId xmlns:p14="http://schemas.microsoft.com/office/powerpoint/2010/main" val="927729239"/>
              </p:ext>
            </p:extLst>
          </p:nvPr>
        </p:nvGraphicFramePr>
        <p:xfrm>
          <a:off x="204716" y="887104"/>
          <a:ext cx="11668836" cy="56638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018569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D9093DD-61BF-6EAD-728A-AFBDCFD88C0C}"/>
              </a:ext>
            </a:extLst>
          </p:cNvPr>
          <p:cNvSpPr txBox="1">
            <a:spLocks/>
          </p:cNvSpPr>
          <p:nvPr/>
        </p:nvSpPr>
        <p:spPr>
          <a:xfrm>
            <a:off x="0" y="-2"/>
            <a:ext cx="12192000" cy="720000"/>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Appendix </a:t>
            </a:r>
            <a:r>
              <a:rPr lang="en-GB" sz="2400" dirty="0">
                <a:solidFill>
                  <a:prstClr val="white"/>
                </a:solidFill>
                <a:latin typeface="Arial"/>
                <a:cs typeface="Arial"/>
              </a:rPr>
              <a:t>1</a:t>
            </a:r>
            <a:r>
              <a:rPr kumimoji="0" lang="en-GB" sz="2400" b="1" i="0" u="none" strike="noStrike" kern="1200" cap="none" spc="0" normalizeH="0" baseline="0" noProof="0" dirty="0">
                <a:ln>
                  <a:noFill/>
                </a:ln>
                <a:solidFill>
                  <a:prstClr val="white"/>
                </a:solidFill>
                <a:effectLst/>
                <a:uLnTx/>
                <a:uFillTx/>
                <a:latin typeface="Arial"/>
                <a:ea typeface="+mj-ea"/>
                <a:cs typeface="Arial"/>
              </a:rPr>
              <a:t>: </a:t>
            </a:r>
            <a:r>
              <a:rPr kumimoji="0" lang="en-GB" sz="2400" b="0" i="0" u="none" strike="noStrike" kern="1200" cap="none" spc="0" normalizeH="0" baseline="0" noProof="0" dirty="0">
                <a:ln>
                  <a:noFill/>
                </a:ln>
                <a:solidFill>
                  <a:prstClr val="white"/>
                </a:solidFill>
                <a:effectLst/>
                <a:uLnTx/>
                <a:uFillTx/>
                <a:latin typeface="Arial"/>
                <a:ea typeface="+mj-ea"/>
                <a:cs typeface="Arial"/>
              </a:rPr>
              <a:t>Scope of this strategy</a:t>
            </a:r>
          </a:p>
        </p:txBody>
      </p:sp>
      <p:sp>
        <p:nvSpPr>
          <p:cNvPr id="4" name="TextBox 3">
            <a:extLst>
              <a:ext uri="{FF2B5EF4-FFF2-40B4-BE49-F238E27FC236}">
                <a16:creationId xmlns:a16="http://schemas.microsoft.com/office/drawing/2014/main" id="{5D379CD5-6CE5-453F-AE7F-9E1F3B6C3BB4}"/>
              </a:ext>
            </a:extLst>
          </p:cNvPr>
          <p:cNvSpPr txBox="1"/>
          <p:nvPr/>
        </p:nvSpPr>
        <p:spPr>
          <a:xfrm>
            <a:off x="260231" y="859093"/>
            <a:ext cx="11671539" cy="2200602"/>
          </a:xfrm>
          <a:prstGeom prst="rect">
            <a:avLst/>
          </a:prstGeom>
          <a:noFill/>
        </p:spPr>
        <p:txBody>
          <a:bodyPr wrap="square">
            <a:spAutoFit/>
          </a:bodyPr>
          <a:lstStyle/>
          <a:p>
            <a:pPr algn="l"/>
            <a:r>
              <a:rPr lang="en-GB" sz="1400" i="0" u="none" strike="noStrike" baseline="0" dirty="0">
                <a:solidFill>
                  <a:srgbClr val="000000"/>
                </a:solidFill>
                <a:latin typeface="Arial" panose="020B0604020202020204" pitchFamily="34" charset="0"/>
                <a:cs typeface="Arial" panose="020B0604020202020204" pitchFamily="34" charset="0"/>
              </a:rPr>
              <a:t>Within this strategy Speech, Language and Communication Needs (SLCN) is understood as a ‘broad category which includes all children with Language Disorder and Developmental Language Disorder (</a:t>
            </a:r>
            <a:r>
              <a:rPr lang="en-GB" sz="1400" dirty="0">
                <a:solidFill>
                  <a:srgbClr val="000000"/>
                </a:solidFill>
                <a:latin typeface="Arial" panose="020B0604020202020204" pitchFamily="34" charset="0"/>
                <a:cs typeface="Arial" panose="020B0604020202020204" pitchFamily="34" charset="0"/>
              </a:rPr>
              <a:t>see next slide</a:t>
            </a:r>
            <a:r>
              <a:rPr lang="en-GB" sz="1400" i="0" u="none" strike="noStrike" baseline="0" dirty="0">
                <a:solidFill>
                  <a:srgbClr val="000000"/>
                </a:solidFill>
                <a:latin typeface="Arial" panose="020B0604020202020204" pitchFamily="34" charset="0"/>
                <a:cs typeface="Arial" panose="020B0604020202020204" pitchFamily="34" charset="0"/>
              </a:rPr>
              <a:t>), but also includes all other children who have difficulties with speech, language or communication for any reason’  </a:t>
            </a:r>
            <a:r>
              <a:rPr lang="en-GB" sz="1000" b="1" i="0" u="none" strike="noStrike" baseline="0" dirty="0">
                <a:solidFill>
                  <a:srgbClr val="000000"/>
                </a:solidFill>
                <a:latin typeface="Arial" panose="020B0604020202020204" pitchFamily="34" charset="0"/>
                <a:cs typeface="Arial" panose="020B0604020202020204" pitchFamily="34" charset="0"/>
              </a:rPr>
              <a:t>CATALISE: a multinational and multidisciplinary Delphi consensus study of problems with language development. Phase 2 </a:t>
            </a:r>
            <a:r>
              <a:rPr lang="en-GB" sz="1000" dirty="0">
                <a:solidFill>
                  <a:srgbClr val="000000"/>
                </a:solidFill>
                <a:latin typeface="Arial" panose="020B0604020202020204" pitchFamily="34" charset="0"/>
                <a:cs typeface="Arial" panose="020B0604020202020204" pitchFamily="34" charset="0"/>
              </a:rPr>
              <a:t> </a:t>
            </a:r>
            <a:r>
              <a:rPr lang="en-GB" sz="1000" b="1" i="1" u="none" strike="noStrike" baseline="0" dirty="0">
                <a:solidFill>
                  <a:srgbClr val="000000"/>
                </a:solidFill>
                <a:latin typeface="Arial" panose="020B0604020202020204" pitchFamily="34" charset="0"/>
                <a:cs typeface="Arial" panose="020B0604020202020204" pitchFamily="34" charset="0"/>
              </a:rPr>
              <a:t>Bishop, D. V. M., </a:t>
            </a:r>
            <a:r>
              <a:rPr lang="en-GB" sz="1000" b="1" i="1" u="none" strike="noStrike" baseline="0" dirty="0" err="1">
                <a:solidFill>
                  <a:srgbClr val="000000"/>
                </a:solidFill>
                <a:latin typeface="Arial" panose="020B0604020202020204" pitchFamily="34" charset="0"/>
                <a:cs typeface="Arial" panose="020B0604020202020204" pitchFamily="34" charset="0"/>
              </a:rPr>
              <a:t>Snowling</a:t>
            </a:r>
            <a:r>
              <a:rPr lang="en-GB" sz="1000" b="1" i="1" u="none" strike="noStrike" baseline="0" dirty="0">
                <a:solidFill>
                  <a:srgbClr val="000000"/>
                </a:solidFill>
                <a:latin typeface="Arial" panose="020B0604020202020204" pitchFamily="34" charset="0"/>
                <a:cs typeface="Arial" panose="020B0604020202020204" pitchFamily="34" charset="0"/>
              </a:rPr>
              <a:t>, M. J., Thompson, P. A., Greenhalgh, T., &amp; The CATALISE Consortium </a:t>
            </a:r>
            <a:r>
              <a:rPr lang="en-GB" sz="1000" dirty="0">
                <a:solidFill>
                  <a:srgbClr val="000000"/>
                </a:solidFill>
                <a:latin typeface="Arial" panose="020B0604020202020204" pitchFamily="34" charset="0"/>
                <a:cs typeface="Arial" panose="020B0604020202020204" pitchFamily="34" charset="0"/>
              </a:rPr>
              <a:t> </a:t>
            </a:r>
            <a:r>
              <a:rPr lang="en-GB" sz="1000" b="0" i="1" u="none" strike="noStrike" baseline="0" dirty="0">
                <a:solidFill>
                  <a:srgbClr val="000000"/>
                </a:solidFill>
                <a:latin typeface="Arial" panose="020B0604020202020204" pitchFamily="34" charset="0"/>
                <a:cs typeface="Arial" panose="020B0604020202020204" pitchFamily="34" charset="0"/>
              </a:rPr>
              <a:t>Summary by Susan </a:t>
            </a:r>
            <a:r>
              <a:rPr lang="en-GB" sz="1000" b="0" i="1" u="none" strike="noStrike" baseline="0" dirty="0" err="1">
                <a:solidFill>
                  <a:srgbClr val="000000"/>
                </a:solidFill>
                <a:latin typeface="Arial" panose="020B0604020202020204" pitchFamily="34" charset="0"/>
                <a:cs typeface="Arial" panose="020B0604020202020204" pitchFamily="34" charset="0"/>
              </a:rPr>
              <a:t>Ebbels</a:t>
            </a:r>
            <a:r>
              <a:rPr lang="en-GB" sz="1000" b="0" i="1" u="none" strike="noStrike" baseline="0" dirty="0">
                <a:solidFill>
                  <a:srgbClr val="000000"/>
                </a:solidFill>
                <a:latin typeface="Arial" panose="020B0604020202020204" pitchFamily="34" charset="0"/>
                <a:cs typeface="Arial" panose="020B0604020202020204" pitchFamily="34" charset="0"/>
              </a:rPr>
              <a:t> – revised 13th February 2017 </a:t>
            </a:r>
            <a:r>
              <a:rPr lang="en-GB" sz="1000" b="0" i="0" u="none" strike="noStrike" baseline="0" dirty="0">
                <a:solidFill>
                  <a:srgbClr val="000000"/>
                </a:solidFill>
                <a:latin typeface="Arial" panose="020B0604020202020204" pitchFamily="34" charset="0"/>
                <a:cs typeface="Arial" panose="020B0604020202020204" pitchFamily="34" charset="0"/>
              </a:rPr>
              <a:t>. </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lt"/>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lt"/>
              <a:cs typeface="Arial" panose="020B0604020202020204" pitchFamily="34" charset="0"/>
            </a:endParaRPr>
          </a:p>
          <a:p>
            <a:pPr algn="ctr" defTabSz="457200">
              <a:defRPr/>
            </a:pPr>
            <a:r>
              <a:rPr lang="en-GB" sz="1400" b="1" dirty="0">
                <a:solidFill>
                  <a:prstClr val="black"/>
                </a:solidFill>
                <a:latin typeface="Arial" panose="020B0604020202020204" pitchFamily="34" charset="0"/>
                <a:ea typeface="+mn-lt"/>
                <a:cs typeface="Arial" panose="020B0604020202020204" pitchFamily="34" charset="0"/>
              </a:rPr>
              <a:t>Consequently, t</a:t>
            </a: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lt"/>
                <a:cs typeface="Arial" panose="020B0604020202020204" pitchFamily="34" charset="0"/>
              </a:rPr>
              <a:t>his strategy can be applied to any child or young person who has difficulties with speech, language and communication, with or without a diagnosis.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lt"/>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400" dirty="0">
              <a:solidFill>
                <a:prstClr val="black"/>
              </a:solidFill>
              <a:latin typeface="Arial" panose="020B0604020202020204" pitchFamily="34" charset="0"/>
              <a:ea typeface="+mn-lt"/>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lt"/>
                <a:cs typeface="Arial" panose="020B0604020202020204" pitchFamily="34" charset="0"/>
              </a:rPr>
              <a:t> </a:t>
            </a:r>
            <a:endParaRPr kumimoji="0" lang="en-GB" sz="1400" b="0" i="0" u="none" strike="noStrike" kern="1200" cap="none" spc="0" normalizeH="0" baseline="0" noProof="0" dirty="0">
              <a:ln>
                <a:noFill/>
              </a:ln>
              <a:solidFill>
                <a:srgbClr val="242424"/>
              </a:solidFill>
              <a:effectLst/>
              <a:uLnTx/>
              <a:uFillTx/>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690D599E-FF23-1D75-AA18-D50C96E8D1A6}"/>
              </a:ext>
            </a:extLst>
          </p:cNvPr>
          <p:cNvPicPr>
            <a:picLocks noChangeAspect="1"/>
          </p:cNvPicPr>
          <p:nvPr/>
        </p:nvPicPr>
        <p:blipFill>
          <a:blip r:embed="rId2"/>
          <a:srcRect l="24272" t="19138" r="22273" b="12508"/>
          <a:stretch/>
        </p:blipFill>
        <p:spPr>
          <a:xfrm>
            <a:off x="3577243" y="2377209"/>
            <a:ext cx="5037514" cy="3621698"/>
          </a:xfrm>
          <a:prstGeom prst="rect">
            <a:avLst/>
          </a:prstGeom>
        </p:spPr>
      </p:pic>
      <p:sp>
        <p:nvSpPr>
          <p:cNvPr id="8" name="TextBox 7">
            <a:extLst>
              <a:ext uri="{FF2B5EF4-FFF2-40B4-BE49-F238E27FC236}">
                <a16:creationId xmlns:a16="http://schemas.microsoft.com/office/drawing/2014/main" id="{23B7B8FE-C411-0A8E-28ED-98A7DD062357}"/>
              </a:ext>
            </a:extLst>
          </p:cNvPr>
          <p:cNvSpPr txBox="1"/>
          <p:nvPr/>
        </p:nvSpPr>
        <p:spPr>
          <a:xfrm>
            <a:off x="260230" y="6171431"/>
            <a:ext cx="8312726" cy="507831"/>
          </a:xfrm>
          <a:prstGeom prst="rect">
            <a:avLst/>
          </a:prstGeom>
          <a:noFill/>
        </p:spPr>
        <p:txBody>
          <a:bodyPr wrap="square">
            <a:spAutoFit/>
          </a:bodyPr>
          <a:lstStyle/>
          <a:p>
            <a:r>
              <a:rPr lang="en-GB" sz="900" b="0" i="0" u="none" strike="noStrike" baseline="0" dirty="0">
                <a:solidFill>
                  <a:srgbClr val="000000"/>
                </a:solidFill>
                <a:latin typeface="Arial" panose="020B0604020202020204" pitchFamily="34" charset="0"/>
                <a:cs typeface="Arial" panose="020B0604020202020204" pitchFamily="34" charset="0"/>
              </a:rPr>
              <a:t>Bishop, D. V. M., </a:t>
            </a:r>
            <a:r>
              <a:rPr lang="en-GB" sz="900" b="0" i="0" u="none" strike="noStrike" baseline="0" dirty="0" err="1">
                <a:solidFill>
                  <a:srgbClr val="000000"/>
                </a:solidFill>
                <a:latin typeface="Arial" panose="020B0604020202020204" pitchFamily="34" charset="0"/>
                <a:cs typeface="Arial" panose="020B0604020202020204" pitchFamily="34" charset="0"/>
              </a:rPr>
              <a:t>Snowling</a:t>
            </a:r>
            <a:r>
              <a:rPr lang="en-GB" sz="900" b="0" i="0" u="none" strike="noStrike" baseline="0" dirty="0">
                <a:solidFill>
                  <a:srgbClr val="000000"/>
                </a:solidFill>
                <a:latin typeface="Arial" panose="020B0604020202020204" pitchFamily="34" charset="0"/>
                <a:cs typeface="Arial" panose="020B0604020202020204" pitchFamily="34" charset="0"/>
              </a:rPr>
              <a:t>, M. J., Thompson, P. A., Greenhalgh, T., &amp; </a:t>
            </a:r>
            <a:r>
              <a:rPr lang="en-GB" sz="900" b="0" i="0" u="none" strike="noStrike" baseline="0" dirty="0" err="1">
                <a:solidFill>
                  <a:srgbClr val="000000"/>
                </a:solidFill>
                <a:latin typeface="Arial" panose="020B0604020202020204" pitchFamily="34" charset="0"/>
                <a:cs typeface="Arial" panose="020B0604020202020204" pitchFamily="34" charset="0"/>
              </a:rPr>
              <a:t>Catalise</a:t>
            </a:r>
            <a:r>
              <a:rPr lang="en-GB" sz="900" b="0" i="0" u="none" strike="noStrike" baseline="0" dirty="0">
                <a:solidFill>
                  <a:srgbClr val="000000"/>
                </a:solidFill>
                <a:latin typeface="Arial" panose="020B0604020202020204" pitchFamily="34" charset="0"/>
                <a:cs typeface="Arial" panose="020B0604020202020204" pitchFamily="34" charset="0"/>
              </a:rPr>
              <a:t>-consortium. (2017). Phase 2 of CATALISE: a multinational and multidisciplinary Delphi consensus study of problems with language development: Terminology. </a:t>
            </a:r>
            <a:r>
              <a:rPr lang="en-GB" sz="900" b="0" i="1" u="none" strike="noStrike" baseline="0" dirty="0">
                <a:solidFill>
                  <a:srgbClr val="000000"/>
                </a:solidFill>
                <a:latin typeface="Arial" panose="020B0604020202020204" pitchFamily="34" charset="0"/>
                <a:cs typeface="Arial" panose="020B0604020202020204" pitchFamily="34" charset="0"/>
              </a:rPr>
              <a:t>Journal of Child Psychology and Psychiatry</a:t>
            </a:r>
            <a:r>
              <a:rPr lang="en-GB" sz="900" b="0" i="0" u="none" strike="noStrike" baseline="0" dirty="0">
                <a:solidFill>
                  <a:srgbClr val="000000"/>
                </a:solidFill>
                <a:latin typeface="Arial" panose="020B0604020202020204" pitchFamily="34" charset="0"/>
                <a:cs typeface="Arial" panose="020B0604020202020204" pitchFamily="34" charset="0"/>
              </a:rPr>
              <a:t>.. doi:10.1111/jcpp.12721. http://onlinelibrary.wiley.com/doi/10.1111/jcpp.12721/full </a:t>
            </a:r>
            <a:endParaRPr lang="en-GB"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93099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DCF925-DE3A-36A0-8F11-AFF25513D3D0}"/>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extBox 3">
            <a:extLst>
              <a:ext uri="{FF2B5EF4-FFF2-40B4-BE49-F238E27FC236}">
                <a16:creationId xmlns:a16="http://schemas.microsoft.com/office/drawing/2014/main" id="{D0104D8C-1149-7B89-E1B2-41DFA3DE8A3C}"/>
              </a:ext>
            </a:extLst>
          </p:cNvPr>
          <p:cNvGraphicFramePr/>
          <p:nvPr>
            <p:extLst>
              <p:ext uri="{D42A27DB-BD31-4B8C-83A1-F6EECF244321}">
                <p14:modId xmlns:p14="http://schemas.microsoft.com/office/powerpoint/2010/main" val="4032684354"/>
              </p:ext>
            </p:extLst>
          </p:nvPr>
        </p:nvGraphicFramePr>
        <p:xfrm>
          <a:off x="3477527" y="-1"/>
          <a:ext cx="8457799" cy="71226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2">
            <a:extLst>
              <a:ext uri="{FF2B5EF4-FFF2-40B4-BE49-F238E27FC236}">
                <a16:creationId xmlns:a16="http://schemas.microsoft.com/office/drawing/2014/main" id="{1886EA33-6F6C-77DC-CA35-8066D98161A1}"/>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49" name="Picture 2" descr="A screenshot of a computer screen&#10;&#10;AI-generated content may be incorrect.">
            <a:extLst>
              <a:ext uri="{FF2B5EF4-FFF2-40B4-BE49-F238E27FC236}">
                <a16:creationId xmlns:a16="http://schemas.microsoft.com/office/drawing/2014/main" id="{41CB4F81-5BDF-4D02-0A83-7260BC2C3D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8819" t="12589" r="19138" b="6403"/>
          <a:stretch>
            <a:fillRect/>
          </a:stretch>
        </p:blipFill>
        <p:spPr bwMode="auto">
          <a:xfrm>
            <a:off x="50774" y="1894972"/>
            <a:ext cx="3334355" cy="3332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14189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15B61-6E84-FE3F-AC70-4BD71DE1DE72}"/>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7A8A17D9-885C-7A76-173E-4DEED52023C3}"/>
              </a:ext>
            </a:extLst>
          </p:cNvPr>
          <p:cNvSpPr txBox="1">
            <a:spLocks/>
          </p:cNvSpPr>
          <p:nvPr/>
        </p:nvSpPr>
        <p:spPr>
          <a:xfrm>
            <a:off x="0" y="0"/>
            <a:ext cx="12192000" cy="644808"/>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fontAlgn="auto">
              <a:spcAft>
                <a:spcPts val="600"/>
              </a:spcAft>
              <a:buClrTx/>
              <a:buSzTx/>
              <a:tabLst/>
              <a:defRPr/>
            </a:pPr>
            <a:r>
              <a:rPr kumimoji="0" lang="en-US" sz="2400" b="1" i="0" u="none" strike="noStrike" kern="1200" cap="none" spc="0" normalizeH="0" baseline="0" noProof="0" dirty="0">
                <a:ln>
                  <a:noFill/>
                </a:ln>
                <a:solidFill>
                  <a:schemeClr val="bg1"/>
                </a:solidFill>
                <a:effectLst/>
                <a:uLnTx/>
                <a:uFillTx/>
              </a:rPr>
              <a:t>Appendix </a:t>
            </a:r>
            <a:r>
              <a:rPr lang="en-US" sz="2400" dirty="0">
                <a:solidFill>
                  <a:schemeClr val="bg1"/>
                </a:solidFill>
              </a:rPr>
              <a:t>2</a:t>
            </a:r>
            <a:r>
              <a:rPr kumimoji="0" lang="en-US" sz="2400" b="1" i="0" u="none" strike="noStrike" kern="1200" cap="none" spc="0" normalizeH="0" baseline="0" noProof="0" dirty="0">
                <a:ln>
                  <a:noFill/>
                </a:ln>
                <a:solidFill>
                  <a:schemeClr val="bg1"/>
                </a:solidFill>
                <a:effectLst/>
                <a:uLnTx/>
                <a:uFillTx/>
              </a:rPr>
              <a:t>: </a:t>
            </a:r>
            <a:r>
              <a:rPr kumimoji="0" lang="en-US" sz="2400" b="0" i="0" u="none" strike="noStrike" kern="1200" cap="none" spc="0" normalizeH="0" baseline="0" noProof="0" dirty="0">
                <a:ln>
                  <a:noFill/>
                </a:ln>
                <a:solidFill>
                  <a:schemeClr val="bg1"/>
                </a:solidFill>
                <a:effectLst/>
                <a:uLnTx/>
                <a:uFillTx/>
              </a:rPr>
              <a:t>SLCN and life chances</a:t>
            </a:r>
          </a:p>
        </p:txBody>
      </p:sp>
      <p:graphicFrame>
        <p:nvGraphicFramePr>
          <p:cNvPr id="12" name="Content Placeholder 2">
            <a:extLst>
              <a:ext uri="{FF2B5EF4-FFF2-40B4-BE49-F238E27FC236}">
                <a16:creationId xmlns:a16="http://schemas.microsoft.com/office/drawing/2014/main" id="{A178E90A-29BA-1457-F401-7C30822CD46B}"/>
              </a:ext>
            </a:extLst>
          </p:cNvPr>
          <p:cNvGraphicFramePr>
            <a:graphicFrameLocks noGrp="1"/>
          </p:cNvGraphicFramePr>
          <p:nvPr>
            <p:ph idx="1"/>
            <p:extLst>
              <p:ext uri="{D42A27DB-BD31-4B8C-83A1-F6EECF244321}">
                <p14:modId xmlns:p14="http://schemas.microsoft.com/office/powerpoint/2010/main" val="149398144"/>
              </p:ext>
            </p:extLst>
          </p:nvPr>
        </p:nvGraphicFramePr>
        <p:xfrm>
          <a:off x="95533" y="698192"/>
          <a:ext cx="12096467" cy="57866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B944A449-3151-D660-9CC3-F47DBFAA2C8F}"/>
              </a:ext>
            </a:extLst>
          </p:cNvPr>
          <p:cNvSpPr txBox="1"/>
          <p:nvPr/>
        </p:nvSpPr>
        <p:spPr>
          <a:xfrm>
            <a:off x="2838744" y="3213556"/>
            <a:ext cx="2156346" cy="430887"/>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GB" sz="1100" b="1" dirty="0">
                <a:latin typeface="Arial" panose="020B0604020202020204" pitchFamily="34" charset="0"/>
                <a:cs typeface="Arial" panose="020B0604020202020204" pitchFamily="34" charset="0"/>
              </a:rPr>
              <a:t>SAFEGUARDING</a:t>
            </a:r>
          </a:p>
          <a:p>
            <a:pPr algn="ctr"/>
            <a:endParaRPr lang="en-GB" sz="1100" b="1"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70AB70F-E762-6AE7-C3C7-0CAE0EB8E1A7}"/>
              </a:ext>
            </a:extLst>
          </p:cNvPr>
          <p:cNvSpPr txBox="1"/>
          <p:nvPr/>
        </p:nvSpPr>
        <p:spPr>
          <a:xfrm>
            <a:off x="9633066" y="3954056"/>
            <a:ext cx="2088109" cy="1015663"/>
          </a:xfrm>
          <a:prstGeom prst="rect">
            <a:avLst/>
          </a:prstGeom>
          <a:noFill/>
          <a:ln>
            <a:solidFill>
              <a:schemeClr val="tx1"/>
            </a:solidFill>
          </a:ln>
        </p:spPr>
        <p:txBody>
          <a:bodyPr wrap="square" rtlCol="0">
            <a:spAutoFit/>
          </a:bodyPr>
          <a:lstStyle/>
          <a:p>
            <a:r>
              <a:rPr lang="en-GB" sz="1000" b="0" i="0" u="none" strike="noStrike" baseline="0" dirty="0">
                <a:solidFill>
                  <a:srgbClr val="000000"/>
                </a:solidFill>
                <a:latin typeface="Arial" panose="020B0604020202020204" pitchFamily="34" charset="0"/>
                <a:cs typeface="Arial" panose="020B0604020202020204" pitchFamily="34" charset="0"/>
              </a:rPr>
              <a:t>Poverty can strongly reduce parents’ ability to respond to their child’s early language needs and offer a home learning environment that enhances language skills in the early years</a:t>
            </a:r>
            <a:endParaRPr lang="en-GB" sz="10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FA66A792-F060-CBF7-BB4C-7AA2EC38E7B7}"/>
              </a:ext>
            </a:extLst>
          </p:cNvPr>
          <p:cNvSpPr txBox="1"/>
          <p:nvPr/>
        </p:nvSpPr>
        <p:spPr>
          <a:xfrm>
            <a:off x="9633066" y="5094555"/>
            <a:ext cx="2238232" cy="1169551"/>
          </a:xfrm>
          <a:prstGeom prst="rect">
            <a:avLst/>
          </a:prstGeom>
          <a:noFill/>
          <a:ln>
            <a:solidFill>
              <a:schemeClr val="tx1"/>
            </a:solidFill>
          </a:ln>
        </p:spPr>
        <p:txBody>
          <a:bodyPr wrap="square" rtlCol="0">
            <a:spAutoFit/>
          </a:bodyPr>
          <a:lstStyle/>
          <a:p>
            <a:r>
              <a:rPr lang="en-GB" sz="1000" dirty="0">
                <a:solidFill>
                  <a:srgbClr val="000000"/>
                </a:solidFill>
                <a:latin typeface="Arial" panose="020B0604020202020204" pitchFamily="34" charset="0"/>
                <a:cs typeface="Arial" panose="020B0604020202020204" pitchFamily="34" charset="0"/>
              </a:rPr>
              <a:t>F</a:t>
            </a:r>
            <a:r>
              <a:rPr lang="en-GB" sz="1000" b="0" i="0" u="none" strike="noStrike" baseline="0" dirty="0">
                <a:solidFill>
                  <a:srgbClr val="000000"/>
                </a:solidFill>
                <a:latin typeface="Arial" panose="020B0604020202020204" pitchFamily="34" charset="0"/>
                <a:cs typeface="Arial" panose="020B0604020202020204" pitchFamily="34" charset="0"/>
              </a:rPr>
              <a:t>ailure to address SLCN can encourage an intergenerational cycle of communication deprivation and poor communication skills passed down from parent to child, which can have a detrimental impact upon the child’s life outcomes</a:t>
            </a:r>
            <a:endParaRPr lang="en-GB" sz="10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8A3E06A-F396-A253-4765-7D20B7EF792C}"/>
              </a:ext>
            </a:extLst>
          </p:cNvPr>
          <p:cNvSpPr txBox="1"/>
          <p:nvPr/>
        </p:nvSpPr>
        <p:spPr>
          <a:xfrm>
            <a:off x="7401639" y="4512350"/>
            <a:ext cx="2088109" cy="1061829"/>
          </a:xfrm>
          <a:prstGeom prst="rect">
            <a:avLst/>
          </a:prstGeom>
          <a:noFill/>
          <a:ln>
            <a:solidFill>
              <a:schemeClr val="tx1"/>
            </a:solidFill>
          </a:ln>
        </p:spPr>
        <p:txBody>
          <a:bodyPr wrap="square" rtlCol="0">
            <a:spAutoFit/>
          </a:bodyPr>
          <a:lstStyle/>
          <a:p>
            <a:pPr algn="ctr"/>
            <a:r>
              <a:rPr lang="en-GB" sz="1050" dirty="0">
                <a:latin typeface="Arial" panose="020B0604020202020204" pitchFamily="34" charset="0"/>
                <a:cs typeface="Arial" panose="020B0604020202020204" pitchFamily="34" charset="0"/>
              </a:rPr>
              <a:t>People experiencing homelessness are 17% more likely to have SLCN. </a:t>
            </a:r>
            <a:r>
              <a:rPr lang="en-GB" sz="1050" b="0" i="0" u="none" strike="noStrike" baseline="0" dirty="0">
                <a:solidFill>
                  <a:srgbClr val="000000"/>
                </a:solidFill>
                <a:latin typeface="Arial" panose="020B0604020202020204" pitchFamily="34" charset="0"/>
                <a:cs typeface="Arial" panose="020B0604020202020204" pitchFamily="34" charset="0"/>
              </a:rPr>
              <a:t>These needs often present barriers to accessing support (RCSLT, 2024)</a:t>
            </a:r>
            <a:endParaRPr lang="en-GB" sz="105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548148C-4F11-C865-2B45-3EADFAD68934}"/>
              </a:ext>
            </a:extLst>
          </p:cNvPr>
          <p:cNvSpPr txBox="1"/>
          <p:nvPr/>
        </p:nvSpPr>
        <p:spPr>
          <a:xfrm>
            <a:off x="7401639" y="4200278"/>
            <a:ext cx="2088109" cy="261610"/>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GB" sz="1100" b="1" dirty="0">
                <a:latin typeface="Arial" panose="020B0604020202020204" pitchFamily="34" charset="0"/>
                <a:cs typeface="Arial" panose="020B0604020202020204" pitchFamily="34" charset="0"/>
              </a:rPr>
              <a:t>HOMELESSNESS</a:t>
            </a:r>
          </a:p>
        </p:txBody>
      </p:sp>
      <p:sp>
        <p:nvSpPr>
          <p:cNvPr id="8" name="TextBox 7">
            <a:extLst>
              <a:ext uri="{FF2B5EF4-FFF2-40B4-BE49-F238E27FC236}">
                <a16:creationId xmlns:a16="http://schemas.microsoft.com/office/drawing/2014/main" id="{5B180029-F033-9AFD-38F9-C6FCD56F1203}"/>
              </a:ext>
            </a:extLst>
          </p:cNvPr>
          <p:cNvSpPr txBox="1"/>
          <p:nvPr/>
        </p:nvSpPr>
        <p:spPr>
          <a:xfrm>
            <a:off x="543638" y="5206792"/>
            <a:ext cx="2158614" cy="1615827"/>
          </a:xfrm>
          <a:prstGeom prst="rect">
            <a:avLst/>
          </a:prstGeom>
          <a:noFill/>
          <a:ln>
            <a:solidFill>
              <a:schemeClr val="tx1"/>
            </a:solidFill>
          </a:ln>
        </p:spPr>
        <p:txBody>
          <a:bodyPr wrap="square" rtlCol="0">
            <a:spAutoFit/>
          </a:bodyPr>
          <a:lstStyle/>
          <a:p>
            <a:pPr lvl="0" algn="ctr"/>
            <a:r>
              <a:rPr lang="en-GB" sz="1100" dirty="0">
                <a:effectLst/>
                <a:latin typeface="Arial" panose="020B0604020202020204" pitchFamily="34" charset="0"/>
                <a:ea typeface="Times New Roman" panose="02020603050405020304" pitchFamily="18" charset="0"/>
                <a:cs typeface="Arial" panose="020B0604020202020204" pitchFamily="34" charset="0"/>
              </a:rPr>
              <a:t>Children’s vocabulary and ability to talk in two-to-three-word sentences at the age of two is a strong predictor of ‘school readiness’ at four, as measured by baseline assessments of reading, maths and writing (</a:t>
            </a:r>
            <a:r>
              <a:rPr lang="en-GB" sz="1100" dirty="0" err="1">
                <a:effectLst/>
                <a:latin typeface="Arial" panose="020B0604020202020204" pitchFamily="34" charset="0"/>
                <a:ea typeface="Times New Roman" panose="02020603050405020304" pitchFamily="18" charset="0"/>
                <a:cs typeface="Arial" panose="020B0604020202020204" pitchFamily="34" charset="0"/>
              </a:rPr>
              <a:t>Roulstone</a:t>
            </a:r>
            <a:r>
              <a:rPr lang="en-GB" sz="1100" dirty="0">
                <a:effectLst/>
                <a:latin typeface="Arial" panose="020B0604020202020204" pitchFamily="34" charset="0"/>
                <a:ea typeface="Times New Roman" panose="02020603050405020304" pitchFamily="18" charset="0"/>
                <a:cs typeface="Arial" panose="020B0604020202020204" pitchFamily="34" charset="0"/>
              </a:rPr>
              <a:t> et al, 2011).</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333BA2FA-EEC4-26C9-402B-6F20C94D8F77}"/>
              </a:ext>
            </a:extLst>
          </p:cNvPr>
          <p:cNvSpPr txBox="1"/>
          <p:nvPr/>
        </p:nvSpPr>
        <p:spPr>
          <a:xfrm>
            <a:off x="5092876" y="4898117"/>
            <a:ext cx="2165445" cy="1277273"/>
          </a:xfrm>
          <a:prstGeom prst="rect">
            <a:avLst/>
          </a:prstGeom>
          <a:noFill/>
          <a:ln>
            <a:solidFill>
              <a:schemeClr val="tx1"/>
            </a:solidFill>
          </a:ln>
        </p:spPr>
        <p:txBody>
          <a:bodyPr wrap="square" rtlCol="0">
            <a:spAutoFit/>
          </a:bodyPr>
          <a:lstStyle/>
          <a:p>
            <a:pPr algn="ct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Children with language difficulties have a worse quality of life in terms of moods and emotions and are more at risk in terms of social acceptance and bullying (Lindsay and </a:t>
            </a:r>
            <a:r>
              <a:rPr lang="en-GB" sz="11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Dockrell</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2012)</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1F8B92BB-DCE7-2FB7-AC00-4DF2BD7BA548}"/>
              </a:ext>
            </a:extLst>
          </p:cNvPr>
          <p:cNvSpPr txBox="1"/>
          <p:nvPr/>
        </p:nvSpPr>
        <p:spPr>
          <a:xfrm>
            <a:off x="7401639" y="5624641"/>
            <a:ext cx="2088109" cy="1223412"/>
          </a:xfrm>
          <a:prstGeom prst="rect">
            <a:avLst/>
          </a:prstGeom>
          <a:noFill/>
          <a:ln>
            <a:solidFill>
              <a:schemeClr val="tx1"/>
            </a:solidFill>
          </a:ln>
        </p:spPr>
        <p:txBody>
          <a:bodyPr wrap="square" rtlCol="0">
            <a:spAutoFit/>
          </a:bodyPr>
          <a:lstStyle/>
          <a:p>
            <a:pPr algn="ctr"/>
            <a:r>
              <a:rPr lang="en-GB" sz="1050" b="0" i="0" u="none" strike="noStrike" baseline="0" dirty="0">
                <a:solidFill>
                  <a:srgbClr val="000000"/>
                </a:solidFill>
                <a:latin typeface="Arial" panose="020B0604020202020204" pitchFamily="34" charset="0"/>
                <a:cs typeface="Arial" panose="020B0604020202020204" pitchFamily="34" charset="0"/>
              </a:rPr>
              <a:t>SLCN is known to intersect with factors relevant to the rough sleeping population, such as mental health difficulties, brain injury, histories of imprisonment or care, autism, and learning disabilities (RCSLT, 2024) </a:t>
            </a:r>
            <a:endParaRPr lang="en-GB"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69337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9F8B758-B1E7-2ADF-BDE0-11AE37F01F9E}"/>
              </a:ext>
            </a:extLst>
          </p:cNvPr>
          <p:cNvSpPr txBox="1">
            <a:spLocks/>
          </p:cNvSpPr>
          <p:nvPr/>
        </p:nvSpPr>
        <p:spPr>
          <a:xfrm>
            <a:off x="0" y="0"/>
            <a:ext cx="12192000" cy="744280"/>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Strategic Drivers: </a:t>
            </a:r>
            <a:r>
              <a:rPr kumimoji="0" lang="en-GB" sz="2400" b="0" i="0" u="none" strike="noStrike" kern="1200" cap="none" spc="0" normalizeH="0" baseline="0" noProof="0" dirty="0">
                <a:ln>
                  <a:noFill/>
                </a:ln>
                <a:solidFill>
                  <a:prstClr val="white"/>
                </a:solidFill>
                <a:effectLst/>
                <a:uLnTx/>
                <a:uFillTx/>
                <a:latin typeface="Arial"/>
                <a:ea typeface="+mj-ea"/>
                <a:cs typeface="Arial"/>
              </a:rPr>
              <a:t>data related to life chances in Devon</a:t>
            </a:r>
          </a:p>
        </p:txBody>
      </p:sp>
      <p:graphicFrame>
        <p:nvGraphicFramePr>
          <p:cNvPr id="5" name="Diagram 4">
            <a:extLst>
              <a:ext uri="{FF2B5EF4-FFF2-40B4-BE49-F238E27FC236}">
                <a16:creationId xmlns:a16="http://schemas.microsoft.com/office/drawing/2014/main" id="{E5B92C2C-66F4-85D6-945F-4646888CD3DC}"/>
              </a:ext>
            </a:extLst>
          </p:cNvPr>
          <p:cNvGraphicFramePr/>
          <p:nvPr>
            <p:extLst>
              <p:ext uri="{D42A27DB-BD31-4B8C-83A1-F6EECF244321}">
                <p14:modId xmlns:p14="http://schemas.microsoft.com/office/powerpoint/2010/main" val="997129345"/>
              </p:ext>
            </p:extLst>
          </p:nvPr>
        </p:nvGraphicFramePr>
        <p:xfrm>
          <a:off x="0" y="372140"/>
          <a:ext cx="12192000" cy="68034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9852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564E8A-CEC8-CA60-C349-847004A0F52B}"/>
              </a:ext>
            </a:extLst>
          </p:cNvPr>
          <p:cNvSpPr>
            <a:spLocks noGrp="1"/>
          </p:cNvSpPr>
          <p:nvPr>
            <p:ph idx="1"/>
          </p:nvPr>
        </p:nvSpPr>
        <p:spPr>
          <a:xfrm>
            <a:off x="9651400" y="3528320"/>
            <a:ext cx="2168066" cy="2597844"/>
          </a:xfrm>
        </p:spPr>
        <p:txBody>
          <a:bodyPr/>
          <a:lstStyle/>
          <a:p>
            <a:endParaRPr lang="en-GB"/>
          </a:p>
          <a:p>
            <a:endParaRPr lang="en-GB"/>
          </a:p>
        </p:txBody>
      </p:sp>
      <p:sp>
        <p:nvSpPr>
          <p:cNvPr id="9" name="Title 1">
            <a:extLst>
              <a:ext uri="{FF2B5EF4-FFF2-40B4-BE49-F238E27FC236}">
                <a16:creationId xmlns:a16="http://schemas.microsoft.com/office/drawing/2014/main" id="{4CD67B0C-5258-286C-98EE-A3D8B146E8E6}"/>
              </a:ext>
            </a:extLst>
          </p:cNvPr>
          <p:cNvSpPr txBox="1">
            <a:spLocks/>
          </p:cNvSpPr>
          <p:nvPr/>
        </p:nvSpPr>
        <p:spPr>
          <a:xfrm>
            <a:off x="0" y="-1"/>
            <a:ext cx="12192000" cy="494290"/>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a:ea typeface="+mj-ea"/>
                <a:cs typeface="Arial"/>
              </a:rPr>
              <a:t>Introduction</a:t>
            </a:r>
          </a:p>
        </p:txBody>
      </p:sp>
      <p:sp>
        <p:nvSpPr>
          <p:cNvPr id="5" name="TextBox 4">
            <a:extLst>
              <a:ext uri="{FF2B5EF4-FFF2-40B4-BE49-F238E27FC236}">
                <a16:creationId xmlns:a16="http://schemas.microsoft.com/office/drawing/2014/main" id="{B4E04061-1672-9807-ABB7-67639F5A2734}"/>
              </a:ext>
            </a:extLst>
          </p:cNvPr>
          <p:cNvSpPr txBox="1"/>
          <p:nvPr/>
        </p:nvSpPr>
        <p:spPr>
          <a:xfrm>
            <a:off x="0" y="593608"/>
            <a:ext cx="12192000" cy="5670783"/>
          </a:xfrm>
          <a:prstGeom prst="rect">
            <a:avLst/>
          </a:prstGeom>
          <a:noFill/>
        </p:spPr>
        <p:txBody>
          <a:bodyPr wrap="square" lIns="91440" tIns="45720" rIns="91440" bIns="45720" anchor="t">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accent6"/>
                </a:solidFill>
                <a:effectLst/>
                <a:uLnTx/>
                <a:uFillTx/>
                <a:latin typeface="Arial" panose="020B0604020202020204" pitchFamily="34" charset="0"/>
                <a:cs typeface="Arial" panose="020B0604020202020204" pitchFamily="34" charset="0"/>
              </a:rPr>
              <a:t>Why do we need this strategy?</a:t>
            </a:r>
          </a:p>
          <a:p>
            <a:pPr defTabSz="457200">
              <a:defRPr/>
            </a:pPr>
            <a:r>
              <a:rPr lang="en-GB" sz="1400" dirty="0">
                <a:latin typeface="Arial" panose="020B0604020202020204" pitchFamily="34" charset="0"/>
                <a:cs typeface="Arial" panose="020B0604020202020204" pitchFamily="34" charset="0"/>
              </a:rPr>
              <a:t>This strategy is the culmination of the thinking of parents, carers, NHS and Social Care as well as Education partners. It brings together learning from experience and professionals, evidence and best practice, policy and wider strategy (including the Inclusion and Learning and SEND Strategies of One Devon Local Authorities) to offer a One Devon view on how together, we can better support children and young people and </a:t>
            </a:r>
            <a:r>
              <a:rPr kumimoji="0" lang="en-GB" sz="1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families with SLCN to achieve their potential and live their best lives.</a:t>
            </a:r>
            <a:endParaRPr lang="en-GB"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kumimoji="0" lang="en-GB" sz="1400" b="1" i="0" u="none" strike="noStrike" kern="1200" cap="none" spc="0" normalizeH="0" baseline="0" noProof="0" dirty="0">
              <a:ln>
                <a:noFill/>
              </a:ln>
              <a:solidFill>
                <a:srgbClr val="009639"/>
              </a:solidFill>
              <a:effectLst/>
              <a:uLnTx/>
              <a:uFillTx/>
              <a:latin typeface="Arial" panose="020B0604020202020204" pitchFamily="34" charset="0"/>
              <a:ea typeface="+mn-lt"/>
              <a:cs typeface="Arial" panose="020B0604020202020204" pitchFamily="34" charset="0"/>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accent6"/>
                </a:solidFill>
                <a:effectLst/>
                <a:uLnTx/>
                <a:uFillTx/>
                <a:latin typeface="Arial" panose="020B0604020202020204" pitchFamily="34" charset="0"/>
                <a:ea typeface="+mn-lt"/>
                <a:cs typeface="Arial" panose="020B0604020202020204" pitchFamily="34" charset="0"/>
              </a:rPr>
              <a:t>Who has prepared this strategy and how has it been prepared?</a:t>
            </a:r>
          </a:p>
          <a:p>
            <a:pPr marL="0" marR="0" lvl="0" indent="0" defTabSz="457200" rtl="0" eaLnBrk="1" fontAlgn="auto" latinLnBrk="0" hangingPunct="1">
              <a:lnSpc>
                <a:spcPct val="100000"/>
              </a:lnSpc>
              <a:spcBef>
                <a:spcPts val="0"/>
              </a:spcBef>
              <a:spcAft>
                <a:spcPts val="0"/>
              </a:spcAft>
              <a:buClrTx/>
              <a:buSzTx/>
              <a:buFontTx/>
              <a:buNone/>
              <a:tabLst/>
              <a:defRPr/>
            </a:pPr>
            <a:r>
              <a:rPr lang="en-GB" sz="1400" dirty="0">
                <a:solidFill>
                  <a:prstClr val="black"/>
                </a:solidFill>
                <a:latin typeface="Arial" panose="020B0604020202020204" pitchFamily="34" charset="0"/>
                <a:ea typeface="+mn-lt"/>
                <a:cs typeface="Arial" panose="020B0604020202020204" pitchFamily="34" charset="0"/>
              </a:rPr>
              <a:t>The production of this strategy has been led by NHS Devon, working in partnership across One Devon with experts by experience and profession. NHS Devon has long aspired to a cohesive core strategy to underpin future work. In developing this document, the intention is to ensure a One Devon, shared strategic intent, whilst recognising, through Local Authority aligned implementation plans, a local context for delivering meaningful improvement</a:t>
            </a:r>
            <a:endParaRPr lang="en-GB" sz="1400" dirty="0">
              <a:latin typeface="Arial" panose="020B0604020202020204" pitchFamily="34" charset="0"/>
              <a:cs typeface="Arial" panose="020B0604020202020204" pitchFamily="34" charset="0"/>
            </a:endParaRPr>
          </a:p>
          <a:p>
            <a:pPr marL="0" marR="0" lvl="0" indent="0"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accent6"/>
                </a:solidFill>
                <a:effectLst/>
                <a:uLnTx/>
                <a:uFillTx/>
                <a:latin typeface="Arial" panose="020B0604020202020204" pitchFamily="34" charset="0"/>
                <a:cs typeface="Arial" panose="020B0604020202020204" pitchFamily="34" charset="0"/>
              </a:rPr>
              <a:t>What is the national context? </a:t>
            </a:r>
          </a:p>
          <a:p>
            <a:pPr marL="0" marR="0" lvl="0" indent="0" defTabSz="4572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This strategy is developed at a time of significant change in the national landscape and architecture of the NHS and Local Authorities. There are emerging legislative and policy changes, and national long-term plans and priority shifts on the horizon. Across One Devon partners must therefore maintain an ability to adjust and adapt plans to respond.</a:t>
            </a:r>
          </a:p>
          <a:p>
            <a:pPr marL="0" marR="0" lvl="0" indent="0" defTabSz="457200" rtl="0" eaLnBrk="1" fontAlgn="auto" latinLnBrk="0" hangingPunct="1">
              <a:lnSpc>
                <a:spcPct val="100000"/>
              </a:lnSpc>
              <a:spcBef>
                <a:spcPts val="0"/>
              </a:spcBef>
              <a:spcAft>
                <a:spcPts val="0"/>
              </a:spcAft>
              <a:buClrTx/>
              <a:buSzTx/>
              <a:buFontTx/>
              <a:buNone/>
              <a:tabLst/>
              <a:defRPr/>
            </a:pPr>
            <a:endParaRPr lang="en-GB" sz="1400" dirty="0">
              <a:latin typeface="Arial" panose="020B0604020202020204" pitchFamily="34" charset="0"/>
              <a:ea typeface="Times New Roman" panose="02020603050405020304" pitchFamily="18" charset="0"/>
              <a:cs typeface="Arial" panose="020B0604020202020204" pitchFamily="34" charset="0"/>
            </a:endParaRPr>
          </a:p>
          <a:p>
            <a:r>
              <a:rPr lang="en-GB" sz="1400" dirty="0">
                <a:effectLst/>
                <a:latin typeface="Arial" panose="020B0604020202020204" pitchFamily="34" charset="0"/>
                <a:ea typeface="Times New Roman" panose="02020603050405020304" pitchFamily="18" charset="0"/>
                <a:cs typeface="Arial" panose="020B0604020202020204" pitchFamily="34" charset="0"/>
              </a:rPr>
              <a:t>At a national level </a:t>
            </a:r>
            <a:r>
              <a:rPr lang="en-GB" sz="1400" dirty="0">
                <a:latin typeface="Arial" panose="020B0604020202020204" pitchFamily="34" charset="0"/>
                <a:ea typeface="Times New Roman" panose="02020603050405020304" pitchFamily="18" charset="0"/>
                <a:cs typeface="Arial" panose="020B0604020202020204" pitchFamily="34" charset="0"/>
              </a:rPr>
              <a:t>a number of issues related to polices and practices for SLCN have been identified including:</a:t>
            </a:r>
          </a:p>
          <a:p>
            <a:endParaRPr lang="en-GB" sz="1400" dirty="0">
              <a:effectLst/>
              <a:latin typeface="Arial" panose="020B0604020202020204" pitchFamily="34" charset="0"/>
              <a:ea typeface="Times New Roman" panose="02020603050405020304" pitchFamily="18" charset="0"/>
              <a:cs typeface="Arial" panose="020B0604020202020204" pitchFamily="34" charset="0"/>
            </a:endParaRPr>
          </a:p>
          <a:p>
            <a:pPr>
              <a:spcBef>
                <a:spcPts val="300"/>
              </a:spcBef>
              <a:spcAft>
                <a:spcPts val="300"/>
              </a:spcAft>
              <a:buFont typeface="Arial" panose="020B0604020202020204" pitchFamily="34" charset="0"/>
              <a:buChar char="•"/>
            </a:pPr>
            <a:r>
              <a:rPr lang="en-GB" sz="1400" b="1" i="0" u="none" strike="noStrike" baseline="0" dirty="0">
                <a:latin typeface="Arial" panose="020B0604020202020204" pitchFamily="34" charset="0"/>
                <a:cs typeface="Arial" panose="020B0604020202020204" pitchFamily="34" charset="0"/>
              </a:rPr>
              <a:t>Confusion regarding strategic roles and responsibilities, funding and accountability: </a:t>
            </a:r>
            <a:r>
              <a:rPr lang="en-GB" sz="1400" i="0" dirty="0">
                <a:effectLst/>
                <a:latin typeface="Arial" panose="020B0604020202020204" pitchFamily="34" charset="0"/>
                <a:cs typeface="Arial" panose="020B0604020202020204" pitchFamily="34" charset="0"/>
              </a:rPr>
              <a:t>Multiple agencies are involved in commissioning Speech and </a:t>
            </a:r>
            <a:r>
              <a:rPr lang="en-GB" sz="1400" dirty="0">
                <a:latin typeface="Arial" panose="020B0604020202020204" pitchFamily="34" charset="0"/>
                <a:cs typeface="Arial" panose="020B0604020202020204" pitchFamily="34" charset="0"/>
              </a:rPr>
              <a:t>L</a:t>
            </a:r>
            <a:r>
              <a:rPr lang="en-GB" sz="1400" i="0" dirty="0">
                <a:effectLst/>
                <a:latin typeface="Arial" panose="020B0604020202020204" pitchFamily="34" charset="0"/>
                <a:cs typeface="Arial" panose="020B0604020202020204" pitchFamily="34" charset="0"/>
              </a:rPr>
              <a:t>anguage Therapy services</a:t>
            </a:r>
            <a:r>
              <a:rPr lang="en-GB" sz="1400" dirty="0">
                <a:latin typeface="Arial" panose="020B0604020202020204" pitchFamily="34" charset="0"/>
                <a:cs typeface="Arial" panose="020B0604020202020204" pitchFamily="34" charset="0"/>
              </a:rPr>
              <a:t> and support which </a:t>
            </a:r>
            <a:r>
              <a:rPr lang="en-GB" sz="1400" i="0" dirty="0">
                <a:effectLst/>
                <a:latin typeface="Arial" panose="020B0604020202020204" pitchFamily="34" charset="0"/>
                <a:cs typeface="Arial" panose="020B0604020202020204" pitchFamily="34" charset="0"/>
              </a:rPr>
              <a:t>has led to unclear boundaries over who is responsible for what</a:t>
            </a:r>
            <a:r>
              <a:rPr lang="en-GB" sz="1400" dirty="0">
                <a:latin typeface="Arial" panose="020B0604020202020204" pitchFamily="34" charset="0"/>
                <a:cs typeface="Arial" panose="020B0604020202020204" pitchFamily="34" charset="0"/>
              </a:rPr>
              <a:t>. This has contributed to fragmentated approaches </a:t>
            </a:r>
            <a:r>
              <a:rPr lang="en-GB" sz="1400" b="0" i="0" dirty="0">
                <a:effectLst/>
                <a:latin typeface="Arial" panose="020B0604020202020204" pitchFamily="34" charset="0"/>
                <a:cs typeface="Arial" panose="020B0604020202020204" pitchFamily="34" charset="0"/>
              </a:rPr>
              <a:t>that hinder service delivery and outcomes.</a:t>
            </a:r>
          </a:p>
          <a:p>
            <a:pPr>
              <a:spcBef>
                <a:spcPts val="300"/>
              </a:spcBef>
              <a:spcAft>
                <a:spcPts val="300"/>
              </a:spcAft>
              <a:buFont typeface="Arial" panose="020B0604020202020204" pitchFamily="34" charset="0"/>
              <a:buChar char="•"/>
            </a:pPr>
            <a:r>
              <a:rPr lang="en-GB" sz="1400" b="1" dirty="0">
                <a:latin typeface="Arial" panose="020B0604020202020204" pitchFamily="34" charset="0"/>
                <a:cs typeface="Arial" panose="020B0604020202020204" pitchFamily="34" charset="0"/>
              </a:rPr>
              <a:t>Inconsistent</a:t>
            </a:r>
            <a:r>
              <a:rPr lang="en-GB" sz="1400" b="1" i="0" u="none" strike="noStrike" baseline="0" dirty="0">
                <a:latin typeface="Arial" panose="020B0604020202020204" pitchFamily="34" charset="0"/>
                <a:cs typeface="Arial" panose="020B0604020202020204" pitchFamily="34" charset="0"/>
              </a:rPr>
              <a:t> approaches to joint and integrated commissioning</a:t>
            </a:r>
            <a:r>
              <a:rPr lang="en-GB" sz="1400" i="0" u="none" strike="noStrike" baseline="0" dirty="0">
                <a:latin typeface="Arial" panose="020B0604020202020204" pitchFamily="34" charset="0"/>
                <a:cs typeface="Arial" panose="020B0604020202020204" pitchFamily="34" charset="0"/>
              </a:rPr>
              <a:t>: This has led to different structures, commissioning and performance management arrangements being established across the UK. </a:t>
            </a:r>
          </a:p>
          <a:p>
            <a:pPr>
              <a:spcBef>
                <a:spcPts val="300"/>
              </a:spcBef>
              <a:spcAft>
                <a:spcPts val="300"/>
              </a:spcAft>
              <a:buFont typeface="Arial" panose="020B0604020202020204" pitchFamily="34" charset="0"/>
              <a:buChar char="•"/>
            </a:pPr>
            <a:r>
              <a:rPr lang="en-GB" sz="1400" b="1" dirty="0">
                <a:latin typeface="Arial" panose="020B0604020202020204" pitchFamily="34" charset="0"/>
                <a:ea typeface="Times New Roman" panose="02020603050405020304" pitchFamily="18" charset="0"/>
                <a:cs typeface="Arial" panose="020B0604020202020204" pitchFamily="34" charset="0"/>
              </a:rPr>
              <a:t>Lack of shared data and shared outcomes: </a:t>
            </a:r>
            <a:r>
              <a:rPr lang="en-GB" sz="1400" i="0" u="none" strike="noStrike" baseline="0" dirty="0">
                <a:latin typeface="Arial" panose="020B0604020202020204" pitchFamily="34" charset="0"/>
                <a:cs typeface="Arial" panose="020B0604020202020204" pitchFamily="34" charset="0"/>
              </a:rPr>
              <a:t>This has le</a:t>
            </a:r>
            <a:r>
              <a:rPr lang="en-GB" sz="1400" dirty="0">
                <a:latin typeface="Arial" panose="020B0604020202020204" pitchFamily="34" charset="0"/>
                <a:cs typeface="Arial" panose="020B0604020202020204" pitchFamily="34" charset="0"/>
              </a:rPr>
              <a:t>d </a:t>
            </a:r>
            <a:r>
              <a:rPr lang="en-GB" sz="1400" i="0" u="none" strike="noStrike" baseline="0" dirty="0">
                <a:latin typeface="Arial" panose="020B0604020202020204" pitchFamily="34" charset="0"/>
                <a:cs typeface="Arial" panose="020B0604020202020204" pitchFamily="34" charset="0"/>
              </a:rPr>
              <a:t>to inefficiencies related to service provision and practice across system partners and local areas and difficulties evaluating needs and success across sectors.</a:t>
            </a:r>
          </a:p>
        </p:txBody>
      </p:sp>
    </p:spTree>
    <p:extLst>
      <p:ext uri="{BB962C8B-B14F-4D97-AF65-F5344CB8AC3E}">
        <p14:creationId xmlns:p14="http://schemas.microsoft.com/office/powerpoint/2010/main" val="17590279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EEDB6FE-97F5-2835-BE80-8BF4DCF251D0}"/>
              </a:ext>
            </a:extLst>
          </p:cNvPr>
          <p:cNvSpPr txBox="1">
            <a:spLocks/>
          </p:cNvSpPr>
          <p:nvPr/>
        </p:nvSpPr>
        <p:spPr>
          <a:xfrm>
            <a:off x="0" y="-2"/>
            <a:ext cx="12192000" cy="720000"/>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GB" sz="2400" dirty="0">
                <a:solidFill>
                  <a:prstClr val="white"/>
                </a:solidFill>
                <a:latin typeface="Arial"/>
                <a:cs typeface="Arial"/>
              </a:rPr>
              <a:t>Appendix 3: Strategic p</a:t>
            </a:r>
            <a:r>
              <a:rPr kumimoji="0" lang="en-GB" sz="2400" b="1" i="0" u="none" strike="noStrike" kern="1200" cap="none" spc="0" normalizeH="0" baseline="0" noProof="0" dirty="0" err="1">
                <a:ln>
                  <a:noFill/>
                </a:ln>
                <a:solidFill>
                  <a:prstClr val="white"/>
                </a:solidFill>
                <a:effectLst/>
                <a:uLnTx/>
                <a:uFillTx/>
                <a:latin typeface="Arial"/>
                <a:ea typeface="+mj-ea"/>
                <a:cs typeface="Arial"/>
              </a:rPr>
              <a:t>rinciples</a:t>
            </a:r>
            <a:r>
              <a:rPr kumimoji="0" lang="en-GB" sz="2400" b="1" i="0" u="none" strike="noStrike" kern="1200" cap="none" spc="0" normalizeH="0" baseline="0" noProof="0" dirty="0">
                <a:ln>
                  <a:noFill/>
                </a:ln>
                <a:solidFill>
                  <a:prstClr val="white"/>
                </a:solidFill>
                <a:effectLst/>
                <a:uLnTx/>
                <a:uFillTx/>
                <a:latin typeface="Arial"/>
                <a:ea typeface="+mj-ea"/>
                <a:cs typeface="Arial"/>
              </a:rPr>
              <a:t> &amp; The Four Cornerstone approach</a:t>
            </a:r>
            <a:endParaRPr kumimoji="0" lang="en-GB" sz="2400" b="0" i="0" u="none" strike="noStrike" kern="1200" cap="none" spc="0" normalizeH="0" baseline="0" noProof="0" dirty="0">
              <a:ln>
                <a:noFill/>
              </a:ln>
              <a:solidFill>
                <a:prstClr val="white"/>
              </a:solidFill>
              <a:effectLst/>
              <a:uLnTx/>
              <a:uFillTx/>
              <a:latin typeface="Arial"/>
              <a:ea typeface="+mj-ea"/>
              <a:cs typeface="Arial"/>
            </a:endParaRPr>
          </a:p>
        </p:txBody>
      </p:sp>
      <p:sp>
        <p:nvSpPr>
          <p:cNvPr id="5" name="TextBox 4">
            <a:extLst>
              <a:ext uri="{FF2B5EF4-FFF2-40B4-BE49-F238E27FC236}">
                <a16:creationId xmlns:a16="http://schemas.microsoft.com/office/drawing/2014/main" id="{2BBD8ADC-1A4B-9F87-BEC1-405A024805A7}"/>
              </a:ext>
            </a:extLst>
          </p:cNvPr>
          <p:cNvSpPr txBox="1"/>
          <p:nvPr/>
        </p:nvSpPr>
        <p:spPr>
          <a:xfrm>
            <a:off x="318094" y="819150"/>
            <a:ext cx="11555812" cy="738664"/>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The principles identified and articulated by the Parent Carer Neurodiversity Expert Reference Group in 2024 are well aligned to the unified approach being adopted by Local Authorities, the Four Cornerstones, as illustrated in the chart below. The Four Cornerstones will form a key part of how impact is evaluated. </a:t>
            </a:r>
          </a:p>
        </p:txBody>
      </p:sp>
      <p:graphicFrame>
        <p:nvGraphicFramePr>
          <p:cNvPr id="4" name="Diagram 3">
            <a:extLst>
              <a:ext uri="{FF2B5EF4-FFF2-40B4-BE49-F238E27FC236}">
                <a16:creationId xmlns:a16="http://schemas.microsoft.com/office/drawing/2014/main" id="{8AD71204-CB06-67A6-D1D4-28970CDCC945}"/>
              </a:ext>
            </a:extLst>
          </p:cNvPr>
          <p:cNvGraphicFramePr/>
          <p:nvPr/>
        </p:nvGraphicFramePr>
        <p:xfrm>
          <a:off x="2483829" y="1656966"/>
          <a:ext cx="7224342" cy="4893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 name="Table 1">
            <a:extLst>
              <a:ext uri="{FF2B5EF4-FFF2-40B4-BE49-F238E27FC236}">
                <a16:creationId xmlns:a16="http://schemas.microsoft.com/office/drawing/2014/main" id="{780264DE-DD27-41EF-5150-4D6484EBC553}"/>
              </a:ext>
            </a:extLst>
          </p:cNvPr>
          <p:cNvGraphicFramePr>
            <a:graphicFrameLocks noGrp="1"/>
          </p:cNvGraphicFramePr>
          <p:nvPr/>
        </p:nvGraphicFramePr>
        <p:xfrm>
          <a:off x="5007012" y="2732345"/>
          <a:ext cx="2177975" cy="2835940"/>
        </p:xfrm>
        <a:graphic>
          <a:graphicData uri="http://schemas.openxmlformats.org/drawingml/2006/table">
            <a:tbl>
              <a:tblPr firstRow="1" bandRow="1">
                <a:tableStyleId>{5C22544A-7EE6-4342-B048-85BDC9FD1C3A}</a:tableStyleId>
              </a:tblPr>
              <a:tblGrid>
                <a:gridCol w="2177975">
                  <a:extLst>
                    <a:ext uri="{9D8B030D-6E8A-4147-A177-3AD203B41FA5}">
                      <a16:colId xmlns:a16="http://schemas.microsoft.com/office/drawing/2014/main" val="355353719"/>
                    </a:ext>
                  </a:extLst>
                </a:gridCol>
              </a:tblGrid>
              <a:tr h="283594">
                <a:tc>
                  <a:txBody>
                    <a:bodyPr/>
                    <a:lstStyle/>
                    <a:p>
                      <a:pPr algn="ctr"/>
                      <a:r>
                        <a:rPr lang="en-GB" sz="1200" dirty="0">
                          <a:solidFill>
                            <a:schemeClr val="tx1"/>
                          </a:solidFill>
                          <a:latin typeface="Arial" panose="020B0604020202020204" pitchFamily="34" charset="0"/>
                          <a:cs typeface="Arial" panose="020B0604020202020204" pitchFamily="34" charset="0"/>
                        </a:rPr>
                        <a:t>Child Centred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07045395"/>
                  </a:ext>
                </a:extLst>
              </a:tr>
              <a:tr h="283594">
                <a:tc>
                  <a:txBody>
                    <a:bodyPr/>
                    <a:lstStyle/>
                    <a:p>
                      <a:pPr algn="ctr"/>
                      <a:r>
                        <a:rPr lang="en-GB" sz="1200" dirty="0">
                          <a:solidFill>
                            <a:schemeClr val="tx1"/>
                          </a:solidFill>
                          <a:latin typeface="Arial" panose="020B0604020202020204" pitchFamily="34" charset="0"/>
                          <a:cs typeface="Arial" panose="020B0604020202020204" pitchFamily="34" charset="0"/>
                        </a:rPr>
                        <a:t>Works With 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2451869"/>
                  </a:ext>
                </a:extLst>
              </a:tr>
              <a:tr h="283594">
                <a:tc>
                  <a:txBody>
                    <a:bodyPr/>
                    <a:lstStyle/>
                    <a:p>
                      <a:pPr algn="ctr"/>
                      <a:r>
                        <a:rPr lang="en-GB" sz="1200" dirty="0">
                          <a:solidFill>
                            <a:schemeClr val="tx1"/>
                          </a:solidFill>
                          <a:latin typeface="Arial" panose="020B0604020202020204" pitchFamily="34" charset="0"/>
                          <a:cs typeface="Arial" panose="020B0604020202020204" pitchFamily="34" charset="0"/>
                        </a:rPr>
                        <a:t>Early Support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02552469"/>
                  </a:ext>
                </a:extLst>
              </a:tr>
              <a:tr h="283594">
                <a:tc>
                  <a:txBody>
                    <a:bodyPr/>
                    <a:lstStyle/>
                    <a:p>
                      <a:pPr algn="ctr"/>
                      <a:r>
                        <a:rPr lang="en-GB" sz="1200" dirty="0">
                          <a:solidFill>
                            <a:schemeClr val="tx1"/>
                          </a:solidFill>
                          <a:latin typeface="Arial" panose="020B0604020202020204" pitchFamily="34" charset="0"/>
                          <a:cs typeface="Arial" panose="020B0604020202020204" pitchFamily="34" charset="0"/>
                        </a:rPr>
                        <a:t>Aspiration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17417128"/>
                  </a:ext>
                </a:extLst>
              </a:tr>
              <a:tr h="283594">
                <a:tc>
                  <a:txBody>
                    <a:bodyPr/>
                    <a:lstStyle/>
                    <a:p>
                      <a:pPr algn="ctr"/>
                      <a:r>
                        <a:rPr lang="en-GB" sz="1200">
                          <a:solidFill>
                            <a:schemeClr val="tx1"/>
                          </a:solidFill>
                          <a:latin typeface="Arial" panose="020B0604020202020204" pitchFamily="34" charset="0"/>
                          <a:cs typeface="Arial" panose="020B0604020202020204" pitchFamily="34" charset="0"/>
                        </a:rPr>
                        <a:t>Independence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1684494"/>
                  </a:ext>
                </a:extLst>
              </a:tr>
              <a:tr h="283594">
                <a:tc>
                  <a:txBody>
                    <a:bodyPr/>
                    <a:lstStyle/>
                    <a:p>
                      <a:pPr algn="ctr"/>
                      <a:r>
                        <a:rPr lang="en-GB" sz="1200" dirty="0">
                          <a:solidFill>
                            <a:schemeClr val="tx1"/>
                          </a:solidFill>
                          <a:latin typeface="Arial" panose="020B0604020202020204" pitchFamily="34" charset="0"/>
                          <a:cs typeface="Arial" panose="020B0604020202020204" pitchFamily="34" charset="0"/>
                        </a:rPr>
                        <a:t>Experience of Families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61264769"/>
                  </a:ext>
                </a:extLst>
              </a:tr>
              <a:tr h="283594">
                <a:tc>
                  <a:txBody>
                    <a:bodyPr/>
                    <a:lstStyle/>
                    <a:p>
                      <a:pPr algn="ctr"/>
                      <a:r>
                        <a:rPr lang="en-GB" sz="1200" dirty="0">
                          <a:solidFill>
                            <a:schemeClr val="tx1"/>
                          </a:solidFill>
                          <a:latin typeface="Arial" panose="020B0604020202020204" pitchFamily="34" charset="0"/>
                          <a:cs typeface="Arial" panose="020B0604020202020204" pitchFamily="34" charset="0"/>
                        </a:rPr>
                        <a:t>Inclusive Communities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55215501"/>
                  </a:ext>
                </a:extLst>
              </a:tr>
              <a:tr h="283594">
                <a:tc>
                  <a:txBody>
                    <a:bodyPr/>
                    <a:lstStyle/>
                    <a:p>
                      <a:pPr algn="ctr"/>
                      <a:r>
                        <a:rPr lang="en-GB" sz="1200" dirty="0">
                          <a:solidFill>
                            <a:schemeClr val="tx1"/>
                          </a:solidFill>
                          <a:latin typeface="Arial" panose="020B0604020202020204" pitchFamily="34" charset="0"/>
                          <a:cs typeface="Arial" panose="020B0604020202020204" pitchFamily="34" charset="0"/>
                        </a:rPr>
                        <a:t>Recognise Needs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48486877"/>
                  </a:ext>
                </a:extLst>
              </a:tr>
              <a:tr h="283594">
                <a:tc>
                  <a:txBody>
                    <a:bodyPr/>
                    <a:lstStyle/>
                    <a:p>
                      <a:pPr algn="ctr"/>
                      <a:r>
                        <a:rPr lang="en-GB" sz="1200" dirty="0">
                          <a:solidFill>
                            <a:schemeClr val="tx1"/>
                          </a:solidFill>
                          <a:latin typeface="Arial" panose="020B0604020202020204" pitchFamily="34" charset="0"/>
                          <a:cs typeface="Arial" panose="020B0604020202020204" pitchFamily="34" charset="0"/>
                        </a:rPr>
                        <a:t>Long-Term Thinking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3268530"/>
                  </a:ext>
                </a:extLst>
              </a:tr>
              <a:tr h="283594">
                <a:tc>
                  <a:txBody>
                    <a:bodyPr/>
                    <a:lstStyle/>
                    <a:p>
                      <a:pPr algn="ctr"/>
                      <a:r>
                        <a:rPr lang="en-GB" sz="1200" dirty="0">
                          <a:solidFill>
                            <a:schemeClr val="tx1"/>
                          </a:solidFill>
                          <a:latin typeface="Arial" panose="020B0604020202020204" pitchFamily="34" charset="0"/>
                          <a:cs typeface="Arial" panose="020B0604020202020204" pitchFamily="34" charset="0"/>
                        </a:rPr>
                        <a:t>Communication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96302004"/>
                  </a:ext>
                </a:extLst>
              </a:tr>
            </a:tbl>
          </a:graphicData>
        </a:graphic>
      </p:graphicFrame>
      <p:sp>
        <p:nvSpPr>
          <p:cNvPr id="6" name="TextBox 5">
            <a:extLst>
              <a:ext uri="{FF2B5EF4-FFF2-40B4-BE49-F238E27FC236}">
                <a16:creationId xmlns:a16="http://schemas.microsoft.com/office/drawing/2014/main" id="{54C640B5-C5D4-F7DC-8132-1E3E10CEB2B1}"/>
              </a:ext>
            </a:extLst>
          </p:cNvPr>
          <p:cNvSpPr txBox="1"/>
          <p:nvPr/>
        </p:nvSpPr>
        <p:spPr>
          <a:xfrm>
            <a:off x="140734" y="1750537"/>
            <a:ext cx="2184498" cy="2354491"/>
          </a:xfrm>
          <a:prstGeom prst="rect">
            <a:avLst/>
          </a:prstGeom>
          <a:noFill/>
          <a:ln>
            <a:solidFill>
              <a:schemeClr val="tx1"/>
            </a:solidFill>
          </a:ln>
        </p:spPr>
        <p:txBody>
          <a:bodyPr wrap="square" rtlCol="0">
            <a:spAutoFit/>
          </a:bodyPr>
          <a:lstStyle/>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providing a happy and secure environment or context​</a:t>
            </a:r>
          </a:p>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nurturing confidence, wellbeing and self-esteem​</a:t>
            </a:r>
          </a:p>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working together with you to build a supportive community​</a:t>
            </a:r>
          </a:p>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making sure your voice is heard and valued​</a:t>
            </a:r>
          </a:p>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responding with sensitivity​</a:t>
            </a:r>
          </a:p>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communicating expectations clearly​</a:t>
            </a:r>
          </a:p>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emphasising strengths and achievements​</a:t>
            </a:r>
          </a:p>
          <a:p>
            <a:endParaRPr lang="en-GB" sz="105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A96B967-E879-2DC1-C8B3-926A57B39630}"/>
              </a:ext>
            </a:extLst>
          </p:cNvPr>
          <p:cNvSpPr txBox="1"/>
          <p:nvPr/>
        </p:nvSpPr>
        <p:spPr>
          <a:xfrm>
            <a:off x="9878146" y="1393727"/>
            <a:ext cx="2173120" cy="3162404"/>
          </a:xfrm>
          <a:prstGeom prst="rect">
            <a:avLst/>
          </a:prstGeom>
          <a:noFill/>
          <a:ln>
            <a:solidFill>
              <a:schemeClr val="tx1"/>
            </a:solidFill>
          </a:ln>
        </p:spPr>
        <p:txBody>
          <a:bodyPr wrap="square" rtlCol="0">
            <a:spAutoFit/>
          </a:bodyPr>
          <a:lstStyle/>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identifying needs early and welcoming involvement at every stage​</a:t>
            </a:r>
          </a:p>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having a ‘can do’ approach​</a:t>
            </a:r>
          </a:p>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making sure all practitioners have the right skills and understanding​</a:t>
            </a:r>
          </a:p>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sharing information about strengths and needs sensitively​</a:t>
            </a:r>
          </a:p>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being creative and flexible to respond in the best way to individual strengths, needs and changes​</a:t>
            </a:r>
          </a:p>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involving all relevant partners in decision-making processes ​</a:t>
            </a:r>
          </a:p>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encouraging all partners to contribute to the development of our values, systems and policies​</a:t>
            </a:r>
          </a:p>
          <a:p>
            <a:endParaRPr lang="en-GB" sz="105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4139345-B76F-5ADA-4DE3-BC9BAF68F29E}"/>
              </a:ext>
            </a:extLst>
          </p:cNvPr>
          <p:cNvSpPr txBox="1"/>
          <p:nvPr/>
        </p:nvSpPr>
        <p:spPr>
          <a:xfrm>
            <a:off x="140734" y="4297751"/>
            <a:ext cx="2184498" cy="2354491"/>
          </a:xfrm>
          <a:prstGeom prst="rect">
            <a:avLst/>
          </a:prstGeom>
          <a:noFill/>
          <a:ln>
            <a:solidFill>
              <a:schemeClr val="tx1"/>
            </a:solidFill>
          </a:ln>
        </p:spPr>
        <p:txBody>
          <a:bodyPr wrap="square" rtlCol="0">
            <a:spAutoFit/>
          </a:bodyPr>
          <a:lstStyle/>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asking for your views and involvement​</a:t>
            </a:r>
          </a:p>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being available when people need to talk and making time to listen​</a:t>
            </a:r>
          </a:p>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listening calmly and respectfully​</a:t>
            </a:r>
          </a:p>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responding promptly and following up​</a:t>
            </a:r>
          </a:p>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reviewing regularly​</a:t>
            </a:r>
          </a:p>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providing all the information needed in a timely way, in a form that will be understood​</a:t>
            </a:r>
          </a:p>
          <a:p>
            <a:pPr algn="l">
              <a:buFont typeface="Arial" panose="020B0604020202020204" pitchFamily="34" charset="0"/>
              <a:buChar char="•"/>
            </a:pPr>
            <a:r>
              <a:rPr lang="en-GB" sz="1050" b="0" i="0" dirty="0">
                <a:effectLst/>
                <a:latin typeface="Arial" panose="020B0604020202020204" pitchFamily="34" charset="0"/>
                <a:cs typeface="Arial" panose="020B0604020202020204" pitchFamily="34" charset="0"/>
              </a:rPr>
              <a:t>striving to use positive and constructive language</a:t>
            </a:r>
          </a:p>
        </p:txBody>
      </p:sp>
      <p:sp>
        <p:nvSpPr>
          <p:cNvPr id="9" name="TextBox 8">
            <a:extLst>
              <a:ext uri="{FF2B5EF4-FFF2-40B4-BE49-F238E27FC236}">
                <a16:creationId xmlns:a16="http://schemas.microsoft.com/office/drawing/2014/main" id="{ECE8E616-CB84-E984-1950-3578610709D0}"/>
              </a:ext>
            </a:extLst>
          </p:cNvPr>
          <p:cNvSpPr txBox="1"/>
          <p:nvPr/>
        </p:nvSpPr>
        <p:spPr>
          <a:xfrm>
            <a:off x="9878146" y="4685765"/>
            <a:ext cx="2184498" cy="1546577"/>
          </a:xfrm>
          <a:prstGeom prst="rect">
            <a:avLst/>
          </a:prstGeom>
          <a:noFill/>
          <a:ln>
            <a:solidFill>
              <a:schemeClr val="tx1"/>
            </a:solidFill>
          </a:ln>
        </p:spPr>
        <p:txBody>
          <a:bodyPr wrap="square" rtlCol="0">
            <a:spAutoFit/>
          </a:bodyPr>
          <a:lstStyle/>
          <a:p>
            <a:pPr algn="l">
              <a:buFont typeface="Arial" panose="020B0604020202020204" pitchFamily="34" charset="0"/>
              <a:buChar char="•"/>
            </a:pPr>
            <a:r>
              <a:rPr lang="en-GB" sz="1050" b="0" i="0" dirty="0">
                <a:solidFill>
                  <a:srgbClr val="404040"/>
                </a:solidFill>
                <a:effectLst/>
                <a:latin typeface="Arial" panose="020B0604020202020204" pitchFamily="34" charset="0"/>
                <a:cs typeface="Arial" panose="020B0604020202020204" pitchFamily="34" charset="0"/>
              </a:rPr>
              <a:t>encouraging participation​</a:t>
            </a:r>
          </a:p>
          <a:p>
            <a:pPr algn="l">
              <a:buFont typeface="Arial" panose="020B0604020202020204" pitchFamily="34" charset="0"/>
              <a:buChar char="•"/>
            </a:pPr>
            <a:r>
              <a:rPr lang="en-GB" sz="1050" b="0" i="0" dirty="0">
                <a:solidFill>
                  <a:srgbClr val="404040"/>
                </a:solidFill>
                <a:effectLst/>
                <a:latin typeface="Arial" panose="020B0604020202020204" pitchFamily="34" charset="0"/>
                <a:cs typeface="Arial" panose="020B0604020202020204" pitchFamily="34" charset="0"/>
              </a:rPr>
              <a:t>valuing your contributions as an equal partner​</a:t>
            </a:r>
          </a:p>
          <a:p>
            <a:pPr algn="l">
              <a:buFont typeface="Arial" panose="020B0604020202020204" pitchFamily="34" charset="0"/>
              <a:buChar char="•"/>
            </a:pPr>
            <a:r>
              <a:rPr lang="en-GB" sz="1050" b="0" i="0" dirty="0">
                <a:solidFill>
                  <a:srgbClr val="404040"/>
                </a:solidFill>
                <a:effectLst/>
                <a:latin typeface="Arial" panose="020B0604020202020204" pitchFamily="34" charset="0"/>
                <a:cs typeface="Arial" panose="020B0604020202020204" pitchFamily="34" charset="0"/>
              </a:rPr>
              <a:t>working together to develop plans, set targets and create and deliver specific programmes​</a:t>
            </a:r>
          </a:p>
          <a:p>
            <a:pPr algn="l">
              <a:buFont typeface="Arial" panose="020B0604020202020204" pitchFamily="34" charset="0"/>
              <a:buChar char="•"/>
            </a:pPr>
            <a:r>
              <a:rPr lang="en-GB" sz="1050" b="0" i="0" dirty="0">
                <a:solidFill>
                  <a:srgbClr val="404040"/>
                </a:solidFill>
                <a:effectLst/>
                <a:latin typeface="Arial" panose="020B0604020202020204" pitchFamily="34" charset="0"/>
                <a:cs typeface="Arial" panose="020B0604020202020204" pitchFamily="34" charset="0"/>
              </a:rPr>
              <a:t>involving you in decisions about organisational changes and improvement</a:t>
            </a:r>
          </a:p>
        </p:txBody>
      </p:sp>
      <p:sp>
        <p:nvSpPr>
          <p:cNvPr id="10" name="Arrow: Left-Right 9">
            <a:extLst>
              <a:ext uri="{FF2B5EF4-FFF2-40B4-BE49-F238E27FC236}">
                <a16:creationId xmlns:a16="http://schemas.microsoft.com/office/drawing/2014/main" id="{1C1A89F5-998F-128C-2768-2F5E6E1A0D17}"/>
              </a:ext>
            </a:extLst>
          </p:cNvPr>
          <p:cNvSpPr/>
          <p:nvPr/>
        </p:nvSpPr>
        <p:spPr>
          <a:xfrm>
            <a:off x="2224585" y="3429000"/>
            <a:ext cx="668740" cy="242248"/>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Left-Right 10">
            <a:extLst>
              <a:ext uri="{FF2B5EF4-FFF2-40B4-BE49-F238E27FC236}">
                <a16:creationId xmlns:a16="http://schemas.microsoft.com/office/drawing/2014/main" id="{69839D21-ACA8-009D-E6D2-F7027AA8001A}"/>
              </a:ext>
            </a:extLst>
          </p:cNvPr>
          <p:cNvSpPr/>
          <p:nvPr/>
        </p:nvSpPr>
        <p:spPr>
          <a:xfrm>
            <a:off x="2224585" y="5370598"/>
            <a:ext cx="668740" cy="242248"/>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Left-Right 11">
            <a:extLst>
              <a:ext uri="{FF2B5EF4-FFF2-40B4-BE49-F238E27FC236}">
                <a16:creationId xmlns:a16="http://schemas.microsoft.com/office/drawing/2014/main" id="{EBF3CD67-E2ED-0E22-34BF-FD6A1F5D8F3D}"/>
              </a:ext>
            </a:extLst>
          </p:cNvPr>
          <p:cNvSpPr/>
          <p:nvPr/>
        </p:nvSpPr>
        <p:spPr>
          <a:xfrm>
            <a:off x="9209406" y="3429000"/>
            <a:ext cx="668740" cy="242248"/>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Left-Right 12">
            <a:extLst>
              <a:ext uri="{FF2B5EF4-FFF2-40B4-BE49-F238E27FC236}">
                <a16:creationId xmlns:a16="http://schemas.microsoft.com/office/drawing/2014/main" id="{E0730DA7-7C72-0EA4-7531-A14C2A01CAE1}"/>
              </a:ext>
            </a:extLst>
          </p:cNvPr>
          <p:cNvSpPr/>
          <p:nvPr/>
        </p:nvSpPr>
        <p:spPr>
          <a:xfrm>
            <a:off x="9198028" y="5370598"/>
            <a:ext cx="668740" cy="242248"/>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914897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B6BE845-54D5-542E-A907-30BACC7B13FC}"/>
              </a:ext>
            </a:extLst>
          </p:cNvPr>
          <p:cNvSpPr>
            <a:spLocks noGrp="1"/>
          </p:cNvSpPr>
          <p:nvPr>
            <p:ph type="title"/>
          </p:nvPr>
        </p:nvSpPr>
        <p:spPr>
          <a:xfrm>
            <a:off x="0" y="3"/>
            <a:ext cx="12192000" cy="445165"/>
          </a:xfrm>
          <a:solidFill>
            <a:schemeClr val="accent1">
              <a:lumMod val="75000"/>
            </a:schemeClr>
          </a:solidFill>
        </p:spPr>
        <p:txBody>
          <a:bodyPr>
            <a:normAutofit/>
          </a:bodyPr>
          <a:lstStyle/>
          <a:p>
            <a:pPr algn="ctr"/>
            <a:r>
              <a:rPr lang="en-GB" sz="2400" b="1" dirty="0">
                <a:solidFill>
                  <a:schemeClr val="bg1"/>
                </a:solidFill>
                <a:latin typeface="Arial" panose="020B0604020202020204" pitchFamily="34" charset="0"/>
                <a:cs typeface="Arial" panose="020B0604020202020204" pitchFamily="34" charset="0"/>
              </a:rPr>
              <a:t>Appendix 4: SLCN programme outcomes and objectives: </a:t>
            </a:r>
          </a:p>
        </p:txBody>
      </p:sp>
      <p:sp>
        <p:nvSpPr>
          <p:cNvPr id="5" name="Content Placeholder 4">
            <a:extLst>
              <a:ext uri="{FF2B5EF4-FFF2-40B4-BE49-F238E27FC236}">
                <a16:creationId xmlns:a16="http://schemas.microsoft.com/office/drawing/2014/main" id="{DC589DB2-D21A-57FD-5786-887885373D0D}"/>
              </a:ext>
            </a:extLst>
          </p:cNvPr>
          <p:cNvSpPr>
            <a:spLocks noGrp="1"/>
          </p:cNvSpPr>
          <p:nvPr>
            <p:ph sz="half" idx="1"/>
          </p:nvPr>
        </p:nvSpPr>
        <p:spPr>
          <a:xfrm>
            <a:off x="0" y="589882"/>
            <a:ext cx="5772309" cy="5345722"/>
          </a:xfrm>
        </p:spPr>
        <p:txBody>
          <a:bodyPr>
            <a:normAutofit/>
          </a:bodyPr>
          <a:lstStyle/>
          <a:p>
            <a:pPr marL="0" indent="0">
              <a:buNone/>
            </a:pPr>
            <a:r>
              <a:rPr lang="en-GB" sz="1400" b="1" dirty="0">
                <a:solidFill>
                  <a:srgbClr val="000000"/>
                </a:solidFill>
                <a:latin typeface="Arial" panose="020B0604020202020204" pitchFamily="34" charset="0"/>
                <a:cs typeface="Arial" panose="020B0604020202020204" pitchFamily="34" charset="0"/>
              </a:rPr>
              <a:t>Outcomes</a:t>
            </a:r>
          </a:p>
          <a:p>
            <a:pPr marL="0" indent="0">
              <a:lnSpc>
                <a:spcPct val="150000"/>
              </a:lnSpc>
              <a:buNone/>
            </a:pPr>
            <a:br>
              <a:rPr lang="en-GB" sz="1400" dirty="0">
                <a:solidFill>
                  <a:srgbClr val="000000"/>
                </a:solidFill>
                <a:latin typeface="Arial" panose="020B0604020202020204" pitchFamily="34" charset="0"/>
                <a:cs typeface="Arial" panose="020B0604020202020204" pitchFamily="34" charset="0"/>
              </a:rPr>
            </a:br>
            <a:r>
              <a:rPr lang="en-GB" sz="1400" dirty="0">
                <a:solidFill>
                  <a:srgbClr val="000000"/>
                </a:solidFill>
                <a:latin typeface="Arial" panose="020B0604020202020204" pitchFamily="34" charset="0"/>
                <a:cs typeface="Arial" panose="020B0604020202020204" pitchFamily="34" charset="0"/>
              </a:rPr>
              <a:t>1. Families are </a:t>
            </a:r>
            <a:r>
              <a:rPr lang="en-GB" sz="1400" b="1" dirty="0">
                <a:solidFill>
                  <a:srgbClr val="000000"/>
                </a:solidFill>
                <a:latin typeface="Arial" panose="020B0604020202020204" pitchFamily="34" charset="0"/>
                <a:cs typeface="Arial" panose="020B0604020202020204" pitchFamily="34" charset="0"/>
              </a:rPr>
              <a:t>confident</a:t>
            </a:r>
            <a:r>
              <a:rPr lang="en-GB" sz="1400" dirty="0">
                <a:solidFill>
                  <a:srgbClr val="000000"/>
                </a:solidFill>
                <a:latin typeface="Arial" panose="020B0604020202020204" pitchFamily="34" charset="0"/>
                <a:cs typeface="Arial" panose="020B0604020202020204" pitchFamily="34" charset="0"/>
              </a:rPr>
              <a:t> in the </a:t>
            </a:r>
            <a:r>
              <a:rPr lang="en-GB" sz="1400" b="1" dirty="0">
                <a:solidFill>
                  <a:srgbClr val="000000"/>
                </a:solidFill>
                <a:latin typeface="Arial" panose="020B0604020202020204" pitchFamily="34" charset="0"/>
                <a:cs typeface="Arial" panose="020B0604020202020204" pitchFamily="34" charset="0"/>
              </a:rPr>
              <a:t>multi-agency support </a:t>
            </a:r>
            <a:r>
              <a:rPr lang="en-GB" sz="1400" dirty="0">
                <a:solidFill>
                  <a:srgbClr val="000000"/>
                </a:solidFill>
                <a:latin typeface="Arial" panose="020B0604020202020204" pitchFamily="34" charset="0"/>
                <a:cs typeface="Arial" panose="020B0604020202020204" pitchFamily="34" charset="0"/>
              </a:rPr>
              <a:t>available for their children and can see an </a:t>
            </a:r>
            <a:r>
              <a:rPr lang="en-GB" sz="1400" b="1" dirty="0">
                <a:solidFill>
                  <a:srgbClr val="000000"/>
                </a:solidFill>
                <a:latin typeface="Arial" panose="020B0604020202020204" pitchFamily="34" charset="0"/>
                <a:cs typeface="Arial" panose="020B0604020202020204" pitchFamily="34" charset="0"/>
              </a:rPr>
              <a:t>impact</a:t>
            </a:r>
            <a:r>
              <a:rPr lang="en-GB" sz="1400" dirty="0">
                <a:solidFill>
                  <a:srgbClr val="000000"/>
                </a:solidFill>
                <a:latin typeface="Arial" panose="020B0604020202020204" pitchFamily="34" charset="0"/>
                <a:cs typeface="Arial" panose="020B0604020202020204" pitchFamily="34" charset="0"/>
              </a:rPr>
              <a:t> from the service(s) and interventions. </a:t>
            </a:r>
            <a:br>
              <a:rPr lang="en-GB" sz="1400" dirty="0">
                <a:solidFill>
                  <a:srgbClr val="000000"/>
                </a:solidFill>
                <a:latin typeface="Arial" panose="020B0604020202020204" pitchFamily="34" charset="0"/>
                <a:cs typeface="Arial" panose="020B0604020202020204" pitchFamily="34" charset="0"/>
              </a:rPr>
            </a:br>
            <a:r>
              <a:rPr lang="en-GB" sz="1400" dirty="0">
                <a:solidFill>
                  <a:srgbClr val="000000"/>
                </a:solidFill>
                <a:latin typeface="Arial" panose="020B0604020202020204" pitchFamily="34" charset="0"/>
                <a:cs typeface="Arial" panose="020B0604020202020204" pitchFamily="34" charset="0"/>
              </a:rPr>
              <a:t>2. Children and young people will experience an </a:t>
            </a:r>
            <a:r>
              <a:rPr lang="en-GB" sz="1400" b="1" dirty="0">
                <a:solidFill>
                  <a:srgbClr val="000000"/>
                </a:solidFill>
                <a:latin typeface="Arial" panose="020B0604020202020204" pitchFamily="34" charset="0"/>
                <a:cs typeface="Arial" panose="020B0604020202020204" pitchFamily="34" charset="0"/>
              </a:rPr>
              <a:t>integrated and evidenced based model </a:t>
            </a:r>
            <a:r>
              <a:rPr lang="en-GB" sz="1400" dirty="0">
                <a:solidFill>
                  <a:srgbClr val="000000"/>
                </a:solidFill>
                <a:latin typeface="Arial" panose="020B0604020202020204" pitchFamily="34" charset="0"/>
                <a:cs typeface="Arial" panose="020B0604020202020204" pitchFamily="34" charset="0"/>
              </a:rPr>
              <a:t>of provision that will ensure their </a:t>
            </a:r>
            <a:r>
              <a:rPr lang="en-GB" sz="1400" b="1" dirty="0">
                <a:solidFill>
                  <a:srgbClr val="000000"/>
                </a:solidFill>
                <a:latin typeface="Arial" panose="020B0604020202020204" pitchFamily="34" charset="0"/>
                <a:cs typeface="Arial" panose="020B0604020202020204" pitchFamily="34" charset="0"/>
              </a:rPr>
              <a:t>needs are identified and met </a:t>
            </a:r>
            <a:r>
              <a:rPr lang="en-GB" sz="1400" dirty="0">
                <a:solidFill>
                  <a:srgbClr val="000000"/>
                </a:solidFill>
                <a:latin typeface="Arial" panose="020B0604020202020204" pitchFamily="34" charset="0"/>
                <a:cs typeface="Arial" panose="020B0604020202020204" pitchFamily="34" charset="0"/>
              </a:rPr>
              <a:t>effectively and in a timely manner. </a:t>
            </a:r>
            <a:br>
              <a:rPr lang="en-GB" sz="1400" dirty="0">
                <a:solidFill>
                  <a:srgbClr val="000000"/>
                </a:solidFill>
                <a:latin typeface="Arial" panose="020B0604020202020204" pitchFamily="34" charset="0"/>
                <a:cs typeface="Arial" panose="020B0604020202020204" pitchFamily="34" charset="0"/>
              </a:rPr>
            </a:br>
            <a:r>
              <a:rPr lang="en-GB" sz="1400" dirty="0">
                <a:solidFill>
                  <a:srgbClr val="000000"/>
                </a:solidFill>
                <a:latin typeface="Arial" panose="020B0604020202020204" pitchFamily="34" charset="0"/>
                <a:cs typeface="Arial" panose="020B0604020202020204" pitchFamily="34" charset="0"/>
              </a:rPr>
              <a:t>3. Children and young people with SLCN make  </a:t>
            </a:r>
            <a:r>
              <a:rPr lang="en-GB" sz="1400" b="1" dirty="0">
                <a:solidFill>
                  <a:srgbClr val="000000"/>
                </a:solidFill>
                <a:latin typeface="Arial" panose="020B0604020202020204" pitchFamily="34" charset="0"/>
                <a:cs typeface="Arial" panose="020B0604020202020204" pitchFamily="34" charset="0"/>
              </a:rPr>
              <a:t>progress</a:t>
            </a:r>
            <a:r>
              <a:rPr lang="en-GB" sz="1400" dirty="0">
                <a:solidFill>
                  <a:srgbClr val="000000"/>
                </a:solidFill>
                <a:latin typeface="Arial" panose="020B0604020202020204" pitchFamily="34" charset="0"/>
                <a:cs typeface="Arial" panose="020B0604020202020204" pitchFamily="34" charset="0"/>
              </a:rPr>
              <a:t> towards their outcomes by receiving the </a:t>
            </a:r>
            <a:r>
              <a:rPr lang="en-GB" sz="1400" b="1" dirty="0">
                <a:solidFill>
                  <a:srgbClr val="000000"/>
                </a:solidFill>
                <a:latin typeface="Arial" panose="020B0604020202020204" pitchFamily="34" charset="0"/>
                <a:cs typeface="Arial" panose="020B0604020202020204" pitchFamily="34" charset="0"/>
              </a:rPr>
              <a:t>right support at the right time from the right people with the right skills</a:t>
            </a:r>
            <a:r>
              <a:rPr lang="en-GB" sz="1400" dirty="0">
                <a:solidFill>
                  <a:srgbClr val="000000"/>
                </a:solidFill>
                <a:latin typeface="Arial" panose="020B0604020202020204" pitchFamily="34" charset="0"/>
                <a:cs typeface="Arial" panose="020B0604020202020204" pitchFamily="34" charset="0"/>
              </a:rPr>
              <a:t>. </a:t>
            </a:r>
            <a:br>
              <a:rPr lang="en-GB" sz="1400" dirty="0">
                <a:solidFill>
                  <a:srgbClr val="000000"/>
                </a:solidFill>
                <a:latin typeface="Arial" panose="020B0604020202020204" pitchFamily="34" charset="0"/>
                <a:cs typeface="Arial" panose="020B0604020202020204" pitchFamily="34" charset="0"/>
              </a:rPr>
            </a:br>
            <a:r>
              <a:rPr lang="en-GB" sz="1400" dirty="0">
                <a:solidFill>
                  <a:srgbClr val="000000"/>
                </a:solidFill>
                <a:latin typeface="Arial" panose="020B0604020202020204" pitchFamily="34" charset="0"/>
                <a:cs typeface="Arial" panose="020B0604020202020204" pitchFamily="34" charset="0"/>
              </a:rPr>
              <a:t>4. Children and young people with SLCN access to </a:t>
            </a:r>
            <a:r>
              <a:rPr lang="en-GB" sz="1400" b="1" dirty="0">
                <a:solidFill>
                  <a:srgbClr val="000000"/>
                </a:solidFill>
                <a:latin typeface="Arial" panose="020B0604020202020204" pitchFamily="34" charset="0"/>
                <a:cs typeface="Arial" panose="020B0604020202020204" pitchFamily="34" charset="0"/>
              </a:rPr>
              <a:t>support</a:t>
            </a:r>
            <a:r>
              <a:rPr lang="en-GB" sz="1400" dirty="0">
                <a:solidFill>
                  <a:srgbClr val="000000"/>
                </a:solidFill>
                <a:latin typeface="Arial" panose="020B0604020202020204" pitchFamily="34" charset="0"/>
                <a:cs typeface="Arial" panose="020B0604020202020204" pitchFamily="34" charset="0"/>
              </a:rPr>
              <a:t> from services which are </a:t>
            </a:r>
            <a:r>
              <a:rPr lang="en-GB" sz="1400" b="1" dirty="0">
                <a:solidFill>
                  <a:srgbClr val="000000"/>
                </a:solidFill>
                <a:latin typeface="Arial" panose="020B0604020202020204" pitchFamily="34" charset="0"/>
                <a:cs typeface="Arial" panose="020B0604020202020204" pitchFamily="34" charset="0"/>
              </a:rPr>
              <a:t>responsive </a:t>
            </a:r>
            <a:r>
              <a:rPr lang="en-GB" sz="1400" dirty="0">
                <a:solidFill>
                  <a:srgbClr val="000000"/>
                </a:solidFill>
                <a:latin typeface="Arial" panose="020B0604020202020204" pitchFamily="34" charset="0"/>
                <a:cs typeface="Arial" panose="020B0604020202020204" pitchFamily="34" charset="0"/>
              </a:rPr>
              <a:t>and meet their needs </a:t>
            </a:r>
            <a:br>
              <a:rPr lang="en-GB" sz="1400" dirty="0">
                <a:solidFill>
                  <a:srgbClr val="000000"/>
                </a:solidFill>
                <a:latin typeface="Arial" panose="020B0604020202020204" pitchFamily="34" charset="0"/>
                <a:cs typeface="Arial" panose="020B0604020202020204" pitchFamily="34" charset="0"/>
              </a:rPr>
            </a:br>
            <a:r>
              <a:rPr lang="en-GB" sz="1400" dirty="0">
                <a:solidFill>
                  <a:srgbClr val="000000"/>
                </a:solidFill>
                <a:latin typeface="Arial" panose="020B0604020202020204" pitchFamily="34" charset="0"/>
                <a:cs typeface="Arial" panose="020B0604020202020204" pitchFamily="34" charset="0"/>
              </a:rPr>
              <a:t>5. Children and young people living in </a:t>
            </a:r>
            <a:r>
              <a:rPr lang="en-GB" sz="1400" b="1" dirty="0">
                <a:solidFill>
                  <a:srgbClr val="000000"/>
                </a:solidFill>
                <a:latin typeface="Arial" panose="020B0604020202020204" pitchFamily="34" charset="0"/>
                <a:cs typeface="Arial" panose="020B0604020202020204" pitchFamily="34" charset="0"/>
              </a:rPr>
              <a:t>areas of deprivation</a:t>
            </a:r>
            <a:r>
              <a:rPr lang="en-GB" sz="1400" dirty="0">
                <a:solidFill>
                  <a:srgbClr val="000000"/>
                </a:solidFill>
                <a:latin typeface="Arial" panose="020B0604020202020204" pitchFamily="34" charset="0"/>
                <a:cs typeface="Arial" panose="020B0604020202020204" pitchFamily="34" charset="0"/>
              </a:rPr>
              <a:t> are </a:t>
            </a:r>
            <a:r>
              <a:rPr lang="en-GB" sz="1400" b="1" dirty="0">
                <a:solidFill>
                  <a:srgbClr val="000000"/>
                </a:solidFill>
                <a:latin typeface="Arial" panose="020B0604020202020204" pitchFamily="34" charset="0"/>
                <a:cs typeface="Arial" panose="020B0604020202020204" pitchFamily="34" charset="0"/>
              </a:rPr>
              <a:t>thriving</a:t>
            </a:r>
            <a:r>
              <a:rPr lang="en-GB" sz="1400" dirty="0">
                <a:solidFill>
                  <a:srgbClr val="000000"/>
                </a:solidFill>
                <a:latin typeface="Arial" panose="020B0604020202020204" pitchFamily="34" charset="0"/>
                <a:cs typeface="Arial" panose="020B0604020202020204" pitchFamily="34" charset="0"/>
              </a:rPr>
              <a:t> and able to achieve their aspirations, with support from services for their SLCN. </a:t>
            </a:r>
            <a:endParaRPr lang="en-GB" sz="1400"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61566C29-4EEF-0FA0-2E32-4C4E7EA5D619}"/>
              </a:ext>
            </a:extLst>
          </p:cNvPr>
          <p:cNvSpPr>
            <a:spLocks noGrp="1"/>
          </p:cNvSpPr>
          <p:nvPr>
            <p:ph sz="half" idx="2"/>
          </p:nvPr>
        </p:nvSpPr>
        <p:spPr>
          <a:xfrm>
            <a:off x="5971674" y="589882"/>
            <a:ext cx="5980856" cy="4577727"/>
          </a:xfrm>
        </p:spPr>
        <p:txBody>
          <a:bodyPr>
            <a:noAutofit/>
          </a:bodyPr>
          <a:lstStyle/>
          <a:p>
            <a:pPr marL="0" indent="0">
              <a:lnSpc>
                <a:spcPct val="100000"/>
              </a:lnSpc>
              <a:buNone/>
            </a:pPr>
            <a:r>
              <a:rPr lang="en-GB" sz="1400" b="1" dirty="0">
                <a:solidFill>
                  <a:srgbClr val="000000"/>
                </a:solidFill>
                <a:latin typeface="Arial" panose="020B0604020202020204" pitchFamily="34" charset="0"/>
                <a:cs typeface="Arial" panose="020B0604020202020204" pitchFamily="34" charset="0"/>
              </a:rPr>
              <a:t>Objectives</a:t>
            </a:r>
          </a:p>
          <a:p>
            <a:pPr marL="0" indent="0">
              <a:lnSpc>
                <a:spcPct val="100000"/>
              </a:lnSpc>
              <a:buNone/>
            </a:pPr>
            <a:br>
              <a:rPr lang="en-GB" sz="1400" b="1" dirty="0">
                <a:solidFill>
                  <a:srgbClr val="000000"/>
                </a:solidFill>
                <a:latin typeface="Arial" panose="020B0604020202020204" pitchFamily="34" charset="0"/>
                <a:cs typeface="Arial" panose="020B0604020202020204" pitchFamily="34" charset="0"/>
              </a:rPr>
            </a:br>
            <a:r>
              <a:rPr lang="en-GB" sz="1400" b="1" dirty="0">
                <a:solidFill>
                  <a:srgbClr val="000000"/>
                </a:solidFill>
                <a:latin typeface="Arial" panose="020B0604020202020204" pitchFamily="34" charset="0"/>
                <a:cs typeface="Arial" panose="020B0604020202020204" pitchFamily="34" charset="0"/>
              </a:rPr>
              <a:t>1. </a:t>
            </a:r>
            <a:r>
              <a:rPr lang="en-GB" sz="1400" dirty="0">
                <a:solidFill>
                  <a:srgbClr val="000000"/>
                </a:solidFill>
                <a:latin typeface="Arial" panose="020B0604020202020204" pitchFamily="34" charset="0"/>
                <a:cs typeface="Arial" panose="020B0604020202020204" pitchFamily="34" charset="0"/>
              </a:rPr>
              <a:t>Speech and Language Therapy (SLT) </a:t>
            </a:r>
            <a:r>
              <a:rPr lang="en-GB" sz="1400" b="1" dirty="0">
                <a:solidFill>
                  <a:srgbClr val="000000"/>
                </a:solidFill>
                <a:latin typeface="Arial" panose="020B0604020202020204" pitchFamily="34" charset="0"/>
                <a:cs typeface="Arial" panose="020B0604020202020204" pitchFamily="34" charset="0"/>
              </a:rPr>
              <a:t>offer will be clear </a:t>
            </a:r>
            <a:r>
              <a:rPr lang="en-GB" sz="1400" dirty="0">
                <a:solidFill>
                  <a:srgbClr val="000000"/>
                </a:solidFill>
                <a:latin typeface="Arial" panose="020B0604020202020204" pitchFamily="34" charset="0"/>
                <a:cs typeface="Arial" panose="020B0604020202020204" pitchFamily="34" charset="0"/>
              </a:rPr>
              <a:t>within the wider system offer of provision for all children and young people (0-25yrs)</a:t>
            </a:r>
            <a:br>
              <a:rPr lang="en-GB" sz="1400" dirty="0">
                <a:solidFill>
                  <a:srgbClr val="000000"/>
                </a:solidFill>
                <a:latin typeface="Arial" panose="020B0604020202020204" pitchFamily="34" charset="0"/>
                <a:cs typeface="Arial" panose="020B0604020202020204" pitchFamily="34" charset="0"/>
              </a:rPr>
            </a:br>
            <a:r>
              <a:rPr lang="en-GB" sz="1400" dirty="0">
                <a:solidFill>
                  <a:srgbClr val="000000"/>
                </a:solidFill>
                <a:latin typeface="Arial" panose="020B0604020202020204" pitchFamily="34" charset="0"/>
                <a:cs typeface="Arial" panose="020B0604020202020204" pitchFamily="34" charset="0"/>
              </a:rPr>
              <a:t>2. </a:t>
            </a:r>
            <a:r>
              <a:rPr lang="en-GB" sz="1400" b="1" dirty="0">
                <a:solidFill>
                  <a:srgbClr val="000000"/>
                </a:solidFill>
                <a:latin typeface="Arial" panose="020B0604020202020204" pitchFamily="34" charset="0"/>
                <a:cs typeface="Arial" panose="020B0604020202020204" pitchFamily="34" charset="0"/>
              </a:rPr>
              <a:t>Strong system leadership </a:t>
            </a:r>
            <a:r>
              <a:rPr lang="en-GB" sz="1400" dirty="0">
                <a:solidFill>
                  <a:srgbClr val="000000"/>
                </a:solidFill>
                <a:latin typeface="Arial" panose="020B0604020202020204" pitchFamily="34" charset="0"/>
                <a:cs typeface="Arial" panose="020B0604020202020204" pitchFamily="34" charset="0"/>
              </a:rPr>
              <a:t>from accessible and place-based SLT will enable others to effectively support children, young people &amp; their families</a:t>
            </a:r>
            <a:br>
              <a:rPr lang="en-GB" sz="1400" dirty="0">
                <a:solidFill>
                  <a:srgbClr val="000000"/>
                </a:solidFill>
                <a:latin typeface="Arial" panose="020B0604020202020204" pitchFamily="34" charset="0"/>
                <a:cs typeface="Arial" panose="020B0604020202020204" pitchFamily="34" charset="0"/>
              </a:rPr>
            </a:br>
            <a:r>
              <a:rPr lang="en-GB" sz="1400" dirty="0">
                <a:solidFill>
                  <a:srgbClr val="000000"/>
                </a:solidFill>
                <a:latin typeface="Arial" panose="020B0604020202020204" pitchFamily="34" charset="0"/>
                <a:cs typeface="Arial" panose="020B0604020202020204" pitchFamily="34" charset="0"/>
              </a:rPr>
              <a:t>3. Training and development opportunities will be provided to ensure that the </a:t>
            </a:r>
            <a:r>
              <a:rPr lang="en-GB" sz="1400" b="1" dirty="0">
                <a:solidFill>
                  <a:srgbClr val="000000"/>
                </a:solidFill>
                <a:latin typeface="Arial" panose="020B0604020202020204" pitchFamily="34" charset="0"/>
                <a:cs typeface="Arial" panose="020B0604020202020204" pitchFamily="34" charset="0"/>
              </a:rPr>
              <a:t>whole workforce </a:t>
            </a:r>
            <a:r>
              <a:rPr lang="en-GB" sz="1400" dirty="0">
                <a:solidFill>
                  <a:srgbClr val="000000"/>
                </a:solidFill>
                <a:latin typeface="Arial" panose="020B0604020202020204" pitchFamily="34" charset="0"/>
                <a:cs typeface="Arial" panose="020B0604020202020204" pitchFamily="34" charset="0"/>
              </a:rPr>
              <a:t>is able to </a:t>
            </a:r>
            <a:r>
              <a:rPr lang="en-GB" sz="1400" b="1" dirty="0">
                <a:solidFill>
                  <a:srgbClr val="000000"/>
                </a:solidFill>
                <a:latin typeface="Arial" panose="020B0604020202020204" pitchFamily="34" charset="0"/>
                <a:cs typeface="Arial" panose="020B0604020202020204" pitchFamily="34" charset="0"/>
              </a:rPr>
              <a:t>identify need </a:t>
            </a:r>
            <a:r>
              <a:rPr lang="en-GB" sz="1400" dirty="0">
                <a:solidFill>
                  <a:srgbClr val="000000"/>
                </a:solidFill>
                <a:latin typeface="Arial" panose="020B0604020202020204" pitchFamily="34" charset="0"/>
                <a:cs typeface="Arial" panose="020B0604020202020204" pitchFamily="34" charset="0"/>
              </a:rPr>
              <a:t>at the earliest opportunity and </a:t>
            </a:r>
            <a:r>
              <a:rPr lang="en-GB" sz="1400" b="1" dirty="0">
                <a:solidFill>
                  <a:srgbClr val="000000"/>
                </a:solidFill>
                <a:latin typeface="Arial" panose="020B0604020202020204" pitchFamily="34" charset="0"/>
                <a:cs typeface="Arial" panose="020B0604020202020204" pitchFamily="34" charset="0"/>
              </a:rPr>
              <a:t>provide effective support</a:t>
            </a:r>
            <a:r>
              <a:rPr lang="en-GB" sz="1400" dirty="0">
                <a:solidFill>
                  <a:srgbClr val="000000"/>
                </a:solidFill>
                <a:latin typeface="Arial" panose="020B0604020202020204" pitchFamily="34" charset="0"/>
                <a:cs typeface="Arial" panose="020B0604020202020204" pitchFamily="34" charset="0"/>
              </a:rPr>
              <a:t> to children/young people.</a:t>
            </a:r>
            <a:br>
              <a:rPr lang="en-GB" sz="1400" dirty="0">
                <a:solidFill>
                  <a:srgbClr val="000000"/>
                </a:solidFill>
                <a:latin typeface="Arial" panose="020B0604020202020204" pitchFamily="34" charset="0"/>
                <a:cs typeface="Arial" panose="020B0604020202020204" pitchFamily="34" charset="0"/>
              </a:rPr>
            </a:br>
            <a:r>
              <a:rPr lang="en-GB" sz="1400" dirty="0">
                <a:solidFill>
                  <a:srgbClr val="000000"/>
                </a:solidFill>
                <a:latin typeface="Arial" panose="020B0604020202020204" pitchFamily="34" charset="0"/>
                <a:cs typeface="Arial" panose="020B0604020202020204" pitchFamily="34" charset="0"/>
              </a:rPr>
              <a:t>4. Early identification of need will be strengthened through </a:t>
            </a:r>
            <a:r>
              <a:rPr lang="en-GB" sz="1400" b="1" dirty="0">
                <a:solidFill>
                  <a:srgbClr val="000000"/>
                </a:solidFill>
                <a:latin typeface="Arial" panose="020B0604020202020204" pitchFamily="34" charset="0"/>
                <a:cs typeface="Arial" panose="020B0604020202020204" pitchFamily="34" charset="0"/>
              </a:rPr>
              <a:t>a needs-led, primary-prevention offer,</a:t>
            </a:r>
            <a:br>
              <a:rPr lang="en-GB" sz="1400" dirty="0">
                <a:solidFill>
                  <a:srgbClr val="000000"/>
                </a:solidFill>
                <a:latin typeface="Arial" panose="020B0604020202020204" pitchFamily="34" charset="0"/>
                <a:cs typeface="Arial" panose="020B0604020202020204" pitchFamily="34" charset="0"/>
              </a:rPr>
            </a:br>
            <a:r>
              <a:rPr lang="en-GB" sz="1400" dirty="0">
                <a:solidFill>
                  <a:srgbClr val="000000"/>
                </a:solidFill>
                <a:latin typeface="Arial" panose="020B0604020202020204" pitchFamily="34" charset="0"/>
                <a:cs typeface="Arial" panose="020B0604020202020204" pitchFamily="34" charset="0"/>
              </a:rPr>
              <a:t>5.. A </a:t>
            </a:r>
            <a:r>
              <a:rPr lang="en-GB" sz="1400" b="1" dirty="0">
                <a:solidFill>
                  <a:srgbClr val="000000"/>
                </a:solidFill>
                <a:latin typeface="Arial" panose="020B0604020202020204" pitchFamily="34" charset="0"/>
                <a:cs typeface="Arial" panose="020B0604020202020204" pitchFamily="34" charset="0"/>
              </a:rPr>
              <a:t>seamless integrated offer </a:t>
            </a:r>
            <a:r>
              <a:rPr lang="en-GB" sz="1400" dirty="0">
                <a:solidFill>
                  <a:srgbClr val="000000"/>
                </a:solidFill>
                <a:latin typeface="Arial" panose="020B0604020202020204" pitchFamily="34" charset="0"/>
                <a:cs typeface="Arial" panose="020B0604020202020204" pitchFamily="34" charset="0"/>
              </a:rPr>
              <a:t>of intervention and support will be provided at the earliest opportunity, as soon as needs arise, and in the most appropriate environment</a:t>
            </a:r>
            <a:br>
              <a:rPr lang="en-GB" sz="1400" dirty="0">
                <a:solidFill>
                  <a:srgbClr val="000000"/>
                </a:solidFill>
                <a:latin typeface="Arial" panose="020B0604020202020204" pitchFamily="34" charset="0"/>
                <a:cs typeface="Arial" panose="020B0604020202020204" pitchFamily="34" charset="0"/>
              </a:rPr>
            </a:br>
            <a:r>
              <a:rPr lang="en-GB" sz="1400" dirty="0">
                <a:solidFill>
                  <a:srgbClr val="000000"/>
                </a:solidFill>
                <a:latin typeface="Arial" panose="020B0604020202020204" pitchFamily="34" charset="0"/>
                <a:cs typeface="Arial" panose="020B0604020202020204" pitchFamily="34" charset="0"/>
              </a:rPr>
              <a:t>6. Parents and carers will receive support and advice in a </a:t>
            </a:r>
            <a:r>
              <a:rPr lang="en-GB" sz="1400" b="1" dirty="0">
                <a:solidFill>
                  <a:srgbClr val="000000"/>
                </a:solidFill>
                <a:latin typeface="Arial" panose="020B0604020202020204" pitchFamily="34" charset="0"/>
                <a:cs typeface="Arial" panose="020B0604020202020204" pitchFamily="34" charset="0"/>
              </a:rPr>
              <a:t>timely and accessible manner </a:t>
            </a:r>
            <a:r>
              <a:rPr lang="en-GB" sz="1400" dirty="0">
                <a:solidFill>
                  <a:srgbClr val="000000"/>
                </a:solidFill>
                <a:latin typeface="Arial" panose="020B0604020202020204" pitchFamily="34" charset="0"/>
                <a:cs typeface="Arial" panose="020B0604020202020204" pitchFamily="34" charset="0"/>
              </a:rPr>
              <a:t>and be practically involved throughout their contact with services. </a:t>
            </a:r>
            <a:br>
              <a:rPr lang="en-GB" sz="1400" dirty="0">
                <a:solidFill>
                  <a:srgbClr val="000000"/>
                </a:solidFill>
                <a:latin typeface="Arial" panose="020B0604020202020204" pitchFamily="34" charset="0"/>
                <a:cs typeface="Arial" panose="020B0604020202020204" pitchFamily="34" charset="0"/>
              </a:rPr>
            </a:br>
            <a:r>
              <a:rPr lang="en-GB" sz="1400" dirty="0">
                <a:solidFill>
                  <a:srgbClr val="000000"/>
                </a:solidFill>
                <a:latin typeface="Arial" panose="020B0604020202020204" pitchFamily="34" charset="0"/>
                <a:cs typeface="Arial" panose="020B0604020202020204" pitchFamily="34" charset="0"/>
              </a:rPr>
              <a:t>7. </a:t>
            </a:r>
            <a:r>
              <a:rPr lang="en-GB" sz="1400" b="1" dirty="0">
                <a:solidFill>
                  <a:srgbClr val="000000"/>
                </a:solidFill>
                <a:latin typeface="Arial" panose="020B0604020202020204" pitchFamily="34" charset="0"/>
                <a:cs typeface="Arial" panose="020B0604020202020204" pitchFamily="34" charset="0"/>
              </a:rPr>
              <a:t>Improved use of data</a:t>
            </a:r>
            <a:r>
              <a:rPr lang="en-GB" sz="1400" dirty="0">
                <a:solidFill>
                  <a:srgbClr val="000000"/>
                </a:solidFill>
                <a:latin typeface="Arial" panose="020B0604020202020204" pitchFamily="34" charset="0"/>
                <a:cs typeface="Arial" panose="020B0604020202020204" pitchFamily="34" charset="0"/>
              </a:rPr>
              <a:t>, including functional impact measures and evidence, will </a:t>
            </a:r>
            <a:r>
              <a:rPr lang="en-GB" sz="1400" b="1" dirty="0">
                <a:solidFill>
                  <a:srgbClr val="000000"/>
                </a:solidFill>
                <a:latin typeface="Arial" panose="020B0604020202020204" pitchFamily="34" charset="0"/>
                <a:cs typeface="Arial" panose="020B0604020202020204" pitchFamily="34" charset="0"/>
              </a:rPr>
              <a:t>inform joint planning and delivery </a:t>
            </a:r>
            <a:r>
              <a:rPr lang="en-GB" sz="1400" dirty="0">
                <a:solidFill>
                  <a:srgbClr val="000000"/>
                </a:solidFill>
                <a:latin typeface="Arial" panose="020B0604020202020204" pitchFamily="34" charset="0"/>
                <a:cs typeface="Arial" panose="020B0604020202020204" pitchFamily="34" charset="0"/>
              </a:rPr>
              <a:t>of outcomes and support, enable sufficient </a:t>
            </a:r>
            <a:r>
              <a:rPr lang="en-GB" sz="1400" b="1" dirty="0">
                <a:solidFill>
                  <a:srgbClr val="000000"/>
                </a:solidFill>
                <a:latin typeface="Arial" panose="020B0604020202020204" pitchFamily="34" charset="0"/>
                <a:cs typeface="Arial" panose="020B0604020202020204" pitchFamily="34" charset="0"/>
              </a:rPr>
              <a:t>workforce capacity </a:t>
            </a:r>
            <a:r>
              <a:rPr lang="en-GB" sz="1400" dirty="0">
                <a:solidFill>
                  <a:srgbClr val="000000"/>
                </a:solidFill>
                <a:latin typeface="Arial" panose="020B0604020202020204" pitchFamily="34" charset="0"/>
                <a:cs typeface="Arial" panose="020B0604020202020204" pitchFamily="34" charset="0"/>
              </a:rPr>
              <a:t>and inform </a:t>
            </a:r>
            <a:r>
              <a:rPr lang="en-GB" sz="1400" b="1" dirty="0">
                <a:solidFill>
                  <a:srgbClr val="000000"/>
                </a:solidFill>
                <a:latin typeface="Arial" panose="020B0604020202020204" pitchFamily="34" charset="0"/>
                <a:cs typeface="Arial" panose="020B0604020202020204" pitchFamily="34" charset="0"/>
              </a:rPr>
              <a:t>allocation of resources </a:t>
            </a:r>
            <a:br>
              <a:rPr lang="en-GB" sz="1400" dirty="0">
                <a:solidFill>
                  <a:srgbClr val="000000"/>
                </a:solidFill>
                <a:latin typeface="Arial" panose="020B0604020202020204" pitchFamily="34" charset="0"/>
                <a:cs typeface="Arial" panose="020B0604020202020204" pitchFamily="34" charset="0"/>
              </a:rPr>
            </a:br>
            <a:r>
              <a:rPr lang="en-GB" sz="1400" dirty="0">
                <a:solidFill>
                  <a:srgbClr val="000000"/>
                </a:solidFill>
                <a:latin typeface="Arial" panose="020B0604020202020204" pitchFamily="34" charset="0"/>
                <a:cs typeface="Arial" panose="020B0604020202020204" pitchFamily="34" charset="0"/>
              </a:rPr>
              <a:t>8. </a:t>
            </a:r>
            <a:r>
              <a:rPr lang="en-GB" sz="1400" b="1" dirty="0">
                <a:solidFill>
                  <a:srgbClr val="000000"/>
                </a:solidFill>
                <a:latin typeface="Arial" panose="020B0604020202020204" pitchFamily="34" charset="0"/>
                <a:cs typeface="Arial" panose="020B0604020202020204" pitchFamily="34" charset="0"/>
              </a:rPr>
              <a:t>Resource will be allocated accordingly and proportionately </a:t>
            </a:r>
            <a:r>
              <a:rPr lang="en-GB" sz="1400" dirty="0">
                <a:solidFill>
                  <a:srgbClr val="000000"/>
                </a:solidFill>
                <a:latin typeface="Arial" panose="020B0604020202020204" pitchFamily="34" charset="0"/>
                <a:cs typeface="Arial" panose="020B0604020202020204" pitchFamily="34" charset="0"/>
              </a:rPr>
              <a:t>in areas of higher need – either or both the </a:t>
            </a:r>
            <a:r>
              <a:rPr lang="en-GB" sz="1400" b="1" dirty="0">
                <a:solidFill>
                  <a:srgbClr val="000000"/>
                </a:solidFill>
                <a:latin typeface="Arial" panose="020B0604020202020204" pitchFamily="34" charset="0"/>
                <a:cs typeface="Arial" panose="020B0604020202020204" pitchFamily="34" charset="0"/>
              </a:rPr>
              <a:t>nature of the offer or the volume of the offer.</a:t>
            </a:r>
            <a:r>
              <a:rPr lang="en-GB" sz="14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4554283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2EA1180-5666-A655-31D9-6541702E4DE1}"/>
              </a:ext>
            </a:extLst>
          </p:cNvPr>
          <p:cNvSpPr/>
          <p:nvPr/>
        </p:nvSpPr>
        <p:spPr>
          <a:xfrm>
            <a:off x="4865511" y="2551289"/>
            <a:ext cx="2494845" cy="2178755"/>
          </a:xfrm>
          <a:prstGeom prst="roundRect">
            <a:avLst/>
          </a:prstGeom>
          <a:solidFill>
            <a:schemeClr val="bg1">
              <a:lumMod val="95000"/>
            </a:schemeClr>
          </a:solidFill>
          <a:ln w="38100">
            <a:solidFill>
              <a:srgbClr val="005E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7" name="Diagram 6">
            <a:extLst>
              <a:ext uri="{FF2B5EF4-FFF2-40B4-BE49-F238E27FC236}">
                <a16:creationId xmlns:a16="http://schemas.microsoft.com/office/drawing/2014/main" id="{2EE4AAD7-3040-E6BF-96FA-22262E8CD33A}"/>
              </a:ext>
            </a:extLst>
          </p:cNvPr>
          <p:cNvGraphicFramePr/>
          <p:nvPr/>
        </p:nvGraphicFramePr>
        <p:xfrm>
          <a:off x="972897" y="1044633"/>
          <a:ext cx="10280072" cy="5366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Title 1">
            <a:extLst>
              <a:ext uri="{FF2B5EF4-FFF2-40B4-BE49-F238E27FC236}">
                <a16:creationId xmlns:a16="http://schemas.microsoft.com/office/drawing/2014/main" id="{D76703B8-A83B-8B09-F208-5F481E337FC2}"/>
              </a:ext>
            </a:extLst>
          </p:cNvPr>
          <p:cNvSpPr txBox="1">
            <a:spLocks/>
          </p:cNvSpPr>
          <p:nvPr/>
        </p:nvSpPr>
        <p:spPr>
          <a:xfrm>
            <a:off x="0" y="-2"/>
            <a:ext cx="12192000" cy="720000"/>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Appendix </a:t>
            </a:r>
            <a:r>
              <a:rPr lang="en-GB" sz="2400" dirty="0">
                <a:solidFill>
                  <a:prstClr val="white"/>
                </a:solidFill>
                <a:latin typeface="Arial"/>
                <a:cs typeface="Arial"/>
              </a:rPr>
              <a:t>5</a:t>
            </a:r>
            <a:r>
              <a:rPr kumimoji="0" lang="en-GB" sz="2400" b="1" i="0" u="none" strike="noStrike" kern="1200" cap="none" spc="0" normalizeH="0" baseline="0" noProof="0" dirty="0">
                <a:ln>
                  <a:noFill/>
                </a:ln>
                <a:solidFill>
                  <a:prstClr val="white"/>
                </a:solidFill>
                <a:effectLst/>
                <a:uLnTx/>
                <a:uFillTx/>
                <a:latin typeface="Arial"/>
                <a:ea typeface="+mj-ea"/>
                <a:cs typeface="Arial"/>
              </a:rPr>
              <a:t>: </a:t>
            </a:r>
            <a:r>
              <a:rPr kumimoji="0" lang="en-GB" sz="2000" b="0" i="0" u="none" strike="noStrike" kern="1200" cap="none" spc="0" normalizeH="0" baseline="0" noProof="0" dirty="0">
                <a:ln>
                  <a:noFill/>
                </a:ln>
                <a:solidFill>
                  <a:prstClr val="white"/>
                </a:solidFill>
                <a:effectLst/>
                <a:uLnTx/>
                <a:uFillTx/>
                <a:latin typeface="Arial"/>
                <a:ea typeface="+mj-ea"/>
                <a:cs typeface="Arial"/>
              </a:rPr>
              <a:t>Recommendations from the Children’s Commissioner’s Report </a:t>
            </a:r>
            <a:r>
              <a:rPr kumimoji="0" lang="en-GB" sz="1400" b="0" i="0" u="none" strike="noStrike" kern="1200" cap="none" spc="0" normalizeH="0" baseline="0" noProof="0" dirty="0">
                <a:ln>
                  <a:noFill/>
                </a:ln>
                <a:solidFill>
                  <a:prstClr val="white"/>
                </a:solidFill>
                <a:effectLst/>
                <a:uLnTx/>
                <a:uFillTx/>
                <a:latin typeface="Arial"/>
                <a:ea typeface="+mj-ea"/>
                <a:cs typeface="Arial"/>
              </a:rPr>
              <a:t>(Oct 2024)</a:t>
            </a:r>
            <a:endParaRPr kumimoji="0" lang="en-GB" sz="2400" b="0" i="0" u="none" strike="noStrike" kern="1200" cap="none" spc="0" normalizeH="0" baseline="0" noProof="0" dirty="0">
              <a:ln>
                <a:noFill/>
              </a:ln>
              <a:solidFill>
                <a:prstClr val="white"/>
              </a:solidFill>
              <a:effectLst/>
              <a:uLnTx/>
              <a:uFillTx/>
              <a:latin typeface="Arial"/>
              <a:ea typeface="+mj-ea"/>
              <a:cs typeface="Arial"/>
            </a:endParaRPr>
          </a:p>
        </p:txBody>
      </p:sp>
      <p:pic>
        <p:nvPicPr>
          <p:cNvPr id="23" name="Graphic 22" descr="Family with two children with solid fill">
            <a:extLst>
              <a:ext uri="{FF2B5EF4-FFF2-40B4-BE49-F238E27FC236}">
                <a16:creationId xmlns:a16="http://schemas.microsoft.com/office/drawing/2014/main" id="{F4138471-9549-3548-63F1-B26A30AD5DC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53370" y="2769781"/>
            <a:ext cx="1685260" cy="1685260"/>
          </a:xfrm>
          <a:prstGeom prst="rect">
            <a:avLst/>
          </a:prstGeom>
        </p:spPr>
      </p:pic>
    </p:spTree>
    <p:extLst>
      <p:ext uri="{BB962C8B-B14F-4D97-AF65-F5344CB8AC3E}">
        <p14:creationId xmlns:p14="http://schemas.microsoft.com/office/powerpoint/2010/main" val="25415258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D9093DD-61BF-6EAD-728A-AFBDCFD88C0C}"/>
              </a:ext>
            </a:extLst>
          </p:cNvPr>
          <p:cNvSpPr txBox="1">
            <a:spLocks/>
          </p:cNvSpPr>
          <p:nvPr/>
        </p:nvSpPr>
        <p:spPr>
          <a:xfrm>
            <a:off x="0" y="-2"/>
            <a:ext cx="12192000" cy="720000"/>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Appendix </a:t>
            </a:r>
            <a:r>
              <a:rPr lang="en-GB" sz="2400" dirty="0">
                <a:solidFill>
                  <a:prstClr val="white"/>
                </a:solidFill>
                <a:latin typeface="Arial"/>
                <a:cs typeface="Arial"/>
              </a:rPr>
              <a:t>6</a:t>
            </a:r>
            <a:r>
              <a:rPr kumimoji="0" lang="en-GB" sz="2400" b="1" i="0" u="none" strike="noStrike" kern="1200" cap="none" spc="0" normalizeH="0" baseline="0" noProof="0" dirty="0">
                <a:ln>
                  <a:noFill/>
                </a:ln>
                <a:solidFill>
                  <a:prstClr val="white"/>
                </a:solidFill>
                <a:effectLst/>
                <a:uLnTx/>
                <a:uFillTx/>
                <a:latin typeface="Arial"/>
                <a:ea typeface="+mj-ea"/>
                <a:cs typeface="Arial"/>
              </a:rPr>
              <a:t>: </a:t>
            </a:r>
            <a:r>
              <a:rPr kumimoji="0" lang="en-GB" sz="2400" b="0" i="0" u="none" strike="noStrike" kern="1200" cap="none" spc="0" normalizeH="0" baseline="0" noProof="0" dirty="0">
                <a:ln>
                  <a:noFill/>
                </a:ln>
                <a:solidFill>
                  <a:prstClr val="white"/>
                </a:solidFill>
                <a:effectLst/>
                <a:uLnTx/>
                <a:uFillTx/>
                <a:latin typeface="Arial"/>
                <a:ea typeface="+mj-ea"/>
                <a:cs typeface="Arial"/>
              </a:rPr>
              <a:t>References</a:t>
            </a:r>
          </a:p>
        </p:txBody>
      </p:sp>
      <p:sp>
        <p:nvSpPr>
          <p:cNvPr id="4" name="TextBox 3">
            <a:extLst>
              <a:ext uri="{FF2B5EF4-FFF2-40B4-BE49-F238E27FC236}">
                <a16:creationId xmlns:a16="http://schemas.microsoft.com/office/drawing/2014/main" id="{5D379CD5-6CE5-453F-AE7F-9E1F3B6C3BB4}"/>
              </a:ext>
            </a:extLst>
          </p:cNvPr>
          <p:cNvSpPr txBox="1"/>
          <p:nvPr/>
        </p:nvSpPr>
        <p:spPr>
          <a:xfrm>
            <a:off x="0" y="719998"/>
            <a:ext cx="12191999" cy="6401753"/>
          </a:xfrm>
          <a:prstGeom prst="rect">
            <a:avLst/>
          </a:prstGeom>
          <a:noFill/>
        </p:spPr>
        <p:txBody>
          <a:bodyPr wrap="square">
            <a:spAutoFit/>
          </a:bodyPr>
          <a:lstStyle/>
          <a:p>
            <a:pPr marL="285750" indent="-285750" defTabSz="457200">
              <a:spcAft>
                <a:spcPts val="1200"/>
              </a:spcAft>
              <a:buFont typeface="Arial" panose="020B0604020202020204" pitchFamily="34" charset="0"/>
              <a:buChar char="•"/>
              <a:defRPr/>
            </a:pPr>
            <a:r>
              <a:rPr lang="en-GB" sz="1100" b="0" i="0" u="none" strike="noStrike" baseline="0" dirty="0">
                <a:latin typeface="Arial" panose="020B0604020202020204" pitchFamily="34" charset="0"/>
                <a:cs typeface="Arial" panose="020B0604020202020204" pitchFamily="34" charset="0"/>
              </a:rPr>
              <a:t>All Party Parliamentary Group on Speech and Language Difficulties (2013). The links between speech, language and communication needs and social disadvantage </a:t>
            </a:r>
          </a:p>
          <a:p>
            <a:pPr marL="285750" marR="0" lvl="0" indent="-285750" algn="l" defTabSz="457200" rtl="0" eaLnBrk="1" fontAlgn="auto" latinLnBrk="0" hangingPunct="1">
              <a:spcBef>
                <a:spcPts val="0"/>
              </a:spcBef>
              <a:spcAft>
                <a:spcPts val="1200"/>
              </a:spcAft>
              <a:buClrTx/>
              <a:buSzTx/>
              <a:buFont typeface="Arial" panose="020B0604020202020204" pitchFamily="34" charset="0"/>
              <a:buChar char="•"/>
              <a:tabLst/>
              <a:defRPr/>
            </a:pPr>
            <a:r>
              <a:rPr kumimoji="0" lang="en-GB" sz="1100" b="0" i="0" u="none" strike="noStrike" kern="1200" cap="none" spc="0" normalizeH="0" baseline="0" noProof="0" dirty="0">
                <a:ln>
                  <a:noFill/>
                </a:ln>
                <a:effectLst/>
                <a:uLnTx/>
                <a:uFillTx/>
                <a:latin typeface="Arial" panose="020B0604020202020204" pitchFamily="34" charset="0"/>
                <a:cs typeface="Arial" panose="020B0604020202020204" pitchFamily="34" charset="0"/>
              </a:rPr>
              <a:t>Allard, A., et al. (2014). Key health outcomes for children and young people with </a:t>
            </a:r>
            <a:r>
              <a:rPr kumimoji="0" lang="en-GB" sz="1100" b="0" i="0" u="none" strike="noStrike" kern="1200" cap="none" spc="0" normalizeH="0" baseline="0" noProof="0" dirty="0" err="1">
                <a:ln>
                  <a:noFill/>
                </a:ln>
                <a:effectLst/>
                <a:uLnTx/>
                <a:uFillTx/>
                <a:latin typeface="Arial" panose="020B0604020202020204" pitchFamily="34" charset="0"/>
                <a:cs typeface="Arial" panose="020B0604020202020204" pitchFamily="34" charset="0"/>
              </a:rPr>
              <a:t>neurodisability</a:t>
            </a:r>
            <a:r>
              <a:rPr kumimoji="0" lang="en-GB" sz="1100" b="0" i="0" u="none" strike="noStrike" kern="1200" cap="none" spc="0" normalizeH="0" baseline="0" noProof="0" dirty="0">
                <a:ln>
                  <a:noFill/>
                </a:ln>
                <a:effectLst/>
                <a:uLnTx/>
                <a:uFillTx/>
                <a:latin typeface="Arial" panose="020B0604020202020204" pitchFamily="34" charset="0"/>
                <a:cs typeface="Arial" panose="020B0604020202020204" pitchFamily="34" charset="0"/>
              </a:rPr>
              <a:t>: Qualitative research with young people and parents. </a:t>
            </a:r>
            <a:r>
              <a:rPr kumimoji="0" lang="en-GB" sz="1100" b="0" i="1" u="none" strike="noStrike" kern="1200" cap="none" spc="0" normalizeH="0" baseline="0" noProof="0" dirty="0">
                <a:ln>
                  <a:noFill/>
                </a:ln>
                <a:effectLst/>
                <a:uLnTx/>
                <a:uFillTx/>
                <a:latin typeface="Arial" panose="020B0604020202020204" pitchFamily="34" charset="0"/>
                <a:cs typeface="Arial" panose="020B0604020202020204" pitchFamily="34" charset="0"/>
              </a:rPr>
              <a:t>BMJ Open</a:t>
            </a:r>
            <a:r>
              <a:rPr kumimoji="0" lang="en-GB" sz="1100" b="0" i="0" u="none" strike="noStrike" kern="1200" cap="none" spc="0" normalizeH="0" baseline="0" noProof="0" dirty="0">
                <a:ln>
                  <a:noFill/>
                </a:ln>
                <a:effectLst/>
                <a:uLnTx/>
                <a:uFillTx/>
                <a:latin typeface="Arial" panose="020B0604020202020204" pitchFamily="34" charset="0"/>
                <a:cs typeface="Arial" panose="020B0604020202020204" pitchFamily="34" charset="0"/>
              </a:rPr>
              <a:t>, 4(4), e004611. doi:10.1136/bmjopen-2013-004611</a:t>
            </a:r>
            <a:endParaRPr kumimoji="0" lang="en-GB" sz="1100" b="0" i="0" u="none" strike="noStrike" kern="1200" cap="none" spc="0" normalizeH="0" baseline="0" noProof="0" dirty="0">
              <a:ln>
                <a:noFill/>
              </a:ln>
              <a:uLnTx/>
              <a:uFillTx/>
              <a:latin typeface="Arial" panose="020B0604020202020204" pitchFamily="34" charset="0"/>
              <a:cs typeface="Arial" panose="020B0604020202020204" pitchFamily="34" charset="0"/>
            </a:endParaRPr>
          </a:p>
          <a:p>
            <a:pPr marL="285750" indent="-285750" defTabSz="457200">
              <a:spcAft>
                <a:spcPts val="1200"/>
              </a:spcAft>
              <a:buFont typeface="Arial" panose="020B0604020202020204" pitchFamily="34" charset="0"/>
              <a:buChar char="•"/>
              <a:defRPr/>
            </a:pPr>
            <a:r>
              <a:rPr lang="en-GB" sz="1100" dirty="0">
                <a:effectLst/>
                <a:latin typeface="Arial" panose="020B0604020202020204" pitchFamily="34" charset="0"/>
                <a:ea typeface="Times New Roman" panose="02020603050405020304" pitchFamily="18" charset="0"/>
                <a:cs typeface="Arial" panose="020B0604020202020204" pitchFamily="34" charset="0"/>
              </a:rPr>
              <a:t>Bercow J. The Bercow report: a Review of Services for Children and young people (0e19) with speech, Language and communication needs. 2008. London: DCSF, </a:t>
            </a:r>
            <a:r>
              <a:rPr lang="en-GB" sz="1100" u="sng" dirty="0">
                <a:effectLst/>
                <a:latin typeface="Arial" panose="020B0604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https://webarchive</a:t>
            </a:r>
            <a:r>
              <a:rPr lang="en-GB" sz="1100" dirty="0">
                <a:effectLst/>
                <a:latin typeface="Arial" panose="020B0604020202020204" pitchFamily="34" charset="0"/>
                <a:ea typeface="Times New Roman" panose="02020603050405020304" pitchFamily="18" charset="0"/>
                <a:cs typeface="Arial" panose="020B0604020202020204" pitchFamily="34" charset="0"/>
              </a:rPr>
              <a:t>. nationalarchives.gov.uk/</a:t>
            </a:r>
            <a:r>
              <a:rPr lang="en-GB" sz="1100" dirty="0" err="1">
                <a:effectLst/>
                <a:latin typeface="Arial" panose="020B0604020202020204" pitchFamily="34" charset="0"/>
                <a:ea typeface="Times New Roman" panose="02020603050405020304" pitchFamily="18" charset="0"/>
                <a:cs typeface="Arial" panose="020B0604020202020204" pitchFamily="34" charset="0"/>
              </a:rPr>
              <a:t>ukgwa</a:t>
            </a:r>
            <a:r>
              <a:rPr lang="en-GB" sz="1100" dirty="0">
                <a:effectLst/>
                <a:latin typeface="Arial" panose="020B0604020202020204" pitchFamily="34" charset="0"/>
                <a:ea typeface="Times New Roman" panose="02020603050405020304" pitchFamily="18" charset="0"/>
                <a:cs typeface="Arial" panose="020B0604020202020204" pitchFamily="34" charset="0"/>
              </a:rPr>
              <a:t>/20130321005340/https://www. education.gov.uk/publications/standard/</a:t>
            </a:r>
            <a:r>
              <a:rPr lang="en-GB" sz="1100" dirty="0" err="1">
                <a:effectLst/>
                <a:latin typeface="Arial" panose="020B0604020202020204" pitchFamily="34" charset="0"/>
                <a:ea typeface="Times New Roman" panose="02020603050405020304" pitchFamily="18" charset="0"/>
                <a:cs typeface="Arial" panose="020B0604020202020204" pitchFamily="34" charset="0"/>
              </a:rPr>
              <a:t>publicationdetail</a:t>
            </a:r>
            <a:r>
              <a:rPr lang="en-GB" sz="1100" dirty="0">
                <a:effectLst/>
                <a:latin typeface="Arial" panose="020B0604020202020204" pitchFamily="34" charset="0"/>
                <a:ea typeface="Times New Roman" panose="02020603050405020304" pitchFamily="18" charset="0"/>
                <a:cs typeface="Arial" panose="020B0604020202020204" pitchFamily="34" charset="0"/>
              </a:rPr>
              <a:t>/page1/ DCSF-00632-2008.</a:t>
            </a:r>
          </a:p>
          <a:p>
            <a:pPr marL="285750" indent="-285750" defTabSz="457200">
              <a:spcAft>
                <a:spcPts val="1200"/>
              </a:spcAft>
              <a:buFont typeface="Arial" panose="020B0604020202020204" pitchFamily="34" charset="0"/>
              <a:buChar char="•"/>
              <a:defRPr/>
            </a:pPr>
            <a:r>
              <a:rPr lang="en-GB" sz="1100" b="0" i="0" u="none" strike="noStrike" baseline="0" dirty="0">
                <a:solidFill>
                  <a:srgbClr val="000000"/>
                </a:solidFill>
                <a:latin typeface="Arial" panose="020B0604020202020204" pitchFamily="34" charset="0"/>
                <a:cs typeface="Arial" panose="020B0604020202020204" pitchFamily="34" charset="0"/>
              </a:rPr>
              <a:t>Bishop, D. V. M., </a:t>
            </a:r>
            <a:r>
              <a:rPr lang="en-GB" sz="1100" b="0" i="0" u="none" strike="noStrike" baseline="0" dirty="0" err="1">
                <a:solidFill>
                  <a:srgbClr val="000000"/>
                </a:solidFill>
                <a:latin typeface="Arial" panose="020B0604020202020204" pitchFamily="34" charset="0"/>
                <a:cs typeface="Arial" panose="020B0604020202020204" pitchFamily="34" charset="0"/>
              </a:rPr>
              <a:t>Snowling</a:t>
            </a:r>
            <a:r>
              <a:rPr lang="en-GB" sz="1100" b="0" i="0" u="none" strike="noStrike" baseline="0" dirty="0">
                <a:solidFill>
                  <a:srgbClr val="000000"/>
                </a:solidFill>
                <a:latin typeface="Arial" panose="020B0604020202020204" pitchFamily="34" charset="0"/>
                <a:cs typeface="Arial" panose="020B0604020202020204" pitchFamily="34" charset="0"/>
              </a:rPr>
              <a:t>, M. J., Thompson, P. A., Greenhalgh, T., &amp; </a:t>
            </a:r>
            <a:r>
              <a:rPr lang="en-GB" sz="1100" b="0" i="0" u="none" strike="noStrike" baseline="0" dirty="0" err="1">
                <a:solidFill>
                  <a:srgbClr val="000000"/>
                </a:solidFill>
                <a:latin typeface="Arial" panose="020B0604020202020204" pitchFamily="34" charset="0"/>
                <a:cs typeface="Arial" panose="020B0604020202020204" pitchFamily="34" charset="0"/>
              </a:rPr>
              <a:t>Catalise</a:t>
            </a:r>
            <a:r>
              <a:rPr lang="en-GB" sz="1100" b="0" i="0" u="none" strike="noStrike" baseline="0" dirty="0">
                <a:solidFill>
                  <a:srgbClr val="000000"/>
                </a:solidFill>
                <a:latin typeface="Arial" panose="020B0604020202020204" pitchFamily="34" charset="0"/>
                <a:cs typeface="Arial" panose="020B0604020202020204" pitchFamily="34" charset="0"/>
              </a:rPr>
              <a:t>-consortium. (2017). Phase 2 of CATALISE: a multinational and multidisciplinary Delphi consensus study of problems with language development: Terminology. </a:t>
            </a:r>
            <a:r>
              <a:rPr lang="en-GB" sz="1100" b="0" i="1" u="none" strike="noStrike" baseline="0" dirty="0">
                <a:solidFill>
                  <a:srgbClr val="000000"/>
                </a:solidFill>
                <a:latin typeface="Arial" panose="020B0604020202020204" pitchFamily="34" charset="0"/>
                <a:cs typeface="Arial" panose="020B0604020202020204" pitchFamily="34" charset="0"/>
              </a:rPr>
              <a:t>Journal of Child Psychology and Psychiatry</a:t>
            </a:r>
            <a:r>
              <a:rPr lang="en-GB" sz="1100" b="0" i="0" u="none" strike="noStrike" baseline="0" dirty="0">
                <a:solidFill>
                  <a:srgbClr val="000000"/>
                </a:solidFill>
                <a:latin typeface="Arial" panose="020B0604020202020204" pitchFamily="34" charset="0"/>
                <a:cs typeface="Arial" panose="020B0604020202020204" pitchFamily="34" charset="0"/>
              </a:rPr>
              <a:t>.. doi:10.1111/jcpp.12721. http://onlinelibrary.wiley.com/doi/10.1111/jcpp.12721/full </a:t>
            </a:r>
            <a:endParaRPr lang="en-GB" sz="1100" dirty="0">
              <a:latin typeface="Arial" panose="020B0604020202020204" pitchFamily="34" charset="0"/>
              <a:cs typeface="Arial" panose="020B0604020202020204" pitchFamily="34" charset="0"/>
            </a:endParaRPr>
          </a:p>
          <a:p>
            <a:pPr marL="285750" indent="-285750" defTabSz="457200">
              <a:spcAft>
                <a:spcPts val="1200"/>
              </a:spcAft>
              <a:buFont typeface="Arial" panose="020B0604020202020204" pitchFamily="34" charset="0"/>
              <a:buChar char="•"/>
              <a:defRPr/>
            </a:pPr>
            <a:r>
              <a:rPr lang="en-GB" sz="1100" dirty="0">
                <a:effectLst/>
                <a:latin typeface="Arial" panose="020B0604020202020204" pitchFamily="34" charset="0"/>
                <a:ea typeface="Times New Roman" panose="02020603050405020304" pitchFamily="18" charset="0"/>
                <a:cs typeface="Arial" panose="020B0604020202020204" pitchFamily="34" charset="0"/>
              </a:rPr>
              <a:t>Bryan, K., </a:t>
            </a:r>
            <a:r>
              <a:rPr lang="en-GB" sz="1100" dirty="0" err="1">
                <a:effectLst/>
                <a:latin typeface="Arial" panose="020B0604020202020204" pitchFamily="34" charset="0"/>
                <a:ea typeface="Times New Roman" panose="02020603050405020304" pitchFamily="18" charset="0"/>
                <a:cs typeface="Arial" panose="020B0604020202020204" pitchFamily="34" charset="0"/>
              </a:rPr>
              <a:t>Garvani</a:t>
            </a:r>
            <a:r>
              <a:rPr lang="en-GB" sz="1100" dirty="0">
                <a:effectLst/>
                <a:latin typeface="Arial" panose="020B0604020202020204" pitchFamily="34" charset="0"/>
                <a:ea typeface="Times New Roman" panose="02020603050405020304" pitchFamily="18" charset="0"/>
                <a:cs typeface="Arial" panose="020B0604020202020204" pitchFamily="34" charset="0"/>
              </a:rPr>
              <a:t> ,G., Gregory, J., Kilner, K. (2015). Language difficulties and criminal justice: the need for earlier identification .International Journal of Language and Communication Disorders, 50(6), 763–775</a:t>
            </a:r>
          </a:p>
          <a:p>
            <a:pPr marL="285750" indent="-285750" defTabSz="457200">
              <a:spcAft>
                <a:spcPts val="1200"/>
              </a:spcAft>
              <a:buFont typeface="Arial" panose="020B0604020202020204" pitchFamily="34" charset="0"/>
              <a:buChar char="•"/>
              <a:defRPr/>
            </a:pPr>
            <a:r>
              <a:rPr lang="en-GB" sz="1100" dirty="0">
                <a:effectLst/>
                <a:latin typeface="Arial" panose="020B0604020202020204" pitchFamily="34" charset="0"/>
                <a:ea typeface="Times New Roman" panose="02020603050405020304" pitchFamily="18" charset="0"/>
                <a:cs typeface="Arial" panose="020B0604020202020204" pitchFamily="34" charset="0"/>
              </a:rPr>
              <a:t>Brownlie, E., Graham, E., Bao, L., Koyama, E., </a:t>
            </a:r>
            <a:r>
              <a:rPr lang="en-GB" sz="1100" dirty="0" err="1">
                <a:effectLst/>
                <a:latin typeface="Arial" panose="020B0604020202020204" pitchFamily="34" charset="0"/>
                <a:ea typeface="Times New Roman" panose="02020603050405020304" pitchFamily="18" charset="0"/>
                <a:cs typeface="Arial" panose="020B0604020202020204" pitchFamily="34" charset="0"/>
              </a:rPr>
              <a:t>Beitchman</a:t>
            </a:r>
            <a:r>
              <a:rPr lang="en-GB" sz="1100" dirty="0">
                <a:effectLst/>
                <a:latin typeface="Arial" panose="020B0604020202020204" pitchFamily="34" charset="0"/>
                <a:ea typeface="Times New Roman" panose="02020603050405020304" pitchFamily="18" charset="0"/>
                <a:cs typeface="Arial" panose="020B0604020202020204" pitchFamily="34" charset="0"/>
              </a:rPr>
              <a:t>, J.H. (2017). Language disorder and retrospectively reported sexual abuse of girls: severity and disclosure. Journal of Child Psychology and Psychiatry</a:t>
            </a:r>
          </a:p>
          <a:p>
            <a:pPr marL="285750" indent="-285750" defTabSz="457200">
              <a:spcAft>
                <a:spcPts val="1200"/>
              </a:spcAft>
              <a:buFont typeface="Arial" panose="020B0604020202020204" pitchFamily="34" charset="0"/>
              <a:buChar char="•"/>
              <a:defRPr/>
            </a:pPr>
            <a:r>
              <a:rPr lang="en-GB" sz="1100" dirty="0">
                <a:effectLst/>
                <a:latin typeface="Arial" panose="020B0604020202020204" pitchFamily="34" charset="0"/>
                <a:ea typeface="Times New Roman" panose="02020603050405020304" pitchFamily="18" charset="0"/>
                <a:cs typeface="Arial" panose="020B0604020202020204" pitchFamily="34" charset="0"/>
              </a:rPr>
              <a:t>Botting, N., </a:t>
            </a:r>
            <a:r>
              <a:rPr lang="en-GB" sz="1100" dirty="0" err="1">
                <a:effectLst/>
                <a:latin typeface="Arial" panose="020B0604020202020204" pitchFamily="34" charset="0"/>
                <a:ea typeface="Times New Roman" panose="02020603050405020304" pitchFamily="18" charset="0"/>
                <a:cs typeface="Arial" panose="020B0604020202020204" pitchFamily="34" charset="0"/>
              </a:rPr>
              <a:t>Toseeb</a:t>
            </a:r>
            <a:r>
              <a:rPr lang="en-GB" sz="1100" dirty="0">
                <a:effectLst/>
                <a:latin typeface="Arial" panose="020B0604020202020204" pitchFamily="34" charset="0"/>
                <a:ea typeface="Times New Roman" panose="02020603050405020304" pitchFamily="18" charset="0"/>
                <a:cs typeface="Arial" panose="020B0604020202020204" pitchFamily="34" charset="0"/>
              </a:rPr>
              <a:t>, U., Pickles, A., Durkin, K., &amp; Conti-Ramsden, G. (2016). Depression and anxiety change from adolescence to adulthood in individuals with and without language impairment. </a:t>
            </a:r>
            <a:r>
              <a:rPr lang="en-GB" sz="1100" dirty="0" err="1">
                <a:effectLst/>
                <a:latin typeface="Arial" panose="020B0604020202020204" pitchFamily="34" charset="0"/>
                <a:ea typeface="Times New Roman" panose="02020603050405020304" pitchFamily="18" charset="0"/>
                <a:cs typeface="Arial" panose="020B0604020202020204" pitchFamily="34" charset="0"/>
              </a:rPr>
              <a:t>PloS</a:t>
            </a:r>
            <a:r>
              <a:rPr lang="en-GB" sz="1100" dirty="0">
                <a:effectLst/>
                <a:latin typeface="Arial" panose="020B0604020202020204" pitchFamily="34" charset="0"/>
                <a:ea typeface="Times New Roman" panose="02020603050405020304" pitchFamily="18" charset="0"/>
                <a:cs typeface="Arial" panose="020B0604020202020204" pitchFamily="34" charset="0"/>
              </a:rPr>
              <a:t> one, 11(7), e0156678</a:t>
            </a:r>
          </a:p>
          <a:p>
            <a:pPr marL="285750" marR="0" lvl="0" indent="-285750" algn="l" defTabSz="457200" rtl="0" eaLnBrk="1" fontAlgn="auto" latinLnBrk="0" hangingPunct="1">
              <a:spcBef>
                <a:spcPts val="0"/>
              </a:spcBef>
              <a:spcAft>
                <a:spcPts val="1200"/>
              </a:spcAft>
              <a:buClrTx/>
              <a:buSzTx/>
              <a:buFont typeface="Arial" panose="020B0604020202020204" pitchFamily="34" charset="0"/>
              <a:buChar char="•"/>
              <a:tabLst/>
              <a:defRPr/>
            </a:pPr>
            <a:r>
              <a:rPr kumimoji="0" lang="en-GB" sz="1100" b="0" i="0" u="none" strike="noStrike" kern="1200" cap="none" spc="0" normalizeH="0" baseline="0" noProof="0" dirty="0">
                <a:ln>
                  <a:noFill/>
                </a:ln>
                <a:effectLst/>
                <a:uLnTx/>
                <a:uFillTx/>
                <a:latin typeface="Arial" panose="020B0604020202020204" pitchFamily="34" charset="0"/>
                <a:cs typeface="Arial" panose="020B0604020202020204" pitchFamily="34" charset="0"/>
              </a:rPr>
              <a:t>Campbell, T. (2023). Inequalities in provision for primary children with special educational needs and/or disabilities (SEND) by local area deprivation. </a:t>
            </a:r>
            <a:r>
              <a:rPr kumimoji="0" lang="en-GB" sz="1100" b="0" i="1" u="none" strike="noStrike" kern="1200" cap="none" spc="0" normalizeH="0" baseline="0" noProof="0" dirty="0">
                <a:ln>
                  <a:noFill/>
                </a:ln>
                <a:effectLst/>
                <a:uLnTx/>
                <a:uFillTx/>
                <a:latin typeface="Arial" panose="020B0604020202020204" pitchFamily="34" charset="0"/>
                <a:cs typeface="Arial" panose="020B0604020202020204" pitchFamily="34" charset="0"/>
              </a:rPr>
              <a:t>Centre for Analysis of Social Exclusion, London School of Economics</a:t>
            </a:r>
            <a:r>
              <a:rPr kumimoji="0" lang="en-GB" sz="1100" b="0" i="0" u="none" strike="noStrike" kern="1200" cap="none" spc="0" normalizeH="0" baseline="0" noProof="0" dirty="0">
                <a:ln>
                  <a:noFill/>
                </a:ln>
                <a:effectLst/>
                <a:uLnTx/>
                <a:uFillTx/>
                <a:latin typeface="Arial" panose="020B0604020202020204" pitchFamily="34" charset="0"/>
                <a:cs typeface="Arial" panose="020B0604020202020204" pitchFamily="34" charset="0"/>
              </a:rPr>
              <a:t>.</a:t>
            </a:r>
          </a:p>
          <a:p>
            <a:pPr marL="342900" indent="-342900">
              <a:buFont typeface="Symbol" panose="05050102010706020507" pitchFamily="18" charset="2"/>
              <a:buChar char=""/>
            </a:pPr>
            <a:r>
              <a:rPr lang="en-GB" sz="1100" b="0" i="0" u="none" strike="noStrike" baseline="0" dirty="0">
                <a:latin typeface="Arial" panose="020B0604020202020204" pitchFamily="34" charset="0"/>
                <a:cs typeface="Arial" panose="020B0604020202020204" pitchFamily="34" charset="0"/>
              </a:rPr>
              <a:t>Clegg, J., Stackhouse, J., Finch, K., Murphy, C. &amp; Nicholls, S. (2009). Language abilities of secondary age pupils at risk of school exclusion: a preliminary report. Child Language Teaching and Therapy, 25, 123–139. </a:t>
            </a:r>
          </a:p>
          <a:p>
            <a:endParaRPr lang="en-GB" sz="1100" b="0" i="0" u="none" strike="noStrike" baseline="0" dirty="0">
              <a:latin typeface="Arial" panose="020B0604020202020204" pitchFamily="34" charset="0"/>
              <a:cs typeface="Arial" panose="020B0604020202020204" pitchFamily="34" charset="0"/>
            </a:endParaRPr>
          </a:p>
          <a:p>
            <a:pPr marL="342900" indent="-342900">
              <a:buFont typeface="Symbol" panose="05050102010706020507" pitchFamily="18" charset="2"/>
              <a:buChar char=""/>
            </a:pPr>
            <a:r>
              <a:rPr lang="en-GB" sz="1100" b="0" i="0" u="none" strike="noStrike" baseline="0" dirty="0">
                <a:latin typeface="Arial" panose="020B0604020202020204" pitchFamily="34" charset="0"/>
                <a:cs typeface="Arial" panose="020B0604020202020204" pitchFamily="34" charset="0"/>
              </a:rPr>
              <a:t>Clegg, J. (2004). Language and behaviour: an exploratory study of pupils in an exclusion unit. British Psychological Society Conference, University of Leeds, UK, September 2004 </a:t>
            </a:r>
          </a:p>
          <a:p>
            <a:endParaRPr kumimoji="0" lang="en-GB" sz="11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342900" indent="-342900">
              <a:buFont typeface="Symbol" panose="05050102010706020507" pitchFamily="18" charset="2"/>
              <a:buChar char=""/>
            </a:pPr>
            <a:r>
              <a:rPr kumimoji="0" lang="en-GB" sz="1100" b="0" i="0" u="none" strike="noStrike" kern="1200" cap="none" spc="0" normalizeH="0" baseline="0" noProof="0" dirty="0">
                <a:ln>
                  <a:noFill/>
                </a:ln>
                <a:effectLst/>
                <a:uLnTx/>
                <a:uFillTx/>
                <a:latin typeface="Arial" panose="020B0604020202020204" pitchFamily="34" charset="0"/>
                <a:cs typeface="Arial" panose="020B0604020202020204" pitchFamily="34" charset="0"/>
              </a:rPr>
              <a:t>Children’s Commissioner for England (June 2019) We need to talk: Access to Speech and Language Therapy</a:t>
            </a:r>
          </a:p>
          <a:p>
            <a:pPr marL="342900" indent="-342900">
              <a:buFont typeface="Symbol" panose="05050102010706020507" pitchFamily="18" charset="2"/>
              <a:buChar char=""/>
            </a:pPr>
            <a:endParaRPr lang="en-GB" sz="1100" dirty="0">
              <a:latin typeface="Arial" panose="020B0604020202020204" pitchFamily="34" charset="0"/>
              <a:cs typeface="Arial" panose="020B0604020202020204" pitchFamily="34" charset="0"/>
            </a:endParaRPr>
          </a:p>
          <a:p>
            <a:pPr marL="342900" indent="-342900">
              <a:buFont typeface="Symbol" panose="05050102010706020507" pitchFamily="18" charset="2"/>
              <a:buChar char=""/>
            </a:pPr>
            <a:r>
              <a:rPr kumimoji="0" lang="en-GB" sz="1100" b="0" i="0" u="none" strike="noStrike" kern="1200" cap="none" spc="0" normalizeH="0" baseline="0" noProof="0" dirty="0">
                <a:ln>
                  <a:noFill/>
                </a:ln>
                <a:effectLst/>
                <a:uLnTx/>
                <a:uFillTx/>
                <a:latin typeface="Arial" panose="020B0604020202020204" pitchFamily="34" charset="0"/>
                <a:cs typeface="Arial" panose="020B0604020202020204" pitchFamily="34" charset="0"/>
              </a:rPr>
              <a:t>Children's Commissioner for England. (2024, October). Waiting times for assessment and support for autism, ADHD, and other neurodevelopmental conditions </a:t>
            </a:r>
          </a:p>
          <a:p>
            <a:endParaRPr kumimoji="0" lang="en-GB" sz="11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342900" indent="-342900">
              <a:buFont typeface="Symbol" panose="05050102010706020507" pitchFamily="18" charset="2"/>
              <a:buChar char=""/>
            </a:pPr>
            <a:r>
              <a:rPr lang="en-GB" sz="1100" b="0" i="0" u="none" strike="noStrike" baseline="0" dirty="0">
                <a:solidFill>
                  <a:srgbClr val="3B3838"/>
                </a:solidFill>
                <a:latin typeface="Arial" panose="020B0604020202020204" pitchFamily="34" charset="0"/>
                <a:cs typeface="Arial" panose="020B0604020202020204" pitchFamily="34" charset="0"/>
              </a:rPr>
              <a:t>Cohen, N. Farnia, F. And </a:t>
            </a:r>
            <a:r>
              <a:rPr lang="en-GB" sz="1100" b="0" i="0" u="none" strike="noStrike" baseline="0" dirty="0" err="1">
                <a:solidFill>
                  <a:srgbClr val="3B3838"/>
                </a:solidFill>
                <a:latin typeface="Arial" panose="020B0604020202020204" pitchFamily="34" charset="0"/>
                <a:cs typeface="Arial" panose="020B0604020202020204" pitchFamily="34" charset="0"/>
              </a:rPr>
              <a:t>Im</a:t>
            </a:r>
            <a:r>
              <a:rPr lang="en-GB" sz="1100" b="0" i="0" u="none" strike="noStrike" baseline="0" dirty="0">
                <a:solidFill>
                  <a:srgbClr val="3B3838"/>
                </a:solidFill>
                <a:latin typeface="Arial" panose="020B0604020202020204" pitchFamily="34" charset="0"/>
                <a:cs typeface="Arial" panose="020B0604020202020204" pitchFamily="34" charset="0"/>
              </a:rPr>
              <a:t>-Bolter, N. (2013) Higher order language competence and adolescent mental health Journal of Child </a:t>
            </a:r>
            <a:r>
              <a:rPr lang="pl-PL" sz="1100" b="0" i="0" u="none" strike="noStrike" baseline="0" dirty="0">
                <a:solidFill>
                  <a:srgbClr val="3B3838"/>
                </a:solidFill>
                <a:latin typeface="Arial" panose="020B0604020202020204" pitchFamily="34" charset="0"/>
                <a:cs typeface="Arial" panose="020B0604020202020204" pitchFamily="34" charset="0"/>
              </a:rPr>
              <a:t>Psychology and Psychiatry 54:7, pp 733–744</a:t>
            </a:r>
            <a:endParaRPr lang="en-GB" sz="1100" b="0" i="0" u="none" strike="noStrike" baseline="0" dirty="0">
              <a:solidFill>
                <a:srgbClr val="3B3838"/>
              </a:solidFill>
              <a:latin typeface="Arial" panose="020B0604020202020204" pitchFamily="34" charset="0"/>
              <a:cs typeface="Arial" panose="020B0604020202020204" pitchFamily="34" charset="0"/>
            </a:endParaRPr>
          </a:p>
          <a:p>
            <a:pPr marL="342900" indent="-342900">
              <a:buFont typeface="Symbol" panose="05050102010706020507" pitchFamily="18" charset="2"/>
              <a:buChar char=""/>
            </a:pPr>
            <a:endParaRPr lang="en-GB" sz="1100" dirty="0">
              <a:solidFill>
                <a:srgbClr val="3B3838"/>
              </a:solidFill>
              <a:latin typeface="Arial" panose="020B0604020202020204" pitchFamily="34" charset="0"/>
              <a:cs typeface="Arial" panose="020B0604020202020204" pitchFamily="34" charset="0"/>
            </a:endParaRPr>
          </a:p>
          <a:p>
            <a:pPr marL="342900" indent="-342900">
              <a:buFont typeface="Symbol" panose="05050102010706020507" pitchFamily="18" charset="2"/>
              <a:buChar char=""/>
            </a:pPr>
            <a:r>
              <a:rPr lang="en-GB" sz="1100" dirty="0">
                <a:solidFill>
                  <a:srgbClr val="3B3838"/>
                </a:solidFill>
                <a:latin typeface="Arial" panose="020B0604020202020204" pitchFamily="34" charset="0"/>
                <a:cs typeface="Arial" panose="020B0604020202020204" pitchFamily="34" charset="0"/>
              </a:rPr>
              <a:t>Commissioning Research Programme (2011) Speech, Language and Communication Needs: Whole system mapping and design</a:t>
            </a:r>
          </a:p>
          <a:p>
            <a:pPr marL="342900" indent="-342900">
              <a:buFont typeface="Symbol" panose="05050102010706020507" pitchFamily="18" charset="2"/>
              <a:buChar char=""/>
            </a:pPr>
            <a:endParaRPr lang="en-GB" sz="1100" b="0" i="0" u="none" strike="noStrike" baseline="0" dirty="0">
              <a:solidFill>
                <a:srgbClr val="3B3838"/>
              </a:solidFill>
              <a:latin typeface="Arial" panose="020B0604020202020204" pitchFamily="34" charset="0"/>
              <a:cs typeface="Arial" panose="020B0604020202020204" pitchFamily="34" charset="0"/>
            </a:endParaRPr>
          </a:p>
          <a:p>
            <a:endParaRPr kumimoji="0" lang="en-GB" sz="1100" i="1" kern="1200" cap="none" spc="0" normalizeH="0" noProof="0" dirty="0">
              <a:ln>
                <a:noFill/>
              </a:ln>
              <a:effectLst/>
              <a:uLnTx/>
              <a:uFillTx/>
              <a:latin typeface="Arial" panose="020B0604020202020204" pitchFamily="34" charset="0"/>
              <a:cs typeface="Arial" panose="020B0604020202020204" pitchFamily="34" charset="0"/>
            </a:endParaRPr>
          </a:p>
          <a:p>
            <a:pPr marR="0" lvl="0" algn="l" defTabSz="457200" rtl="0" eaLnBrk="1" fontAlgn="auto" latinLnBrk="0" hangingPunct="1">
              <a:spcBef>
                <a:spcPts val="0"/>
              </a:spcBef>
              <a:spcAft>
                <a:spcPts val="1200"/>
              </a:spcAft>
              <a:buClrTx/>
              <a:buSzTx/>
              <a:tabLst/>
              <a:defRPr/>
            </a:pPr>
            <a:r>
              <a:rPr kumimoji="0" lang="en-GB" sz="1100" b="0" i="0" u="none" strike="noStrike" kern="1200" cap="none" spc="0" normalizeH="0" baseline="0" noProof="0" dirty="0">
                <a:ln>
                  <a:noFill/>
                </a:ln>
                <a:effectLst/>
                <a:uLnTx/>
                <a:uFillTx/>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9980499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503F72-1280-1340-4B6F-770D6AC3CD25}"/>
              </a:ext>
            </a:extLst>
          </p:cNvPr>
          <p:cNvSpPr>
            <a:spLocks noGrp="1"/>
          </p:cNvSpPr>
          <p:nvPr>
            <p:ph idx="1"/>
          </p:nvPr>
        </p:nvSpPr>
        <p:spPr>
          <a:xfrm>
            <a:off x="0" y="-1"/>
            <a:ext cx="12192000" cy="6705601"/>
          </a:xfrm>
        </p:spPr>
        <p:txBody>
          <a:bodyPr>
            <a:noAutofit/>
          </a:bodyPr>
          <a:lstStyle/>
          <a:p>
            <a:pPr marL="342900" indent="-342900">
              <a:spcBef>
                <a:spcPts val="600"/>
              </a:spcBef>
              <a:spcAft>
                <a:spcPts val="600"/>
              </a:spcAft>
              <a:buFont typeface="Symbol" panose="05050102010706020507" pitchFamily="18" charset="2"/>
              <a:buChar char=""/>
            </a:pPr>
            <a:r>
              <a:rPr lang="en-GB" sz="1200" i="0" u="none" strike="noStrike" baseline="0" dirty="0">
                <a:latin typeface="Arial" panose="020B0604020202020204" pitchFamily="34" charset="0"/>
                <a:cs typeface="Arial" panose="020B0604020202020204" pitchFamily="34" charset="0"/>
              </a:rPr>
              <a:t>Currie, G. Gorin, S., Smith, P., Grindle, C., and Hastings, R. (2024) Inclusion of Children and Young People with Special Educational Needs and Disabilities in Schools – how can local areas support schools? A report commissioned by the RISE partnership on behalf of the Department for Education.</a:t>
            </a:r>
          </a:p>
          <a:p>
            <a:pPr marL="342900" indent="-342900">
              <a:lnSpc>
                <a:spcPct val="100000"/>
              </a:lnSpc>
              <a:spcBef>
                <a:spcPts val="600"/>
              </a:spcBef>
              <a:spcAft>
                <a:spcPts val="600"/>
              </a:spcAft>
              <a:buFont typeface="Symbol" panose="05050102010706020507" pitchFamily="18" charset="2"/>
              <a:buChar char=""/>
            </a:pPr>
            <a:r>
              <a:rPr lang="en-GB" sz="1200" i="0" u="none" strike="noStrike" baseline="0" dirty="0"/>
              <a:t>Department of Health and NHSE (2015) </a:t>
            </a:r>
            <a:r>
              <a:rPr lang="en-GB" sz="1200" i="1" u="none" strike="noStrike" baseline="0" dirty="0"/>
              <a:t>Future in Mind. </a:t>
            </a:r>
            <a:r>
              <a:rPr lang="en-GB" sz="1200" i="0" u="none" strike="noStrike" baseline="0" dirty="0"/>
              <a:t>NHS England Publication.</a:t>
            </a:r>
          </a:p>
          <a:p>
            <a:pPr marL="342900" indent="-342900">
              <a:lnSpc>
                <a:spcPct val="100000"/>
              </a:lnSpc>
              <a:spcBef>
                <a:spcPts val="600"/>
              </a:spcBef>
              <a:spcAft>
                <a:spcPts val="600"/>
              </a:spcAft>
              <a:buFont typeface="Symbol" panose="05050102010706020507" pitchFamily="18" charset="2"/>
              <a:buChar char=""/>
            </a:pPr>
            <a:r>
              <a:rPr lang="en-GB" sz="1200" i="0" u="none" strike="noStrike" baseline="0" dirty="0"/>
              <a:t>Department for Education and Department of Health (2015) </a:t>
            </a:r>
            <a:r>
              <a:rPr lang="en-GB" sz="1200" i="1" u="none" strike="noStrike" baseline="0" dirty="0"/>
              <a:t>The SEND Code of Practice </a:t>
            </a:r>
          </a:p>
          <a:p>
            <a:pPr marL="285750" indent="-285750" defTabSz="457200">
              <a:lnSpc>
                <a:spcPct val="100000"/>
              </a:lnSpc>
              <a:spcBef>
                <a:spcPts val="600"/>
              </a:spcBef>
              <a:spcAft>
                <a:spcPts val="600"/>
              </a:spcAft>
              <a:defRPr/>
            </a:pPr>
            <a:r>
              <a:rPr kumimoji="0" lang="en-GB" sz="1200" i="0" u="none" strike="noStrike" kern="1200" cap="none" spc="0" normalizeH="0" baseline="0" noProof="0" dirty="0">
                <a:ln>
                  <a:noFill/>
                </a:ln>
                <a:effectLst/>
                <a:uLnTx/>
                <a:uFillTx/>
              </a:rPr>
              <a:t>Department of Health and Social Care &amp; Department for Education. (2021). National strategy for autistic children, young people and adults: 2021 to 2026. </a:t>
            </a:r>
            <a:r>
              <a:rPr kumimoji="0" lang="en-GB" sz="1200" i="1" u="none" strike="noStrike" kern="1200" cap="none" spc="0" normalizeH="0" baseline="0" noProof="0" dirty="0">
                <a:ln>
                  <a:noFill/>
                </a:ln>
                <a:effectLst/>
                <a:uLnTx/>
                <a:uFillTx/>
              </a:rPr>
              <a:t>GOV.UK</a:t>
            </a:r>
            <a:r>
              <a:rPr kumimoji="0" lang="en-GB" sz="1200" i="0" u="none" strike="noStrike" kern="1200" cap="none" spc="0" normalizeH="0" baseline="0" noProof="0" dirty="0">
                <a:ln>
                  <a:noFill/>
                </a:ln>
                <a:effectLst/>
                <a:uLnTx/>
                <a:uFillTx/>
              </a:rPr>
              <a:t>.</a:t>
            </a:r>
          </a:p>
          <a:p>
            <a:pPr marL="285750" indent="-285750" defTabSz="457200">
              <a:lnSpc>
                <a:spcPct val="100000"/>
              </a:lnSpc>
              <a:spcBef>
                <a:spcPts val="600"/>
              </a:spcBef>
              <a:spcAft>
                <a:spcPts val="600"/>
              </a:spcAft>
              <a:defRPr/>
            </a:pPr>
            <a:r>
              <a:rPr lang="en-GB" sz="1200" i="0" dirty="0">
                <a:solidFill>
                  <a:srgbClr val="222222"/>
                </a:solidFill>
                <a:effectLst/>
              </a:rPr>
              <a:t>Duff, F.J., </a:t>
            </a:r>
            <a:r>
              <a:rPr lang="en-GB" sz="1200" i="0" dirty="0" err="1">
                <a:solidFill>
                  <a:srgbClr val="222222"/>
                </a:solidFill>
                <a:effectLst/>
              </a:rPr>
              <a:t>Reen</a:t>
            </a:r>
            <a:r>
              <a:rPr lang="en-GB" sz="1200" i="0" dirty="0">
                <a:solidFill>
                  <a:srgbClr val="222222"/>
                </a:solidFill>
                <a:effectLst/>
              </a:rPr>
              <a:t> G., Plunkett K., Nation, K. (2015) Do infant vocabulary skills predict school-age language and literacy outcomes? J Child </a:t>
            </a:r>
            <a:r>
              <a:rPr lang="en-GB" sz="1200" i="0" dirty="0" err="1">
                <a:solidFill>
                  <a:srgbClr val="222222"/>
                </a:solidFill>
                <a:effectLst/>
              </a:rPr>
              <a:t>Psychol</a:t>
            </a:r>
            <a:r>
              <a:rPr lang="en-GB" sz="1200" i="0" dirty="0">
                <a:solidFill>
                  <a:srgbClr val="222222"/>
                </a:solidFill>
                <a:effectLst/>
              </a:rPr>
              <a:t> Psychiatry; 56(8):848-56. </a:t>
            </a:r>
            <a:r>
              <a:rPr lang="en-GB" sz="1200" i="0" dirty="0" err="1">
                <a:solidFill>
                  <a:srgbClr val="222222"/>
                </a:solidFill>
                <a:effectLst/>
              </a:rPr>
              <a:t>doi</a:t>
            </a:r>
            <a:r>
              <a:rPr lang="en-GB" sz="1200" i="0" dirty="0">
                <a:solidFill>
                  <a:srgbClr val="222222"/>
                </a:solidFill>
                <a:effectLst/>
              </a:rPr>
              <a:t>: 10.1111/jcpp.12378. </a:t>
            </a:r>
            <a:r>
              <a:rPr lang="en-GB" sz="1200" i="0" dirty="0" err="1">
                <a:solidFill>
                  <a:srgbClr val="222222"/>
                </a:solidFill>
                <a:effectLst/>
              </a:rPr>
              <a:t>Epub</a:t>
            </a:r>
            <a:r>
              <a:rPr lang="en-GB" sz="1200" i="0" dirty="0">
                <a:solidFill>
                  <a:srgbClr val="222222"/>
                </a:solidFill>
                <a:effectLst/>
              </a:rPr>
              <a:t> 2015 Jan 4</a:t>
            </a:r>
            <a:endParaRPr kumimoji="0" lang="en-GB" sz="1200" i="0" u="none" strike="noStrike" kern="1200" cap="none" spc="0" normalizeH="0" baseline="0" noProof="0" dirty="0">
              <a:ln>
                <a:noFill/>
              </a:ln>
              <a:effectLst/>
              <a:uLnTx/>
              <a:uFillTx/>
            </a:endParaRPr>
          </a:p>
          <a:p>
            <a:pPr marL="285750" indent="-285750" defTabSz="457200">
              <a:lnSpc>
                <a:spcPct val="100000"/>
              </a:lnSpc>
              <a:spcBef>
                <a:spcPts val="600"/>
              </a:spcBef>
              <a:spcAft>
                <a:spcPts val="600"/>
              </a:spcAft>
              <a:defRPr/>
            </a:pPr>
            <a:r>
              <a:rPr lang="en-GB" sz="1200" i="0" u="none" strike="noStrike" baseline="0" dirty="0">
                <a:solidFill>
                  <a:srgbClr val="3B3838"/>
                </a:solidFill>
              </a:rPr>
              <a:t>Early years foundation stage profile (EYFSP) results: 2017 to 2018. Additional Tables, Table 3. Available </a:t>
            </a:r>
            <a:r>
              <a:rPr lang="en-GB" sz="1200" i="0" u="none" strike="noStrike" baseline="0" dirty="0" err="1">
                <a:solidFill>
                  <a:srgbClr val="3B3838"/>
                </a:solidFill>
              </a:rPr>
              <a:t>at:</a:t>
            </a:r>
            <a:r>
              <a:rPr lang="en-GB" sz="1200" i="0" u="none" strike="noStrike" baseline="0" dirty="0" err="1">
                <a:solidFill>
                  <a:srgbClr val="0563C2"/>
                </a:solidFill>
              </a:rPr>
              <a:t>https</a:t>
            </a:r>
            <a:r>
              <a:rPr lang="en-GB" sz="1200" i="0" u="none" strike="noStrike" baseline="0" dirty="0">
                <a:solidFill>
                  <a:srgbClr val="0563C2"/>
                </a:solidFill>
              </a:rPr>
              <a:t>://www.gov.uk/government/statistics/early-years-foundation-stage-profile-results-2017-to-2018</a:t>
            </a:r>
          </a:p>
          <a:p>
            <a:pPr marL="285750" indent="-285750" defTabSz="457200">
              <a:lnSpc>
                <a:spcPct val="100000"/>
              </a:lnSpc>
              <a:spcBef>
                <a:spcPts val="600"/>
              </a:spcBef>
              <a:spcAft>
                <a:spcPts val="600"/>
              </a:spcAft>
              <a:defRPr/>
            </a:pPr>
            <a:r>
              <a:rPr lang="en-GB" sz="1200" dirty="0" err="1"/>
              <a:t>Ebbels</a:t>
            </a:r>
            <a:r>
              <a:rPr lang="en-GB" sz="1200" dirty="0"/>
              <a:t>, S (2017) </a:t>
            </a:r>
            <a:r>
              <a:rPr lang="en-GB" sz="1200" i="0" u="none" strike="noStrike" baseline="0" dirty="0">
                <a:solidFill>
                  <a:srgbClr val="000000"/>
                </a:solidFill>
                <a:latin typeface="Arial" panose="020B0604020202020204" pitchFamily="34" charset="0"/>
                <a:cs typeface="Arial" panose="020B0604020202020204" pitchFamily="34" charset="0"/>
              </a:rPr>
              <a:t>CATALISE: a multinational and multidisciplinary Delphi consensus study of problems with language development. Phase 2 </a:t>
            </a:r>
            <a:r>
              <a:rPr lang="en-GB" sz="1200" dirty="0">
                <a:solidFill>
                  <a:srgbClr val="000000"/>
                </a:solidFill>
                <a:latin typeface="Arial" panose="020B0604020202020204" pitchFamily="34" charset="0"/>
                <a:cs typeface="Arial" panose="020B0604020202020204" pitchFamily="34" charset="0"/>
              </a:rPr>
              <a:t> </a:t>
            </a:r>
            <a:r>
              <a:rPr lang="en-GB" sz="1200" i="1" u="none" strike="noStrike" baseline="0" dirty="0">
                <a:solidFill>
                  <a:srgbClr val="000000"/>
                </a:solidFill>
                <a:latin typeface="Arial" panose="020B0604020202020204" pitchFamily="34" charset="0"/>
                <a:cs typeface="Arial" panose="020B0604020202020204" pitchFamily="34" charset="0"/>
              </a:rPr>
              <a:t>Bishop, D. V. M., </a:t>
            </a:r>
            <a:r>
              <a:rPr lang="en-GB" sz="1200" i="1" u="none" strike="noStrike" baseline="0" dirty="0" err="1">
                <a:solidFill>
                  <a:srgbClr val="000000"/>
                </a:solidFill>
                <a:latin typeface="Arial" panose="020B0604020202020204" pitchFamily="34" charset="0"/>
                <a:cs typeface="Arial" panose="020B0604020202020204" pitchFamily="34" charset="0"/>
              </a:rPr>
              <a:t>Snowling</a:t>
            </a:r>
            <a:r>
              <a:rPr lang="en-GB" sz="1200" i="1" u="none" strike="noStrike" baseline="0" dirty="0">
                <a:solidFill>
                  <a:srgbClr val="000000"/>
                </a:solidFill>
                <a:latin typeface="Arial" panose="020B0604020202020204" pitchFamily="34" charset="0"/>
                <a:cs typeface="Arial" panose="020B0604020202020204" pitchFamily="34" charset="0"/>
              </a:rPr>
              <a:t>, M. J., Thompson, P. A., Greenhalgh, T., &amp; The CATALISE Consortium SUMMARY</a:t>
            </a:r>
            <a:endParaRPr lang="en-GB" sz="1200" dirty="0"/>
          </a:p>
          <a:p>
            <a:pPr marL="285750" indent="-285750" defTabSz="457200">
              <a:lnSpc>
                <a:spcPct val="100000"/>
              </a:lnSpc>
              <a:spcBef>
                <a:spcPts val="600"/>
              </a:spcBef>
              <a:spcAft>
                <a:spcPts val="600"/>
              </a:spcAft>
              <a:defRPr/>
            </a:pPr>
            <a:r>
              <a:rPr lang="en-GB" sz="1200" dirty="0" err="1"/>
              <a:t>Ebbels</a:t>
            </a:r>
            <a:r>
              <a:rPr lang="en-GB" sz="1200" dirty="0"/>
              <a:t>, S (2018) </a:t>
            </a:r>
            <a:r>
              <a:rPr lang="en-GB" sz="1200" i="0" u="sng" dirty="0">
                <a:solidFill>
                  <a:srgbClr val="1E2133"/>
                </a:solidFill>
                <a:effectLst/>
                <a:hlinkClick r:id="rId2"/>
              </a:rPr>
              <a:t>Diagnosing DLD or language disorder</a:t>
            </a:r>
            <a:r>
              <a:rPr lang="en-GB" sz="1200" i="0" dirty="0">
                <a:solidFill>
                  <a:srgbClr val="212529"/>
                </a:solidFill>
                <a:effectLst/>
              </a:rPr>
              <a:t> –</a:t>
            </a:r>
            <a:endParaRPr lang="en-GB" sz="1200" dirty="0"/>
          </a:p>
          <a:p>
            <a:pPr marL="285750" indent="-285750" defTabSz="457200">
              <a:lnSpc>
                <a:spcPct val="100000"/>
              </a:lnSpc>
              <a:spcBef>
                <a:spcPts val="600"/>
              </a:spcBef>
              <a:spcAft>
                <a:spcPts val="600"/>
              </a:spcAft>
              <a:defRPr/>
            </a:pPr>
            <a:r>
              <a:rPr lang="en-GB" sz="1200" i="0" u="none" strike="noStrike" baseline="0" dirty="0">
                <a:solidFill>
                  <a:srgbClr val="000000"/>
                </a:solidFill>
              </a:rPr>
              <a:t>Elliott N (2011). </a:t>
            </a:r>
            <a:r>
              <a:rPr lang="en-GB" sz="1200" i="1" u="none" strike="noStrike" baseline="0" dirty="0">
                <a:solidFill>
                  <a:srgbClr val="000000"/>
                </a:solidFill>
              </a:rPr>
              <a:t>An investigation into the communication skills of long-term unemployed young men. </a:t>
            </a:r>
            <a:r>
              <a:rPr lang="en-GB" sz="1200" i="0" u="none" strike="noStrike" baseline="0" dirty="0">
                <a:solidFill>
                  <a:srgbClr val="000000"/>
                </a:solidFill>
              </a:rPr>
              <a:t>http://ethos.bl.uk/OrderDetails.do?uin=uk.bl.ethos.553779 </a:t>
            </a:r>
          </a:p>
          <a:p>
            <a:pPr marL="285750" indent="-285750" defTabSz="457200">
              <a:lnSpc>
                <a:spcPct val="100000"/>
              </a:lnSpc>
              <a:spcBef>
                <a:spcPts val="600"/>
              </a:spcBef>
              <a:spcAft>
                <a:spcPts val="600"/>
              </a:spcAft>
              <a:defRPr/>
            </a:pPr>
            <a:r>
              <a:rPr lang="en-GB" sz="1200" i="0" u="none" strike="noStrike" baseline="0" dirty="0"/>
              <a:t>Feinstein, L. &amp; Duckworth, K. (2006) Development in the Early Years: </a:t>
            </a:r>
            <a:r>
              <a:rPr lang="en-GB" sz="1200" i="0" u="none" strike="noStrike" baseline="0" dirty="0" err="1"/>
              <a:t>ts</a:t>
            </a:r>
            <a:r>
              <a:rPr lang="en-GB" sz="1200" i="0" u="none" strike="noStrike" baseline="0" dirty="0"/>
              <a:t> importance for school performance and adult outcomes. Wider benefits of learning research report No. 20. Centre for Research on the Wider Benefits of Learning</a:t>
            </a:r>
          </a:p>
          <a:p>
            <a:pPr marL="285750" indent="-285750" defTabSz="457200">
              <a:lnSpc>
                <a:spcPct val="100000"/>
              </a:lnSpc>
              <a:spcBef>
                <a:spcPts val="600"/>
              </a:spcBef>
              <a:spcAft>
                <a:spcPts val="600"/>
              </a:spcAft>
              <a:defRPr/>
            </a:pPr>
            <a:r>
              <a:rPr lang="en-GB" sz="1200" i="0" u="none" strike="noStrike" baseline="0" dirty="0"/>
              <a:t>Gascoigne MT (ed). (2012) </a:t>
            </a:r>
            <a:r>
              <a:rPr lang="en-GB" sz="1200" i="1" u="none" strike="noStrike" baseline="0" dirty="0"/>
              <a:t>Better communication – shaping speech, language and communication services for children and young people. </a:t>
            </a:r>
            <a:r>
              <a:rPr lang="en-GB" sz="1200" i="0" u="none" strike="noStrike" baseline="0" dirty="0"/>
              <a:t>London: RCSLT. </a:t>
            </a:r>
          </a:p>
          <a:p>
            <a:pPr marL="285750" indent="-285750" defTabSz="457200">
              <a:lnSpc>
                <a:spcPct val="100000"/>
              </a:lnSpc>
              <a:spcBef>
                <a:spcPts val="600"/>
              </a:spcBef>
              <a:spcAft>
                <a:spcPts val="600"/>
              </a:spcAft>
              <a:defRPr/>
            </a:pPr>
            <a:r>
              <a:rPr lang="en-GB" sz="1200" dirty="0">
                <a:effectLst/>
                <a:ea typeface="Times New Roman" panose="02020603050405020304" pitchFamily="18" charset="0"/>
              </a:rPr>
              <a:t>Gascoigne MT (2023) The Balanced System Delivery Framework for Speech and Language Therapy Services: Better Communication CIC </a:t>
            </a:r>
          </a:p>
          <a:p>
            <a:pPr marL="285750" indent="-285750" defTabSz="457200">
              <a:lnSpc>
                <a:spcPct val="100000"/>
              </a:lnSpc>
              <a:spcBef>
                <a:spcPts val="600"/>
              </a:spcBef>
              <a:spcAft>
                <a:spcPts val="600"/>
              </a:spcAft>
              <a:defRPr/>
            </a:pPr>
            <a:r>
              <a:rPr lang="en-GB" sz="1200" dirty="0">
                <a:effectLst/>
                <a:ea typeface="Times New Roman" panose="02020603050405020304" pitchFamily="18" charset="0"/>
              </a:rPr>
              <a:t>Gascoigne MT Commissioning for Speech, Language and Communication Needs (SLCN): Using the evidence from the Better Communication Research Programme, </a:t>
            </a:r>
          </a:p>
          <a:p>
            <a:pPr marL="285750" indent="-285750" defTabSz="457200">
              <a:lnSpc>
                <a:spcPct val="100000"/>
              </a:lnSpc>
              <a:spcBef>
                <a:spcPts val="600"/>
              </a:spcBef>
              <a:spcAft>
                <a:spcPts val="600"/>
              </a:spcAft>
              <a:defRPr/>
            </a:pPr>
            <a:r>
              <a:rPr lang="en-GB" sz="1200" dirty="0">
                <a:effectLst/>
                <a:ea typeface="Times New Roman" panose="02020603050405020304" pitchFamily="18" charset="0"/>
              </a:rPr>
              <a:t>Gascoigne MT (2024) Meeting speech, language and communication needs: a whole-systems, population-based approach Gascoigne, Marie Paediatrics and Child Health, Volume 34, Issue 7, 201 – 210 https://doi.org/10.1016/j.paed.2024.04.001</a:t>
            </a:r>
            <a:endParaRPr lang="en-GB" sz="1200" i="1" u="none" strike="noStrike" baseline="0" dirty="0"/>
          </a:p>
          <a:p>
            <a:pPr marL="285750" indent="-285750" defTabSz="457200">
              <a:lnSpc>
                <a:spcPct val="100000"/>
              </a:lnSpc>
              <a:spcBef>
                <a:spcPts val="600"/>
              </a:spcBef>
              <a:spcAft>
                <a:spcPts val="600"/>
              </a:spcAft>
              <a:buFont typeface="Arial" panose="020B0604020202020204" pitchFamily="34" charset="0"/>
              <a:buChar char="•"/>
              <a:defRPr/>
            </a:pPr>
            <a:r>
              <a:rPr lang="en-GB" sz="1200" dirty="0">
                <a:effectLst/>
                <a:ea typeface="Times New Roman" panose="02020603050405020304" pitchFamily="18" charset="0"/>
              </a:rPr>
              <a:t>Gregory J, Bryan K. Evaluation of the Leeds Speech and Language Therapy Service Provision within the Intensive Supervision and Surveillance Programme provided by the Leeds Youth Offending Team, 2009</a:t>
            </a:r>
          </a:p>
          <a:p>
            <a:pPr marL="285750" indent="-285750" defTabSz="457200">
              <a:lnSpc>
                <a:spcPct val="100000"/>
              </a:lnSpc>
              <a:spcBef>
                <a:spcPts val="600"/>
              </a:spcBef>
              <a:spcAft>
                <a:spcPts val="600"/>
              </a:spcAft>
              <a:buFont typeface="Arial" panose="020B0604020202020204" pitchFamily="34" charset="0"/>
              <a:buChar char="•"/>
              <a:defRPr/>
            </a:pPr>
            <a:r>
              <a:rPr lang="en-GB" sz="1200" dirty="0">
                <a:hlinkClick r:id="rId3"/>
              </a:rPr>
              <a:t>Step 4: Choose time period - Create your own tables</a:t>
            </a:r>
            <a:r>
              <a:rPr lang="en-GB" sz="1200" dirty="0"/>
              <a:t>  </a:t>
            </a:r>
            <a:endParaRPr lang="en-GB" sz="1200" kern="100" dirty="0"/>
          </a:p>
        </p:txBody>
      </p:sp>
    </p:spTree>
    <p:extLst>
      <p:ext uri="{BB962C8B-B14F-4D97-AF65-F5344CB8AC3E}">
        <p14:creationId xmlns:p14="http://schemas.microsoft.com/office/powerpoint/2010/main" val="21900086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F12321-889F-4A80-69DE-E7DE932D43E2}"/>
              </a:ext>
            </a:extLst>
          </p:cNvPr>
          <p:cNvSpPr>
            <a:spLocks noGrp="1"/>
          </p:cNvSpPr>
          <p:nvPr>
            <p:ph idx="1"/>
          </p:nvPr>
        </p:nvSpPr>
        <p:spPr>
          <a:xfrm>
            <a:off x="-1" y="1"/>
            <a:ext cx="12079705" cy="6126164"/>
          </a:xfrm>
        </p:spPr>
        <p:txBody>
          <a:bodyPr>
            <a:noAutofit/>
          </a:bodyPr>
          <a:lstStyle/>
          <a:p>
            <a:pPr marL="285750" indent="-285750" defTabSz="457200">
              <a:lnSpc>
                <a:spcPct val="100000"/>
              </a:lnSpc>
              <a:spcBef>
                <a:spcPts val="600"/>
              </a:spcBef>
              <a:spcAft>
                <a:spcPts val="600"/>
              </a:spcAft>
              <a:defRPr/>
            </a:pPr>
            <a:r>
              <a:rPr lang="en-GB" sz="1200" dirty="0"/>
              <a:t>H</a:t>
            </a:r>
            <a:r>
              <a:rPr lang="en-GB" sz="1200" i="0" u="none" strike="noStrike" baseline="0" dirty="0"/>
              <a:t>utchinson, J. (2021) </a:t>
            </a:r>
            <a:r>
              <a:rPr lang="en-GB" sz="1200" i="1" u="none" strike="noStrike" baseline="0" dirty="0"/>
              <a:t>Identifying pupils with special educational needs and disabilities. </a:t>
            </a:r>
            <a:r>
              <a:rPr lang="en-GB" sz="1200" i="0" u="none" strike="noStrike" baseline="0" dirty="0"/>
              <a:t>Education Policy Institute and the Nuffield Foundation. HM Government (2022) The SEND Review</a:t>
            </a:r>
          </a:p>
          <a:p>
            <a:pPr marL="285750" indent="-285750" defTabSz="457200">
              <a:lnSpc>
                <a:spcPct val="100000"/>
              </a:lnSpc>
              <a:spcBef>
                <a:spcPts val="600"/>
              </a:spcBef>
              <a:spcAft>
                <a:spcPts val="600"/>
              </a:spcAft>
              <a:buFont typeface="Arial" panose="020B0604020202020204" pitchFamily="34" charset="0"/>
              <a:buChar char="•"/>
              <a:defRPr/>
            </a:pPr>
            <a:r>
              <a:rPr lang="en-GB" sz="1200" dirty="0">
                <a:effectLst/>
                <a:ea typeface="Times New Roman" panose="02020603050405020304" pitchFamily="18" charset="0"/>
              </a:rPr>
              <a:t>Hollo A, Wehby JH, Oliver RM. Unidentified Language Deficits in Children with Emotional and </a:t>
            </a:r>
            <a:r>
              <a:rPr lang="en-GB" sz="1200" dirty="0" err="1">
                <a:effectLst/>
                <a:ea typeface="Times New Roman" panose="02020603050405020304" pitchFamily="18" charset="0"/>
              </a:rPr>
              <a:t>Behavioral</a:t>
            </a:r>
            <a:r>
              <a:rPr lang="en-GB" sz="1200" dirty="0">
                <a:effectLst/>
                <a:ea typeface="Times New Roman" panose="02020603050405020304" pitchFamily="18" charset="0"/>
              </a:rPr>
              <a:t> Disorders: A Meta-Analysis. Exceptional Children 2014; 80(2): 169-186. </a:t>
            </a:r>
            <a:r>
              <a:rPr lang="en-GB" sz="1200" u="sng" dirty="0">
                <a:effectLst/>
                <a:ea typeface="Times New Roman" panose="02020603050405020304" pitchFamily="18" charset="0"/>
                <a:hlinkClick r:id="rId2">
                  <a:extLst>
                    <a:ext uri="{A12FA001-AC4F-418D-AE19-62706E023703}">
                      <ahyp:hlinkClr xmlns:ahyp="http://schemas.microsoft.com/office/drawing/2018/hyperlinkcolor" val="tx"/>
                    </a:ext>
                  </a:extLst>
                </a:hlinkClick>
              </a:rPr>
              <a:t>http://journals.sagepub.com/doi/abs/10.1177/001440291408000203</a:t>
            </a:r>
            <a:endParaRPr lang="en-GB" sz="1200" dirty="0">
              <a:ea typeface="Times New Roman" panose="02020603050405020304" pitchFamily="18" charset="0"/>
            </a:endParaRPr>
          </a:p>
          <a:p>
            <a:pPr marL="285750" indent="-285750" defTabSz="457200">
              <a:lnSpc>
                <a:spcPct val="100000"/>
              </a:lnSpc>
              <a:spcBef>
                <a:spcPts val="600"/>
              </a:spcBef>
              <a:spcAft>
                <a:spcPts val="600"/>
              </a:spcAft>
              <a:buFont typeface="Arial" panose="020B0604020202020204" pitchFamily="34" charset="0"/>
              <a:buChar char="•"/>
              <a:defRPr/>
            </a:pPr>
            <a:r>
              <a:rPr lang="en-GB" sz="1200" i="0" u="none" strike="noStrike" baseline="0" dirty="0">
                <a:solidFill>
                  <a:srgbClr val="3B3838"/>
                </a:solidFill>
              </a:rPr>
              <a:t>Law J., Rush R., Schoon I. and Parsons S. (2009) Modelling developmental language difficulties from school entry into adulthood: literacy, mental health, and employment outcomes. Journal of Speech, Language and Hearing Research, 52(6): 1401-16</a:t>
            </a:r>
            <a:endParaRPr lang="en-GB" sz="1200" i="0" u="none" strike="noStrike" baseline="0" dirty="0"/>
          </a:p>
          <a:p>
            <a:pPr marL="285750" marR="0" lvl="0" indent="-28575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GB" sz="1200" i="0" u="none" strike="noStrike" baseline="0" dirty="0"/>
              <a:t>Law, J., McBean, K and Rush, R. (2011) Communication skills in a population of primary school‑aged children raised in an area of pronounced social disadvantage International Journal of Language and Communication Disorders, 46, (6) pp 657–664 </a:t>
            </a:r>
            <a:endParaRPr lang="en-GB" sz="1200" dirty="0">
              <a:effectLst/>
              <a:ea typeface="Times New Roman" panose="02020603050405020304" pitchFamily="18" charset="0"/>
            </a:endParaRPr>
          </a:p>
          <a:p>
            <a:pPr marL="342900" indent="-342900">
              <a:spcBef>
                <a:spcPts val="600"/>
              </a:spcBef>
              <a:spcAft>
                <a:spcPts val="600"/>
              </a:spcAft>
              <a:buFont typeface="Symbol" panose="05050102010706020507" pitchFamily="18" charset="2"/>
              <a:buChar char=""/>
            </a:pPr>
            <a:r>
              <a:rPr lang="en-GB" sz="1200" dirty="0">
                <a:effectLst/>
                <a:ea typeface="Times New Roman" panose="02020603050405020304" pitchFamily="18" charset="0"/>
              </a:rPr>
              <a:t>Law, J., Rush, R., Clegg, J., Peters, T., &amp; </a:t>
            </a:r>
            <a:r>
              <a:rPr lang="en-GB" sz="1200" dirty="0" err="1">
                <a:effectLst/>
                <a:ea typeface="Times New Roman" panose="02020603050405020304" pitchFamily="18" charset="0"/>
              </a:rPr>
              <a:t>Roulstone</a:t>
            </a:r>
            <a:r>
              <a:rPr lang="en-GB" sz="1200" dirty="0">
                <a:effectLst/>
                <a:ea typeface="Times New Roman" panose="02020603050405020304" pitchFamily="18" charset="0"/>
              </a:rPr>
              <a:t>, S. (2015). The role of pragmatics in mediating the relationship between social disadvantage and adolescent </a:t>
            </a:r>
            <a:r>
              <a:rPr lang="en-GB" sz="1200" dirty="0" err="1">
                <a:effectLst/>
                <a:ea typeface="Times New Roman" panose="02020603050405020304" pitchFamily="18" charset="0"/>
              </a:rPr>
              <a:t>behavior</a:t>
            </a:r>
            <a:r>
              <a:rPr lang="en-GB" sz="1200" dirty="0">
                <a:effectLst/>
                <a:ea typeface="Times New Roman" panose="02020603050405020304" pitchFamily="18" charset="0"/>
              </a:rPr>
              <a:t>. Journal of Developmental &amp; </a:t>
            </a:r>
            <a:r>
              <a:rPr lang="en-GB" sz="1200" dirty="0" err="1">
                <a:effectLst/>
                <a:ea typeface="Times New Roman" panose="02020603050405020304" pitchFamily="18" charset="0"/>
              </a:rPr>
              <a:t>Behavioral</a:t>
            </a:r>
            <a:r>
              <a:rPr lang="en-GB" sz="1200" dirty="0">
                <a:effectLst/>
                <a:ea typeface="Times New Roman" panose="02020603050405020304" pitchFamily="18" charset="0"/>
              </a:rPr>
              <a:t> </a:t>
            </a:r>
            <a:r>
              <a:rPr lang="en-GB" sz="1200" dirty="0" err="1">
                <a:effectLst/>
                <a:ea typeface="Times New Roman" panose="02020603050405020304" pitchFamily="18" charset="0"/>
              </a:rPr>
              <a:t>Pediatrics</a:t>
            </a:r>
            <a:r>
              <a:rPr lang="en-GB" sz="1200" dirty="0">
                <a:effectLst/>
                <a:ea typeface="Times New Roman" panose="02020603050405020304" pitchFamily="18" charset="0"/>
              </a:rPr>
              <a:t>, 36, 5, 389-398</a:t>
            </a:r>
          </a:p>
          <a:p>
            <a:pPr marL="342900" indent="-342900">
              <a:spcBef>
                <a:spcPts val="600"/>
              </a:spcBef>
              <a:spcAft>
                <a:spcPts val="600"/>
              </a:spcAft>
              <a:buFont typeface="Symbol" panose="05050102010706020507" pitchFamily="18" charset="2"/>
              <a:buChar char=""/>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Lindsay G, </a:t>
            </a:r>
            <a:r>
              <a:rPr lang="en-GB"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Dockrell</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J (2012), The relationship between speech, language and communication needs (SLCN) and behavioural, emotional and social difficulties (BESD), Department for Education research report DFE-RR247-BCRP6. </a:t>
            </a:r>
            <a:r>
              <a:rPr lang="en-GB" sz="1200"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3"/>
              </a:rPr>
              <a:t>http://tinyurl.com/p8yhpsa</a:t>
            </a:r>
            <a:endParaRPr lang="en-GB" sz="1200" dirty="0">
              <a:effectLst/>
              <a:ea typeface="Times New Roman" panose="02020603050405020304" pitchFamily="18" charset="0"/>
            </a:endParaRPr>
          </a:p>
          <a:p>
            <a:pPr marL="342900" indent="-342900">
              <a:spcBef>
                <a:spcPts val="600"/>
              </a:spcBef>
              <a:spcAft>
                <a:spcPts val="600"/>
              </a:spcAft>
              <a:buFont typeface="Symbol" panose="05050102010706020507" pitchFamily="18" charset="2"/>
              <a:buChar char=""/>
            </a:pPr>
            <a:r>
              <a:rPr lang="en-GB" sz="1200" dirty="0">
                <a:effectLst/>
                <a:ea typeface="Times New Roman" panose="02020603050405020304" pitchFamily="18" charset="0"/>
              </a:rPr>
              <a:t>McCool S and Stevens IC (2011). Identifying speech, language and communication needs among children and young people in residential care. International Journal of Language and Communication Disorders; 46(6): 665-74 </a:t>
            </a:r>
          </a:p>
          <a:p>
            <a:pPr marL="342900" indent="-342900">
              <a:spcBef>
                <a:spcPts val="600"/>
              </a:spcBef>
              <a:spcAft>
                <a:spcPts val="600"/>
              </a:spcAft>
              <a:buFont typeface="Symbol" panose="05050102010706020507" pitchFamily="18" charset="2"/>
              <a:buChar char=""/>
            </a:pPr>
            <a:r>
              <a:rPr lang="en-GB" sz="1200" i="0" u="none" strike="noStrike" baseline="0" dirty="0"/>
              <a:t>National Audit Office and Department for Education (2024) Support for children and young people with special educational needs. </a:t>
            </a:r>
          </a:p>
          <a:p>
            <a:pPr marL="342900" indent="-342900">
              <a:spcBef>
                <a:spcPts val="600"/>
              </a:spcBef>
              <a:spcAft>
                <a:spcPts val="600"/>
              </a:spcAft>
              <a:buFont typeface="Symbol" panose="05050102010706020507" pitchFamily="18" charset="2"/>
              <a:buChar char=""/>
            </a:pPr>
            <a:r>
              <a:rPr kumimoji="0" lang="en-GB" sz="1200" i="0" u="none" strike="noStrike" kern="1200" cap="none" spc="0" normalizeH="0" baseline="0" noProof="0" dirty="0">
                <a:ln>
                  <a:noFill/>
                </a:ln>
                <a:effectLst/>
                <a:uLnTx/>
                <a:uFillTx/>
              </a:rPr>
              <a:t>Norbury, C. F., et al. (2016). The impact of nonverbal ability on prevalence and clinical presentation of language disorder: Evidence from a population study. </a:t>
            </a:r>
            <a:r>
              <a:rPr kumimoji="0" lang="en-GB" sz="1200" i="1" u="none" strike="noStrike" kern="1200" cap="none" spc="0" normalizeH="0" baseline="0" noProof="0" dirty="0">
                <a:ln>
                  <a:noFill/>
                </a:ln>
                <a:effectLst/>
                <a:uLnTx/>
                <a:uFillTx/>
              </a:rPr>
              <a:t>Journal of Child Psychology and Psychiatry</a:t>
            </a:r>
            <a:r>
              <a:rPr kumimoji="0" lang="en-GB" sz="1200" i="0" u="none" strike="noStrike" kern="1200" cap="none" spc="0" normalizeH="0" baseline="0" noProof="0" dirty="0">
                <a:ln>
                  <a:noFill/>
                </a:ln>
                <a:effectLst/>
                <a:uLnTx/>
                <a:uFillTx/>
              </a:rPr>
              <a:t>, 57(11), 1247-1257. doi:10.1111/jcpp.12573</a:t>
            </a:r>
          </a:p>
          <a:p>
            <a:pPr marL="342900" indent="-342900">
              <a:spcBef>
                <a:spcPts val="600"/>
              </a:spcBef>
              <a:spcAft>
                <a:spcPts val="600"/>
              </a:spcAft>
              <a:buFont typeface="Symbol" panose="05050102010706020507" pitchFamily="18" charset="2"/>
              <a:buChar char=""/>
            </a:pPr>
            <a:r>
              <a:rPr kumimoji="0" lang="en-GB" sz="1200" i="0" u="none" strike="noStrike" kern="1200" cap="none" spc="0" normalizeH="0" baseline="0" noProof="0" dirty="0">
                <a:ln>
                  <a:noFill/>
                </a:ln>
                <a:effectLst/>
                <a:uLnTx/>
                <a:uFillTx/>
              </a:rPr>
              <a:t>NHS England. (2019, August). NHS Long Term Plan v1.2.</a:t>
            </a:r>
            <a:endParaRPr lang="en-GB" sz="1200" i="0" u="none" strike="noStrike" baseline="0" dirty="0"/>
          </a:p>
          <a:p>
            <a:pPr marL="342900" indent="-342900">
              <a:spcBef>
                <a:spcPts val="600"/>
              </a:spcBef>
              <a:spcAft>
                <a:spcPts val="600"/>
              </a:spcAft>
              <a:buFont typeface="Symbol" panose="05050102010706020507" pitchFamily="18" charset="2"/>
              <a:buChar char=""/>
            </a:pPr>
            <a:r>
              <a:rPr lang="en-GB" sz="1200" i="0" u="none" strike="noStrike" baseline="0" dirty="0"/>
              <a:t>NICE guideline [NG213] ‘Practical steps to improving the quality of care and services using NICE guidance’</a:t>
            </a:r>
            <a:endParaRPr lang="en-GB" sz="1200" dirty="0">
              <a:ea typeface="Times New Roman" panose="02020603050405020304" pitchFamily="18" charset="0"/>
            </a:endParaRPr>
          </a:p>
          <a:p>
            <a:pPr marL="342900" indent="-342900">
              <a:spcBef>
                <a:spcPts val="600"/>
              </a:spcBef>
              <a:spcAft>
                <a:spcPts val="600"/>
              </a:spcAft>
              <a:buFont typeface="Symbol" panose="05050102010706020507" pitchFamily="18" charset="2"/>
              <a:buChar char=""/>
            </a:pPr>
            <a:r>
              <a:rPr lang="en-GB" sz="1200" i="0" dirty="0">
                <a:effectLst/>
              </a:rPr>
              <a:t>Save the Children (2015) Early Language development and children’s primary school attainment in English and maths: new research findings. London: Save the Children.</a:t>
            </a:r>
            <a:endParaRPr lang="en-GB" sz="1200" dirty="0">
              <a:effectLst/>
              <a:ea typeface="Times New Roman" panose="02020603050405020304" pitchFamily="18" charset="0"/>
            </a:endParaRPr>
          </a:p>
          <a:p>
            <a:pPr marL="342900" indent="-342900">
              <a:spcBef>
                <a:spcPts val="600"/>
              </a:spcBef>
              <a:spcAft>
                <a:spcPts val="600"/>
              </a:spcAft>
              <a:buFont typeface="Symbol" panose="05050102010706020507" pitchFamily="18" charset="2"/>
              <a:buChar char=""/>
            </a:pPr>
            <a:r>
              <a:rPr lang="en-GB" sz="1200" dirty="0" err="1">
                <a:effectLst/>
                <a:ea typeface="Times New Roman" panose="02020603050405020304" pitchFamily="18" charset="0"/>
              </a:rPr>
              <a:t>Snowling</a:t>
            </a:r>
            <a:r>
              <a:rPr lang="en-GB" sz="1200" dirty="0">
                <a:effectLst/>
                <a:ea typeface="Times New Roman" panose="02020603050405020304" pitchFamily="18" charset="0"/>
              </a:rPr>
              <a:t>, M., Bishop, D., Stothard, S., Chipchase, B. &amp; Kaplan, C (2006) “Psychosocial outcomes at 15 years of children with a preschool history of speech-language impairment”  Journal of Child Psychology and Psychiatry 47:8 (2006), pp 759–765</a:t>
            </a:r>
          </a:p>
          <a:p>
            <a:pPr marL="342900" indent="-342900">
              <a:spcBef>
                <a:spcPts val="600"/>
              </a:spcBef>
              <a:spcAft>
                <a:spcPts val="600"/>
              </a:spcAft>
              <a:buFont typeface="Symbol" panose="05050102010706020507" pitchFamily="18" charset="2"/>
              <a:buChar char=""/>
            </a:pPr>
            <a:r>
              <a:rPr lang="en-GB" sz="1200" dirty="0">
                <a:effectLst/>
                <a:ea typeface="Times New Roman" panose="02020603050405020304" pitchFamily="18" charset="0"/>
              </a:rPr>
              <a:t>Sullivan, P., &amp; Knutson, J. (2000). Maltreatment and disabilities: A population-based epidemiological study. Child Abuse &amp; Neglect, 24(10), 1257-1273 </a:t>
            </a:r>
            <a:endParaRPr lang="en-GB" sz="1200" dirty="0">
              <a:ea typeface="Times New Roman" panose="02020603050405020304" pitchFamily="18" charset="0"/>
            </a:endParaRPr>
          </a:p>
        </p:txBody>
      </p:sp>
    </p:spTree>
    <p:extLst>
      <p:ext uri="{BB962C8B-B14F-4D97-AF65-F5344CB8AC3E}">
        <p14:creationId xmlns:p14="http://schemas.microsoft.com/office/powerpoint/2010/main" val="38824599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67B12B-CBA8-FBC7-D0FE-B4B8BA0210B8}"/>
              </a:ext>
            </a:extLst>
          </p:cNvPr>
          <p:cNvSpPr>
            <a:spLocks noGrp="1"/>
          </p:cNvSpPr>
          <p:nvPr>
            <p:ph idx="1"/>
          </p:nvPr>
        </p:nvSpPr>
        <p:spPr>
          <a:xfrm>
            <a:off x="177338" y="113807"/>
            <a:ext cx="11837324" cy="5893408"/>
          </a:xfrm>
        </p:spPr>
        <p:txBody>
          <a:bodyPr>
            <a:noAutofit/>
          </a:bodyPr>
          <a:lstStyle/>
          <a:p>
            <a:pPr marL="342900" indent="-342900">
              <a:spcBef>
                <a:spcPts val="600"/>
              </a:spcBef>
              <a:spcAft>
                <a:spcPts val="600"/>
              </a:spcAft>
              <a:buFont typeface="Symbol" panose="05050102010706020507" pitchFamily="18" charset="2"/>
              <a:buChar char=""/>
            </a:pPr>
            <a:r>
              <a:rPr lang="en-GB" sz="1200" kern="100" dirty="0">
                <a:effectLst/>
                <a:ea typeface="Arial" panose="020B0604020202020204" pitchFamily="34" charset="0"/>
              </a:rPr>
              <a:t>Speech &amp; Language UK (ICAN). (2021). Speaking up for the COVID Generation. </a:t>
            </a:r>
            <a:r>
              <a:rPr lang="en-GB" sz="1200" kern="100" dirty="0">
                <a:ea typeface="Arial" panose="020B0604020202020204" pitchFamily="34" charset="0"/>
              </a:rPr>
              <a:t>https://speechandlanguage.org.uk/media/3753/speaking-up-for-the-covid-generation-i-canreport.pd</a:t>
            </a:r>
            <a:endParaRPr lang="en-GB" sz="1200" dirty="0">
              <a:effectLst/>
              <a:ea typeface="Times New Roman" panose="02020603050405020304" pitchFamily="18" charset="0"/>
            </a:endParaRPr>
          </a:p>
          <a:p>
            <a:pPr marL="342900" indent="-342900">
              <a:spcBef>
                <a:spcPts val="600"/>
              </a:spcBef>
              <a:spcAft>
                <a:spcPts val="600"/>
              </a:spcAft>
              <a:buFont typeface="Symbol" panose="05050102010706020507" pitchFamily="18" charset="2"/>
              <a:buChar char=""/>
            </a:pPr>
            <a:r>
              <a:rPr lang="en-GB" sz="1200" kern="100" dirty="0">
                <a:effectLst/>
                <a:ea typeface="Arial" panose="020B0604020202020204" pitchFamily="34" charset="0"/>
              </a:rPr>
              <a:t>RCSLT. (2022). The Sustained Impact of COVID-19 on Speech and Language Therapy services in the UK. </a:t>
            </a:r>
            <a:r>
              <a:rPr lang="en-GB" sz="1200" u="sng" kern="100" dirty="0">
                <a:solidFill>
                  <a:srgbClr val="003087"/>
                </a:solidFill>
                <a:effectLst/>
                <a:ea typeface="Arial" panose="020B0604020202020204" pitchFamily="34" charset="0"/>
                <a:hlinkClick r:id="rId2"/>
              </a:rPr>
              <a:t>https://www.rcslt.org/wp-content/uploads/2022/01/Sustained-Impact-of-COVID-19-</a:t>
            </a:r>
            <a:r>
              <a:rPr lang="en-GB" sz="1200" kern="100" dirty="0">
                <a:effectLst/>
                <a:ea typeface="Arial" panose="020B0604020202020204" pitchFamily="34" charset="0"/>
                <a:hlinkClick r:id="rId2"/>
              </a:rPr>
              <a:t> Report-RCSLT-January-2022.pdf</a:t>
            </a:r>
            <a:endParaRPr lang="en-GB" sz="1200" kern="100" dirty="0">
              <a:ea typeface="Arial" panose="020B0604020202020204" pitchFamily="34" charset="0"/>
            </a:endParaRPr>
          </a:p>
          <a:p>
            <a:pPr marL="144000" indent="-342900">
              <a:spcBef>
                <a:spcPts val="600"/>
              </a:spcBef>
              <a:spcAft>
                <a:spcPts val="600"/>
              </a:spcAft>
              <a:buFont typeface="Symbol" panose="05050102010706020507" pitchFamily="18" charset="2"/>
              <a:buChar char=""/>
            </a:pPr>
            <a:r>
              <a:rPr lang="en-GB" sz="1200" b="0" i="0" u="none" strike="noStrike" baseline="0" dirty="0">
                <a:solidFill>
                  <a:srgbClr val="000000"/>
                </a:solidFill>
              </a:rPr>
              <a:t>RCSLT Matrix Evidence. An economic evaluation of speech and language therapy. Final Report: December 2010. </a:t>
            </a:r>
            <a:r>
              <a:rPr lang="en-GB" sz="1200" b="0" i="0" u="none" strike="noStrike" baseline="0" dirty="0">
                <a:solidFill>
                  <a:srgbClr val="000000"/>
                </a:solidFill>
                <a:hlinkClick r:id="rId3"/>
              </a:rPr>
              <a:t>http://www.rcslt.org/giving_voice/matrix_report</a:t>
            </a:r>
            <a:endParaRPr lang="en-GB" sz="1200" dirty="0">
              <a:solidFill>
                <a:srgbClr val="000000"/>
              </a:solidFill>
            </a:endParaRPr>
          </a:p>
          <a:p>
            <a:pPr marL="144000" indent="-342900">
              <a:spcBef>
                <a:spcPts val="600"/>
              </a:spcBef>
              <a:spcAft>
                <a:spcPts val="600"/>
              </a:spcAft>
              <a:buFont typeface="Symbol" panose="05050102010706020507" pitchFamily="18" charset="2"/>
              <a:buChar char=""/>
            </a:pPr>
            <a:r>
              <a:rPr lang="en-GB" sz="1200" b="0" i="0" u="none" strike="noStrike" baseline="0" dirty="0"/>
              <a:t>RCSLT and ICAN- Bercow Review 10 years on: </a:t>
            </a:r>
            <a:r>
              <a:rPr lang="en-GB" sz="1200" b="0" i="0" u="none" strike="noStrike" baseline="0" dirty="0">
                <a:solidFill>
                  <a:srgbClr val="4A4A49"/>
                </a:solidFill>
              </a:rPr>
              <a:t>An independent review of provision for children and young people with speech, language and communication needs in England.</a:t>
            </a:r>
            <a:endParaRPr lang="en-GB" sz="1200" dirty="0">
              <a:solidFill>
                <a:srgbClr val="4A4A49"/>
              </a:solidFill>
            </a:endParaRPr>
          </a:p>
          <a:p>
            <a:pPr marL="144000" indent="-342900">
              <a:spcBef>
                <a:spcPts val="600"/>
              </a:spcBef>
              <a:spcAft>
                <a:spcPts val="600"/>
              </a:spcAft>
              <a:buFont typeface="Symbol" panose="05050102010706020507" pitchFamily="18" charset="2"/>
              <a:buChar char=""/>
            </a:pPr>
            <a:r>
              <a:rPr lang="en-GB" sz="1200" dirty="0">
                <a:solidFill>
                  <a:srgbClr val="4A4A49"/>
                </a:solidFill>
              </a:rPr>
              <a:t>RCSLT (2020) briefing paper on Language Disorder with a specific focus on Developmental Language Disorder</a:t>
            </a:r>
          </a:p>
          <a:p>
            <a:pPr marL="144000" indent="-342900">
              <a:spcBef>
                <a:spcPts val="600"/>
              </a:spcBef>
              <a:spcAft>
                <a:spcPts val="600"/>
              </a:spcAft>
              <a:buFont typeface="Symbol" panose="05050102010706020507" pitchFamily="18" charset="2"/>
              <a:buChar char=""/>
            </a:pPr>
            <a:r>
              <a:rPr lang="en-GB" sz="1200" b="0" i="0" u="none" strike="noStrike" baseline="0" dirty="0">
                <a:solidFill>
                  <a:srgbClr val="4A4A49"/>
                </a:solidFill>
              </a:rPr>
              <a:t>RCSLT (2024</a:t>
            </a:r>
            <a:r>
              <a:rPr lang="en-GB" sz="1200" dirty="0">
                <a:solidFill>
                  <a:srgbClr val="4A4A49"/>
                </a:solidFill>
              </a:rPr>
              <a:t>) Speech and Language Therapists working in homelessness settings </a:t>
            </a:r>
          </a:p>
          <a:p>
            <a:pPr marL="144000" indent="-342900">
              <a:spcBef>
                <a:spcPts val="600"/>
              </a:spcBef>
              <a:spcAft>
                <a:spcPts val="600"/>
              </a:spcAft>
              <a:buFont typeface="Symbol" panose="05050102010706020507" pitchFamily="18" charset="2"/>
              <a:buChar char=""/>
            </a:pPr>
            <a:r>
              <a:rPr lang="en-GB" sz="1200" b="0" i="0" u="none" strike="noStrike" baseline="0" dirty="0">
                <a:solidFill>
                  <a:srgbClr val="4A4A49"/>
                </a:solidFill>
              </a:rPr>
              <a:t>RCSLT (2024) </a:t>
            </a:r>
            <a:r>
              <a:rPr lang="en-GB" sz="1200" b="0" i="0" u="none" strike="noStrike" baseline="0" dirty="0">
                <a:solidFill>
                  <a:srgbClr val="4FA2DA"/>
                </a:solidFill>
              </a:rPr>
              <a:t>Supporting children and young people in the justice system</a:t>
            </a:r>
            <a:endParaRPr lang="en-GB" sz="1200" b="0" i="0" u="none" strike="noStrike" baseline="0" dirty="0">
              <a:solidFill>
                <a:srgbClr val="000000"/>
              </a:solidFill>
            </a:endParaRPr>
          </a:p>
          <a:p>
            <a:pPr marL="144000" indent="-342900">
              <a:spcBef>
                <a:spcPts val="600"/>
              </a:spcBef>
              <a:spcAft>
                <a:spcPts val="600"/>
              </a:spcAft>
              <a:buFont typeface="Symbol" panose="05050102010706020507" pitchFamily="18" charset="2"/>
              <a:buChar char=""/>
            </a:pPr>
            <a:r>
              <a:rPr lang="en-GB" sz="1200" b="0" i="0" u="none" strike="noStrike" baseline="0" dirty="0" err="1"/>
              <a:t>Rousltone</a:t>
            </a:r>
            <a:r>
              <a:rPr lang="en-GB" sz="1200" b="0" i="0" u="none" strike="noStrike" baseline="0" dirty="0"/>
              <a:t>, S., Law, J., </a:t>
            </a:r>
            <a:r>
              <a:rPr lang="en-GB" sz="1200" b="0" i="0" u="none" strike="noStrike" baseline="0" dirty="0" err="1"/>
              <a:t>Rush,R</a:t>
            </a:r>
            <a:r>
              <a:rPr lang="en-GB" sz="1200" b="0" i="0" u="none" strike="noStrike" baseline="0" dirty="0"/>
              <a:t>., Clegg, J. and Peters, T. (2011) Investigating the role of language in children’s early educational outcomes DfE Research Report 134</a:t>
            </a:r>
            <a:r>
              <a:rPr lang="en-GB" sz="1200" dirty="0">
                <a:effectLst/>
                <a:ea typeface="Times New Roman" panose="02020603050405020304" pitchFamily="18" charset="0"/>
              </a:rPr>
              <a:t>.</a:t>
            </a:r>
          </a:p>
          <a:p>
            <a:pPr marL="144000" indent="-342900">
              <a:spcBef>
                <a:spcPts val="600"/>
              </a:spcBef>
              <a:spcAft>
                <a:spcPts val="600"/>
              </a:spcAft>
              <a:buFont typeface="Symbol" panose="05050102010706020507" pitchFamily="18" charset="2"/>
              <a:buChar char=""/>
            </a:pPr>
            <a:r>
              <a:rPr lang="en-GB" sz="1200" u="sng" kern="100" dirty="0">
                <a:solidFill>
                  <a:srgbClr val="003087"/>
                </a:solidFill>
                <a:effectLst/>
                <a:ea typeface="Arial" panose="020B0604020202020204" pitchFamily="34" charset="0"/>
                <a:hlinkClick r:id="rId4"/>
              </a:rPr>
              <a:t>Phase 2 of CATALISE: a multinational and multidisciplinary Delphi consensus study of problems with language development: Terminology - Bishop - 2017 - Journal of Child Psychology and Psychiatry - Wiley Online Library</a:t>
            </a:r>
            <a:endParaRPr lang="en-GB" sz="1200" u="sng" kern="100" dirty="0">
              <a:solidFill>
                <a:srgbClr val="003087"/>
              </a:solidFill>
              <a:effectLst/>
              <a:ea typeface="Arial" panose="020B0604020202020204" pitchFamily="34" charset="0"/>
            </a:endParaRPr>
          </a:p>
          <a:p>
            <a:pPr marL="144000" indent="-342900">
              <a:spcBef>
                <a:spcPts val="600"/>
              </a:spcBef>
              <a:spcAft>
                <a:spcPts val="600"/>
              </a:spcAft>
              <a:buFont typeface="Symbol" panose="05050102010706020507" pitchFamily="18" charset="2"/>
              <a:buChar char=""/>
            </a:pPr>
            <a:r>
              <a:rPr lang="en-GB" sz="1200" u="sng" dirty="0">
                <a:solidFill>
                  <a:srgbClr val="003087"/>
                </a:solidFill>
                <a:effectLst/>
                <a:ea typeface="Times New Roman" panose="02020603050405020304" pitchFamily="18" charset="0"/>
                <a:hlinkClick r:id="rId5"/>
              </a:rPr>
              <a:t>2: National Study Day Professor Sue Fletcher Watson</a:t>
            </a:r>
            <a:endParaRPr lang="en-GB" sz="1200" b="0" i="0" u="none" strike="noStrike" baseline="0" dirty="0">
              <a:solidFill>
                <a:srgbClr val="000000"/>
              </a:solidFill>
            </a:endParaRPr>
          </a:p>
          <a:p>
            <a:pPr marL="144000" indent="-342900">
              <a:spcBef>
                <a:spcPts val="600"/>
              </a:spcBef>
              <a:spcAft>
                <a:spcPts val="600"/>
              </a:spcAft>
              <a:buFont typeface="Symbol" panose="05050102010706020507" pitchFamily="18" charset="2"/>
              <a:buChar char=""/>
            </a:pPr>
            <a:r>
              <a:rPr lang="en-GB" sz="1200" u="sng" kern="100" dirty="0">
                <a:solidFill>
                  <a:srgbClr val="003087"/>
                </a:solidFill>
                <a:effectLst/>
                <a:ea typeface="Arial" panose="020B0604020202020204" pitchFamily="34" charset="0"/>
                <a:hlinkClick r:id="rId6"/>
              </a:rPr>
              <a:t>Five principles for implementing the NHS Impact approach to improvement in England | The Health Foundation</a:t>
            </a:r>
            <a:endParaRPr lang="en-GB" sz="1200" kern="100" dirty="0">
              <a:ea typeface="Arial" panose="020B0604020202020204" pitchFamily="34" charset="0"/>
            </a:endParaRPr>
          </a:p>
          <a:p>
            <a:pPr marL="144000" indent="-342900">
              <a:spcBef>
                <a:spcPts val="600"/>
              </a:spcBef>
              <a:spcAft>
                <a:spcPts val="600"/>
              </a:spcAft>
              <a:buFont typeface="Symbol" panose="05050102010706020507" pitchFamily="18" charset="2"/>
              <a:buChar char=""/>
            </a:pPr>
            <a:r>
              <a:rPr lang="en-GB" sz="1200" u="sng" kern="100" dirty="0">
                <a:solidFill>
                  <a:srgbClr val="003087"/>
                </a:solidFill>
                <a:effectLst/>
                <a:ea typeface="Arial" panose="020B0604020202020204" pitchFamily="34" charset="0"/>
                <a:hlinkClick r:id="rId7"/>
              </a:rPr>
              <a:t>The 10 Year Health Plan: Our Recommendations | The King's Fund</a:t>
            </a:r>
            <a:endParaRPr lang="en-GB" sz="1200" kern="100" dirty="0">
              <a:ea typeface="Arial" panose="020B0604020202020204" pitchFamily="34" charset="0"/>
            </a:endParaRPr>
          </a:p>
          <a:p>
            <a:pPr marL="144000" indent="-342900">
              <a:spcBef>
                <a:spcPts val="600"/>
              </a:spcBef>
              <a:spcAft>
                <a:spcPts val="600"/>
              </a:spcAft>
              <a:buFont typeface="Symbol" panose="05050102010706020507" pitchFamily="18" charset="2"/>
              <a:buChar char=""/>
            </a:pPr>
            <a:r>
              <a:rPr lang="en-GB" sz="1200" b="0" i="0" u="none" strike="noStrike" baseline="0" dirty="0">
                <a:solidFill>
                  <a:srgbClr val="000000"/>
                </a:solidFill>
              </a:rPr>
              <a:t>Ofsted/ Care Quality Commission (CQC) </a:t>
            </a:r>
            <a:r>
              <a:rPr lang="en-GB" sz="1200" b="0" i="0" u="none" strike="noStrike" baseline="0" dirty="0">
                <a:solidFill>
                  <a:srgbClr val="2D3D4D"/>
                </a:solidFill>
              </a:rPr>
              <a:t>Inspection Handbook (2024) Area SEND Inspections: framework and handbook.</a:t>
            </a:r>
          </a:p>
          <a:p>
            <a:pPr marL="144000" indent="-342900">
              <a:spcBef>
                <a:spcPts val="600"/>
              </a:spcBef>
              <a:spcAft>
                <a:spcPts val="600"/>
              </a:spcAft>
              <a:buFont typeface="Symbol" panose="05050102010706020507" pitchFamily="18" charset="2"/>
              <a:buChar char=""/>
            </a:pPr>
            <a:r>
              <a:rPr lang="en-GB" sz="1200" dirty="0">
                <a:hlinkClick r:id="rId8"/>
              </a:rPr>
              <a:t>29 April 2025 - Solving the SEND Crisis - Oral evidence - Committees - UK Parliament</a:t>
            </a:r>
            <a:endParaRPr lang="en-GB" sz="1200" dirty="0"/>
          </a:p>
          <a:p>
            <a:pPr marL="144000" indent="-342900">
              <a:spcBef>
                <a:spcPts val="600"/>
              </a:spcBef>
              <a:spcAft>
                <a:spcPts val="600"/>
              </a:spcAft>
              <a:buFont typeface="Symbol" panose="05050102010706020507" pitchFamily="18" charset="2"/>
              <a:buChar char=""/>
            </a:pPr>
            <a:r>
              <a:rPr lang="en-GB" sz="1200" b="0" i="0" u="none" strike="noStrike" baseline="0" dirty="0">
                <a:solidFill>
                  <a:srgbClr val="000000"/>
                </a:solidFill>
              </a:rPr>
              <a:t>Yo</a:t>
            </a:r>
            <a:r>
              <a:rPr lang="en-GB" sz="1200" dirty="0">
                <a:solidFill>
                  <a:srgbClr val="000000"/>
                </a:solidFill>
              </a:rPr>
              <a:t>uth Justice Board/Ministry of Justice (2021) </a:t>
            </a:r>
            <a:r>
              <a:rPr lang="en-GB" sz="1200" b="0" i="0" u="none" strike="noStrike" baseline="0" dirty="0">
                <a:solidFill>
                  <a:srgbClr val="000000"/>
                </a:solidFill>
              </a:rPr>
              <a:t>Assessing the needs of sentenced children in the Youth Justice System 2019/20 England and Wales, </a:t>
            </a:r>
            <a:r>
              <a:rPr lang="en-GB" sz="1200" b="0" i="0" u="none" strike="noStrike" baseline="0" dirty="0">
                <a:solidFill>
                  <a:srgbClr val="4FA2DA"/>
                </a:solidFill>
                <a:hlinkClick r:id="rId9"/>
              </a:rPr>
              <a:t>https://assets.publishing.service.gov.uk/media/604a3ee28fa8f540179c6ab7/experimental-statisticsassessing-</a:t>
            </a:r>
            <a:endParaRPr lang="en-GB" sz="1200" b="0" i="0" u="none" strike="noStrike" baseline="0" dirty="0">
              <a:solidFill>
                <a:srgbClr val="4FA2DA"/>
              </a:solidFill>
            </a:endParaRPr>
          </a:p>
          <a:p>
            <a:pPr marL="144000" indent="-342900">
              <a:spcBef>
                <a:spcPts val="600"/>
              </a:spcBef>
              <a:spcAft>
                <a:spcPts val="600"/>
              </a:spcAft>
              <a:buFont typeface="Symbol" panose="05050102010706020507" pitchFamily="18" charset="2"/>
              <a:buChar char=""/>
            </a:pPr>
            <a:r>
              <a:rPr lang="en-GB" sz="1200" b="0" i="0" u="none" strike="noStrike" baseline="0" dirty="0">
                <a:solidFill>
                  <a:srgbClr val="4FA2DA"/>
                </a:solidFill>
              </a:rPr>
              <a:t>needs-sentenced-children-youth-justice-system-2019-20.pdf</a:t>
            </a:r>
            <a:endParaRPr lang="en-GB" sz="1200" dirty="0">
              <a:effectLst/>
              <a:ea typeface="Times New Roman" panose="02020603050405020304" pitchFamily="18" charset="0"/>
            </a:endParaRPr>
          </a:p>
          <a:p>
            <a:pPr marL="144000">
              <a:spcBef>
                <a:spcPts val="600"/>
              </a:spcBef>
              <a:spcAft>
                <a:spcPts val="600"/>
              </a:spcAft>
            </a:pPr>
            <a:endParaRPr lang="en-GB" sz="1200" dirty="0"/>
          </a:p>
        </p:txBody>
      </p:sp>
    </p:spTree>
    <p:extLst>
      <p:ext uri="{BB962C8B-B14F-4D97-AF65-F5344CB8AC3E}">
        <p14:creationId xmlns:p14="http://schemas.microsoft.com/office/powerpoint/2010/main" val="3946991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091AD6-1DFE-75D3-9705-E0AE4DEB4F5A}"/>
              </a:ext>
            </a:extLst>
          </p:cNvPr>
          <p:cNvSpPr>
            <a:spLocks noGrp="1"/>
          </p:cNvSpPr>
          <p:nvPr>
            <p:ph idx="1"/>
          </p:nvPr>
        </p:nvSpPr>
        <p:spPr>
          <a:xfrm>
            <a:off x="56707" y="555245"/>
            <a:ext cx="12078586" cy="6102352"/>
          </a:xfrm>
        </p:spPr>
        <p:txBody>
          <a:bodyPr>
            <a:noAutofit/>
          </a:bodyPr>
          <a:lstStyle/>
          <a:p>
            <a:pPr marL="285750" indent="-285750">
              <a:spcBef>
                <a:spcPts val="0"/>
              </a:spcBef>
              <a:spcAft>
                <a:spcPts val="1200"/>
              </a:spcAft>
            </a:pPr>
            <a:endParaRPr lang="en-GB" sz="1200" b="1" i="0" dirty="0">
              <a:solidFill>
                <a:srgbClr val="242424"/>
              </a:solidFill>
              <a:effectLst/>
            </a:endParaRPr>
          </a:p>
          <a:p>
            <a:pPr marL="285750" indent="-285750">
              <a:spcBef>
                <a:spcPts val="0"/>
              </a:spcBef>
              <a:spcAft>
                <a:spcPts val="1200"/>
              </a:spcAft>
            </a:pPr>
            <a:r>
              <a:rPr lang="en-GB" sz="1200" b="1" dirty="0">
                <a:solidFill>
                  <a:srgbClr val="242424"/>
                </a:solidFill>
              </a:rPr>
              <a:t>ADHD (Attention Deficit Hyperactivity Disorder): </a:t>
            </a:r>
            <a:r>
              <a:rPr lang="en-GB" sz="1200" dirty="0">
                <a:solidFill>
                  <a:srgbClr val="242424"/>
                </a:solidFill>
              </a:rPr>
              <a:t>A condition that may affect behaviour, concentration and impulsivity.</a:t>
            </a:r>
          </a:p>
          <a:p>
            <a:pPr marL="285750" indent="-285750">
              <a:spcBef>
                <a:spcPts val="0"/>
              </a:spcBef>
              <a:spcAft>
                <a:spcPts val="1200"/>
              </a:spcAft>
            </a:pPr>
            <a:r>
              <a:rPr lang="en-GB" sz="1200" b="1" dirty="0">
                <a:solidFill>
                  <a:srgbClr val="242424"/>
                </a:solidFill>
              </a:rPr>
              <a:t>Autism: </a:t>
            </a:r>
            <a:r>
              <a:rPr lang="en-GB" sz="1200" b="0" i="0" dirty="0">
                <a:solidFill>
                  <a:srgbClr val="242424"/>
                </a:solidFill>
                <a:effectLst/>
              </a:rPr>
              <a:t>A developmental condition that affects how a person communicates, interacts with others, and experiences the world around them.</a:t>
            </a:r>
            <a:endParaRPr lang="en-GB" sz="1200" dirty="0">
              <a:solidFill>
                <a:srgbClr val="242424"/>
              </a:solidFill>
            </a:endParaRPr>
          </a:p>
          <a:p>
            <a:pPr marL="285750" indent="-285750">
              <a:spcBef>
                <a:spcPts val="0"/>
              </a:spcBef>
              <a:spcAft>
                <a:spcPts val="1200"/>
              </a:spcAft>
            </a:pPr>
            <a:r>
              <a:rPr lang="en-GB" sz="1200" b="1" i="0" dirty="0">
                <a:solidFill>
                  <a:srgbClr val="242424"/>
                </a:solidFill>
                <a:effectLst/>
              </a:rPr>
              <a:t>Communication: </a:t>
            </a:r>
            <a:r>
              <a:rPr lang="en-GB" sz="1200" dirty="0">
                <a:solidFill>
                  <a:srgbClr val="242424"/>
                </a:solidFill>
              </a:rPr>
              <a:t>interaction, taking turns, using language to suit the situation. It includes the use of non-verbal communication and being able to consider another person’s perspective, intentions and wider context  </a:t>
            </a:r>
            <a:endParaRPr lang="en-GB" sz="1200" i="0" dirty="0">
              <a:solidFill>
                <a:srgbClr val="242424"/>
              </a:solidFill>
              <a:effectLst/>
            </a:endParaRPr>
          </a:p>
          <a:p>
            <a:pPr marL="285750" indent="-285750">
              <a:spcBef>
                <a:spcPts val="0"/>
              </a:spcBef>
              <a:spcAft>
                <a:spcPts val="1200"/>
              </a:spcAft>
            </a:pPr>
            <a:r>
              <a:rPr lang="en-GB" sz="1200" b="1" i="0" dirty="0">
                <a:solidFill>
                  <a:srgbClr val="242424"/>
                </a:solidFill>
                <a:effectLst/>
              </a:rPr>
              <a:t>CYP (Children and Young People)</a:t>
            </a:r>
            <a:r>
              <a:rPr lang="en-GB" sz="1200" b="0" i="0" dirty="0">
                <a:solidFill>
                  <a:srgbClr val="242424"/>
                </a:solidFill>
                <a:effectLst/>
              </a:rPr>
              <a:t>: Refers to individuals aged 0-18 years old.</a:t>
            </a:r>
          </a:p>
          <a:p>
            <a:pPr marL="285750" indent="-285750">
              <a:spcBef>
                <a:spcPts val="0"/>
              </a:spcBef>
              <a:spcAft>
                <a:spcPts val="1200"/>
              </a:spcAft>
            </a:pPr>
            <a:r>
              <a:rPr lang="en-GB" sz="1200" b="1" dirty="0">
                <a:solidFill>
                  <a:srgbClr val="242424"/>
                </a:solidFill>
              </a:rPr>
              <a:t>DLD (Developmental Language Disorder):</a:t>
            </a:r>
            <a:r>
              <a:rPr lang="en-GB" sz="1200" dirty="0">
                <a:solidFill>
                  <a:srgbClr val="000000"/>
                </a:solidFill>
              </a:rPr>
              <a:t> term used </a:t>
            </a:r>
            <a:r>
              <a:rPr lang="en-GB" sz="1200" b="0" i="0" u="none" strike="noStrike" baseline="0" dirty="0">
                <a:solidFill>
                  <a:srgbClr val="000000"/>
                </a:solidFill>
              </a:rPr>
              <a:t>when the language disorder is NOT associated with (</a:t>
            </a:r>
            <a:r>
              <a:rPr lang="en-GB" sz="1200" b="0" i="0" u="none" strike="noStrike" baseline="0">
                <a:solidFill>
                  <a:srgbClr val="000000"/>
                </a:solidFill>
              </a:rPr>
              <a:t>in addition to) </a:t>
            </a:r>
            <a:r>
              <a:rPr lang="en-GB" sz="1200" b="0" i="0" u="none" strike="noStrike" baseline="0" dirty="0">
                <a:solidFill>
                  <a:srgbClr val="000000"/>
                </a:solidFill>
              </a:rPr>
              <a:t>a known biomedical condition such as: brain injury; acquired epileptic aphasia in childhood, neurogenerative conditions, genetic conditions, cerebral palsy, </a:t>
            </a:r>
            <a:r>
              <a:rPr lang="en-GB" sz="1200" b="0" i="0" u="none" strike="noStrike" baseline="0" dirty="0" err="1">
                <a:solidFill>
                  <a:srgbClr val="000000"/>
                </a:solidFill>
              </a:rPr>
              <a:t>sensori</a:t>
            </a:r>
            <a:r>
              <a:rPr lang="en-GB" sz="1200" b="0" i="0" u="none" strike="noStrike" baseline="0" dirty="0">
                <a:solidFill>
                  <a:srgbClr val="000000"/>
                </a:solidFill>
              </a:rPr>
              <a:t>-neural hearing loss, autis</a:t>
            </a:r>
            <a:r>
              <a:rPr lang="en-GB" sz="1200" dirty="0">
                <a:solidFill>
                  <a:srgbClr val="000000"/>
                </a:solidFill>
              </a:rPr>
              <a:t>m spectrum disorder, intellectual disability</a:t>
            </a:r>
            <a:endParaRPr lang="en-GB" sz="1200" b="0" i="0" dirty="0">
              <a:solidFill>
                <a:srgbClr val="242424"/>
              </a:solidFill>
              <a:effectLst/>
            </a:endParaRPr>
          </a:p>
          <a:p>
            <a:pPr marL="285750" indent="-285750">
              <a:spcBef>
                <a:spcPts val="0"/>
              </a:spcBef>
              <a:spcAft>
                <a:spcPts val="1200"/>
              </a:spcAft>
            </a:pPr>
            <a:r>
              <a:rPr lang="en-GB" sz="1200" b="1" dirty="0">
                <a:solidFill>
                  <a:srgbClr val="242424"/>
                </a:solidFill>
              </a:rPr>
              <a:t>Expert Reference Group: </a:t>
            </a:r>
            <a:r>
              <a:rPr lang="en-GB" sz="1200" dirty="0">
                <a:solidFill>
                  <a:srgbClr val="242424"/>
                </a:solidFill>
              </a:rPr>
              <a:t>Parents / carers and professionals, with lived experience of neurodiversity, from across Devon, Torbay and Plymouth.</a:t>
            </a:r>
          </a:p>
          <a:p>
            <a:pPr marL="285750" indent="-285750">
              <a:spcBef>
                <a:spcPts val="0"/>
              </a:spcBef>
              <a:spcAft>
                <a:spcPts val="1200"/>
              </a:spcAft>
            </a:pPr>
            <a:r>
              <a:rPr lang="en-GB" sz="1200" b="1" dirty="0">
                <a:solidFill>
                  <a:srgbClr val="242424"/>
                </a:solidFill>
              </a:rPr>
              <a:t>ICB (Integrated Care Board): </a:t>
            </a:r>
            <a:r>
              <a:rPr lang="en-GB" sz="1200" dirty="0">
                <a:solidFill>
                  <a:srgbClr val="242424"/>
                </a:solidFill>
              </a:rPr>
              <a:t>An NHS organisation </a:t>
            </a:r>
            <a:r>
              <a:rPr lang="en-GB" sz="1200" b="0" i="0" dirty="0">
                <a:solidFill>
                  <a:srgbClr val="242424"/>
                </a:solidFill>
                <a:effectLst/>
              </a:rPr>
              <a:t>responsible for planning and coordinating healthcare services within a specific area in England.</a:t>
            </a:r>
            <a:endParaRPr lang="en-GB" sz="1200" b="1" i="0" dirty="0">
              <a:solidFill>
                <a:srgbClr val="242424"/>
              </a:solidFill>
              <a:effectLst/>
            </a:endParaRPr>
          </a:p>
          <a:p>
            <a:pPr marL="285750" indent="-285750">
              <a:spcBef>
                <a:spcPts val="0"/>
              </a:spcBef>
              <a:spcAft>
                <a:spcPts val="1200"/>
              </a:spcAft>
            </a:pPr>
            <a:r>
              <a:rPr lang="en-GB" sz="1200" b="1" i="0" dirty="0">
                <a:solidFill>
                  <a:srgbClr val="242424"/>
                </a:solidFill>
                <a:effectLst/>
              </a:rPr>
              <a:t>INAP (Integrated Neurodevelopmental Assessment Pathway)</a:t>
            </a:r>
            <a:r>
              <a:rPr lang="en-GB" sz="1200" b="0" i="0" dirty="0">
                <a:solidFill>
                  <a:srgbClr val="242424"/>
                </a:solidFill>
                <a:effectLst/>
              </a:rPr>
              <a:t>: A streamlined diagnostic process for neurodevelopmental conditions.</a:t>
            </a:r>
          </a:p>
          <a:p>
            <a:pPr marL="285750" indent="-285750">
              <a:spcBef>
                <a:spcPts val="0"/>
              </a:spcBef>
              <a:spcAft>
                <a:spcPts val="1200"/>
              </a:spcAft>
            </a:pPr>
            <a:r>
              <a:rPr lang="en-GB" sz="1200" b="1" i="0" dirty="0">
                <a:solidFill>
                  <a:srgbClr val="242424"/>
                </a:solidFill>
                <a:effectLst/>
              </a:rPr>
              <a:t>LAs (Local Authorities)</a:t>
            </a:r>
            <a:r>
              <a:rPr lang="en-GB" sz="1200" b="0" i="0" dirty="0">
                <a:solidFill>
                  <a:srgbClr val="242424"/>
                </a:solidFill>
                <a:effectLst/>
              </a:rPr>
              <a:t>: Local government organisations responsible for providing services and support to the community.</a:t>
            </a:r>
          </a:p>
          <a:p>
            <a:pPr marL="285750" indent="-285750">
              <a:spcBef>
                <a:spcPts val="0"/>
              </a:spcBef>
              <a:spcAft>
                <a:spcPts val="1200"/>
              </a:spcAft>
            </a:pPr>
            <a:r>
              <a:rPr lang="en-GB" sz="1200" b="1" i="0" u="none" strike="noStrike" baseline="0" dirty="0">
                <a:solidFill>
                  <a:srgbClr val="000000"/>
                </a:solidFill>
              </a:rPr>
              <a:t>Language: </a:t>
            </a:r>
            <a:r>
              <a:rPr lang="en-GB" sz="1200" i="0" u="none" strike="noStrike" baseline="0" dirty="0">
                <a:solidFill>
                  <a:srgbClr val="000000"/>
                </a:solidFill>
              </a:rPr>
              <a:t>understanding what people say; using words to express ideas, thoughts and build conversations as well as putting information in the right order to make sense.</a:t>
            </a:r>
            <a:endParaRPr lang="en-GB" sz="1200" b="1" dirty="0">
              <a:solidFill>
                <a:srgbClr val="000000"/>
              </a:solidFill>
            </a:endParaRPr>
          </a:p>
          <a:p>
            <a:pPr marL="285750" indent="-285750">
              <a:spcBef>
                <a:spcPts val="0"/>
              </a:spcBef>
              <a:spcAft>
                <a:spcPts val="1200"/>
              </a:spcAft>
            </a:pPr>
            <a:r>
              <a:rPr lang="en-GB" sz="1200" b="1" i="0" u="none" strike="noStrike" baseline="0" dirty="0">
                <a:solidFill>
                  <a:srgbClr val="000000"/>
                </a:solidFill>
              </a:rPr>
              <a:t>Language Disorder </a:t>
            </a:r>
            <a:r>
              <a:rPr lang="en-GB" sz="1200" dirty="0">
                <a:solidFill>
                  <a:srgbClr val="000000"/>
                </a:solidFill>
              </a:rPr>
              <a:t>– refers to </a:t>
            </a:r>
            <a:r>
              <a:rPr lang="en-GB" sz="1200" b="0" i="0" u="none" strike="noStrike" baseline="0" dirty="0">
                <a:solidFill>
                  <a:srgbClr val="000000"/>
                </a:solidFill>
              </a:rPr>
              <a:t>children/young people/adults with language difficulties that create obstacles to communication or learning in everyday life, with poor prognosis and they are unlikely to catch up spontaneously </a:t>
            </a:r>
            <a:endParaRPr lang="en-GB" sz="1200" b="1" i="0" dirty="0">
              <a:solidFill>
                <a:srgbClr val="242424"/>
              </a:solidFill>
              <a:effectLst/>
            </a:endParaRPr>
          </a:p>
          <a:p>
            <a:pPr marL="285750" indent="-285750">
              <a:spcBef>
                <a:spcPts val="0"/>
              </a:spcBef>
              <a:spcAft>
                <a:spcPts val="1200"/>
              </a:spcAft>
            </a:pPr>
            <a:r>
              <a:rPr lang="en-GB" sz="1200" b="1" i="0" dirty="0">
                <a:solidFill>
                  <a:srgbClr val="242424"/>
                </a:solidFill>
                <a:effectLst/>
              </a:rPr>
              <a:t>ND (Neurodiversity)</a:t>
            </a:r>
            <a:r>
              <a:rPr lang="en-GB" sz="1200" b="0" i="0" dirty="0">
                <a:solidFill>
                  <a:srgbClr val="242424"/>
                </a:solidFill>
                <a:effectLst/>
              </a:rPr>
              <a:t>: The concept that neurological differences are to be recognised and respected as any other human variation.</a:t>
            </a:r>
          </a:p>
          <a:p>
            <a:pPr marL="285750" indent="-285750">
              <a:spcBef>
                <a:spcPts val="0"/>
              </a:spcBef>
              <a:spcAft>
                <a:spcPts val="1200"/>
              </a:spcAft>
            </a:pPr>
            <a:r>
              <a:rPr lang="en-GB" sz="1200" b="1" i="0" dirty="0">
                <a:solidFill>
                  <a:srgbClr val="242424"/>
                </a:solidFill>
                <a:effectLst/>
              </a:rPr>
              <a:t>Neurodivergent</a:t>
            </a:r>
            <a:r>
              <a:rPr lang="en-GB" sz="1200" b="0" i="0" dirty="0">
                <a:solidFill>
                  <a:srgbClr val="242424"/>
                </a:solidFill>
                <a:effectLst/>
              </a:rPr>
              <a:t>: A term used to describe individuals whose brain functions differently from the typical brain.</a:t>
            </a:r>
          </a:p>
          <a:p>
            <a:pPr marL="285750" indent="-285750">
              <a:spcBef>
                <a:spcPts val="0"/>
              </a:spcBef>
              <a:spcAft>
                <a:spcPts val="1200"/>
              </a:spcAft>
            </a:pPr>
            <a:r>
              <a:rPr lang="en-GB" sz="1200" b="1" dirty="0">
                <a:solidFill>
                  <a:srgbClr val="242424"/>
                </a:solidFill>
              </a:rPr>
              <a:t>Royal College of Speech and Language Therapists (RCSLT): </a:t>
            </a:r>
            <a:r>
              <a:rPr lang="en-GB" sz="1200" dirty="0">
                <a:solidFill>
                  <a:srgbClr val="242424"/>
                </a:solidFill>
              </a:rPr>
              <a:t>The professional body for SLT in the UK</a:t>
            </a:r>
          </a:p>
          <a:p>
            <a:pPr marL="285750" indent="-285750">
              <a:spcBef>
                <a:spcPts val="0"/>
              </a:spcBef>
              <a:spcAft>
                <a:spcPts val="1200"/>
              </a:spcAft>
            </a:pPr>
            <a:r>
              <a:rPr lang="en-GB" sz="1200" b="1" dirty="0">
                <a:solidFill>
                  <a:srgbClr val="242424"/>
                </a:solidFill>
              </a:rPr>
              <a:t>SEND (Special Educational Needs and Disabilities)</a:t>
            </a:r>
            <a:r>
              <a:rPr lang="en-GB" sz="1200" dirty="0">
                <a:solidFill>
                  <a:srgbClr val="242424"/>
                </a:solidFill>
              </a:rPr>
              <a:t>: Refers to children and young people who require support to make progress which is different to their peers.</a:t>
            </a:r>
          </a:p>
        </p:txBody>
      </p:sp>
      <p:sp>
        <p:nvSpPr>
          <p:cNvPr id="4" name="Title 1">
            <a:extLst>
              <a:ext uri="{FF2B5EF4-FFF2-40B4-BE49-F238E27FC236}">
                <a16:creationId xmlns:a16="http://schemas.microsoft.com/office/drawing/2014/main" id="{1A6B569B-A1E8-DA0A-388E-A165648A8FD1}"/>
              </a:ext>
            </a:extLst>
          </p:cNvPr>
          <p:cNvSpPr txBox="1">
            <a:spLocks/>
          </p:cNvSpPr>
          <p:nvPr/>
        </p:nvSpPr>
        <p:spPr>
          <a:xfrm>
            <a:off x="0" y="-1"/>
            <a:ext cx="12192000" cy="720000"/>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Appendix 7: </a:t>
            </a:r>
            <a:r>
              <a:rPr kumimoji="0" lang="en-GB" sz="2400" b="0" i="0" u="none" strike="noStrike" kern="1200" cap="none" spc="0" normalizeH="0" baseline="0" noProof="0" dirty="0">
                <a:ln>
                  <a:noFill/>
                </a:ln>
                <a:solidFill>
                  <a:prstClr val="white"/>
                </a:solidFill>
                <a:effectLst/>
                <a:uLnTx/>
                <a:uFillTx/>
                <a:latin typeface="Arial"/>
                <a:ea typeface="+mj-ea"/>
                <a:cs typeface="Arial"/>
              </a:rPr>
              <a:t>Glossary</a:t>
            </a:r>
          </a:p>
        </p:txBody>
      </p:sp>
    </p:spTree>
    <p:extLst>
      <p:ext uri="{BB962C8B-B14F-4D97-AF65-F5344CB8AC3E}">
        <p14:creationId xmlns:p14="http://schemas.microsoft.com/office/powerpoint/2010/main" val="27558552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96ACB-6C57-0D0E-0F34-1B9FC828028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C6EFAC-4C25-0FA8-474C-00B9090C57E2}"/>
              </a:ext>
            </a:extLst>
          </p:cNvPr>
          <p:cNvSpPr>
            <a:spLocks noGrp="1"/>
          </p:cNvSpPr>
          <p:nvPr>
            <p:ph idx="1"/>
          </p:nvPr>
        </p:nvSpPr>
        <p:spPr>
          <a:xfrm>
            <a:off x="0" y="755648"/>
            <a:ext cx="12078586" cy="6102352"/>
          </a:xfrm>
        </p:spPr>
        <p:txBody>
          <a:bodyPr>
            <a:noAutofit/>
          </a:bodyPr>
          <a:lstStyle/>
          <a:p>
            <a:pPr marL="285750" indent="-285750">
              <a:spcBef>
                <a:spcPts val="0"/>
              </a:spcBef>
              <a:spcAft>
                <a:spcPts val="1200"/>
              </a:spcAft>
            </a:pPr>
            <a:endParaRPr lang="en-GB" sz="1200" b="1" i="0" dirty="0">
              <a:solidFill>
                <a:srgbClr val="242424"/>
              </a:solidFill>
              <a:effectLst/>
            </a:endParaRPr>
          </a:p>
          <a:p>
            <a:pPr marL="285750" indent="-285750">
              <a:spcBef>
                <a:spcPts val="0"/>
              </a:spcBef>
              <a:spcAft>
                <a:spcPts val="1200"/>
              </a:spcAft>
            </a:pPr>
            <a:r>
              <a:rPr lang="en-GB" sz="1200" b="1" i="0" dirty="0">
                <a:solidFill>
                  <a:srgbClr val="242424"/>
                </a:solidFill>
                <a:effectLst/>
              </a:rPr>
              <a:t>SLCN (Speech, Language, and Communication Needs)</a:t>
            </a:r>
            <a:r>
              <a:rPr lang="en-GB" sz="1200" b="0" i="0" dirty="0">
                <a:solidFill>
                  <a:srgbClr val="242424"/>
                </a:solidFill>
                <a:effectLst/>
              </a:rPr>
              <a:t>: Overarching category of need that </a:t>
            </a:r>
            <a:r>
              <a:rPr lang="en-GB" sz="1200" b="0" i="0" u="none" strike="noStrike" baseline="0" dirty="0">
                <a:solidFill>
                  <a:srgbClr val="000000"/>
                </a:solidFill>
              </a:rPr>
              <a:t>includes all children with DLD and Language Disorder, but also includes all other children who have difficulties with speech, language or communication for any reason</a:t>
            </a:r>
            <a:endParaRPr lang="en-GB" sz="1200" b="0" i="0" dirty="0">
              <a:solidFill>
                <a:srgbClr val="242424"/>
              </a:solidFill>
              <a:effectLst/>
            </a:endParaRPr>
          </a:p>
          <a:p>
            <a:pPr marL="285750" indent="-285750">
              <a:spcBef>
                <a:spcPts val="0"/>
              </a:spcBef>
              <a:spcAft>
                <a:spcPts val="1200"/>
              </a:spcAft>
            </a:pPr>
            <a:r>
              <a:rPr lang="en-GB" sz="1200" b="1" dirty="0">
                <a:solidFill>
                  <a:srgbClr val="242424"/>
                </a:solidFill>
              </a:rPr>
              <a:t>SLT (Speech and Language Therapy/Therapist): </a:t>
            </a:r>
            <a:r>
              <a:rPr lang="en-GB" sz="1200" dirty="0">
                <a:solidFill>
                  <a:srgbClr val="242424"/>
                </a:solidFill>
              </a:rPr>
              <a:t>S</a:t>
            </a:r>
            <a:r>
              <a:rPr lang="en-GB" sz="1200" i="0" dirty="0">
                <a:solidFill>
                  <a:srgbClr val="212529"/>
                </a:solidFill>
                <a:effectLst/>
              </a:rPr>
              <a:t>peech and language therapists are allied health professionals (AHPs). They assess, treat, support and care for children and adults who have difficulties with communication, or with eating, drinking and swallowing.</a:t>
            </a:r>
            <a:endParaRPr lang="en-GB" sz="1200" dirty="0">
              <a:solidFill>
                <a:srgbClr val="212529"/>
              </a:solidFill>
            </a:endParaRPr>
          </a:p>
          <a:p>
            <a:pPr marL="285750" indent="-285750">
              <a:spcBef>
                <a:spcPts val="0"/>
              </a:spcBef>
              <a:spcAft>
                <a:spcPts val="1200"/>
              </a:spcAft>
            </a:pPr>
            <a:r>
              <a:rPr lang="en-GB" sz="1200" b="1" dirty="0">
                <a:solidFill>
                  <a:srgbClr val="212529"/>
                </a:solidFill>
              </a:rPr>
              <a:t>Speech: </a:t>
            </a:r>
            <a:r>
              <a:rPr lang="en-GB" sz="1200" dirty="0">
                <a:solidFill>
                  <a:srgbClr val="212529"/>
                </a:solidFill>
              </a:rPr>
              <a:t>saying sounds accurately, speaking fluently with expression using pitch, volume and intonation</a:t>
            </a:r>
            <a:r>
              <a:rPr lang="en-GB" sz="1200" b="1" dirty="0">
                <a:solidFill>
                  <a:srgbClr val="212529"/>
                </a:solidFill>
              </a:rPr>
              <a:t> </a:t>
            </a:r>
            <a:endParaRPr lang="en-GB" sz="1800" b="0" i="0" u="none" strike="noStrike" baseline="0" dirty="0">
              <a:solidFill>
                <a:srgbClr val="000000"/>
              </a:solidFill>
              <a:latin typeface="Arial" panose="020B0604020202020204" pitchFamily="34" charset="0"/>
            </a:endParaRPr>
          </a:p>
          <a:p>
            <a:pPr marL="285750" indent="-285750">
              <a:spcBef>
                <a:spcPts val="0"/>
              </a:spcBef>
              <a:spcAft>
                <a:spcPts val="1200"/>
              </a:spcAft>
            </a:pPr>
            <a:r>
              <a:rPr lang="en-GB" sz="1200" b="1" i="0" dirty="0">
                <a:solidFill>
                  <a:srgbClr val="242424"/>
                </a:solidFill>
                <a:effectLst/>
              </a:rPr>
              <a:t>Third-sector partners</a:t>
            </a:r>
            <a:r>
              <a:rPr lang="en-GB" sz="1200" b="0" i="0" dirty="0">
                <a:solidFill>
                  <a:srgbClr val="242424"/>
                </a:solidFill>
                <a:effectLst/>
              </a:rPr>
              <a:t>: Non-governmental organizations and non-profit groups that provide services and support.</a:t>
            </a:r>
          </a:p>
          <a:p>
            <a:endParaRPr lang="en-GB" sz="1200" dirty="0"/>
          </a:p>
        </p:txBody>
      </p:sp>
      <p:sp>
        <p:nvSpPr>
          <p:cNvPr id="4" name="Title 1">
            <a:extLst>
              <a:ext uri="{FF2B5EF4-FFF2-40B4-BE49-F238E27FC236}">
                <a16:creationId xmlns:a16="http://schemas.microsoft.com/office/drawing/2014/main" id="{E08A2DFB-9A1C-3A27-526A-E41E18E4C2F2}"/>
              </a:ext>
            </a:extLst>
          </p:cNvPr>
          <p:cNvSpPr txBox="1">
            <a:spLocks/>
          </p:cNvSpPr>
          <p:nvPr/>
        </p:nvSpPr>
        <p:spPr>
          <a:xfrm>
            <a:off x="0" y="-1"/>
            <a:ext cx="12192000" cy="720000"/>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Appendix </a:t>
            </a:r>
            <a:r>
              <a:rPr lang="en-GB" sz="2400" dirty="0">
                <a:solidFill>
                  <a:prstClr val="white"/>
                </a:solidFill>
                <a:latin typeface="Arial"/>
                <a:cs typeface="Arial"/>
              </a:rPr>
              <a:t>7</a:t>
            </a:r>
            <a:r>
              <a:rPr kumimoji="0" lang="en-GB" sz="2400" b="1" i="0" u="none" strike="noStrike" kern="1200" cap="none" spc="0" normalizeH="0" baseline="0" noProof="0" dirty="0">
                <a:ln>
                  <a:noFill/>
                </a:ln>
                <a:solidFill>
                  <a:prstClr val="white"/>
                </a:solidFill>
                <a:effectLst/>
                <a:uLnTx/>
                <a:uFillTx/>
                <a:latin typeface="Arial"/>
                <a:ea typeface="+mj-ea"/>
                <a:cs typeface="Arial"/>
              </a:rPr>
              <a:t>: </a:t>
            </a:r>
            <a:r>
              <a:rPr kumimoji="0" lang="en-GB" sz="2400" b="0" i="0" u="none" strike="noStrike" kern="1200" cap="none" spc="0" normalizeH="0" baseline="0" noProof="0" dirty="0">
                <a:ln>
                  <a:noFill/>
                </a:ln>
                <a:solidFill>
                  <a:prstClr val="white"/>
                </a:solidFill>
                <a:effectLst/>
                <a:uLnTx/>
                <a:uFillTx/>
                <a:latin typeface="Arial"/>
                <a:ea typeface="+mj-ea"/>
                <a:cs typeface="Arial"/>
              </a:rPr>
              <a:t>Glossary</a:t>
            </a:r>
          </a:p>
        </p:txBody>
      </p:sp>
    </p:spTree>
    <p:extLst>
      <p:ext uri="{BB962C8B-B14F-4D97-AF65-F5344CB8AC3E}">
        <p14:creationId xmlns:p14="http://schemas.microsoft.com/office/powerpoint/2010/main" val="500361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609A37-F50D-BE10-AD65-373A0337D559}"/>
              </a:ext>
            </a:extLst>
          </p:cNvPr>
          <p:cNvSpPr txBox="1"/>
          <p:nvPr/>
        </p:nvSpPr>
        <p:spPr>
          <a:xfrm>
            <a:off x="688074" y="5588758"/>
            <a:ext cx="10515600" cy="911299"/>
          </a:xfrm>
          <a:prstGeom prst="rect">
            <a:avLst/>
          </a:prstGeom>
          <a:ln w="28575">
            <a:solidFill>
              <a:schemeClr val="accent1"/>
            </a:solidFill>
          </a:ln>
        </p:spPr>
        <p:txBody>
          <a:bodyPr vert="horz" lIns="91440" tIns="45720" rIns="91440" bIns="45720" rtlCol="0" anchor="ctr">
            <a:normAutofit/>
          </a:bodyPr>
          <a:lstStyle/>
          <a:p>
            <a:pPr algn="ctr">
              <a:lnSpc>
                <a:spcPct val="90000"/>
              </a:lnSpc>
              <a:spcBef>
                <a:spcPct val="0"/>
              </a:spcBef>
              <a:spcAft>
                <a:spcPts val="600"/>
              </a:spcAft>
            </a:pPr>
            <a:r>
              <a:rPr lang="en-US" sz="1400" b="0" i="0" u="none" strike="noStrike" kern="1200" baseline="0" dirty="0">
                <a:latin typeface="Arial" panose="020B0604020202020204" pitchFamily="34" charset="0"/>
                <a:ea typeface="+mj-ea"/>
                <a:cs typeface="Arial" panose="020B0604020202020204" pitchFamily="34" charset="0"/>
              </a:rPr>
              <a:t>‘It</a:t>
            </a:r>
            <a:r>
              <a:rPr lang="en-US" sz="1400" kern="1200" dirty="0">
                <a:latin typeface="Arial" panose="020B0604020202020204" pitchFamily="34" charset="0"/>
                <a:ea typeface="+mj-ea"/>
                <a:cs typeface="Arial" panose="020B0604020202020204" pitchFamily="34" charset="0"/>
              </a:rPr>
              <a:t> is widely acknowledged that wait lists and wait times are being driven by several factors including limited </a:t>
            </a:r>
            <a:r>
              <a:rPr lang="en-US" sz="1400" kern="1200" dirty="0">
                <a:effectLst/>
                <a:latin typeface="Arial" panose="020B0604020202020204" pitchFamily="34" charset="0"/>
                <a:ea typeface="+mj-ea"/>
                <a:cs typeface="Arial" panose="020B0604020202020204" pitchFamily="34" charset="0"/>
              </a:rPr>
              <a:t>capacity within </a:t>
            </a:r>
            <a:r>
              <a:rPr lang="en-US" sz="1400" kern="1200" dirty="0">
                <a:latin typeface="Arial" panose="020B0604020202020204" pitchFamily="34" charset="0"/>
                <a:ea typeface="+mj-ea"/>
                <a:cs typeface="Arial" panose="020B0604020202020204" pitchFamily="34" charset="0"/>
              </a:rPr>
              <a:t>the workforce; sufficiency issues as well as historical inconsistent and inequitable ways of working across system partners in relation to addressing barriers to inclusivity practices. All of these factors have led to needs escalating and placing additional pressure on the demand for diagnostic assessments and applications for Education, Health and Care Plans’ Public Accounts Committee, 2025. </a:t>
            </a:r>
          </a:p>
        </p:txBody>
      </p:sp>
      <p:sp>
        <p:nvSpPr>
          <p:cNvPr id="7" name="TextBox 6">
            <a:extLst>
              <a:ext uri="{FF2B5EF4-FFF2-40B4-BE49-F238E27FC236}">
                <a16:creationId xmlns:a16="http://schemas.microsoft.com/office/drawing/2014/main" id="{43850CE3-F38B-537A-AC76-96EC1BAD9C76}"/>
              </a:ext>
            </a:extLst>
          </p:cNvPr>
          <p:cNvSpPr txBox="1"/>
          <p:nvPr/>
        </p:nvSpPr>
        <p:spPr>
          <a:xfrm>
            <a:off x="183108" y="112642"/>
            <a:ext cx="8019196" cy="5619418"/>
          </a:xfrm>
          <a:prstGeom prst="rect">
            <a:avLst/>
          </a:prstGeom>
        </p:spPr>
        <p:txBody>
          <a:bodyPr vert="horz" lIns="91440" tIns="45720" rIns="91440" bIns="45720" rtlCol="0">
            <a:noAutofit/>
          </a:bodyPr>
          <a:lstStyle/>
          <a:p>
            <a:pPr marL="228600" indent="-228600">
              <a:lnSpc>
                <a:spcPct val="90000"/>
              </a:lnSpc>
              <a:spcBef>
                <a:spcPts val="1000"/>
              </a:spcBef>
              <a:spcAft>
                <a:spcPts val="600"/>
              </a:spcAft>
              <a:buFont typeface="Arial" panose="020B0604020202020204" pitchFamily="34" charset="0"/>
              <a:buChar char="•"/>
            </a:pPr>
            <a:r>
              <a:rPr lang="en-US" sz="1400" b="1" i="0" u="none" strike="noStrike" baseline="0" dirty="0">
                <a:latin typeface="Arial" panose="020B0604020202020204" pitchFamily="34" charset="0"/>
                <a:cs typeface="Arial" panose="020B0604020202020204" pitchFamily="34" charset="0"/>
              </a:rPr>
              <a:t>Differences in funding levels in public sector: </a:t>
            </a:r>
            <a:r>
              <a:rPr lang="en-US" sz="1400" i="0" u="none" strike="noStrike" baseline="0" dirty="0">
                <a:latin typeface="Arial" panose="020B0604020202020204" pitchFamily="34" charset="0"/>
                <a:cs typeface="Arial" panose="020B0604020202020204" pitchFamily="34" charset="0"/>
              </a:rPr>
              <a:t>This has led to a lack of parity across England and a ‘post code lottery’. </a:t>
            </a:r>
          </a:p>
          <a:p>
            <a:pPr marL="228600" indent="-228600">
              <a:lnSpc>
                <a:spcPct val="90000"/>
              </a:lnSpc>
              <a:spcBef>
                <a:spcPts val="1000"/>
              </a:spcBef>
              <a:spcAft>
                <a:spcPts val="600"/>
              </a:spcAft>
              <a:buFont typeface="Arial" panose="020B0604020202020204" pitchFamily="34" charset="0"/>
              <a:buChar char="•"/>
            </a:pPr>
            <a:r>
              <a:rPr lang="en-US" sz="1400" b="1" dirty="0">
                <a:latin typeface="Arial" panose="020B0604020202020204" pitchFamily="34" charset="0"/>
                <a:cs typeface="Arial" panose="020B0604020202020204" pitchFamily="34" charset="0"/>
              </a:rPr>
              <a:t>Short term solutions to address f</a:t>
            </a:r>
            <a:r>
              <a:rPr kumimoji="0" lang="en-US" sz="1400" b="1" i="0" u="none" strike="noStrike" cap="none" spc="0" normalizeH="0" baseline="0" noProof="0" dirty="0">
                <a:ln>
                  <a:noFill/>
                </a:ln>
                <a:effectLst/>
                <a:uLnTx/>
                <a:uFillTx/>
                <a:latin typeface="Arial" panose="020B0604020202020204" pitchFamily="34" charset="0"/>
                <a:cs typeface="Arial" panose="020B0604020202020204" pitchFamily="34" charset="0"/>
              </a:rPr>
              <a:t>actors related to social disadvantage</a:t>
            </a:r>
            <a:r>
              <a:rPr lang="en-US" sz="1400" b="1"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l</a:t>
            </a:r>
            <a:r>
              <a:rPr lang="en-US" sz="1400" i="0" u="none" strike="noStrike" baseline="0" dirty="0">
                <a:latin typeface="Arial" panose="020B0604020202020204" pitchFamily="34" charset="0"/>
                <a:cs typeface="Arial" panose="020B0604020202020204" pitchFamily="34" charset="0"/>
              </a:rPr>
              <a:t>eading to approaches not being embedded in a sustainable manner.</a:t>
            </a:r>
            <a:endParaRPr lang="en-US" sz="1400" b="1" dirty="0">
              <a:latin typeface="Arial" panose="020B0604020202020204" pitchFamily="34" charset="0"/>
              <a:cs typeface="Arial" panose="020B0604020202020204" pitchFamily="34" charset="0"/>
            </a:endParaRPr>
          </a:p>
          <a:p>
            <a:pPr marL="228600" indent="-228600">
              <a:lnSpc>
                <a:spcPct val="90000"/>
              </a:lnSpc>
              <a:spcBef>
                <a:spcPts val="1000"/>
              </a:spcBef>
              <a:spcAft>
                <a:spcPts val="600"/>
              </a:spcAft>
              <a:buFont typeface="Arial" panose="020B0604020202020204" pitchFamily="34" charset="0"/>
              <a:buChar char="•"/>
            </a:pPr>
            <a:r>
              <a:rPr lang="en-US" sz="1400" b="1" dirty="0">
                <a:latin typeface="Arial" panose="020B0604020202020204" pitchFamily="34" charset="0"/>
                <a:cs typeface="Arial" panose="020B0604020202020204" pitchFamily="34" charset="0"/>
              </a:rPr>
              <a:t>Differences in terminology between health and education: </a:t>
            </a:r>
            <a:r>
              <a:rPr lang="en-US" sz="1400" dirty="0">
                <a:latin typeface="Arial" panose="020B0604020202020204" pitchFamily="34" charset="0"/>
                <a:cs typeface="Arial" panose="020B0604020202020204" pitchFamily="34" charset="0"/>
              </a:rPr>
              <a:t>This has led to differences in terms of how SLCN is </a:t>
            </a:r>
            <a:r>
              <a:rPr lang="en-US" sz="1400" dirty="0" err="1">
                <a:latin typeface="Arial" panose="020B0604020202020204" pitchFamily="34" charset="0"/>
                <a:cs typeface="Arial" panose="020B0604020202020204" pitchFamily="34" charset="0"/>
              </a:rPr>
              <a:t>conceptualised</a:t>
            </a:r>
            <a:r>
              <a:rPr lang="en-US" sz="1400" dirty="0">
                <a:latin typeface="Arial" panose="020B0604020202020204" pitchFamily="34" charset="0"/>
                <a:cs typeface="Arial" panose="020B0604020202020204" pitchFamily="34" charset="0"/>
              </a:rPr>
              <a:t> and understood at a population, cohort and individual level. It is also a contributing factor related to under identification.</a:t>
            </a:r>
          </a:p>
          <a:p>
            <a:pPr marL="228600" indent="-228600">
              <a:lnSpc>
                <a:spcPct val="90000"/>
              </a:lnSpc>
              <a:spcBef>
                <a:spcPts val="1000"/>
              </a:spcBef>
              <a:spcAft>
                <a:spcPts val="600"/>
              </a:spcAft>
              <a:buFont typeface="Arial" panose="020B0604020202020204" pitchFamily="34" charset="0"/>
              <a:buChar char="•"/>
            </a:pPr>
            <a:r>
              <a:rPr lang="en-US" sz="1400" b="1" dirty="0">
                <a:effectLst/>
                <a:latin typeface="Arial" panose="020B0604020202020204" pitchFamily="34" charset="0"/>
                <a:cs typeface="Arial" panose="020B0604020202020204" pitchFamily="34" charset="0"/>
              </a:rPr>
              <a:t>Models of working and roles/responsibilities</a:t>
            </a:r>
            <a:r>
              <a:rPr lang="en-US" sz="1400" dirty="0">
                <a:latin typeface="Arial" panose="020B0604020202020204" pitchFamily="34" charset="0"/>
                <a:cs typeface="Arial" panose="020B0604020202020204" pitchFamily="34" charset="0"/>
              </a:rPr>
              <a:t>: Historical ways of working including the use of both the deficit and medical models, and a lack of understanding of evolving roles and responsibilities have impeded efficacy of approaches and negatively impacted on the development of transdisciplinary and collaborative approaches.  </a:t>
            </a:r>
            <a:endParaRPr lang="en-US" sz="1400" dirty="0">
              <a:effectLst/>
              <a:latin typeface="Arial" panose="020B0604020202020204" pitchFamily="34" charset="0"/>
              <a:cs typeface="Arial" panose="020B0604020202020204" pitchFamily="34" charset="0"/>
            </a:endParaRPr>
          </a:p>
          <a:p>
            <a:pPr marL="228600" indent="-228600">
              <a:lnSpc>
                <a:spcPct val="90000"/>
              </a:lnSpc>
              <a:spcBef>
                <a:spcPts val="1000"/>
              </a:spcBef>
              <a:spcAft>
                <a:spcPts val="600"/>
              </a:spcAft>
              <a:buFont typeface="Arial" panose="020B0604020202020204" pitchFamily="34" charset="0"/>
              <a:buChar char="•"/>
            </a:pPr>
            <a:r>
              <a:rPr lang="en-US" sz="1400" b="1" i="0" u="none" strike="noStrike" baseline="0" dirty="0">
                <a:latin typeface="Arial" panose="020B0604020202020204" pitchFamily="34" charset="0"/>
                <a:cs typeface="Arial" panose="020B0604020202020204" pitchFamily="34" charset="0"/>
              </a:rPr>
              <a:t>Wait times and lists</a:t>
            </a:r>
            <a:r>
              <a:rPr lang="en-US" sz="1400" b="0" i="0" u="none" strike="noStrike" baseline="0" dirty="0">
                <a:latin typeface="Arial" panose="020B0604020202020204" pitchFamily="34" charset="0"/>
                <a:cs typeface="Arial" panose="020B0604020202020204" pitchFamily="34" charset="0"/>
              </a:rPr>
              <a:t>: There are currently long waiting lists to access speech and language therapy in many areas. NHS England figures show that in September 2024, 64,604 children were on a waiting list for speech and language therapy – 41% of these (over 26,000) have been waiting more than 18 week. </a:t>
            </a:r>
          </a:p>
          <a:p>
            <a:pPr marL="228600" indent="-228600">
              <a:lnSpc>
                <a:spcPct val="90000"/>
              </a:lnSpc>
              <a:spcBef>
                <a:spcPts val="1000"/>
              </a:spcBef>
              <a:spcAft>
                <a:spcPts val="600"/>
              </a:spcAft>
              <a:buFont typeface="Arial" panose="020B0604020202020204" pitchFamily="34" charset="0"/>
              <a:buChar char="•"/>
            </a:pPr>
            <a:r>
              <a:rPr kumimoji="0" lang="en-US" sz="1400" b="1" i="0" u="none" strike="noStrike" cap="none" spc="0" normalizeH="0" baseline="0" noProof="0" dirty="0">
                <a:ln>
                  <a:noFill/>
                </a:ln>
                <a:effectLst/>
                <a:uLnTx/>
                <a:uFillTx/>
                <a:latin typeface="Arial" panose="020B0604020202020204" pitchFamily="34" charset="0"/>
                <a:cs typeface="Arial" panose="020B0604020202020204" pitchFamily="34" charset="0"/>
              </a:rPr>
              <a:t>Recruitment and retention: </a:t>
            </a:r>
            <a:r>
              <a:rPr kumimoji="0" lang="en-US" sz="1400" i="0" u="none" strike="noStrike" cap="none" spc="0" normalizeH="0" baseline="0" noProof="0" dirty="0">
                <a:ln>
                  <a:noFill/>
                </a:ln>
                <a:effectLst/>
                <a:uLnTx/>
                <a:uFillTx/>
                <a:latin typeface="Arial" panose="020B0604020202020204" pitchFamily="34" charset="0"/>
                <a:cs typeface="Arial" panose="020B0604020202020204" pitchFamily="34" charset="0"/>
              </a:rPr>
              <a:t>there are insufficient numbers of speech and language therapists to meet current and future levels of need. This issue is further compounded by the number of therapists leaving the profession or public sector. </a:t>
            </a:r>
          </a:p>
          <a:p>
            <a:pPr marL="228600" indent="-228600">
              <a:lnSpc>
                <a:spcPct val="90000"/>
              </a:lnSpc>
              <a:spcBef>
                <a:spcPts val="1000"/>
              </a:spcBef>
              <a:spcAft>
                <a:spcPts val="600"/>
              </a:spcAft>
              <a:buFont typeface="Arial" panose="020B0604020202020204" pitchFamily="34" charset="0"/>
              <a:buChar char="•"/>
            </a:pPr>
            <a:r>
              <a:rPr lang="en-US" sz="1400" b="1" i="0" u="none" strike="noStrike" baseline="0" dirty="0">
                <a:latin typeface="Arial" panose="020B0604020202020204" pitchFamily="34" charset="0"/>
                <a:cs typeface="Arial" panose="020B0604020202020204" pitchFamily="34" charset="0"/>
              </a:rPr>
              <a:t>Limited and inconsistent engagement with families: </a:t>
            </a:r>
            <a:r>
              <a:rPr lang="en-US" sz="1400" b="0" i="0" dirty="0">
                <a:effectLst/>
                <a:latin typeface="Arial" panose="020B0604020202020204" pitchFamily="34" charset="0"/>
                <a:cs typeface="Arial" panose="020B0604020202020204" pitchFamily="34" charset="0"/>
              </a:rPr>
              <a:t>This has led to parents and carers not being involved in shaping services, which can reduce the relevance and uptake of support and lead to increased dissatisfaction.  </a:t>
            </a:r>
          </a:p>
        </p:txBody>
      </p:sp>
      <p:sp>
        <p:nvSpPr>
          <p:cNvPr id="8" name="TextBox 7">
            <a:extLst>
              <a:ext uri="{FF2B5EF4-FFF2-40B4-BE49-F238E27FC236}">
                <a16:creationId xmlns:a16="http://schemas.microsoft.com/office/drawing/2014/main" id="{D0CC978C-C5B4-BE50-6137-50A3CA0B3354}"/>
              </a:ext>
            </a:extLst>
          </p:cNvPr>
          <p:cNvSpPr txBox="1"/>
          <p:nvPr/>
        </p:nvSpPr>
        <p:spPr>
          <a:xfrm>
            <a:off x="10099675" y="4011999"/>
            <a:ext cx="1421395" cy="646331"/>
          </a:xfrm>
          <a:prstGeom prst="rect">
            <a:avLst/>
          </a:prstGeom>
          <a:noFill/>
        </p:spPr>
        <p:txBody>
          <a:bodyPr wrap="square" rtlCol="0">
            <a:spAutoFit/>
          </a:bodyPr>
          <a:lstStyle/>
          <a:p>
            <a:pPr algn="ctr"/>
            <a:r>
              <a:rPr lang="en-GB" sz="1200" dirty="0">
                <a:latin typeface="Arial" panose="020B0604020202020204" pitchFamily="34" charset="0"/>
                <a:cs typeface="Arial" panose="020B0604020202020204" pitchFamily="34" charset="0"/>
              </a:rPr>
              <a:t>Glen Carter, Head of Scotland Office RCSLT, 2024.</a:t>
            </a:r>
          </a:p>
        </p:txBody>
      </p:sp>
      <p:pic>
        <p:nvPicPr>
          <p:cNvPr id="9" name="Picture 8">
            <a:extLst>
              <a:ext uri="{FF2B5EF4-FFF2-40B4-BE49-F238E27FC236}">
                <a16:creationId xmlns:a16="http://schemas.microsoft.com/office/drawing/2014/main" id="{873BCE96-188C-8C8D-F2BF-0C90C0E44115}"/>
              </a:ext>
            </a:extLst>
          </p:cNvPr>
          <p:cNvPicPr>
            <a:picLocks noChangeAspect="1"/>
          </p:cNvPicPr>
          <p:nvPr/>
        </p:nvPicPr>
        <p:blipFill rotWithShape="1">
          <a:blip r:embed="rId2"/>
          <a:srcRect l="10067" t="8759" r="8740" b="7418"/>
          <a:stretch/>
        </p:blipFill>
        <p:spPr bwMode="auto">
          <a:xfrm>
            <a:off x="8007350" y="1096079"/>
            <a:ext cx="4184650" cy="291592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05062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564E8A-CEC8-CA60-C349-847004A0F52B}"/>
              </a:ext>
            </a:extLst>
          </p:cNvPr>
          <p:cNvSpPr>
            <a:spLocks noGrp="1"/>
          </p:cNvSpPr>
          <p:nvPr>
            <p:ph idx="1"/>
          </p:nvPr>
        </p:nvSpPr>
        <p:spPr>
          <a:xfrm>
            <a:off x="9651400" y="3528320"/>
            <a:ext cx="2168066" cy="2597844"/>
          </a:xfrm>
        </p:spPr>
        <p:txBody>
          <a:bodyPr/>
          <a:lstStyle/>
          <a:p>
            <a:endParaRPr lang="en-GB"/>
          </a:p>
          <a:p>
            <a:endParaRPr lang="en-GB"/>
          </a:p>
        </p:txBody>
      </p:sp>
      <p:sp>
        <p:nvSpPr>
          <p:cNvPr id="7" name="TextBox 6">
            <a:extLst>
              <a:ext uri="{FF2B5EF4-FFF2-40B4-BE49-F238E27FC236}">
                <a16:creationId xmlns:a16="http://schemas.microsoft.com/office/drawing/2014/main" id="{D9BBAF86-B811-686D-9505-E21B3C19475B}"/>
              </a:ext>
            </a:extLst>
          </p:cNvPr>
          <p:cNvSpPr txBox="1"/>
          <p:nvPr/>
        </p:nvSpPr>
        <p:spPr>
          <a:xfrm>
            <a:off x="-2625213" y="731836"/>
            <a:ext cx="16709923" cy="5524589"/>
          </a:xfrm>
          <a:prstGeom prst="flowChartOnlineStorage">
            <a:avLst/>
          </a:prstGeom>
          <a:noFill/>
        </p:spPr>
        <p:txBody>
          <a:bodyPr wrap="square" lIns="91440" tIns="45720" rIns="91440" bIns="45720" anchor="t">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endParaRPr kumimoji="0" lang="en-GB" sz="1400" b="1" i="0" u="none" strike="noStrike" kern="1200" cap="none" spc="0" normalizeH="0" baseline="0" noProof="0" dirty="0">
              <a:ln>
                <a:noFill/>
              </a:ln>
              <a:solidFill>
                <a:srgbClr val="009639"/>
              </a:solidFill>
              <a:effectLst/>
              <a:uLnTx/>
              <a:uFillTx/>
              <a:latin typeface="Arial" panose="020B0604020202020204" pitchFamily="34" charset="0"/>
              <a:cs typeface="Arial" panose="020B0604020202020204" pitchFamily="34" charset="0"/>
            </a:endParaRPr>
          </a:p>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009639"/>
                </a:solidFill>
                <a:effectLst/>
                <a:uLnTx/>
                <a:uFillTx/>
                <a:latin typeface="Arial" panose="020B0604020202020204" pitchFamily="34" charset="0"/>
                <a:cs typeface="Arial" panose="020B0604020202020204" pitchFamily="34" charset="0"/>
              </a:rPr>
              <a:t>What is </a:t>
            </a:r>
            <a:r>
              <a:rPr lang="en-GB" sz="1400" b="1" dirty="0">
                <a:solidFill>
                  <a:srgbClr val="009639"/>
                </a:solidFill>
                <a:latin typeface="Arial" panose="020B0604020202020204" pitchFamily="34" charset="0"/>
                <a:cs typeface="Arial" panose="020B0604020202020204" pitchFamily="34" charset="0"/>
              </a:rPr>
              <a:t>Speech, Language and Communication Needs</a:t>
            </a:r>
            <a:r>
              <a:rPr kumimoji="0" lang="en-GB" sz="1400" b="1" i="0" u="none" strike="noStrike" kern="1200" cap="none" spc="0" normalizeH="0" baseline="0" noProof="0" dirty="0">
                <a:ln>
                  <a:noFill/>
                </a:ln>
                <a:solidFill>
                  <a:srgbClr val="009639"/>
                </a:solidFill>
                <a:effectLst/>
                <a:uLnTx/>
                <a:uFillTx/>
                <a:latin typeface="Arial" panose="020B0604020202020204" pitchFamily="34" charset="0"/>
                <a:cs typeface="Arial" panose="020B0604020202020204" pitchFamily="34" charset="0"/>
              </a:rPr>
              <a:t>?</a:t>
            </a: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lvl="0">
              <a:spcAft>
                <a:spcPts val="600"/>
              </a:spcAft>
            </a:pPr>
            <a:r>
              <a:rPr lang="en-US" sz="1400" kern="100" dirty="0">
                <a:effectLst/>
                <a:latin typeface="Arial" panose="020B0604020202020204" pitchFamily="34" charset="0"/>
                <a:ea typeface="Arial" panose="020B0604020202020204" pitchFamily="34" charset="0"/>
                <a:cs typeface="Arial" panose="020B0604020202020204" pitchFamily="34" charset="0"/>
              </a:rPr>
              <a:t>Whilst most children and young people will develop typical speech, language, and communication skills a substantial proportion will not. Within this strategy </a:t>
            </a:r>
            <a:r>
              <a:rPr lang="en-GB" sz="1400" kern="100" dirty="0">
                <a:effectLst/>
                <a:latin typeface="Arial" panose="020B0604020202020204" pitchFamily="34" charset="0"/>
                <a:ea typeface="Arial" panose="020B0604020202020204" pitchFamily="34" charset="0"/>
                <a:cs typeface="Arial" panose="020B0604020202020204" pitchFamily="34" charset="0"/>
              </a:rPr>
              <a:t>Speech, Language and Communication Needs (SLCN) is a term used to describe </a:t>
            </a:r>
            <a:r>
              <a:rPr lang="en-GB" sz="1400" b="1" i="1" kern="100" dirty="0">
                <a:effectLst/>
                <a:latin typeface="Arial" panose="020B0604020202020204" pitchFamily="34" charset="0"/>
                <a:ea typeface="Arial" panose="020B0604020202020204" pitchFamily="34" charset="0"/>
                <a:cs typeface="Arial" panose="020B0604020202020204" pitchFamily="34" charset="0"/>
              </a:rPr>
              <a:t>all</a:t>
            </a:r>
            <a:r>
              <a:rPr lang="en-GB" sz="1400" kern="100" dirty="0">
                <a:effectLst/>
                <a:latin typeface="Arial" panose="020B0604020202020204" pitchFamily="34" charset="0"/>
                <a:ea typeface="Arial" panose="020B0604020202020204" pitchFamily="34" charset="0"/>
                <a:cs typeface="Arial" panose="020B0604020202020204" pitchFamily="34" charset="0"/>
              </a:rPr>
              <a:t> children, young people and adults who find it difficult to develop the speech, language, and communication skills they need for life: for socialising, for learning, for well-being and good mental health and to increase opportunities for employment and participation. </a:t>
            </a:r>
            <a:r>
              <a:rPr lang="en-GB" sz="1400" kern="0" dirty="0">
                <a:solidFill>
                  <a:srgbClr val="000000"/>
                </a:solidFill>
                <a:effectLst/>
                <a:latin typeface="Arial" panose="020B0604020202020204" pitchFamily="34" charset="0"/>
                <a:ea typeface="Arial" panose="020B0604020202020204" pitchFamily="34" charset="0"/>
                <a:cs typeface="Arial" panose="020B0604020202020204" pitchFamily="34" charset="0"/>
              </a:rPr>
              <a:t>Speech, language, and communication needs can affect children, young people, and adults of all ages and from all backgrounds. For some, the needs may be mild or transitory whilst in others they are more serious and persistent. </a:t>
            </a:r>
            <a:endParaRPr lang="en-GB" sz="1400" kern="1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algn="l">
              <a:spcAft>
                <a:spcPts val="600"/>
              </a:spcAft>
            </a:pPr>
            <a:r>
              <a:rPr lang="en-GB" sz="1400" kern="100" dirty="0">
                <a:effectLst/>
                <a:latin typeface="Arial" panose="020B0604020202020204" pitchFamily="34" charset="0"/>
                <a:ea typeface="Arial" panose="020B0604020202020204" pitchFamily="34" charset="0"/>
                <a:cs typeface="Arial" panose="020B0604020202020204" pitchFamily="34" charset="0"/>
              </a:rPr>
              <a:t>There are many reasons why children and young people may struggle to develop these core skills. There is significant evidence that there is an association between social disadvantage and a child’s ability to develop effective speech, language and communication skills. </a:t>
            </a:r>
          </a:p>
          <a:p>
            <a:pPr algn="l">
              <a:spcAft>
                <a:spcPts val="600"/>
              </a:spcAft>
            </a:pPr>
            <a:r>
              <a:rPr lang="en-GB" sz="1400" kern="100" dirty="0">
                <a:effectLst/>
                <a:latin typeface="Arial" panose="020B0604020202020204" pitchFamily="34" charset="0"/>
                <a:ea typeface="Arial" panose="020B0604020202020204" pitchFamily="34" charset="0"/>
                <a:cs typeface="Arial" panose="020B0604020202020204" pitchFamily="34" charset="0"/>
              </a:rPr>
              <a:t>Pre-Covid 19 pandemic research found that at least:</a:t>
            </a:r>
          </a:p>
          <a:p>
            <a:pPr marL="285750" indent="-285750" algn="l">
              <a:spcAft>
                <a:spcPts val="600"/>
              </a:spcAft>
              <a:buFont typeface="Arial" panose="020B0604020202020204" pitchFamily="34" charset="0"/>
              <a:buChar char="•"/>
            </a:pPr>
            <a:r>
              <a:rPr lang="en-GB" sz="1400" kern="100" dirty="0">
                <a:effectLst/>
                <a:latin typeface="Arial" panose="020B0604020202020204" pitchFamily="34" charset="0"/>
                <a:ea typeface="Arial" panose="020B0604020202020204" pitchFamily="34" charset="0"/>
                <a:cs typeface="Arial" panose="020B0604020202020204" pitchFamily="34" charset="0"/>
              </a:rPr>
              <a:t>50% of children in socially disadvantaged areas were entering the Early Years Foundation Stage with lower levels of speech and language skills than expected</a:t>
            </a:r>
          </a:p>
          <a:p>
            <a:pPr marL="285750" indent="-285750" algn="l">
              <a:spcAft>
                <a:spcPts val="600"/>
              </a:spcAft>
              <a:buFont typeface="Arial" panose="020B0604020202020204" pitchFamily="34" charset="0"/>
              <a:buChar char="•"/>
            </a:pPr>
            <a:r>
              <a:rPr lang="en-GB" sz="1400" kern="100" dirty="0">
                <a:latin typeface="Arial" panose="020B0604020202020204" pitchFamily="34" charset="0"/>
                <a:ea typeface="Arial" panose="020B0604020202020204" pitchFamily="34" charset="0"/>
                <a:cs typeface="Arial" panose="020B0604020202020204" pitchFamily="34" charset="0"/>
              </a:rPr>
              <a:t>at least </a:t>
            </a:r>
            <a:r>
              <a:rPr lang="en-GB" sz="1400" b="0" i="0" u="none" strike="noStrike" baseline="0" dirty="0">
                <a:latin typeface="Arial" panose="020B0604020202020204" pitchFamily="34" charset="0"/>
                <a:cs typeface="Arial" panose="020B0604020202020204" pitchFamily="34" charset="0"/>
              </a:rPr>
              <a:t>23% of five-year olds eligible for free school meals were not meeting the expected levels in speech, language and communication at the end of Reception, compared to 13% of those not eligible for free school meals. </a:t>
            </a:r>
          </a:p>
          <a:p>
            <a:pPr algn="l">
              <a:spcAft>
                <a:spcPts val="600"/>
              </a:spcAft>
            </a:pPr>
            <a:r>
              <a:rPr lang="en-GB" sz="1400" kern="100" dirty="0">
                <a:effectLst/>
                <a:latin typeface="Arial" panose="020B0604020202020204" pitchFamily="34" charset="0"/>
                <a:ea typeface="Arial" panose="020B0604020202020204" pitchFamily="34" charset="0"/>
                <a:cs typeface="Arial" panose="020B0604020202020204" pitchFamily="34" charset="0"/>
              </a:rPr>
              <a:t>Since the COVID-19 pandemic these numbers are now expected to be higher in all geographical areas, due to the children and young people missing out on ‘communication rich experiences’. Whilst long-term empirical data relating to this is still being collated initial findings have led to increasing concerns not only for the school readiness of those children entering the Early Years Foundation Stage but also for those children transitioning from primary to secondary school with over 60% of teachers reporting that pupils are behind with the speech, language and communication skills and having significant concerns about their ability to catch up. </a:t>
            </a:r>
          </a:p>
          <a:p>
            <a:pPr lvl="0">
              <a:spcAft>
                <a:spcPts val="600"/>
              </a:spcAft>
            </a:pPr>
            <a:endParaRPr lang="en-GB" sz="1400" kern="100" dirty="0">
              <a:effectLst/>
              <a:latin typeface="Arial" panose="020B0604020202020204" pitchFamily="34" charset="0"/>
              <a:ea typeface="Arial" panose="020B0604020202020204" pitchFamily="34" charset="0"/>
              <a:cs typeface="Arial" panose="020B0604020202020204" pitchFamily="34" charset="0"/>
            </a:endParaRPr>
          </a:p>
          <a:p>
            <a:pPr lvl="0">
              <a:spcAft>
                <a:spcPts val="600"/>
              </a:spcAft>
              <a:tabLst>
                <a:tab pos="3505200" algn="l"/>
              </a:tabLst>
            </a:pPr>
            <a:endParaRPr lang="en-GB" sz="14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9" name="Title 1">
            <a:extLst>
              <a:ext uri="{FF2B5EF4-FFF2-40B4-BE49-F238E27FC236}">
                <a16:creationId xmlns:a16="http://schemas.microsoft.com/office/drawing/2014/main" id="{4CD67B0C-5258-286C-98EE-A3D8B146E8E6}"/>
              </a:ext>
            </a:extLst>
          </p:cNvPr>
          <p:cNvSpPr txBox="1">
            <a:spLocks/>
          </p:cNvSpPr>
          <p:nvPr/>
        </p:nvSpPr>
        <p:spPr>
          <a:xfrm>
            <a:off x="0" y="-1"/>
            <a:ext cx="12192000" cy="720000"/>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j-ea"/>
                <a:cs typeface="Arial"/>
              </a:rPr>
              <a:t>Understanding Speech, Language and Communication Needs</a:t>
            </a:r>
          </a:p>
        </p:txBody>
      </p:sp>
    </p:spTree>
    <p:extLst>
      <p:ext uri="{BB962C8B-B14F-4D97-AF65-F5344CB8AC3E}">
        <p14:creationId xmlns:p14="http://schemas.microsoft.com/office/powerpoint/2010/main" val="3001477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0CFE211E-B7D6-81E8-CC05-F8B2119AB4AE}"/>
              </a:ext>
            </a:extLst>
          </p:cNvPr>
          <p:cNvSpPr>
            <a:spLocks noGrp="1"/>
          </p:cNvSpPr>
          <p:nvPr>
            <p:ph idx="1"/>
          </p:nvPr>
        </p:nvSpPr>
        <p:spPr>
          <a:xfrm>
            <a:off x="383458" y="353961"/>
            <a:ext cx="11503742" cy="6371304"/>
          </a:xfrm>
        </p:spPr>
        <p:txBody>
          <a:bodyPr>
            <a:normAutofit/>
          </a:bodyPr>
          <a:lstStyle/>
          <a:p>
            <a:pPr marL="0" indent="0">
              <a:spcBef>
                <a:spcPts val="600"/>
              </a:spcBef>
              <a:spcAft>
                <a:spcPts val="600"/>
              </a:spcAft>
              <a:buNone/>
              <a:tabLst>
                <a:tab pos="3505200" algn="l"/>
              </a:tabLst>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a:t>
            </a:r>
            <a:r>
              <a:rPr lang="en-GB" sz="1400" dirty="0">
                <a:effectLst/>
                <a:latin typeface="Arial" panose="020B0604020202020204" pitchFamily="34" charset="0"/>
                <a:ea typeface="Times New Roman" panose="02020603050405020304" pitchFamily="18" charset="0"/>
                <a:cs typeface="Arial" panose="020B0604020202020204" pitchFamily="34" charset="0"/>
              </a:rPr>
              <a:t>ithin this strategy SLCN is understood partly as a public health and equalities concern which necessitates us placing an emphasis on planning for areas where we </a:t>
            </a:r>
            <a:r>
              <a:rPr lang="en-GB" sz="1400" kern="100" dirty="0">
                <a:effectLst/>
                <a:latin typeface="Arial" panose="020B0604020202020204" pitchFamily="34" charset="0"/>
                <a:ea typeface="Arial" panose="020B0604020202020204" pitchFamily="34" charset="0"/>
                <a:cs typeface="Arial" panose="020B0604020202020204" pitchFamily="34" charset="0"/>
              </a:rPr>
              <a:t>know there is more social disadvantage as part of our prevention and promotion approaches. </a:t>
            </a:r>
          </a:p>
          <a:p>
            <a:pPr marL="0" lvl="0" indent="0">
              <a:spcBef>
                <a:spcPts val="600"/>
              </a:spcBef>
              <a:spcAft>
                <a:spcPts val="600"/>
              </a:spcAft>
              <a:buNone/>
              <a:tabLst>
                <a:tab pos="3505200" algn="l"/>
              </a:tabLst>
            </a:pPr>
            <a:r>
              <a:rPr lang="en-GB" sz="1400" dirty="0">
                <a:effectLst/>
                <a:latin typeface="Arial" panose="020B0604020202020204" pitchFamily="34" charset="0"/>
                <a:ea typeface="Times New Roman" panose="02020603050405020304" pitchFamily="18" charset="0"/>
                <a:cs typeface="Arial" panose="020B0604020202020204" pitchFamily="34" charset="0"/>
              </a:rPr>
              <a:t>In addition, for at least 10% of our population SLCN will be a persistent, lifelong core area of need that significantly impacts on ‘everyday social interactions or educational progress... and is an indicator as poor prognosis’  </a:t>
            </a: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For this group of our population the term language disorder is often used alongside the term of SLCN. </a:t>
            </a:r>
            <a:endParaRPr lang="en-GB" sz="14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Font typeface="Courier New" panose="02070309020205020404" pitchFamily="49" charset="0"/>
              <a:buChar char="o"/>
              <a:tabLst>
                <a:tab pos="3505200" algn="l"/>
              </a:tabLst>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7.5% of this group will have Developmental Language Disorder. </a:t>
            </a:r>
            <a:endParaRPr lang="en-GB" sz="14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Font typeface="Courier New" panose="02070309020205020404" pitchFamily="49" charset="0"/>
              <a:buChar char="o"/>
              <a:tabLst>
                <a:tab pos="3505200" algn="l"/>
              </a:tabLst>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remaining 2.5% will have a language disorder</a:t>
            </a:r>
            <a:r>
              <a:rPr lang="en-GB" sz="1400" dirty="0">
                <a:effectLst/>
                <a:latin typeface="Arial" panose="020B0604020202020204" pitchFamily="34" charset="0"/>
                <a:ea typeface="Times New Roman" panose="02020603050405020304" pitchFamily="18" charset="0"/>
                <a:cs typeface="Arial" panose="020B0604020202020204" pitchFamily="34" charset="0"/>
              </a:rPr>
              <a:t> and a biomedical condition, including but not limited to Autism, known genetic conditions, acquired brain injury, sensorineural hearing loss and intellectual disability. </a:t>
            </a:r>
          </a:p>
          <a:p>
            <a:pPr marL="0" lvl="0" indent="0">
              <a:spcBef>
                <a:spcPts val="600"/>
              </a:spcBef>
              <a:spcAft>
                <a:spcPts val="600"/>
              </a:spcAft>
              <a:buNone/>
              <a:tabLst>
                <a:tab pos="3505200" algn="l"/>
              </a:tabLst>
            </a:pPr>
            <a:r>
              <a:rPr lang="en-GB" sz="1400" dirty="0">
                <a:effectLst/>
                <a:latin typeface="Arial" panose="020B0604020202020204" pitchFamily="34" charset="0"/>
                <a:ea typeface="Times New Roman" panose="02020603050405020304" pitchFamily="18" charset="0"/>
                <a:cs typeface="Arial" panose="020B0604020202020204" pitchFamily="34" charset="0"/>
              </a:rPr>
              <a:t>Many children and young people with a language disorder will also have co-occurring conditions including, but not limited to, attention, auditory processing, adaptive behaviour, literacy, and dyspraxia. </a:t>
            </a:r>
          </a:p>
          <a:p>
            <a:pPr marL="0" lvl="0" indent="0">
              <a:spcBef>
                <a:spcPts val="600"/>
              </a:spcBef>
              <a:spcAft>
                <a:spcPts val="600"/>
              </a:spcAft>
              <a:buNone/>
              <a:tabLst>
                <a:tab pos="3505200" algn="l"/>
              </a:tabLst>
            </a:pPr>
            <a:r>
              <a:rPr lang="en-GB" sz="1400" dirty="0">
                <a:effectLst/>
                <a:latin typeface="Arial" panose="020B0604020202020204" pitchFamily="34" charset="0"/>
                <a:ea typeface="Times New Roman" panose="02020603050405020304" pitchFamily="18" charset="0"/>
                <a:cs typeface="Arial" panose="020B0604020202020204" pitchFamily="34" charset="0"/>
              </a:rPr>
              <a:t>It is important to note that SLCN is also a need associated with many neurodivergent conditions and this strategy needs to be understood within the context of the neurodiversity strategy.</a:t>
            </a:r>
          </a:p>
          <a:p>
            <a:pPr marL="0" lvl="0" indent="0">
              <a:spcBef>
                <a:spcPts val="600"/>
              </a:spcBef>
              <a:spcAft>
                <a:spcPts val="600"/>
              </a:spcAft>
              <a:buNone/>
              <a:tabLst>
                <a:tab pos="3505200" algn="l"/>
              </a:tabLst>
            </a:pPr>
            <a:r>
              <a:rPr lang="en-GB" sz="1400" dirty="0">
                <a:ea typeface="Times New Roman" panose="02020603050405020304" pitchFamily="18" charset="0"/>
              </a:rPr>
              <a:t>See Appendix 1.</a:t>
            </a:r>
            <a:r>
              <a:rPr lang="en-GB" sz="1400" dirty="0">
                <a:effectLst/>
                <a:latin typeface="Arial" panose="020B0604020202020204" pitchFamily="34" charset="0"/>
                <a:ea typeface="Times New Roman" panose="02020603050405020304" pitchFamily="18" charset="0"/>
                <a:cs typeface="Arial" panose="020B0604020202020204" pitchFamily="34" charset="0"/>
              </a:rPr>
              <a:t> </a:t>
            </a:r>
            <a:endParaRPr lang="en-GB" sz="1400" dirty="0"/>
          </a:p>
        </p:txBody>
      </p:sp>
      <p:sp>
        <p:nvSpPr>
          <p:cNvPr id="3" name="TextBox 2">
            <a:extLst>
              <a:ext uri="{FF2B5EF4-FFF2-40B4-BE49-F238E27FC236}">
                <a16:creationId xmlns:a16="http://schemas.microsoft.com/office/drawing/2014/main" id="{77109033-87C3-0A86-FF88-BE8E092E88E8}"/>
              </a:ext>
            </a:extLst>
          </p:cNvPr>
          <p:cNvSpPr txBox="1"/>
          <p:nvPr/>
        </p:nvSpPr>
        <p:spPr>
          <a:xfrm>
            <a:off x="383458" y="4320583"/>
            <a:ext cx="11425084" cy="2031325"/>
          </a:xfrm>
          <a:prstGeom prst="rect">
            <a:avLst/>
          </a:prstGeom>
          <a:noFill/>
          <a:ln w="57150">
            <a:solidFill>
              <a:schemeClr val="accent1"/>
            </a:solidFill>
          </a:ln>
        </p:spPr>
        <p:txBody>
          <a:bodyPr wrap="square" rtlCol="0">
            <a:spAutoFit/>
          </a:bodyPr>
          <a:lstStyle/>
          <a:p>
            <a:pPr algn="ctr"/>
            <a:r>
              <a:rPr lang="en-GB" sz="1400" dirty="0">
                <a:solidFill>
                  <a:srgbClr val="3D3C3B"/>
                </a:solidFill>
                <a:latin typeface="Arial" panose="020B0604020202020204" pitchFamily="34" charset="0"/>
                <a:cs typeface="Arial" panose="020B0604020202020204" pitchFamily="34" charset="0"/>
              </a:rPr>
              <a:t>‘</a:t>
            </a:r>
            <a:r>
              <a:rPr lang="en-GB" sz="1400" b="0" i="0" u="none" strike="noStrike" baseline="0" dirty="0">
                <a:solidFill>
                  <a:srgbClr val="3D3C3B"/>
                </a:solidFill>
                <a:latin typeface="Arial" panose="020B0604020202020204" pitchFamily="34" charset="0"/>
                <a:cs typeface="Arial" panose="020B0604020202020204" pitchFamily="34" charset="0"/>
              </a:rPr>
              <a:t>Commissioning should be based on a robust analysis of the needs of the local population in order to ensure the right support is available’. Speech and Language UK (ICAN) and RCSLT, 2018</a:t>
            </a:r>
          </a:p>
          <a:p>
            <a:pPr algn="ctr"/>
            <a:endParaRPr lang="en-GB" sz="1400" b="0" i="0" u="none" strike="noStrike" baseline="0" dirty="0">
              <a:solidFill>
                <a:srgbClr val="3D3C3B"/>
              </a:solidFill>
              <a:latin typeface="Arial" panose="020B0604020202020204" pitchFamily="34" charset="0"/>
              <a:cs typeface="Arial" panose="020B0604020202020204" pitchFamily="34" charset="0"/>
            </a:endParaRPr>
          </a:p>
          <a:p>
            <a:pPr algn="ctr"/>
            <a:r>
              <a:rPr lang="en-GB" sz="1400" b="0" i="0" u="none" strike="noStrike" baseline="0" dirty="0">
                <a:latin typeface="Arial" panose="020B0604020202020204" pitchFamily="34" charset="0"/>
                <a:cs typeface="Arial" panose="020B0604020202020204" pitchFamily="34" charset="0"/>
              </a:rPr>
              <a:t>‘Identification of needs is important because needs, rather than a diagnostic category, should determine resources applied to supporting the child’. Better Communication Research Programme 4</a:t>
            </a:r>
          </a:p>
          <a:p>
            <a:pPr algn="ctr"/>
            <a:endParaRPr lang="en-GB" sz="1400" b="0" i="0" u="none" strike="noStrike" baseline="0" dirty="0">
              <a:latin typeface="Arial" panose="020B0604020202020204" pitchFamily="34" charset="0"/>
              <a:cs typeface="Arial" panose="020B0604020202020204" pitchFamily="34" charset="0"/>
            </a:endParaRPr>
          </a:p>
          <a:p>
            <a:pPr algn="ctr"/>
            <a:r>
              <a:rPr lang="en-GB" sz="1400" i="0" u="none" strike="noStrike" baseline="0" dirty="0">
                <a:solidFill>
                  <a:srgbClr val="000000"/>
                </a:solidFill>
                <a:latin typeface="Arial" panose="020B0604020202020204" pitchFamily="34" charset="0"/>
                <a:cs typeface="Arial" panose="020B0604020202020204" pitchFamily="34" charset="0"/>
              </a:rPr>
              <a:t>‘Intervention and educational provision should be based NOT on the diagnosis, but on the child’s detailed profile, severity and functioning in their current environment</a:t>
            </a:r>
            <a:r>
              <a:rPr lang="en-GB" sz="1400" dirty="0">
                <a:solidFill>
                  <a:srgbClr val="000000"/>
                </a:solidFill>
                <a:latin typeface="Arial" panose="020B0604020202020204" pitchFamily="34" charset="0"/>
                <a:cs typeface="Arial" panose="020B0604020202020204" pitchFamily="34" charset="0"/>
              </a:rPr>
              <a:t>. </a:t>
            </a:r>
            <a:r>
              <a:rPr lang="en-GB" sz="1400" i="0" u="none" strike="noStrike" baseline="0" dirty="0">
                <a:solidFill>
                  <a:srgbClr val="000000"/>
                </a:solidFill>
                <a:latin typeface="Arial" panose="020B0604020202020204" pitchFamily="34" charset="0"/>
                <a:cs typeface="Arial" panose="020B0604020202020204" pitchFamily="34" charset="0"/>
              </a:rPr>
              <a:t>Therefore, need for intervention and nature of that intervention may change with time even if the core difficulties remain’ Dr S </a:t>
            </a:r>
            <a:r>
              <a:rPr lang="en-GB" sz="1400" i="0" u="none" strike="noStrike" baseline="0" dirty="0" err="1">
                <a:solidFill>
                  <a:srgbClr val="000000"/>
                </a:solidFill>
                <a:latin typeface="Arial" panose="020B0604020202020204" pitchFamily="34" charset="0"/>
                <a:cs typeface="Arial" panose="020B0604020202020204" pitchFamily="34" charset="0"/>
              </a:rPr>
              <a:t>Ebbels</a:t>
            </a:r>
            <a:r>
              <a:rPr lang="en-GB" sz="1400" i="0" u="none" strike="noStrike" baseline="0" dirty="0">
                <a:solidFill>
                  <a:srgbClr val="000000"/>
                </a:solidFill>
                <a:latin typeface="Arial" panose="020B0604020202020204" pitchFamily="34" charset="0"/>
                <a:cs typeface="Arial" panose="020B0604020202020204" pitchFamily="34" charset="0"/>
              </a:rPr>
              <a:t> (2018)</a:t>
            </a:r>
          </a:p>
        </p:txBody>
      </p:sp>
    </p:spTree>
    <p:extLst>
      <p:ext uri="{BB962C8B-B14F-4D97-AF65-F5344CB8AC3E}">
        <p14:creationId xmlns:p14="http://schemas.microsoft.com/office/powerpoint/2010/main" val="2359030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564E8A-CEC8-CA60-C349-847004A0F52B}"/>
              </a:ext>
            </a:extLst>
          </p:cNvPr>
          <p:cNvSpPr>
            <a:spLocks noGrp="1"/>
          </p:cNvSpPr>
          <p:nvPr>
            <p:ph sz="half" idx="2"/>
          </p:nvPr>
        </p:nvSpPr>
        <p:spPr/>
        <p:txBody>
          <a:bodyPr/>
          <a:lstStyle/>
          <a:p>
            <a:endParaRPr lang="en-GB"/>
          </a:p>
          <a:p>
            <a:endParaRPr lang="en-GB"/>
          </a:p>
        </p:txBody>
      </p:sp>
      <p:sp>
        <p:nvSpPr>
          <p:cNvPr id="7" name="TextBox 6">
            <a:extLst>
              <a:ext uri="{FF2B5EF4-FFF2-40B4-BE49-F238E27FC236}">
                <a16:creationId xmlns:a16="http://schemas.microsoft.com/office/drawing/2014/main" id="{D9BBAF86-B811-686D-9505-E21B3C19475B}"/>
              </a:ext>
            </a:extLst>
          </p:cNvPr>
          <p:cNvSpPr txBox="1"/>
          <p:nvPr/>
        </p:nvSpPr>
        <p:spPr>
          <a:xfrm>
            <a:off x="120914" y="744279"/>
            <a:ext cx="11964966" cy="598625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009639"/>
                </a:solidFill>
                <a:effectLst/>
                <a:uLnTx/>
                <a:uFillTx/>
                <a:latin typeface="Arial" panose="020B0604020202020204" pitchFamily="34" charset="0"/>
                <a:ea typeface="Times New Roman" panose="02020603050405020304" pitchFamily="18" charset="0"/>
                <a:cs typeface="Times New Roman" panose="02020603050405020304" pitchFamily="18" charset="0"/>
              </a:rPr>
              <a:t>Population: </a:t>
            </a:r>
            <a:r>
              <a:rPr kumimoji="0" lang="en-GB" sz="1400"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Times New Roman" panose="02020603050405020304" pitchFamily="18" charset="0"/>
              </a:rPr>
              <a:t>The population in Devon is older than the overall population of England and population growth is above average. 19.2% of the population are aged between 0-18 years.   </a:t>
            </a:r>
            <a:r>
              <a:rPr kumimoji="0" lang="en-GB" sz="1400" b="1"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600"/>
              </a:spcAft>
              <a:buClrTx/>
              <a:buSzTx/>
              <a:buFontTx/>
              <a:buNone/>
              <a:tabLst/>
              <a:defRPr/>
            </a:pPr>
            <a:endParaRPr lang="en-GB" sz="1400" b="1" dirty="0">
              <a:solidFill>
                <a:srgbClr val="009639"/>
              </a:solidFill>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GB" sz="1400" b="1" i="0" u="none" strike="noStrike" kern="1200" cap="none" spc="0" normalizeH="0" baseline="0" noProof="0" dirty="0">
              <a:ln>
                <a:noFill/>
              </a:ln>
              <a:solidFill>
                <a:srgbClr val="009639"/>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GB" sz="1400" b="1" i="0" u="none" strike="noStrike" kern="1200" cap="none" spc="0" normalizeH="0" baseline="0" noProof="0" dirty="0">
              <a:ln>
                <a:noFill/>
              </a:ln>
              <a:solidFill>
                <a:srgbClr val="009639"/>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defTabSz="457200">
              <a:spcAft>
                <a:spcPts val="600"/>
              </a:spcAft>
              <a:defRPr/>
            </a:pPr>
            <a:endParaRPr lang="en-GB" sz="1400" b="1" dirty="0">
              <a:solidFill>
                <a:srgbClr val="009639"/>
              </a:solidFill>
              <a:latin typeface="Arial" panose="020B0604020202020204" pitchFamily="34" charset="0"/>
              <a:ea typeface="Times New Roman" panose="02020603050405020304" pitchFamily="18" charset="0"/>
              <a:cs typeface="Times New Roman" panose="02020603050405020304" pitchFamily="18" charset="0"/>
            </a:endParaRPr>
          </a:p>
          <a:p>
            <a:pPr defTabSz="457200">
              <a:spcAft>
                <a:spcPts val="600"/>
              </a:spcAft>
              <a:defRPr/>
            </a:pPr>
            <a:r>
              <a:rPr kumimoji="0" lang="en-GB" sz="1400" b="1" i="0" u="none" strike="noStrike" kern="1200" cap="none" spc="0" normalizeH="0" baseline="0" noProof="0" dirty="0">
                <a:ln>
                  <a:noFill/>
                </a:ln>
                <a:solidFill>
                  <a:srgbClr val="009639"/>
                </a:solidFill>
                <a:effectLst/>
                <a:uLnTx/>
                <a:uFillTx/>
                <a:latin typeface="Arial" panose="020B0604020202020204" pitchFamily="34" charset="0"/>
                <a:ea typeface="Times New Roman" panose="02020603050405020304" pitchFamily="18" charset="0"/>
                <a:cs typeface="Times New Roman" panose="02020603050405020304" pitchFamily="18" charset="0"/>
              </a:rPr>
              <a:t>Predicted level of SLCN: </a:t>
            </a:r>
            <a:r>
              <a:rPr lang="en-GB" sz="1400" dirty="0">
                <a:effectLst/>
                <a:latin typeface="Arial" panose="020B0604020202020204" pitchFamily="34" charset="0"/>
                <a:ea typeface="Times New Roman" panose="02020603050405020304" pitchFamily="18" charset="0"/>
              </a:rPr>
              <a:t>In line with national recommendations which states that ‘commissioners need to apply both predictive population-based calculations based on a broad definition of SLCN and analysis of real time profiling data from the SEN system in order to triangulate the need in a given (geographical) area’ a needs assessment was completed by Better Communication CIC© in 2023 using The Balanced System® Framework. </a:t>
            </a:r>
            <a:endParaRPr lang="en-GB" sz="1400" kern="100" dirty="0">
              <a:effectLst/>
              <a:latin typeface="Arial" panose="020B0604020202020204" pitchFamily="34" charset="0"/>
              <a:ea typeface="Arial" panose="020B060402020202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600"/>
              </a:spcAft>
              <a:buClrTx/>
              <a:buSzTx/>
              <a:buFontTx/>
              <a:buNone/>
              <a:tabLst/>
              <a:defRPr/>
            </a:pPr>
            <a:r>
              <a:rPr lang="en-GB" sz="1400" dirty="0">
                <a:effectLst/>
                <a:latin typeface="Arial" panose="020B0604020202020204" pitchFamily="34" charset="0"/>
                <a:ea typeface="Times New Roman" panose="02020603050405020304" pitchFamily="18" charset="0"/>
              </a:rPr>
              <a:t>Using a propriety formula by Better Communication CIC that considers the prevalence rates of language disorders, and the risk factors associated with social disadvantage the predicted level of SLCN as a number and percentage of the population is high across Devon ICS. </a:t>
            </a:r>
            <a:endParaRPr kumimoji="0" lang="en-GB" sz="1400" b="1" i="0" u="none" strike="noStrike" kern="1200" cap="none" spc="0" normalizeH="0" baseline="0" noProof="0" dirty="0">
              <a:ln>
                <a:noFill/>
              </a:ln>
              <a:solidFill>
                <a:srgbClr val="009639"/>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GB" sz="1400" b="1" i="0" u="none" strike="noStrike" kern="1200" cap="none" spc="0" normalizeH="0" baseline="0" noProof="0" dirty="0">
              <a:ln>
                <a:noFill/>
              </a:ln>
              <a:solidFill>
                <a:srgbClr val="009639"/>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600"/>
              </a:spcAft>
              <a:buClrTx/>
              <a:buSzTx/>
              <a:buFontTx/>
              <a:buNone/>
              <a:tabLst/>
              <a:defRPr/>
            </a:pPr>
            <a:endParaRPr lang="en-GB" sz="1400" b="1" dirty="0">
              <a:solidFill>
                <a:srgbClr val="009639"/>
              </a:solidFill>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GB" sz="1400" b="1" i="0" u="none" strike="noStrike" kern="1200" cap="none" spc="0" normalizeH="0" baseline="0" noProof="0" dirty="0">
              <a:ln>
                <a:noFill/>
              </a:ln>
              <a:solidFill>
                <a:srgbClr val="009639"/>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600"/>
              </a:spcAft>
              <a:buClrTx/>
              <a:buSzTx/>
              <a:buFontTx/>
              <a:buNone/>
              <a:tabLst/>
              <a:defRPr/>
            </a:pPr>
            <a:endParaRPr lang="en-GB" sz="1400" b="1" dirty="0">
              <a:solidFill>
                <a:srgbClr val="009639"/>
              </a:solidFill>
              <a:latin typeface="Arial" panose="020B0604020202020204" pitchFamily="34" charset="0"/>
              <a:ea typeface="Times New Roman" panose="02020603050405020304" pitchFamily="18" charset="0"/>
              <a:cs typeface="Times New Roman" panose="02020603050405020304" pitchFamily="18" charset="0"/>
            </a:endParaRPr>
          </a:p>
          <a:p>
            <a:pPr defTabSz="457200">
              <a:spcAft>
                <a:spcPts val="600"/>
              </a:spcAft>
              <a:defRPr/>
            </a:pPr>
            <a:endParaRPr lang="en-GB" sz="1400" b="1" dirty="0">
              <a:solidFill>
                <a:srgbClr val="009639"/>
              </a:solidFill>
              <a:latin typeface="Arial" panose="020B0604020202020204" pitchFamily="34" charset="0"/>
              <a:ea typeface="Times New Roman" panose="02020603050405020304" pitchFamily="18" charset="0"/>
              <a:cs typeface="Times New Roman" panose="02020603050405020304" pitchFamily="18" charset="0"/>
            </a:endParaRPr>
          </a:p>
          <a:p>
            <a:pPr defTabSz="457200">
              <a:spcAft>
                <a:spcPts val="600"/>
              </a:spcAft>
              <a:defRPr/>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It is imperative that this data, which is also available at a district, ward and locality level, is </a:t>
            </a:r>
            <a:r>
              <a:rPr lang="en-GB" sz="1400" dirty="0">
                <a:effectLst/>
                <a:latin typeface="Arial" panose="020B0604020202020204" pitchFamily="34" charset="0"/>
                <a:ea typeface="Times New Roman" panose="02020603050405020304" pitchFamily="18" charset="0"/>
                <a:cs typeface="Arial" panose="020B0604020202020204" pitchFamily="34" charset="0"/>
              </a:rPr>
              <a:t>understood and used strategically to plan and deliver services and support. This will enable partners to plan for areas proactively and equitably and adjust the offer accordingly where there is higher level of predicted need. </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600"/>
              </a:spcAft>
              <a:buClrTx/>
              <a:buSzTx/>
              <a:buFontTx/>
              <a:buNone/>
              <a:tabLst/>
              <a:defRPr/>
            </a:pPr>
            <a:endParaRPr lang="en-GB" sz="1400" b="1" dirty="0">
              <a:solidFill>
                <a:srgbClr val="009639"/>
              </a:solidFill>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GB" sz="1400" b="1" i="0" u="none" strike="noStrike" kern="1200" cap="none" spc="0" normalizeH="0" baseline="0" noProof="0" dirty="0">
              <a:ln>
                <a:noFill/>
              </a:ln>
              <a:solidFill>
                <a:srgbClr val="009639"/>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GB" sz="1400" b="1" i="0" u="none" strike="noStrike" kern="1200" cap="none" spc="0" normalizeH="0" baseline="0" noProof="0" dirty="0">
              <a:ln>
                <a:noFill/>
              </a:ln>
              <a:solidFill>
                <a:srgbClr val="009639"/>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4CD67B0C-5258-286C-98EE-A3D8B146E8E6}"/>
              </a:ext>
            </a:extLst>
          </p:cNvPr>
          <p:cNvSpPr txBox="1">
            <a:spLocks/>
          </p:cNvSpPr>
          <p:nvPr/>
        </p:nvSpPr>
        <p:spPr>
          <a:xfrm>
            <a:off x="0" y="-1"/>
            <a:ext cx="12192000" cy="720000"/>
          </a:xfrm>
          <a:prstGeom prst="rect">
            <a:avLst/>
          </a:prstGeom>
          <a:solidFill>
            <a:schemeClr val="accent1">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Strategic Drivers: </a:t>
            </a:r>
            <a:r>
              <a:rPr lang="en-GB" sz="2400" b="0" dirty="0">
                <a:solidFill>
                  <a:srgbClr val="FFFFFF"/>
                </a:solidFill>
              </a:rPr>
              <a:t>Level of n</a:t>
            </a:r>
            <a:r>
              <a:rPr kumimoji="0" lang="en-GB" sz="2400" b="0" i="0" u="none" strike="noStrike" kern="1200" cap="none" spc="0" normalizeH="0" baseline="0" noProof="0" dirty="0" err="1">
                <a:ln>
                  <a:noFill/>
                </a:ln>
                <a:solidFill>
                  <a:srgbClr val="FFFFFF"/>
                </a:solidFill>
                <a:effectLst/>
                <a:uLnTx/>
                <a:uFillTx/>
                <a:latin typeface="Arial" panose="020B0604020202020204" pitchFamily="34" charset="0"/>
                <a:ea typeface="+mj-ea"/>
                <a:cs typeface="Arial" panose="020B0604020202020204" pitchFamily="34" charset="0"/>
              </a:rPr>
              <a:t>eed</a:t>
            </a:r>
            <a:r>
              <a:rPr kumimoji="0" lang="en-GB" sz="2400" b="0"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 in Devon</a:t>
            </a: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a:t>
            </a:r>
            <a:endParaRPr kumimoji="0" lang="en-GB" sz="3200" b="1" i="0" u="none" strike="noStrike" kern="1200" cap="none" spc="0" normalizeH="0" baseline="0" noProof="0" dirty="0">
              <a:ln>
                <a:noFill/>
              </a:ln>
              <a:solidFill>
                <a:prstClr val="white"/>
              </a:solidFill>
              <a:effectLst/>
              <a:uLnTx/>
              <a:uFillTx/>
              <a:latin typeface="Arial"/>
              <a:ea typeface="+mj-ea"/>
              <a:cs typeface="Arial"/>
            </a:endParaRPr>
          </a:p>
        </p:txBody>
      </p:sp>
      <p:graphicFrame>
        <p:nvGraphicFramePr>
          <p:cNvPr id="2" name="Table 1">
            <a:extLst>
              <a:ext uri="{FF2B5EF4-FFF2-40B4-BE49-F238E27FC236}">
                <a16:creationId xmlns:a16="http://schemas.microsoft.com/office/drawing/2014/main" id="{04966DFA-91D0-60C2-51BC-2AD1FAF1E67A}"/>
              </a:ext>
            </a:extLst>
          </p:cNvPr>
          <p:cNvGraphicFramePr>
            <a:graphicFrameLocks noGrp="1"/>
          </p:cNvGraphicFramePr>
          <p:nvPr>
            <p:extLst>
              <p:ext uri="{D42A27DB-BD31-4B8C-83A1-F6EECF244321}">
                <p14:modId xmlns:p14="http://schemas.microsoft.com/office/powerpoint/2010/main" val="1385814760"/>
              </p:ext>
            </p:extLst>
          </p:nvPr>
        </p:nvGraphicFramePr>
        <p:xfrm>
          <a:off x="120914" y="1253375"/>
          <a:ext cx="11950171" cy="882198"/>
        </p:xfrm>
        <a:graphic>
          <a:graphicData uri="http://schemas.openxmlformats.org/drawingml/2006/table">
            <a:tbl>
              <a:tblPr/>
              <a:tblGrid>
                <a:gridCol w="4780069">
                  <a:extLst>
                    <a:ext uri="{9D8B030D-6E8A-4147-A177-3AD203B41FA5}">
                      <a16:colId xmlns:a16="http://schemas.microsoft.com/office/drawing/2014/main" val="2673103310"/>
                    </a:ext>
                  </a:extLst>
                </a:gridCol>
                <a:gridCol w="1195017">
                  <a:extLst>
                    <a:ext uri="{9D8B030D-6E8A-4147-A177-3AD203B41FA5}">
                      <a16:colId xmlns:a16="http://schemas.microsoft.com/office/drawing/2014/main" val="19645966"/>
                    </a:ext>
                  </a:extLst>
                </a:gridCol>
                <a:gridCol w="1195017">
                  <a:extLst>
                    <a:ext uri="{9D8B030D-6E8A-4147-A177-3AD203B41FA5}">
                      <a16:colId xmlns:a16="http://schemas.microsoft.com/office/drawing/2014/main" val="184854709"/>
                    </a:ext>
                  </a:extLst>
                </a:gridCol>
                <a:gridCol w="1195017">
                  <a:extLst>
                    <a:ext uri="{9D8B030D-6E8A-4147-A177-3AD203B41FA5}">
                      <a16:colId xmlns:a16="http://schemas.microsoft.com/office/drawing/2014/main" val="1691581489"/>
                    </a:ext>
                  </a:extLst>
                </a:gridCol>
                <a:gridCol w="1195017">
                  <a:extLst>
                    <a:ext uri="{9D8B030D-6E8A-4147-A177-3AD203B41FA5}">
                      <a16:colId xmlns:a16="http://schemas.microsoft.com/office/drawing/2014/main" val="4028441664"/>
                    </a:ext>
                  </a:extLst>
                </a:gridCol>
                <a:gridCol w="1195017">
                  <a:extLst>
                    <a:ext uri="{9D8B030D-6E8A-4147-A177-3AD203B41FA5}">
                      <a16:colId xmlns:a16="http://schemas.microsoft.com/office/drawing/2014/main" val="2754360857"/>
                    </a:ext>
                  </a:extLst>
                </a:gridCol>
                <a:gridCol w="1195017">
                  <a:extLst>
                    <a:ext uri="{9D8B030D-6E8A-4147-A177-3AD203B41FA5}">
                      <a16:colId xmlns:a16="http://schemas.microsoft.com/office/drawing/2014/main" val="1307997457"/>
                    </a:ext>
                  </a:extLst>
                </a:gridCol>
              </a:tblGrid>
              <a:tr h="271296">
                <a:tc>
                  <a:txBody>
                    <a:bodyPr/>
                    <a:lstStyle/>
                    <a:p>
                      <a:pPr algn="ctr"/>
                      <a:r>
                        <a:rPr lang="en-GB" sz="1200">
                          <a:effectLst/>
                          <a:latin typeface="Arial" panose="020B0604020202020204" pitchFamily="34" charset="0"/>
                          <a:cs typeface="Arial" panose="020B0604020202020204" pitchFamily="34" charset="0"/>
                        </a:rPr>
                        <a:t>Area</a:t>
                      </a:r>
                    </a:p>
                  </a:txBody>
                  <a:tcPr marL="55593" marR="55593" marT="55593" marB="555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tc>
                  <a:txBody>
                    <a:bodyPr/>
                    <a:lstStyle/>
                    <a:p>
                      <a:pPr algn="ctr"/>
                      <a:r>
                        <a:rPr lang="en-GB" sz="1200">
                          <a:effectLst/>
                          <a:latin typeface="Arial" panose="020B0604020202020204" pitchFamily="34" charset="0"/>
                          <a:cs typeface="Arial" panose="020B0604020202020204" pitchFamily="34" charset="0"/>
                        </a:rPr>
                        <a:t>0-4 years</a:t>
                      </a:r>
                    </a:p>
                  </a:txBody>
                  <a:tcPr marL="55593" marR="55593" marT="55593" marB="555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tc>
                  <a:txBody>
                    <a:bodyPr/>
                    <a:lstStyle/>
                    <a:p>
                      <a:pPr algn="ctr"/>
                      <a:r>
                        <a:rPr lang="en-GB" sz="1200">
                          <a:effectLst/>
                          <a:latin typeface="Arial" panose="020B0604020202020204" pitchFamily="34" charset="0"/>
                          <a:cs typeface="Arial" panose="020B0604020202020204" pitchFamily="34" charset="0"/>
                        </a:rPr>
                        <a:t>5-9 years</a:t>
                      </a:r>
                    </a:p>
                  </a:txBody>
                  <a:tcPr marL="55593" marR="55593" marT="55593" marB="555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tc>
                  <a:txBody>
                    <a:bodyPr/>
                    <a:lstStyle/>
                    <a:p>
                      <a:pPr algn="ctr"/>
                      <a:r>
                        <a:rPr lang="en-GB" sz="1200">
                          <a:effectLst/>
                          <a:latin typeface="Arial" panose="020B0604020202020204" pitchFamily="34" charset="0"/>
                          <a:cs typeface="Arial" panose="020B0604020202020204" pitchFamily="34" charset="0"/>
                        </a:rPr>
                        <a:t>10-14 years</a:t>
                      </a:r>
                    </a:p>
                  </a:txBody>
                  <a:tcPr marL="55593" marR="55593" marT="55593" marB="555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tc>
                  <a:txBody>
                    <a:bodyPr/>
                    <a:lstStyle/>
                    <a:p>
                      <a:pPr algn="ctr"/>
                      <a:r>
                        <a:rPr lang="en-GB" sz="1200">
                          <a:effectLst/>
                          <a:latin typeface="Arial" panose="020B0604020202020204" pitchFamily="34" charset="0"/>
                          <a:cs typeface="Arial" panose="020B0604020202020204" pitchFamily="34" charset="0"/>
                        </a:rPr>
                        <a:t>15-18 years</a:t>
                      </a:r>
                    </a:p>
                  </a:txBody>
                  <a:tcPr marL="55593" marR="55593" marT="55593" marB="555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tc>
                  <a:txBody>
                    <a:bodyPr/>
                    <a:lstStyle/>
                    <a:p>
                      <a:pPr algn="ctr"/>
                      <a:r>
                        <a:rPr lang="en-GB" sz="1200">
                          <a:effectLst/>
                          <a:latin typeface="Arial" panose="020B0604020202020204" pitchFamily="34" charset="0"/>
                          <a:cs typeface="Arial" panose="020B0604020202020204" pitchFamily="34" charset="0"/>
                        </a:rPr>
                        <a:t>0-18 total</a:t>
                      </a:r>
                    </a:p>
                  </a:txBody>
                  <a:tcPr marL="55593" marR="55593" marT="55593" marB="555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tc>
                  <a:txBody>
                    <a:bodyPr/>
                    <a:lstStyle/>
                    <a:p>
                      <a:pPr algn="ctr"/>
                      <a:r>
                        <a:rPr lang="en-GB" sz="1200">
                          <a:effectLst/>
                          <a:latin typeface="Arial" panose="020B0604020202020204" pitchFamily="34" charset="0"/>
                          <a:cs typeface="Arial" panose="020B0604020202020204" pitchFamily="34" charset="0"/>
                        </a:rPr>
                        <a:t>19-24 years</a:t>
                      </a:r>
                    </a:p>
                  </a:txBody>
                  <a:tcPr marL="55593" marR="55593" marT="55593" marB="555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extLst>
                  <a:ext uri="{0D108BD9-81ED-4DB2-BD59-A6C34878D82A}">
                    <a16:rowId xmlns:a16="http://schemas.microsoft.com/office/drawing/2014/main" val="3700055912"/>
                  </a:ext>
                </a:extLst>
              </a:tr>
              <a:tr h="271296">
                <a:tc>
                  <a:txBody>
                    <a:bodyPr/>
                    <a:lstStyle/>
                    <a:p>
                      <a:pPr algn="ctr" fontAlgn="t"/>
                      <a:r>
                        <a:rPr lang="en-GB" sz="1200" dirty="0">
                          <a:solidFill>
                            <a:srgbClr val="000000"/>
                          </a:solidFill>
                          <a:effectLst/>
                          <a:latin typeface="Arial" panose="020B0604020202020204" pitchFamily="34" charset="0"/>
                          <a:cs typeface="Arial" panose="020B0604020202020204" pitchFamily="34" charset="0"/>
                        </a:rPr>
                        <a:t>Devon ICS</a:t>
                      </a: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t"/>
                      <a:r>
                        <a:rPr lang="en-GB" sz="1200" dirty="0">
                          <a:solidFill>
                            <a:srgbClr val="000000"/>
                          </a:solidFill>
                          <a:effectLst/>
                          <a:latin typeface="Arial" panose="020B0604020202020204" pitchFamily="34" charset="0"/>
                          <a:cs typeface="Arial" panose="020B0604020202020204" pitchFamily="34" charset="0"/>
                        </a:rPr>
                        <a:t>54200</a:t>
                      </a: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t"/>
                      <a:r>
                        <a:rPr lang="en-GB" sz="1200" dirty="0">
                          <a:solidFill>
                            <a:srgbClr val="000000"/>
                          </a:solidFill>
                          <a:effectLst/>
                          <a:latin typeface="Arial" panose="020B0604020202020204" pitchFamily="34" charset="0"/>
                          <a:cs typeface="Arial" panose="020B0604020202020204" pitchFamily="34" charset="0"/>
                        </a:rPr>
                        <a:t>63000</a:t>
                      </a: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t"/>
                      <a:r>
                        <a:rPr lang="en-GB" sz="1200" dirty="0">
                          <a:solidFill>
                            <a:srgbClr val="000000"/>
                          </a:solidFill>
                          <a:effectLst/>
                          <a:latin typeface="Arial" panose="020B0604020202020204" pitchFamily="34" charset="0"/>
                          <a:cs typeface="Arial" panose="020B0604020202020204" pitchFamily="34" charset="0"/>
                        </a:rPr>
                        <a:t>67700</a:t>
                      </a: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t"/>
                      <a:r>
                        <a:rPr lang="en-GB" sz="1200" dirty="0">
                          <a:solidFill>
                            <a:srgbClr val="000000"/>
                          </a:solidFill>
                          <a:effectLst/>
                          <a:latin typeface="Arial" panose="020B0604020202020204" pitchFamily="34" charset="0"/>
                          <a:cs typeface="Arial" panose="020B0604020202020204" pitchFamily="34" charset="0"/>
                        </a:rPr>
                        <a:t>52300</a:t>
                      </a: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t"/>
                      <a:r>
                        <a:rPr lang="en-GB" sz="1200" dirty="0">
                          <a:solidFill>
                            <a:srgbClr val="000000"/>
                          </a:solidFill>
                          <a:effectLst/>
                          <a:latin typeface="Arial" panose="020B0604020202020204" pitchFamily="34" charset="0"/>
                          <a:cs typeface="Arial" panose="020B0604020202020204" pitchFamily="34" charset="0"/>
                        </a:rPr>
                        <a:t>237300</a:t>
                      </a: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t"/>
                      <a:r>
                        <a:rPr lang="en-GB" sz="1200" dirty="0">
                          <a:solidFill>
                            <a:srgbClr val="000000"/>
                          </a:solidFill>
                          <a:effectLst/>
                          <a:latin typeface="Arial" panose="020B0604020202020204" pitchFamily="34" charset="0"/>
                          <a:cs typeface="Arial" panose="020B0604020202020204" pitchFamily="34" charset="0"/>
                        </a:rPr>
                        <a:t>89800</a:t>
                      </a: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718800492"/>
                  </a:ext>
                </a:extLst>
              </a:tr>
              <a:tr h="271296">
                <a:tc>
                  <a:txBody>
                    <a:bodyPr/>
                    <a:lstStyle/>
                    <a:p>
                      <a:pPr algn="ctr" fontAlgn="t"/>
                      <a:r>
                        <a:rPr lang="en-GB" sz="1200" dirty="0">
                          <a:solidFill>
                            <a:srgbClr val="000000"/>
                          </a:solidFill>
                          <a:effectLst/>
                          <a:latin typeface="Arial" panose="020B0604020202020204" pitchFamily="34" charset="0"/>
                          <a:cs typeface="Arial" panose="020B0604020202020204" pitchFamily="34" charset="0"/>
                        </a:rPr>
                        <a:t>Proportion of total population (all ages)</a:t>
                      </a: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GB" sz="1200">
                          <a:solidFill>
                            <a:srgbClr val="000000"/>
                          </a:solidFill>
                          <a:effectLst/>
                          <a:latin typeface="Arial" panose="020B0604020202020204" pitchFamily="34" charset="0"/>
                          <a:cs typeface="Arial" panose="020B0604020202020204" pitchFamily="34" charset="0"/>
                        </a:rPr>
                        <a:t>4.4%</a:t>
                      </a: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GB" sz="1200">
                          <a:solidFill>
                            <a:srgbClr val="000000"/>
                          </a:solidFill>
                          <a:effectLst/>
                          <a:latin typeface="Arial" panose="020B0604020202020204" pitchFamily="34" charset="0"/>
                          <a:cs typeface="Arial" panose="020B0604020202020204" pitchFamily="34" charset="0"/>
                        </a:rPr>
                        <a:t>5.1%</a:t>
                      </a: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GB" sz="1200">
                          <a:solidFill>
                            <a:srgbClr val="000000"/>
                          </a:solidFill>
                          <a:effectLst/>
                          <a:latin typeface="Arial" panose="020B0604020202020204" pitchFamily="34" charset="0"/>
                          <a:cs typeface="Arial" panose="020B0604020202020204" pitchFamily="34" charset="0"/>
                        </a:rPr>
                        <a:t>5.5%</a:t>
                      </a: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GB" sz="1200" dirty="0">
                          <a:solidFill>
                            <a:srgbClr val="000000"/>
                          </a:solidFill>
                          <a:effectLst/>
                          <a:latin typeface="Arial" panose="020B0604020202020204" pitchFamily="34" charset="0"/>
                          <a:cs typeface="Arial" panose="020B0604020202020204" pitchFamily="34" charset="0"/>
                        </a:rPr>
                        <a:t>4.2%</a:t>
                      </a: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GB" sz="1200" dirty="0">
                          <a:solidFill>
                            <a:srgbClr val="000000"/>
                          </a:solidFill>
                          <a:effectLst/>
                          <a:latin typeface="Arial" panose="020B0604020202020204" pitchFamily="34" charset="0"/>
                          <a:cs typeface="Arial" panose="020B0604020202020204" pitchFamily="34" charset="0"/>
                        </a:rPr>
                        <a:t>19.2%</a:t>
                      </a: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GB" sz="1200" dirty="0">
                          <a:solidFill>
                            <a:srgbClr val="000000"/>
                          </a:solidFill>
                          <a:effectLst/>
                          <a:latin typeface="Arial" panose="020B0604020202020204" pitchFamily="34" charset="0"/>
                          <a:cs typeface="Arial" panose="020B0604020202020204" pitchFamily="34" charset="0"/>
                        </a:rPr>
                        <a:t>7.3%</a:t>
                      </a: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10093611"/>
                  </a:ext>
                </a:extLst>
              </a:tr>
            </a:tbl>
          </a:graphicData>
        </a:graphic>
      </p:graphicFrame>
      <p:graphicFrame>
        <p:nvGraphicFramePr>
          <p:cNvPr id="12" name="Table 11">
            <a:extLst>
              <a:ext uri="{FF2B5EF4-FFF2-40B4-BE49-F238E27FC236}">
                <a16:creationId xmlns:a16="http://schemas.microsoft.com/office/drawing/2014/main" id="{8D0B9206-4DF6-F409-7342-950DF8C5D454}"/>
              </a:ext>
            </a:extLst>
          </p:cNvPr>
          <p:cNvGraphicFramePr>
            <a:graphicFrameLocks noGrp="1"/>
          </p:cNvGraphicFramePr>
          <p:nvPr>
            <p:extLst>
              <p:ext uri="{D42A27DB-BD31-4B8C-83A1-F6EECF244321}">
                <p14:modId xmlns:p14="http://schemas.microsoft.com/office/powerpoint/2010/main" val="2094845438"/>
              </p:ext>
            </p:extLst>
          </p:nvPr>
        </p:nvGraphicFramePr>
        <p:xfrm>
          <a:off x="120914" y="3737406"/>
          <a:ext cx="12000270" cy="1120140"/>
        </p:xfrm>
        <a:graphic>
          <a:graphicData uri="http://schemas.openxmlformats.org/drawingml/2006/table">
            <a:tbl>
              <a:tblPr/>
              <a:tblGrid>
                <a:gridCol w="4800108">
                  <a:extLst>
                    <a:ext uri="{9D8B030D-6E8A-4147-A177-3AD203B41FA5}">
                      <a16:colId xmlns:a16="http://schemas.microsoft.com/office/drawing/2014/main" val="2699167599"/>
                    </a:ext>
                  </a:extLst>
                </a:gridCol>
                <a:gridCol w="1200027">
                  <a:extLst>
                    <a:ext uri="{9D8B030D-6E8A-4147-A177-3AD203B41FA5}">
                      <a16:colId xmlns:a16="http://schemas.microsoft.com/office/drawing/2014/main" val="214656545"/>
                    </a:ext>
                  </a:extLst>
                </a:gridCol>
                <a:gridCol w="1200027">
                  <a:extLst>
                    <a:ext uri="{9D8B030D-6E8A-4147-A177-3AD203B41FA5}">
                      <a16:colId xmlns:a16="http://schemas.microsoft.com/office/drawing/2014/main" val="1171731322"/>
                    </a:ext>
                  </a:extLst>
                </a:gridCol>
                <a:gridCol w="1200027">
                  <a:extLst>
                    <a:ext uri="{9D8B030D-6E8A-4147-A177-3AD203B41FA5}">
                      <a16:colId xmlns:a16="http://schemas.microsoft.com/office/drawing/2014/main" val="1297308932"/>
                    </a:ext>
                  </a:extLst>
                </a:gridCol>
                <a:gridCol w="1200027">
                  <a:extLst>
                    <a:ext uri="{9D8B030D-6E8A-4147-A177-3AD203B41FA5}">
                      <a16:colId xmlns:a16="http://schemas.microsoft.com/office/drawing/2014/main" val="2795738624"/>
                    </a:ext>
                  </a:extLst>
                </a:gridCol>
                <a:gridCol w="1200027">
                  <a:extLst>
                    <a:ext uri="{9D8B030D-6E8A-4147-A177-3AD203B41FA5}">
                      <a16:colId xmlns:a16="http://schemas.microsoft.com/office/drawing/2014/main" val="2958456764"/>
                    </a:ext>
                  </a:extLst>
                </a:gridCol>
                <a:gridCol w="1200027">
                  <a:extLst>
                    <a:ext uri="{9D8B030D-6E8A-4147-A177-3AD203B41FA5}">
                      <a16:colId xmlns:a16="http://schemas.microsoft.com/office/drawing/2014/main" val="1469809924"/>
                    </a:ext>
                  </a:extLst>
                </a:gridCol>
              </a:tblGrid>
              <a:tr h="0">
                <a:tc>
                  <a:txBody>
                    <a:bodyPr/>
                    <a:lstStyle/>
                    <a:p>
                      <a:pPr algn="ctr"/>
                      <a:r>
                        <a:rPr lang="en-GB" sz="1200" dirty="0">
                          <a:effectLst/>
                          <a:latin typeface="Arial" panose="020B0604020202020204" pitchFamily="34" charset="0"/>
                          <a:cs typeface="Arial" panose="020B0604020202020204" pitchFamily="34" charset="0"/>
                        </a:rPr>
                        <a:t> </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tc>
                  <a:txBody>
                    <a:bodyPr/>
                    <a:lstStyle/>
                    <a:p>
                      <a:pPr algn="ctr"/>
                      <a:r>
                        <a:rPr lang="en-GB" sz="1200">
                          <a:effectLst/>
                          <a:latin typeface="Arial" panose="020B0604020202020204" pitchFamily="34" charset="0"/>
                          <a:cs typeface="Arial" panose="020B0604020202020204" pitchFamily="34" charset="0"/>
                        </a:rPr>
                        <a:t>0-4 years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tc>
                  <a:txBody>
                    <a:bodyPr/>
                    <a:lstStyle/>
                    <a:p>
                      <a:pPr algn="ctr"/>
                      <a:r>
                        <a:rPr lang="en-GB" sz="1200">
                          <a:effectLst/>
                          <a:latin typeface="Arial" panose="020B0604020202020204" pitchFamily="34" charset="0"/>
                          <a:cs typeface="Arial" panose="020B0604020202020204" pitchFamily="34" charset="0"/>
                        </a:rPr>
                        <a:t>5-9 years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tc>
                  <a:txBody>
                    <a:bodyPr/>
                    <a:lstStyle/>
                    <a:p>
                      <a:pPr algn="ctr"/>
                      <a:r>
                        <a:rPr lang="en-GB" sz="1200">
                          <a:effectLst/>
                          <a:latin typeface="Arial" panose="020B0604020202020204" pitchFamily="34" charset="0"/>
                          <a:cs typeface="Arial" panose="020B0604020202020204" pitchFamily="34" charset="0"/>
                        </a:rPr>
                        <a:t>10-14 years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tc>
                  <a:txBody>
                    <a:bodyPr/>
                    <a:lstStyle/>
                    <a:p>
                      <a:pPr algn="ctr"/>
                      <a:r>
                        <a:rPr lang="en-GB" sz="1200">
                          <a:effectLst/>
                          <a:latin typeface="Arial" panose="020B0604020202020204" pitchFamily="34" charset="0"/>
                          <a:cs typeface="Arial" panose="020B0604020202020204" pitchFamily="34" charset="0"/>
                        </a:rPr>
                        <a:t>15-18 years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tc>
                  <a:txBody>
                    <a:bodyPr/>
                    <a:lstStyle/>
                    <a:p>
                      <a:pPr algn="ctr"/>
                      <a:r>
                        <a:rPr lang="en-GB" sz="1200">
                          <a:effectLst/>
                          <a:latin typeface="Arial" panose="020B0604020202020204" pitchFamily="34" charset="0"/>
                          <a:cs typeface="Arial" panose="020B0604020202020204" pitchFamily="34" charset="0"/>
                        </a:rPr>
                        <a:t>0-18</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tc>
                  <a:txBody>
                    <a:bodyPr/>
                    <a:lstStyle/>
                    <a:p>
                      <a:pPr algn="ctr"/>
                      <a:r>
                        <a:rPr lang="en-GB" sz="1200">
                          <a:effectLst/>
                          <a:latin typeface="Arial" panose="020B0604020202020204" pitchFamily="34" charset="0"/>
                          <a:cs typeface="Arial" panose="020B0604020202020204" pitchFamily="34" charset="0"/>
                        </a:rPr>
                        <a:t>19-24 years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extLst>
                  <a:ext uri="{0D108BD9-81ED-4DB2-BD59-A6C34878D82A}">
                    <a16:rowId xmlns:a16="http://schemas.microsoft.com/office/drawing/2014/main" val="1026344747"/>
                  </a:ext>
                </a:extLst>
              </a:tr>
              <a:tr h="0">
                <a:tc>
                  <a:txBody>
                    <a:bodyPr/>
                    <a:lstStyle/>
                    <a:p>
                      <a:pPr algn="ctr" fontAlgn="t"/>
                      <a:r>
                        <a:rPr lang="en-GB" sz="1200" dirty="0">
                          <a:solidFill>
                            <a:srgbClr val="000000"/>
                          </a:solidFill>
                          <a:effectLst/>
                          <a:latin typeface="Arial" panose="020B0604020202020204" pitchFamily="34" charset="0"/>
                          <a:cs typeface="Arial" panose="020B0604020202020204" pitchFamily="34" charset="0"/>
                        </a:rPr>
                        <a:t>Devon ICS population</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F5F8"/>
                    </a:solidFill>
                  </a:tcPr>
                </a:tc>
                <a:tc>
                  <a:txBody>
                    <a:bodyPr/>
                    <a:lstStyle/>
                    <a:p>
                      <a:pPr algn="ctr" fontAlgn="t"/>
                      <a:r>
                        <a:rPr lang="en-GB" sz="1200" dirty="0">
                          <a:solidFill>
                            <a:srgbClr val="000000"/>
                          </a:solidFill>
                          <a:effectLst/>
                          <a:latin typeface="Arial" panose="020B0604020202020204" pitchFamily="34" charset="0"/>
                          <a:cs typeface="Arial" panose="020B0604020202020204" pitchFamily="34" charset="0"/>
                        </a:rPr>
                        <a:t>54200</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F5F8"/>
                    </a:solidFill>
                  </a:tcPr>
                </a:tc>
                <a:tc>
                  <a:txBody>
                    <a:bodyPr/>
                    <a:lstStyle/>
                    <a:p>
                      <a:pPr algn="ctr" fontAlgn="t"/>
                      <a:r>
                        <a:rPr lang="en-GB" sz="1200">
                          <a:solidFill>
                            <a:srgbClr val="000000"/>
                          </a:solidFill>
                          <a:effectLst/>
                          <a:latin typeface="Arial" panose="020B0604020202020204" pitchFamily="34" charset="0"/>
                          <a:cs typeface="Arial" panose="020B0604020202020204" pitchFamily="34" charset="0"/>
                        </a:rPr>
                        <a:t>63000</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F5F8"/>
                    </a:solidFill>
                  </a:tcPr>
                </a:tc>
                <a:tc>
                  <a:txBody>
                    <a:bodyPr/>
                    <a:lstStyle/>
                    <a:p>
                      <a:pPr algn="ctr" fontAlgn="t"/>
                      <a:r>
                        <a:rPr lang="en-GB" sz="1200">
                          <a:solidFill>
                            <a:srgbClr val="000000"/>
                          </a:solidFill>
                          <a:effectLst/>
                          <a:latin typeface="Arial" panose="020B0604020202020204" pitchFamily="34" charset="0"/>
                          <a:cs typeface="Arial" panose="020B0604020202020204" pitchFamily="34" charset="0"/>
                        </a:rPr>
                        <a:t>67700</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F5F8"/>
                    </a:solidFill>
                  </a:tcPr>
                </a:tc>
                <a:tc>
                  <a:txBody>
                    <a:bodyPr/>
                    <a:lstStyle/>
                    <a:p>
                      <a:pPr algn="ctr" fontAlgn="t"/>
                      <a:r>
                        <a:rPr lang="en-GB" sz="1200">
                          <a:solidFill>
                            <a:srgbClr val="000000"/>
                          </a:solidFill>
                          <a:effectLst/>
                          <a:latin typeface="Arial" panose="020B0604020202020204" pitchFamily="34" charset="0"/>
                          <a:cs typeface="Arial" panose="020B0604020202020204" pitchFamily="34" charset="0"/>
                        </a:rPr>
                        <a:t>52300</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F5F8"/>
                    </a:solidFill>
                  </a:tcPr>
                </a:tc>
                <a:tc>
                  <a:txBody>
                    <a:bodyPr/>
                    <a:lstStyle/>
                    <a:p>
                      <a:pPr algn="ctr" fontAlgn="t"/>
                      <a:r>
                        <a:rPr lang="en-GB" sz="1200">
                          <a:solidFill>
                            <a:srgbClr val="000000"/>
                          </a:solidFill>
                          <a:effectLst/>
                          <a:latin typeface="Arial" panose="020B0604020202020204" pitchFamily="34" charset="0"/>
                          <a:cs typeface="Arial" panose="020B0604020202020204" pitchFamily="34" charset="0"/>
                        </a:rPr>
                        <a:t>237300</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F5F8"/>
                    </a:solidFill>
                  </a:tcPr>
                </a:tc>
                <a:tc>
                  <a:txBody>
                    <a:bodyPr/>
                    <a:lstStyle/>
                    <a:p>
                      <a:pPr algn="ctr" fontAlgn="t"/>
                      <a:r>
                        <a:rPr lang="en-GB" sz="1200">
                          <a:solidFill>
                            <a:srgbClr val="000000"/>
                          </a:solidFill>
                          <a:effectLst/>
                          <a:latin typeface="Arial" panose="020B0604020202020204" pitchFamily="34" charset="0"/>
                          <a:cs typeface="Arial" panose="020B0604020202020204" pitchFamily="34" charset="0"/>
                        </a:rPr>
                        <a:t>89800</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F5F8"/>
                    </a:solidFill>
                  </a:tcPr>
                </a:tc>
                <a:extLst>
                  <a:ext uri="{0D108BD9-81ED-4DB2-BD59-A6C34878D82A}">
                    <a16:rowId xmlns:a16="http://schemas.microsoft.com/office/drawing/2014/main" val="3457654950"/>
                  </a:ext>
                </a:extLst>
              </a:tr>
              <a:tr h="0">
                <a:tc>
                  <a:txBody>
                    <a:bodyPr/>
                    <a:lstStyle/>
                    <a:p>
                      <a:pPr algn="ctr" fontAlgn="t"/>
                      <a:r>
                        <a:rPr lang="en-GB" sz="1200" b="1" dirty="0">
                          <a:solidFill>
                            <a:srgbClr val="000000"/>
                          </a:solidFill>
                          <a:effectLst/>
                          <a:latin typeface="Arial" panose="020B0604020202020204" pitchFamily="34" charset="0"/>
                          <a:cs typeface="Arial" panose="020B0604020202020204" pitchFamily="34" charset="0"/>
                        </a:rPr>
                        <a:t>Devon ICS prediction of SLCN (as % of population)</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GB" sz="1200" b="1" dirty="0">
                          <a:solidFill>
                            <a:srgbClr val="000000"/>
                          </a:solidFill>
                          <a:effectLst/>
                          <a:latin typeface="Arial" panose="020B0604020202020204" pitchFamily="34" charset="0"/>
                          <a:cs typeface="Arial" panose="020B0604020202020204" pitchFamily="34" charset="0"/>
                        </a:rPr>
                        <a:t>17390 (32.1%)</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GB" sz="1200" b="1">
                          <a:solidFill>
                            <a:srgbClr val="000000"/>
                          </a:solidFill>
                          <a:effectLst/>
                          <a:latin typeface="Arial" panose="020B0604020202020204" pitchFamily="34" charset="0"/>
                          <a:cs typeface="Arial" panose="020B0604020202020204" pitchFamily="34" charset="0"/>
                        </a:rPr>
                        <a:t>20212 (32.1%)</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GB" sz="1200" b="1" dirty="0">
                          <a:solidFill>
                            <a:srgbClr val="000000"/>
                          </a:solidFill>
                          <a:effectLst/>
                          <a:latin typeface="Arial" panose="020B0604020202020204" pitchFamily="34" charset="0"/>
                          <a:cs typeface="Arial" panose="020B0604020202020204" pitchFamily="34" charset="0"/>
                        </a:rPr>
                        <a:t>14214 (21%)</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GB" sz="1200" b="1" dirty="0">
                          <a:solidFill>
                            <a:srgbClr val="000000"/>
                          </a:solidFill>
                          <a:effectLst/>
                          <a:latin typeface="Arial" panose="020B0604020202020204" pitchFamily="34" charset="0"/>
                          <a:cs typeface="Arial" panose="020B0604020202020204" pitchFamily="34" charset="0"/>
                        </a:rPr>
                        <a:t>8103 (15.5%)</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GB" sz="1200" b="1" dirty="0">
                          <a:solidFill>
                            <a:srgbClr val="000000"/>
                          </a:solidFill>
                          <a:effectLst/>
                          <a:latin typeface="Arial" panose="020B0604020202020204" pitchFamily="34" charset="0"/>
                          <a:cs typeface="Arial" panose="020B0604020202020204" pitchFamily="34" charset="0"/>
                        </a:rPr>
                        <a:t>59919 (25.3%)</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GB" sz="1200" b="1" dirty="0">
                          <a:solidFill>
                            <a:srgbClr val="000000"/>
                          </a:solidFill>
                          <a:effectLst/>
                          <a:latin typeface="Arial" panose="020B0604020202020204" pitchFamily="34" charset="0"/>
                          <a:cs typeface="Arial" panose="020B0604020202020204" pitchFamily="34" charset="0"/>
                        </a:rPr>
                        <a:t>4496 (5%)</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63495354"/>
                  </a:ext>
                </a:extLst>
              </a:tr>
            </a:tbl>
          </a:graphicData>
        </a:graphic>
      </p:graphicFrame>
      <p:sp>
        <p:nvSpPr>
          <p:cNvPr id="5" name="TextBox 4">
            <a:extLst>
              <a:ext uri="{FF2B5EF4-FFF2-40B4-BE49-F238E27FC236}">
                <a16:creationId xmlns:a16="http://schemas.microsoft.com/office/drawing/2014/main" id="{EF3173F6-C848-507C-C24D-4ADDC85B4DAE}"/>
              </a:ext>
            </a:extLst>
          </p:cNvPr>
          <p:cNvSpPr txBox="1"/>
          <p:nvPr/>
        </p:nvSpPr>
        <p:spPr>
          <a:xfrm>
            <a:off x="286603" y="5857011"/>
            <a:ext cx="11295797" cy="584775"/>
          </a:xfrm>
          <a:prstGeom prst="rect">
            <a:avLst/>
          </a:prstGeom>
          <a:noFill/>
          <a:ln w="38100">
            <a:solidFill>
              <a:schemeClr val="accent1"/>
            </a:solidFill>
          </a:ln>
        </p:spPr>
        <p:txBody>
          <a:bodyPr wrap="square">
            <a:spAutoFit/>
          </a:bodyPr>
          <a:lstStyle/>
          <a:p>
            <a:pPr algn="ctr"/>
            <a:r>
              <a:rPr lang="en-GB" sz="1600" i="0" u="none" strike="noStrike" baseline="0" dirty="0">
                <a:latin typeface="Arial" panose="020B0604020202020204" pitchFamily="34" charset="0"/>
                <a:cs typeface="Arial" panose="020B0604020202020204" pitchFamily="34" charset="0"/>
              </a:rPr>
              <a:t>‘We need to be able to estimate potential need in an anticipatory manner so as to enhance support for families and young people based on predicted need and not merely in response to presenting demand’ M Gascoigne, 2025</a:t>
            </a:r>
            <a:endParaRPr lang="en-GB" sz="1600" i="0" u="none" strike="noStrike" baseline="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1258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A map of france with different colored areas&#10;&#10;AI-generated content may be incorrect.">
            <a:extLst>
              <a:ext uri="{FF2B5EF4-FFF2-40B4-BE49-F238E27FC236}">
                <a16:creationId xmlns:a16="http://schemas.microsoft.com/office/drawing/2014/main" id="{7C221551-9841-BDF4-D042-7624355066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599" r="20995" b="1"/>
          <a:stretch>
            <a:fillRect/>
          </a:stretch>
        </p:blipFill>
        <p:spPr bwMode="auto">
          <a:xfrm>
            <a:off x="609600" y="1412777"/>
            <a:ext cx="5384800" cy="4713388"/>
          </a:xfrm>
          <a:prstGeom prst="rect">
            <a:avLst/>
          </a:prstGeom>
          <a:solidFill>
            <a:srgbClr val="FFFFFF"/>
          </a:solidFill>
        </p:spPr>
      </p:pic>
      <p:pic>
        <p:nvPicPr>
          <p:cNvPr id="3074" name="Picture 2" descr="A map of the country&#10;&#10;AI-generated content may be incorrect.">
            <a:extLst>
              <a:ext uri="{FF2B5EF4-FFF2-40B4-BE49-F238E27FC236}">
                <a16:creationId xmlns:a16="http://schemas.microsoft.com/office/drawing/2014/main" id="{57EF1278-9E38-E348-E19E-E209912186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411" r="27038" b="-1"/>
          <a:stretch>
            <a:fillRect/>
          </a:stretch>
        </p:blipFill>
        <p:spPr bwMode="auto">
          <a:xfrm>
            <a:off x="6197600" y="1412777"/>
            <a:ext cx="5384800" cy="4713388"/>
          </a:xfrm>
          <a:prstGeom prst="rect">
            <a:avLst/>
          </a:prstGeom>
          <a:solidFill>
            <a:srgbClr val="FFFFFF"/>
          </a:solidFill>
        </p:spPr>
      </p:pic>
      <p:sp>
        <p:nvSpPr>
          <p:cNvPr id="8" name="Title 7">
            <a:extLst>
              <a:ext uri="{FF2B5EF4-FFF2-40B4-BE49-F238E27FC236}">
                <a16:creationId xmlns:a16="http://schemas.microsoft.com/office/drawing/2014/main" id="{5131A78F-B331-DDAA-7620-268D87D9B26A}"/>
              </a:ext>
            </a:extLst>
          </p:cNvPr>
          <p:cNvSpPr>
            <a:spLocks noGrp="1"/>
          </p:cNvSpPr>
          <p:nvPr>
            <p:ph type="title"/>
          </p:nvPr>
        </p:nvSpPr>
        <p:spPr>
          <a:xfrm>
            <a:off x="609600" y="274638"/>
            <a:ext cx="10972800" cy="658085"/>
          </a:xfrm>
        </p:spPr>
        <p:txBody>
          <a:bodyPr anchor="ctr">
            <a:normAutofit fontScale="90000"/>
          </a:bodyPr>
          <a:lstStyle/>
          <a:p>
            <a:pPr algn="ctr"/>
            <a:r>
              <a:rPr lang="en-GB" sz="1800" b="0" dirty="0">
                <a:effectLst/>
              </a:rPr>
              <a:t>Figures 1 and 2: Predicted level of SLCN across Devon ICS as a percentage of the population- propriety formula devised by</a:t>
            </a:r>
            <a:r>
              <a:rPr lang="en-GB" sz="1800" b="1" dirty="0">
                <a:effectLst/>
              </a:rPr>
              <a:t> </a:t>
            </a:r>
            <a:r>
              <a:rPr lang="en-GB" sz="1800" b="0" dirty="0">
                <a:effectLst/>
              </a:rPr>
              <a:t>Better Communication CIC© on the Balanced System® Framework. This data is available at a more granula</a:t>
            </a:r>
            <a:r>
              <a:rPr lang="en-GB" sz="1800" dirty="0"/>
              <a:t>r level.</a:t>
            </a:r>
            <a:endParaRPr lang="en-GB" sz="1800" b="1" dirty="0">
              <a:effectLst/>
            </a:endParaRPr>
          </a:p>
        </p:txBody>
      </p:sp>
    </p:spTree>
    <p:extLst>
      <p:ext uri="{BB962C8B-B14F-4D97-AF65-F5344CB8AC3E}">
        <p14:creationId xmlns:p14="http://schemas.microsoft.com/office/powerpoint/2010/main" val="1178331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250B1F4B-5DA4-E365-07A5-8E7979049BEB}"/>
              </a:ext>
            </a:extLst>
          </p:cNvPr>
          <p:cNvSpPr txBox="1"/>
          <p:nvPr/>
        </p:nvSpPr>
        <p:spPr>
          <a:xfrm>
            <a:off x="120914" y="240603"/>
            <a:ext cx="11950172" cy="6447919"/>
          </a:xfrm>
          <a:prstGeom prst="rect">
            <a:avLst/>
          </a:prstGeom>
          <a:noFill/>
        </p:spPr>
        <p:txBody>
          <a:bodyPr wrap="square" lIns="91440" tIns="45720" rIns="91440" bIns="45720" anchor="t">
            <a:spAutoFit/>
          </a:bodyPr>
          <a:lstStyle/>
          <a:p>
            <a:pPr algn="l"/>
            <a:r>
              <a:rPr kumimoji="0" lang="en-GB" altLang="en-US" sz="1400" b="1" i="0" u="none" strike="noStrike" kern="1200" cap="none" spc="0" normalizeH="0" baseline="0" noProof="0" dirty="0">
                <a:ln>
                  <a:noFill/>
                </a:ln>
                <a:solidFill>
                  <a:srgbClr val="009639"/>
                </a:solidFill>
                <a:effectLst/>
                <a:uLnTx/>
                <a:uFillTx/>
                <a:latin typeface="Arial"/>
                <a:ea typeface="+mn-ea"/>
                <a:cs typeface="Arial"/>
              </a:rPr>
              <a:t>SLCN and Special Educational Needs: </a:t>
            </a:r>
            <a:r>
              <a:rPr lang="en-GB" altLang="en-US" sz="1400" dirty="0">
                <a:latin typeface="Arial"/>
                <a:cs typeface="Arial"/>
              </a:rPr>
              <a:t>Across Devon ICS S</a:t>
            </a:r>
            <a:r>
              <a:rPr kumimoji="0" lang="en-GB" altLang="en-US" sz="1400" i="0" u="none" strike="noStrike" kern="1200" cap="none" spc="0" normalizeH="0" baseline="0" noProof="0" dirty="0">
                <a:ln>
                  <a:noFill/>
                </a:ln>
                <a:effectLst/>
                <a:uLnTx/>
                <a:uFillTx/>
                <a:latin typeface="Arial"/>
                <a:ea typeface="+mn-ea"/>
                <a:cs typeface="Arial"/>
              </a:rPr>
              <a:t>LCN is the highest primary area of need identified. However, it is important to note that the descriptor used by DfE within the SEND Code of Practice </a:t>
            </a:r>
            <a:r>
              <a:rPr lang="en-GB" altLang="en-US" sz="1400" dirty="0">
                <a:latin typeface="Arial"/>
                <a:cs typeface="Arial"/>
              </a:rPr>
              <a:t>and </a:t>
            </a:r>
            <a:r>
              <a:rPr kumimoji="0" lang="en-GB" altLang="en-US" sz="1400" i="0" u="none" strike="noStrike" kern="1200" cap="none" spc="0" normalizeH="0" baseline="0" noProof="0" dirty="0">
                <a:ln>
                  <a:noFill/>
                </a:ln>
                <a:effectLst/>
                <a:uLnTx/>
                <a:uFillTx/>
                <a:latin typeface="Arial"/>
                <a:ea typeface="+mn-ea"/>
                <a:cs typeface="Arial"/>
              </a:rPr>
              <a:t>therefore the figures below do not reflect the breadth of the level of needs</a:t>
            </a:r>
            <a:r>
              <a:rPr lang="en-GB" altLang="en-US" sz="1400" dirty="0">
                <a:latin typeface="Arial"/>
                <a:cs typeface="Arial"/>
              </a:rPr>
              <a:t> as they </a:t>
            </a:r>
            <a:r>
              <a:rPr kumimoji="0" lang="en-GB" altLang="en-US" sz="1400" i="0" u="none" strike="noStrike" kern="1200" cap="none" spc="0" normalizeH="0" baseline="0" noProof="0" dirty="0">
                <a:ln>
                  <a:noFill/>
                </a:ln>
                <a:effectLst/>
                <a:uLnTx/>
                <a:uFillTx/>
                <a:latin typeface="Arial"/>
                <a:ea typeface="+mn-ea"/>
                <a:cs typeface="Arial"/>
              </a:rPr>
              <a:t>do not consider the children and young people who have SLCN in addition to other areas of need. </a:t>
            </a:r>
            <a:endParaRPr lang="en-GB" altLang="en-US" sz="1400" b="1" dirty="0">
              <a:solidFill>
                <a:srgbClr val="009639"/>
              </a:solidFill>
              <a:latin typeface="Arial"/>
              <a:cs typeface="Arial"/>
            </a:endParaRPr>
          </a:p>
          <a:p>
            <a:pPr marL="0" marR="0" lvl="0" indent="0" algn="l" defTabSz="914400" rtl="0" eaLnBrk="0" fontAlgn="base" latinLnBrk="0" hangingPunct="0">
              <a:lnSpc>
                <a:spcPct val="100000"/>
              </a:lnSpc>
              <a:spcBef>
                <a:spcPts val="600"/>
              </a:spcBef>
              <a:spcAft>
                <a:spcPct val="0"/>
              </a:spcAft>
              <a:buClrTx/>
              <a:buSzTx/>
              <a:buFontTx/>
              <a:buNone/>
              <a:tabLst/>
              <a:defRPr/>
            </a:pPr>
            <a:endParaRPr lang="en-GB" altLang="en-US" sz="1400" b="1" dirty="0">
              <a:solidFill>
                <a:srgbClr val="009639"/>
              </a:solidFill>
              <a:latin typeface="Arial"/>
              <a:cs typeface="Arial"/>
            </a:endParaRPr>
          </a:p>
          <a:p>
            <a:pPr marL="0" marR="0" lvl="0" indent="0" algn="l" defTabSz="914400" rtl="0" eaLnBrk="0" fontAlgn="base" latinLnBrk="0" hangingPunct="0">
              <a:lnSpc>
                <a:spcPct val="100000"/>
              </a:lnSpc>
              <a:spcBef>
                <a:spcPts val="600"/>
              </a:spcBef>
              <a:spcAft>
                <a:spcPct val="0"/>
              </a:spcAft>
              <a:buClrTx/>
              <a:buSzTx/>
              <a:buFontTx/>
              <a:buNone/>
              <a:tabLst/>
              <a:defRPr/>
            </a:pPr>
            <a:endParaRPr lang="en-GB" altLang="en-US" sz="1400" b="1" dirty="0">
              <a:solidFill>
                <a:srgbClr val="009639"/>
              </a:solidFill>
              <a:latin typeface="Arial"/>
              <a:cs typeface="Arial"/>
            </a:endParaRPr>
          </a:p>
          <a:p>
            <a:pPr marL="0" marR="0" lvl="0" indent="0" algn="l" defTabSz="914400" rtl="0" eaLnBrk="0" fontAlgn="base" latinLnBrk="0" hangingPunct="0">
              <a:lnSpc>
                <a:spcPct val="100000"/>
              </a:lnSpc>
              <a:spcBef>
                <a:spcPts val="600"/>
              </a:spcBef>
              <a:spcAft>
                <a:spcPct val="0"/>
              </a:spcAft>
              <a:buClrTx/>
              <a:buSzTx/>
              <a:buFontTx/>
              <a:buNone/>
              <a:tabLst/>
              <a:defRPr/>
            </a:pPr>
            <a:endParaRPr lang="en-GB" altLang="en-US" sz="1400" b="1" dirty="0">
              <a:solidFill>
                <a:srgbClr val="009639"/>
              </a:solidFill>
              <a:latin typeface="Arial"/>
              <a:cs typeface="Arial"/>
            </a:endParaRPr>
          </a:p>
          <a:p>
            <a:pPr marL="0" marR="0" lvl="0" indent="0" algn="l" defTabSz="914400" rtl="0" eaLnBrk="0" fontAlgn="base" latinLnBrk="0" hangingPunct="0">
              <a:lnSpc>
                <a:spcPct val="100000"/>
              </a:lnSpc>
              <a:spcBef>
                <a:spcPts val="600"/>
              </a:spcBef>
              <a:spcAft>
                <a:spcPct val="0"/>
              </a:spcAft>
              <a:buClrTx/>
              <a:buSzTx/>
              <a:buFontTx/>
              <a:buNone/>
              <a:tabLst/>
              <a:defRPr/>
            </a:pPr>
            <a:endParaRPr lang="en-GB" altLang="en-US" sz="1400" b="1" dirty="0">
              <a:solidFill>
                <a:srgbClr val="009639"/>
              </a:solidFill>
              <a:latin typeface="Arial"/>
              <a:cs typeface="Arial"/>
            </a:endParaRPr>
          </a:p>
          <a:p>
            <a:pPr marL="0" marR="0" lvl="0" indent="0" algn="l" defTabSz="914400" rtl="0" eaLnBrk="0" fontAlgn="base" latinLnBrk="0" hangingPunct="0">
              <a:lnSpc>
                <a:spcPct val="100000"/>
              </a:lnSpc>
              <a:spcBef>
                <a:spcPts val="600"/>
              </a:spcBef>
              <a:spcAft>
                <a:spcPct val="0"/>
              </a:spcAft>
              <a:buClrTx/>
              <a:buSzTx/>
              <a:buFontTx/>
              <a:buNone/>
              <a:tabLst/>
              <a:defRPr/>
            </a:pPr>
            <a:endParaRPr lang="en-GB" altLang="en-US" sz="1400" b="1" dirty="0">
              <a:solidFill>
                <a:srgbClr val="009639"/>
              </a:solidFill>
              <a:latin typeface="Arial"/>
              <a:cs typeface="Arial"/>
            </a:endParaRPr>
          </a:p>
          <a:p>
            <a:pPr marL="0" marR="0" lvl="0" indent="0" algn="l" defTabSz="914400" rtl="0" eaLnBrk="0" fontAlgn="base" latinLnBrk="0" hangingPunct="0">
              <a:lnSpc>
                <a:spcPct val="100000"/>
              </a:lnSpc>
              <a:spcBef>
                <a:spcPts val="600"/>
              </a:spcBef>
              <a:spcAft>
                <a:spcPct val="0"/>
              </a:spcAft>
              <a:buClrTx/>
              <a:buSzTx/>
              <a:buFontTx/>
              <a:buNone/>
              <a:tabLst/>
              <a:defRPr/>
            </a:pPr>
            <a:endParaRPr lang="en-GB" altLang="en-US" sz="1400" b="1" dirty="0">
              <a:solidFill>
                <a:srgbClr val="009639"/>
              </a:solidFill>
              <a:latin typeface="Arial"/>
              <a:cs typeface="Arial"/>
            </a:endParaRPr>
          </a:p>
          <a:p>
            <a:pPr marL="0" marR="0" lvl="0" indent="0" algn="l" defTabSz="914400" rtl="0" eaLnBrk="0" fontAlgn="base" latinLnBrk="0" hangingPunct="0">
              <a:lnSpc>
                <a:spcPct val="100000"/>
              </a:lnSpc>
              <a:spcBef>
                <a:spcPts val="600"/>
              </a:spcBef>
              <a:spcAft>
                <a:spcPct val="0"/>
              </a:spcAft>
              <a:buClrTx/>
              <a:buSzTx/>
              <a:buFontTx/>
              <a:buNone/>
              <a:tabLst/>
              <a:defRPr/>
            </a:pPr>
            <a:endParaRPr lang="en-GB" altLang="en-US" sz="1400" b="1" dirty="0">
              <a:solidFill>
                <a:srgbClr val="009639"/>
              </a:solidFill>
              <a:latin typeface="Arial"/>
              <a:cs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en-GB" sz="1400" dirty="0">
              <a:solidFill>
                <a:prstClr val="black"/>
              </a:solidFill>
              <a:latin typeface="Arial"/>
              <a:ea typeface="Times New Roman" panose="02020603050405020304" pitchFamily="18" charset="0"/>
              <a:cs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1400" b="1" i="0" u="none" strike="noStrike" kern="1200" cap="none" spc="0" normalizeH="0" baseline="0" noProof="0" dirty="0">
              <a:ln>
                <a:noFill/>
              </a:ln>
              <a:solidFill>
                <a:srgbClr val="009639"/>
              </a:solidFill>
              <a:effectLst/>
              <a:uLnTx/>
              <a:uFillTx/>
              <a:latin typeface="Arial"/>
              <a:ea typeface="+mn-ea"/>
              <a:cs typeface="Arial"/>
            </a:endParaRPr>
          </a:p>
          <a:p>
            <a:pPr marL="0" lvl="0" indent="0">
              <a:buNone/>
              <a:tabLst>
                <a:tab pos="3505200" algn="l"/>
              </a:tabLst>
            </a:pPr>
            <a:r>
              <a:rPr lang="en-GB" sz="1400" dirty="0">
                <a:latin typeface="Arial"/>
                <a:ea typeface="Times New Roman" panose="02020603050405020304" pitchFamily="18" charset="0"/>
                <a:cs typeface="Times New Roman"/>
              </a:rPr>
              <a:t>Data taken from The Balanced System Framework and sourced </a:t>
            </a:r>
            <a:r>
              <a:rPr lang="en-GB" sz="1400" dirty="0">
                <a:latin typeface="Arial" panose="020B0604020202020204" pitchFamily="34" charset="0"/>
                <a:ea typeface="Times New Roman" panose="02020603050405020304" pitchFamily="18" charset="0"/>
                <a:cs typeface="Arial" panose="020B0604020202020204" pitchFamily="34" charset="0"/>
              </a:rPr>
              <a:t>from </a:t>
            </a:r>
            <a:r>
              <a:rPr lang="en-GB" sz="1400" b="0" i="0" u="none" strike="noStrike" dirty="0">
                <a:solidFill>
                  <a:srgbClr val="62285A"/>
                </a:solidFill>
                <a:effectLst/>
                <a:latin typeface="Arial" panose="020B0604020202020204" pitchFamily="34" charset="0"/>
                <a:cs typeface="Arial" panose="020B0604020202020204" pitchFamily="34" charset="0"/>
                <a:hlinkClick r:id="rId2"/>
              </a:rPr>
              <a:t>Special Educational Needs in England, Academic year 2023</a:t>
            </a:r>
            <a:r>
              <a:rPr lang="en-GB" sz="1400" b="0" i="0" dirty="0">
                <a:solidFill>
                  <a:srgbClr val="000000"/>
                </a:solidFill>
                <a:effectLst/>
                <a:latin typeface="Arial" panose="020B0604020202020204" pitchFamily="34" charset="0"/>
                <a:cs typeface="Arial" panose="020B0604020202020204" pitchFamily="34" charset="0"/>
              </a:rPr>
              <a:t>/24.</a:t>
            </a:r>
            <a:endParaRPr lang="en-GB" sz="1400" dirty="0">
              <a:latin typeface="Arial" panose="020B0604020202020204" pitchFamily="34" charset="0"/>
              <a:ea typeface="Times New Roman" panose="02020603050405020304" pitchFamily="18" charset="0"/>
              <a:cs typeface="Arial" panose="020B0604020202020204" pitchFamily="34" charset="0"/>
            </a:endParaRPr>
          </a:p>
          <a:p>
            <a:pPr marL="0" lvl="0" indent="0">
              <a:buNone/>
              <a:tabLst>
                <a:tab pos="3505200" algn="l"/>
              </a:tabLst>
            </a:pPr>
            <a:endParaRPr kumimoji="0" lang="en-GB" sz="1400" b="1" i="0" u="none" strike="noStrike" kern="1200" cap="none" spc="0" normalizeH="0" baseline="0" noProof="0" dirty="0">
              <a:ln>
                <a:noFill/>
              </a:ln>
              <a:solidFill>
                <a:srgbClr val="009639"/>
              </a:solidFill>
              <a:effectLst/>
              <a:uLnTx/>
              <a:uFillTx/>
              <a:latin typeface="Arial"/>
              <a:ea typeface="Times New Roman" panose="02020603050405020304" pitchFamily="18" charset="0"/>
              <a:cs typeface="Times New Roman"/>
            </a:endParaRPr>
          </a:p>
          <a:p>
            <a:pPr marL="0" lvl="0" indent="0">
              <a:buNone/>
              <a:tabLst>
                <a:tab pos="3505200" algn="l"/>
              </a:tabLst>
            </a:pPr>
            <a:r>
              <a:rPr kumimoji="0" lang="en-GB" sz="1400" b="1" i="0" u="none" strike="noStrike" kern="1200" cap="none" spc="0" normalizeH="0" baseline="0" noProof="0" dirty="0">
                <a:ln>
                  <a:noFill/>
                </a:ln>
                <a:solidFill>
                  <a:srgbClr val="009639"/>
                </a:solidFill>
                <a:effectLst/>
                <a:uLnTx/>
                <a:uFillTx/>
                <a:latin typeface="Arial"/>
                <a:ea typeface="Times New Roman" panose="02020603050405020304" pitchFamily="18" charset="0"/>
                <a:cs typeface="Times New Roman"/>
              </a:rPr>
              <a:t>SLCN and Neurodivergent conditions: </a:t>
            </a:r>
            <a:r>
              <a:rPr lang="en-GB" sz="1400" dirty="0">
                <a:effectLst/>
                <a:latin typeface="Arial" panose="020B0604020202020204" pitchFamily="34" charset="0"/>
                <a:ea typeface="Times New Roman" panose="02020603050405020304" pitchFamily="18" charset="0"/>
                <a:cs typeface="Arial" panose="020B0604020202020204" pitchFamily="34" charset="0"/>
              </a:rPr>
              <a:t>SLCN is a need associated with many neurodivergent conditions. Nationally and locally, this has raised both opportunities and challenges for speech and language therapy teams in terms of reviewing and considering the efficacy of using diagnostic labels and historical core deficit models to structure pathways whilst moving towards a model epitomised by the neurodiversity paradigm to structure and inform provision and practice across a variety of settings and contexts</a:t>
            </a:r>
          </a:p>
          <a:p>
            <a:pPr marL="0" lvl="0" indent="0">
              <a:buNone/>
              <a:tabLst>
                <a:tab pos="3505200" algn="l"/>
              </a:tabLst>
            </a:pPr>
            <a:r>
              <a:rPr kumimoji="0" lang="en-GB" sz="1400" b="0" i="0" u="none" strike="noStrike" kern="1200" cap="none" spc="0" normalizeH="0" baseline="0" noProof="0" dirty="0">
                <a:ln>
                  <a:noFill/>
                </a:ln>
                <a:solidFill>
                  <a:srgbClr val="191919"/>
                </a:solidFill>
                <a:effectLst/>
                <a:uLnTx/>
                <a:uFillTx/>
                <a:latin typeface="Arial" panose="020B0604020202020204" pitchFamily="34" charset="0"/>
                <a:cs typeface="Arial" panose="020B0604020202020204" pitchFamily="34" charset="0"/>
              </a:rPr>
              <a:t>See appendix 1.</a:t>
            </a:r>
          </a:p>
          <a:p>
            <a:pPr marL="0" marR="0" lvl="0" indent="0" algn="l" defTabSz="914400" rtl="0" eaLnBrk="0" fontAlgn="base" latinLnBrk="0" hangingPunct="0">
              <a:lnSpc>
                <a:spcPct val="100000"/>
              </a:lnSpc>
              <a:spcBef>
                <a:spcPct val="0"/>
              </a:spcBef>
              <a:spcAft>
                <a:spcPct val="0"/>
              </a:spcAft>
              <a:buClrTx/>
              <a:buSzTx/>
              <a:buFontTx/>
              <a:buNone/>
              <a:tabLst/>
              <a:defRPr/>
            </a:pPr>
            <a:endParaRPr lang="en-GB" altLang="en-US" sz="1400" dirty="0">
              <a:latin typeface="Arial"/>
              <a:cs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1400" i="0" u="none" strike="noStrike" kern="1200" cap="none" spc="0" normalizeH="0" baseline="0" noProof="0" dirty="0">
              <a:ln>
                <a:noFill/>
              </a:ln>
              <a:solidFill>
                <a:srgbClr val="009639"/>
              </a:solidFill>
              <a:effectLst/>
              <a:uLnTx/>
              <a:uFillTx/>
              <a:latin typeface="Arial"/>
              <a:ea typeface="+mn-ea"/>
              <a:cs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en-GB" sz="1400" dirty="0">
              <a:solidFill>
                <a:prstClr val="black"/>
              </a:solidFill>
              <a:latin typeface="Arial"/>
              <a:ea typeface="Times New Roman" panose="02020603050405020304" pitchFamily="18" charset="0"/>
              <a:cs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a:endParaRPr>
          </a:p>
        </p:txBody>
      </p:sp>
      <p:graphicFrame>
        <p:nvGraphicFramePr>
          <p:cNvPr id="11" name="Table 10">
            <a:extLst>
              <a:ext uri="{FF2B5EF4-FFF2-40B4-BE49-F238E27FC236}">
                <a16:creationId xmlns:a16="http://schemas.microsoft.com/office/drawing/2014/main" id="{FD8B59AC-0402-8B76-3273-A7225141B17D}"/>
              </a:ext>
            </a:extLst>
          </p:cNvPr>
          <p:cNvGraphicFramePr>
            <a:graphicFrameLocks noGrp="1"/>
          </p:cNvGraphicFramePr>
          <p:nvPr>
            <p:extLst>
              <p:ext uri="{D42A27DB-BD31-4B8C-83A1-F6EECF244321}">
                <p14:modId xmlns:p14="http://schemas.microsoft.com/office/powerpoint/2010/main" val="534767926"/>
              </p:ext>
            </p:extLst>
          </p:nvPr>
        </p:nvGraphicFramePr>
        <p:xfrm>
          <a:off x="212618" y="1086760"/>
          <a:ext cx="11858468" cy="2650517"/>
        </p:xfrm>
        <a:graphic>
          <a:graphicData uri="http://schemas.openxmlformats.org/drawingml/2006/table">
            <a:tbl>
              <a:tblPr/>
              <a:tblGrid>
                <a:gridCol w="3588878">
                  <a:extLst>
                    <a:ext uri="{9D8B030D-6E8A-4147-A177-3AD203B41FA5}">
                      <a16:colId xmlns:a16="http://schemas.microsoft.com/office/drawing/2014/main" val="1025157664"/>
                    </a:ext>
                  </a:extLst>
                </a:gridCol>
                <a:gridCol w="1181370">
                  <a:extLst>
                    <a:ext uri="{9D8B030D-6E8A-4147-A177-3AD203B41FA5}">
                      <a16:colId xmlns:a16="http://schemas.microsoft.com/office/drawing/2014/main" val="4227813955"/>
                    </a:ext>
                  </a:extLst>
                </a:gridCol>
                <a:gridCol w="1181370">
                  <a:extLst>
                    <a:ext uri="{9D8B030D-6E8A-4147-A177-3AD203B41FA5}">
                      <a16:colId xmlns:a16="http://schemas.microsoft.com/office/drawing/2014/main" val="1975941998"/>
                    </a:ext>
                  </a:extLst>
                </a:gridCol>
                <a:gridCol w="1181370">
                  <a:extLst>
                    <a:ext uri="{9D8B030D-6E8A-4147-A177-3AD203B41FA5}">
                      <a16:colId xmlns:a16="http://schemas.microsoft.com/office/drawing/2014/main" val="1012310268"/>
                    </a:ext>
                  </a:extLst>
                </a:gridCol>
                <a:gridCol w="1181370">
                  <a:extLst>
                    <a:ext uri="{9D8B030D-6E8A-4147-A177-3AD203B41FA5}">
                      <a16:colId xmlns:a16="http://schemas.microsoft.com/office/drawing/2014/main" val="2734526353"/>
                    </a:ext>
                  </a:extLst>
                </a:gridCol>
                <a:gridCol w="1181370">
                  <a:extLst>
                    <a:ext uri="{9D8B030D-6E8A-4147-A177-3AD203B41FA5}">
                      <a16:colId xmlns:a16="http://schemas.microsoft.com/office/drawing/2014/main" val="305867698"/>
                    </a:ext>
                  </a:extLst>
                </a:gridCol>
                <a:gridCol w="1181370">
                  <a:extLst>
                    <a:ext uri="{9D8B030D-6E8A-4147-A177-3AD203B41FA5}">
                      <a16:colId xmlns:a16="http://schemas.microsoft.com/office/drawing/2014/main" val="357093668"/>
                    </a:ext>
                  </a:extLst>
                </a:gridCol>
                <a:gridCol w="1181370">
                  <a:extLst>
                    <a:ext uri="{9D8B030D-6E8A-4147-A177-3AD203B41FA5}">
                      <a16:colId xmlns:a16="http://schemas.microsoft.com/office/drawing/2014/main" val="3561057578"/>
                    </a:ext>
                  </a:extLst>
                </a:gridCol>
              </a:tblGrid>
              <a:tr h="895656">
                <a:tc>
                  <a:txBody>
                    <a:bodyPr/>
                    <a:lstStyle/>
                    <a:p>
                      <a:pPr fontAlgn="t"/>
                      <a:r>
                        <a:rPr lang="en-GB" sz="1400" b="1" dirty="0">
                          <a:solidFill>
                            <a:srgbClr val="000000"/>
                          </a:solidFill>
                          <a:effectLst/>
                          <a:latin typeface="Arial" panose="020B0604020202020204" pitchFamily="34" charset="0"/>
                          <a:cs typeface="Arial" panose="020B0604020202020204" pitchFamily="34" charset="0"/>
                        </a:rPr>
                        <a:t>SLCN AS PRIMARY AREA OF NEED</a:t>
                      </a:r>
                      <a:endParaRPr lang="en-GB" sz="1400" dirty="0">
                        <a:solidFill>
                          <a:srgbClr val="000000"/>
                        </a:solidFill>
                        <a:effectLst/>
                        <a:latin typeface="Arial" panose="020B0604020202020204" pitchFamily="34" charset="0"/>
                        <a:cs typeface="Arial" panose="020B0604020202020204" pitchFamily="34" charset="0"/>
                      </a:endParaRP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tc>
                  <a:txBody>
                    <a:bodyPr/>
                    <a:lstStyle/>
                    <a:p>
                      <a:pPr algn="ctr" fontAlgn="t"/>
                      <a:r>
                        <a:rPr lang="en-GB" sz="1400" b="1" dirty="0">
                          <a:solidFill>
                            <a:srgbClr val="000000"/>
                          </a:solidFill>
                          <a:effectLst/>
                          <a:latin typeface="Arial" panose="020B0604020202020204" pitchFamily="34" charset="0"/>
                          <a:cs typeface="Arial" panose="020B0604020202020204" pitchFamily="34" charset="0"/>
                        </a:rPr>
                        <a:t>Total 0-18 (EHCP &amp; SEN Support)</a:t>
                      </a:r>
                      <a:endParaRPr lang="en-GB" sz="1400" dirty="0">
                        <a:solidFill>
                          <a:srgbClr val="000000"/>
                        </a:solidFill>
                        <a:effectLst/>
                        <a:latin typeface="Arial" panose="020B0604020202020204" pitchFamily="34" charset="0"/>
                        <a:cs typeface="Arial" panose="020B0604020202020204" pitchFamily="34" charset="0"/>
                      </a:endParaRP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tc>
                  <a:txBody>
                    <a:bodyPr/>
                    <a:lstStyle/>
                    <a:p>
                      <a:pPr algn="ctr" fontAlgn="t"/>
                      <a:r>
                        <a:rPr lang="en-GB" sz="1400" b="1" dirty="0">
                          <a:solidFill>
                            <a:srgbClr val="000000"/>
                          </a:solidFill>
                          <a:effectLst/>
                          <a:latin typeface="Arial" panose="020B0604020202020204" pitchFamily="34" charset="0"/>
                          <a:cs typeface="Arial" panose="020B0604020202020204" pitchFamily="34" charset="0"/>
                        </a:rPr>
                        <a:t>Total 0-25 (EHCP &amp; SEN Support)</a:t>
                      </a:r>
                      <a:endParaRPr lang="en-GB" sz="1400" dirty="0">
                        <a:solidFill>
                          <a:srgbClr val="000000"/>
                        </a:solidFill>
                        <a:effectLst/>
                        <a:latin typeface="Arial" panose="020B0604020202020204" pitchFamily="34" charset="0"/>
                        <a:cs typeface="Arial" panose="020B0604020202020204" pitchFamily="34" charset="0"/>
                      </a:endParaRP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tc>
                  <a:txBody>
                    <a:bodyPr/>
                    <a:lstStyle/>
                    <a:p>
                      <a:pPr algn="ctr" fontAlgn="t"/>
                      <a:r>
                        <a:rPr lang="en-GB" sz="1400" b="1">
                          <a:solidFill>
                            <a:srgbClr val="000000"/>
                          </a:solidFill>
                          <a:effectLst/>
                          <a:latin typeface="Arial" panose="020B0604020202020204" pitchFamily="34" charset="0"/>
                          <a:cs typeface="Arial" panose="020B0604020202020204" pitchFamily="34" charset="0"/>
                        </a:rPr>
                        <a:t>0 - 4 years</a:t>
                      </a:r>
                      <a:endParaRPr lang="en-GB" sz="1400">
                        <a:solidFill>
                          <a:srgbClr val="000000"/>
                        </a:solidFill>
                        <a:effectLst/>
                        <a:latin typeface="Arial" panose="020B0604020202020204" pitchFamily="34" charset="0"/>
                        <a:cs typeface="Arial" panose="020B0604020202020204" pitchFamily="34" charset="0"/>
                      </a:endParaRP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tc>
                  <a:txBody>
                    <a:bodyPr/>
                    <a:lstStyle/>
                    <a:p>
                      <a:pPr algn="ctr" fontAlgn="t"/>
                      <a:r>
                        <a:rPr lang="en-GB" sz="1400" b="1">
                          <a:solidFill>
                            <a:srgbClr val="000000"/>
                          </a:solidFill>
                          <a:effectLst/>
                          <a:latin typeface="Arial" panose="020B0604020202020204" pitchFamily="34" charset="0"/>
                          <a:cs typeface="Arial" panose="020B0604020202020204" pitchFamily="34" charset="0"/>
                        </a:rPr>
                        <a:t>5 - 9 years</a:t>
                      </a:r>
                      <a:endParaRPr lang="en-GB" sz="1400">
                        <a:solidFill>
                          <a:srgbClr val="000000"/>
                        </a:solidFill>
                        <a:effectLst/>
                        <a:latin typeface="Arial" panose="020B0604020202020204" pitchFamily="34" charset="0"/>
                        <a:cs typeface="Arial" panose="020B0604020202020204" pitchFamily="34" charset="0"/>
                      </a:endParaRP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tc>
                  <a:txBody>
                    <a:bodyPr/>
                    <a:lstStyle/>
                    <a:p>
                      <a:pPr algn="ctr" fontAlgn="t"/>
                      <a:r>
                        <a:rPr lang="en-GB" sz="1400" b="1" dirty="0">
                          <a:solidFill>
                            <a:srgbClr val="000000"/>
                          </a:solidFill>
                          <a:effectLst/>
                          <a:latin typeface="Arial" panose="020B0604020202020204" pitchFamily="34" charset="0"/>
                          <a:cs typeface="Arial" panose="020B0604020202020204" pitchFamily="34" charset="0"/>
                        </a:rPr>
                        <a:t>10 - 14 years</a:t>
                      </a:r>
                      <a:endParaRPr lang="en-GB" sz="1400" dirty="0">
                        <a:solidFill>
                          <a:srgbClr val="000000"/>
                        </a:solidFill>
                        <a:effectLst/>
                        <a:latin typeface="Arial" panose="020B0604020202020204" pitchFamily="34" charset="0"/>
                        <a:cs typeface="Arial" panose="020B0604020202020204" pitchFamily="34" charset="0"/>
                      </a:endParaRP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tc>
                  <a:txBody>
                    <a:bodyPr/>
                    <a:lstStyle/>
                    <a:p>
                      <a:pPr algn="ctr" fontAlgn="t"/>
                      <a:r>
                        <a:rPr lang="en-GB" sz="1400" b="1">
                          <a:solidFill>
                            <a:srgbClr val="000000"/>
                          </a:solidFill>
                          <a:effectLst/>
                          <a:latin typeface="Arial" panose="020B0604020202020204" pitchFamily="34" charset="0"/>
                          <a:cs typeface="Arial" panose="020B0604020202020204" pitchFamily="34" charset="0"/>
                        </a:rPr>
                        <a:t>15 - 18 years</a:t>
                      </a:r>
                      <a:endParaRPr lang="en-GB" sz="1400">
                        <a:solidFill>
                          <a:srgbClr val="000000"/>
                        </a:solidFill>
                        <a:effectLst/>
                        <a:latin typeface="Arial" panose="020B0604020202020204" pitchFamily="34" charset="0"/>
                        <a:cs typeface="Arial" panose="020B0604020202020204" pitchFamily="34" charset="0"/>
                      </a:endParaRP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tc>
                  <a:txBody>
                    <a:bodyPr/>
                    <a:lstStyle/>
                    <a:p>
                      <a:pPr algn="ctr" fontAlgn="t"/>
                      <a:r>
                        <a:rPr lang="en-GB" sz="1400" b="1" dirty="0">
                          <a:solidFill>
                            <a:srgbClr val="000000"/>
                          </a:solidFill>
                          <a:effectLst/>
                          <a:latin typeface="Arial" panose="020B0604020202020204" pitchFamily="34" charset="0"/>
                          <a:cs typeface="Arial" panose="020B0604020202020204" pitchFamily="34" charset="0"/>
                        </a:rPr>
                        <a:t>19 - 25 years</a:t>
                      </a:r>
                      <a:endParaRPr lang="en-GB" sz="1400" dirty="0">
                        <a:solidFill>
                          <a:srgbClr val="000000"/>
                        </a:solidFill>
                        <a:effectLst/>
                        <a:latin typeface="Arial" panose="020B0604020202020204" pitchFamily="34" charset="0"/>
                        <a:cs typeface="Arial" panose="020B0604020202020204" pitchFamily="34" charset="0"/>
                      </a:endParaRPr>
                    </a:p>
                  </a:txBody>
                  <a:tcPr marL="55593" marR="55593" marT="55593" marB="55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DAE2"/>
                    </a:solidFill>
                  </a:tcPr>
                </a:tc>
                <a:extLst>
                  <a:ext uri="{0D108BD9-81ED-4DB2-BD59-A6C34878D82A}">
                    <a16:rowId xmlns:a16="http://schemas.microsoft.com/office/drawing/2014/main" val="505958085"/>
                  </a:ext>
                </a:extLst>
              </a:tr>
              <a:tr h="374985">
                <a:tc>
                  <a:txBody>
                    <a:bodyPr/>
                    <a:lstStyle/>
                    <a:p>
                      <a:pPr fontAlgn="t"/>
                      <a:r>
                        <a:rPr lang="en-GB" sz="1400" b="1" dirty="0">
                          <a:solidFill>
                            <a:srgbClr val="000000"/>
                          </a:solidFill>
                          <a:effectLst/>
                          <a:latin typeface="Arial" panose="020B0604020202020204" pitchFamily="34" charset="0"/>
                          <a:cs typeface="Arial" panose="020B0604020202020204" pitchFamily="34" charset="0"/>
                        </a:rPr>
                        <a:t>ENGLAND</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fontAlgn="t"/>
                      <a:r>
                        <a:rPr lang="en-GB" sz="1400" b="1">
                          <a:solidFill>
                            <a:srgbClr val="000000"/>
                          </a:solidFill>
                          <a:effectLst/>
                          <a:latin typeface="Arial" panose="020B0604020202020204" pitchFamily="34" charset="0"/>
                          <a:cs typeface="Arial" panose="020B0604020202020204" pitchFamily="34" charset="0"/>
                        </a:rPr>
                        <a:t>369,897</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fontAlgn="t"/>
                      <a:r>
                        <a:rPr lang="en-GB" sz="1400" b="1">
                          <a:solidFill>
                            <a:srgbClr val="000000"/>
                          </a:solidFill>
                          <a:effectLst/>
                          <a:latin typeface="Arial" panose="020B0604020202020204" pitchFamily="34" charset="0"/>
                          <a:cs typeface="Arial" panose="020B0604020202020204" pitchFamily="34" charset="0"/>
                        </a:rPr>
                        <a:t>369,941</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fontAlgn="t"/>
                      <a:r>
                        <a:rPr lang="en-GB" sz="1400" b="1">
                          <a:solidFill>
                            <a:srgbClr val="000000"/>
                          </a:solidFill>
                          <a:effectLst/>
                          <a:latin typeface="Arial" panose="020B0604020202020204" pitchFamily="34" charset="0"/>
                          <a:cs typeface="Arial" panose="020B0604020202020204" pitchFamily="34" charset="0"/>
                        </a:rPr>
                        <a:t>62,918</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fontAlgn="t"/>
                      <a:r>
                        <a:rPr lang="en-GB" sz="1400" b="1">
                          <a:solidFill>
                            <a:srgbClr val="000000"/>
                          </a:solidFill>
                          <a:effectLst/>
                          <a:latin typeface="Arial" panose="020B0604020202020204" pitchFamily="34" charset="0"/>
                          <a:cs typeface="Arial" panose="020B0604020202020204" pitchFamily="34" charset="0"/>
                        </a:rPr>
                        <a:t>201,174</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fontAlgn="t"/>
                      <a:r>
                        <a:rPr lang="en-GB" sz="1400" b="1">
                          <a:solidFill>
                            <a:srgbClr val="000000"/>
                          </a:solidFill>
                          <a:effectLst/>
                          <a:latin typeface="Arial" panose="020B0604020202020204" pitchFamily="34" charset="0"/>
                          <a:cs typeface="Arial" panose="020B0604020202020204" pitchFamily="34" charset="0"/>
                        </a:rPr>
                        <a:t>90,213</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fontAlgn="t"/>
                      <a:r>
                        <a:rPr lang="en-GB" sz="1400" b="1">
                          <a:solidFill>
                            <a:srgbClr val="000000"/>
                          </a:solidFill>
                          <a:effectLst/>
                          <a:latin typeface="Arial" panose="020B0604020202020204" pitchFamily="34" charset="0"/>
                          <a:cs typeface="Arial" panose="020B0604020202020204" pitchFamily="34" charset="0"/>
                        </a:rPr>
                        <a:t>15,592</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fontAlgn="t"/>
                      <a:r>
                        <a:rPr lang="en-GB" sz="1400" b="1" dirty="0">
                          <a:solidFill>
                            <a:srgbClr val="000000"/>
                          </a:solidFill>
                          <a:effectLst/>
                          <a:latin typeface="Arial" panose="020B0604020202020204" pitchFamily="34" charset="0"/>
                          <a:cs typeface="Arial" panose="020B0604020202020204" pitchFamily="34" charset="0"/>
                        </a:rPr>
                        <a:t>44</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292254669"/>
                  </a:ext>
                </a:extLst>
              </a:tr>
              <a:tr h="374985">
                <a:tc>
                  <a:txBody>
                    <a:bodyPr/>
                    <a:lstStyle/>
                    <a:p>
                      <a:pPr fontAlgn="t"/>
                      <a:r>
                        <a:rPr lang="en-GB" sz="1400" dirty="0">
                          <a:solidFill>
                            <a:srgbClr val="000000"/>
                          </a:solidFill>
                          <a:effectLst/>
                          <a:latin typeface="Arial" panose="020B0604020202020204" pitchFamily="34" charset="0"/>
                          <a:cs typeface="Arial" panose="020B0604020202020204" pitchFamily="34" charset="0"/>
                        </a:rPr>
                        <a:t>DEVON</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a:solidFill>
                            <a:srgbClr val="000000"/>
                          </a:solidFill>
                          <a:effectLst/>
                          <a:latin typeface="Arial" panose="020B0604020202020204" pitchFamily="34" charset="0"/>
                          <a:cs typeface="Arial" panose="020B0604020202020204" pitchFamily="34" charset="0"/>
                        </a:rPr>
                        <a:t>5,830</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a:solidFill>
                            <a:srgbClr val="000000"/>
                          </a:solidFill>
                          <a:effectLst/>
                          <a:latin typeface="Arial" panose="020B0604020202020204" pitchFamily="34" charset="0"/>
                          <a:cs typeface="Arial" panose="020B0604020202020204" pitchFamily="34" charset="0"/>
                        </a:rPr>
                        <a:t>5,830</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a:solidFill>
                            <a:srgbClr val="000000"/>
                          </a:solidFill>
                          <a:effectLst/>
                          <a:latin typeface="Arial" panose="020B0604020202020204" pitchFamily="34" charset="0"/>
                          <a:cs typeface="Arial" panose="020B0604020202020204" pitchFamily="34" charset="0"/>
                        </a:rPr>
                        <a:t>638</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a:solidFill>
                            <a:srgbClr val="000000"/>
                          </a:solidFill>
                          <a:effectLst/>
                          <a:latin typeface="Arial" panose="020B0604020202020204" pitchFamily="34" charset="0"/>
                          <a:cs typeface="Arial" panose="020B0604020202020204" pitchFamily="34" charset="0"/>
                        </a:rPr>
                        <a:t>2,948</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a:solidFill>
                            <a:srgbClr val="000000"/>
                          </a:solidFill>
                          <a:effectLst/>
                          <a:latin typeface="Arial" panose="020B0604020202020204" pitchFamily="34" charset="0"/>
                          <a:cs typeface="Arial" panose="020B0604020202020204" pitchFamily="34" charset="0"/>
                        </a:rPr>
                        <a:t>1,924</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a:solidFill>
                            <a:srgbClr val="000000"/>
                          </a:solidFill>
                          <a:effectLst/>
                          <a:latin typeface="Arial" panose="020B0604020202020204" pitchFamily="34" charset="0"/>
                          <a:cs typeface="Arial" panose="020B0604020202020204" pitchFamily="34" charset="0"/>
                        </a:rPr>
                        <a:t>320</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dirty="0">
                          <a:solidFill>
                            <a:srgbClr val="000000"/>
                          </a:solidFill>
                          <a:effectLst/>
                          <a:latin typeface="Arial" panose="020B0604020202020204" pitchFamily="34" charset="0"/>
                          <a:cs typeface="Arial" panose="020B0604020202020204" pitchFamily="34" charset="0"/>
                        </a:rPr>
                        <a:t>0</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09343752"/>
                  </a:ext>
                </a:extLst>
              </a:tr>
              <a:tr h="374985">
                <a:tc>
                  <a:txBody>
                    <a:bodyPr/>
                    <a:lstStyle/>
                    <a:p>
                      <a:pPr fontAlgn="t"/>
                      <a:r>
                        <a:rPr lang="en-GB" sz="1400" dirty="0">
                          <a:solidFill>
                            <a:srgbClr val="000000"/>
                          </a:solidFill>
                          <a:effectLst/>
                          <a:latin typeface="Arial" panose="020B0604020202020204" pitchFamily="34" charset="0"/>
                          <a:cs typeface="Arial" panose="020B0604020202020204" pitchFamily="34" charset="0"/>
                        </a:rPr>
                        <a:t>PLYMOUTH</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dirty="0">
                          <a:solidFill>
                            <a:srgbClr val="000000"/>
                          </a:solidFill>
                          <a:effectLst/>
                          <a:latin typeface="Arial" panose="020B0604020202020204" pitchFamily="34" charset="0"/>
                          <a:cs typeface="Arial" panose="020B0604020202020204" pitchFamily="34" charset="0"/>
                        </a:rPr>
                        <a:t>1,909</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a:solidFill>
                            <a:srgbClr val="000000"/>
                          </a:solidFill>
                          <a:effectLst/>
                          <a:latin typeface="Arial" panose="020B0604020202020204" pitchFamily="34" charset="0"/>
                          <a:cs typeface="Arial" panose="020B0604020202020204" pitchFamily="34" charset="0"/>
                        </a:rPr>
                        <a:t>1,909</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dirty="0">
                          <a:solidFill>
                            <a:srgbClr val="000000"/>
                          </a:solidFill>
                          <a:effectLst/>
                          <a:latin typeface="Arial" panose="020B0604020202020204" pitchFamily="34" charset="0"/>
                          <a:cs typeface="Arial" panose="020B0604020202020204" pitchFamily="34" charset="0"/>
                        </a:rPr>
                        <a:t>303</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dirty="0">
                          <a:solidFill>
                            <a:srgbClr val="000000"/>
                          </a:solidFill>
                          <a:effectLst/>
                          <a:latin typeface="Arial" panose="020B0604020202020204" pitchFamily="34" charset="0"/>
                          <a:cs typeface="Arial" panose="020B0604020202020204" pitchFamily="34" charset="0"/>
                        </a:rPr>
                        <a:t>1,062</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dirty="0">
                          <a:solidFill>
                            <a:srgbClr val="000000"/>
                          </a:solidFill>
                          <a:effectLst/>
                          <a:latin typeface="Arial" panose="020B0604020202020204" pitchFamily="34" charset="0"/>
                          <a:cs typeface="Arial" panose="020B0604020202020204" pitchFamily="34" charset="0"/>
                        </a:rPr>
                        <a:t>452</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a:solidFill>
                            <a:srgbClr val="000000"/>
                          </a:solidFill>
                          <a:effectLst/>
                          <a:latin typeface="Arial" panose="020B0604020202020204" pitchFamily="34" charset="0"/>
                          <a:cs typeface="Arial" panose="020B0604020202020204" pitchFamily="34" charset="0"/>
                        </a:rPr>
                        <a:t>92</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dirty="0">
                          <a:solidFill>
                            <a:srgbClr val="000000"/>
                          </a:solidFill>
                          <a:effectLst/>
                          <a:latin typeface="Arial" panose="020B0604020202020204" pitchFamily="34" charset="0"/>
                          <a:cs typeface="Arial" panose="020B0604020202020204" pitchFamily="34" charset="0"/>
                        </a:rPr>
                        <a:t>0</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32543401"/>
                  </a:ext>
                </a:extLst>
              </a:tr>
              <a:tr h="474311">
                <a:tc>
                  <a:txBody>
                    <a:bodyPr/>
                    <a:lstStyle/>
                    <a:p>
                      <a:pPr fontAlgn="t"/>
                      <a:r>
                        <a:rPr lang="en-GB" sz="1400" dirty="0">
                          <a:solidFill>
                            <a:srgbClr val="000000"/>
                          </a:solidFill>
                          <a:effectLst/>
                          <a:latin typeface="Arial" panose="020B0604020202020204" pitchFamily="34" charset="0"/>
                          <a:cs typeface="Arial" panose="020B0604020202020204" pitchFamily="34" charset="0"/>
                        </a:rPr>
                        <a:t>TORBAY</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dirty="0">
                          <a:solidFill>
                            <a:srgbClr val="000000"/>
                          </a:solidFill>
                          <a:effectLst/>
                          <a:latin typeface="Arial" panose="020B0604020202020204" pitchFamily="34" charset="0"/>
                          <a:cs typeface="Arial" panose="020B0604020202020204" pitchFamily="34" charset="0"/>
                        </a:rPr>
                        <a:t>998</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dirty="0">
                          <a:solidFill>
                            <a:srgbClr val="000000"/>
                          </a:solidFill>
                          <a:effectLst/>
                          <a:latin typeface="Arial" panose="020B0604020202020204" pitchFamily="34" charset="0"/>
                          <a:cs typeface="Arial" panose="020B0604020202020204" pitchFamily="34" charset="0"/>
                        </a:rPr>
                        <a:t>998</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dirty="0">
                          <a:solidFill>
                            <a:srgbClr val="000000"/>
                          </a:solidFill>
                          <a:effectLst/>
                          <a:latin typeface="Arial" panose="020B0604020202020204" pitchFamily="34" charset="0"/>
                          <a:cs typeface="Arial" panose="020B0604020202020204" pitchFamily="34" charset="0"/>
                        </a:rPr>
                        <a:t>113</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dirty="0">
                          <a:solidFill>
                            <a:srgbClr val="000000"/>
                          </a:solidFill>
                          <a:effectLst/>
                          <a:latin typeface="Arial" panose="020B0604020202020204" pitchFamily="34" charset="0"/>
                          <a:cs typeface="Arial" panose="020B0604020202020204" pitchFamily="34" charset="0"/>
                        </a:rPr>
                        <a:t>542</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dirty="0">
                          <a:solidFill>
                            <a:srgbClr val="000000"/>
                          </a:solidFill>
                          <a:effectLst/>
                          <a:latin typeface="Arial" panose="020B0604020202020204" pitchFamily="34" charset="0"/>
                          <a:cs typeface="Arial" panose="020B0604020202020204" pitchFamily="34" charset="0"/>
                        </a:rPr>
                        <a:t>297</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dirty="0">
                          <a:solidFill>
                            <a:srgbClr val="000000"/>
                          </a:solidFill>
                          <a:effectLst/>
                          <a:latin typeface="Arial" panose="020B0604020202020204" pitchFamily="34" charset="0"/>
                          <a:cs typeface="Arial" panose="020B0604020202020204" pitchFamily="34" charset="0"/>
                        </a:rPr>
                        <a:t>46</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r>
                        <a:rPr lang="en-GB" sz="1400" dirty="0">
                          <a:solidFill>
                            <a:srgbClr val="000000"/>
                          </a:solidFill>
                          <a:effectLst/>
                          <a:latin typeface="Arial" panose="020B0604020202020204" pitchFamily="34" charset="0"/>
                          <a:cs typeface="Arial" panose="020B0604020202020204" pitchFamily="34" charset="0"/>
                        </a:rPr>
                        <a:t>0</a:t>
                      </a:r>
                    </a:p>
                  </a:txBody>
                  <a:tcPr marL="95250" marR="95250" marT="95250" marB="952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6129069"/>
                  </a:ext>
                </a:extLst>
              </a:tr>
            </a:tbl>
          </a:graphicData>
        </a:graphic>
      </p:graphicFrame>
      <p:sp>
        <p:nvSpPr>
          <p:cNvPr id="3" name="TextBox 2">
            <a:extLst>
              <a:ext uri="{FF2B5EF4-FFF2-40B4-BE49-F238E27FC236}">
                <a16:creationId xmlns:a16="http://schemas.microsoft.com/office/drawing/2014/main" id="{2F49E1F5-AD7F-9759-DBFC-6DDD9354C42F}"/>
              </a:ext>
            </a:extLst>
          </p:cNvPr>
          <p:cNvSpPr txBox="1"/>
          <p:nvPr/>
        </p:nvSpPr>
        <p:spPr>
          <a:xfrm>
            <a:off x="609600" y="5448074"/>
            <a:ext cx="10972800" cy="646331"/>
          </a:xfrm>
          <a:prstGeom prst="rect">
            <a:avLst/>
          </a:prstGeom>
          <a:noFill/>
          <a:ln w="38100">
            <a:solidFill>
              <a:schemeClr val="accent1"/>
            </a:solidFill>
          </a:ln>
        </p:spPr>
        <p:txBody>
          <a:bodyPr wrap="square" rtlCol="0">
            <a:spAutoFit/>
          </a:bodyPr>
          <a:lstStyle/>
          <a:p>
            <a:pPr algn="l"/>
            <a:r>
              <a:rPr lang="en-GB" dirty="0">
                <a:solidFill>
                  <a:srgbClr val="000000"/>
                </a:solidFill>
                <a:latin typeface="Calibri" panose="020F0502020204030204" pitchFamily="34" charset="0"/>
              </a:rPr>
              <a:t>‘T</a:t>
            </a:r>
            <a:r>
              <a:rPr lang="en-GB" sz="1800" b="0" i="0" u="none" strike="noStrike" baseline="0" dirty="0">
                <a:solidFill>
                  <a:srgbClr val="000000"/>
                </a:solidFill>
                <a:latin typeface="Calibri" panose="020F0502020204030204" pitchFamily="34" charset="0"/>
              </a:rPr>
              <a:t>he terminology used to identify children's problems has been variable and confusing...however, terminology clarification can potentially help with planning services, data collection and outcome measurements’ RCSLT, 2020.</a:t>
            </a:r>
          </a:p>
        </p:txBody>
      </p:sp>
    </p:spTree>
    <p:extLst>
      <p:ext uri="{BB962C8B-B14F-4D97-AF65-F5344CB8AC3E}">
        <p14:creationId xmlns:p14="http://schemas.microsoft.com/office/powerpoint/2010/main" val="847303735"/>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480271E34EEB34FA5E7C4DEF00B75AB" ma:contentTypeVersion="30" ma:contentTypeDescription="Create a new document." ma:contentTypeScope="" ma:versionID="8d7bcb344fedc2a068061c9bb0c59c25">
  <xsd:schema xmlns:xsd="http://www.w3.org/2001/XMLSchema" xmlns:xs="http://www.w3.org/2001/XMLSchema" xmlns:p="http://schemas.microsoft.com/office/2006/metadata/properties" xmlns:ns1="http://schemas.microsoft.com/sharepoint/v3" xmlns:ns2="f4b631e5-4434-4dce-804e-355ac78891fa" xmlns:ns3="5ea303a6-bbfc-4d49-a48d-d7e98e860aad" targetNamespace="http://schemas.microsoft.com/office/2006/metadata/properties" ma:root="true" ma:fieldsID="fb5dd054e4eb0772dee67cf1065583fb" ns1:_="" ns2:_="" ns3:_="">
    <xsd:import namespace="http://schemas.microsoft.com/sharepoint/v3"/>
    <xsd:import namespace="f4b631e5-4434-4dce-804e-355ac78891fa"/>
    <xsd:import namespace="5ea303a6-bbfc-4d49-a48d-d7e98e860aad"/>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SearchProperties" minOccurs="0"/>
                <xsd:element ref="ns2:MediaServiceObjectDetectorVersions" minOccurs="0"/>
                <xsd:element ref="ns1:_ip_UnifiedCompliancePolicyProperties" minOccurs="0"/>
                <xsd:element ref="ns1:_ip_UnifiedCompliancePolicyUIAction" minOccurs="0"/>
                <xsd:element ref="ns2:lcf76f155ced4ddcb4097134ff3c332f1" minOccurs="0"/>
                <xsd:element ref="ns2:lcf76f155ced4ddcb4097134ff3c332f2" minOccurs="0"/>
                <xsd:element ref="ns2:MediaServiceDateTaken" minOccurs="0"/>
                <xsd:element ref="ns2:MediaServiceGenerationTime" minOccurs="0"/>
                <xsd:element ref="ns2:MediaServiceEventHashCode" minOccurs="0"/>
                <xsd:element ref="ns2:MediaLengthInSeconds" minOccurs="0"/>
                <xsd:element ref="ns2:lcf76f155ced4ddcb4097134ff3c332f3" minOccurs="0"/>
                <xsd:element ref="ns2:lcf76f155ced4ddcb4097134ff3c332f4" minOccurs="0"/>
                <xsd:element ref="ns2:lcf76f155ced4ddcb4097134ff3c332f5" minOccurs="0"/>
                <xsd:element ref="ns2:lcf76f155ced4ddcb4097134ff3c332f6" minOccurs="0"/>
                <xsd:element ref="ns2:lcf76f155ced4ddcb4097134ff3c332f7" minOccurs="0"/>
                <xsd:element ref="ns2:lcf76f155ced4ddcb4097134ff3c332f8" minOccurs="0"/>
                <xsd:element ref="ns2:lcf76f155ced4ddcb4097134ff3c332f9" minOccurs="0"/>
                <xsd:element ref="ns2:MigrationWizIdPermissionLevels" minOccurs="0"/>
                <xsd:element ref="ns2:MigrationWizIdDocumentLibraryPermissions" minOccurs="0"/>
                <xsd:element ref="ns2:MigrationWizIdSecurityGroup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hidden="true" ma:internalName="_ip_UnifiedCompliancePolicyProperties">
      <xsd:simpleType>
        <xsd:restriction base="dms:Note"/>
      </xsd:simpleType>
    </xsd:element>
    <xsd:element name="_ip_UnifiedCompliancePolicyUIAction" ma:index="1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4b631e5-4434-4dce-804e-355ac78891fa"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lcf76f155ced4ddcb4097134ff3c332f1" ma:index="18" nillable="true" ma:displayName="Image Tags_0" ma:hidden="true" ma:internalName="lcf76f155ced4ddcb4097134ff3c332f1" ma:readOnly="false">
      <xsd:simpleType>
        <xsd:restriction base="dms:Note"/>
      </xsd:simpleType>
    </xsd:element>
    <xsd:element name="lcf76f155ced4ddcb4097134ff3c332f2" ma:index="19" nillable="true" ma:displayName="Image Tags_0" ma:hidden="true" ma:internalName="lcf76f155ced4ddcb4097134ff3c332f2" ma:readOnly="fals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cf76f155ced4ddcb4097134ff3c332f3" ma:index="24" nillable="true" ma:displayName="Image Tags_0" ma:hidden="true" ma:internalName="lcf76f155ced4ddcb4097134ff3c332f3" ma:readOnly="false">
      <xsd:simpleType>
        <xsd:restriction base="dms:Note"/>
      </xsd:simpleType>
    </xsd:element>
    <xsd:element name="lcf76f155ced4ddcb4097134ff3c332f4" ma:index="25" nillable="true" ma:displayName="Image Tags_0" ma:hidden="true" ma:internalName="lcf76f155ced4ddcb4097134ff3c332f4" ma:readOnly="false">
      <xsd:simpleType>
        <xsd:restriction base="dms:Note"/>
      </xsd:simpleType>
    </xsd:element>
    <xsd:element name="lcf76f155ced4ddcb4097134ff3c332f5" ma:index="26" nillable="true" ma:displayName="Image Tags_0" ma:hidden="true" ma:internalName="lcf76f155ced4ddcb4097134ff3c332f5" ma:readOnly="false">
      <xsd:simpleType>
        <xsd:restriction base="dms:Note"/>
      </xsd:simpleType>
    </xsd:element>
    <xsd:element name="lcf76f155ced4ddcb4097134ff3c332f6" ma:index="27" nillable="true" ma:displayName="Image Tags_0" ma:hidden="true" ma:internalName="lcf76f155ced4ddcb4097134ff3c332f6" ma:readOnly="false">
      <xsd:simpleType>
        <xsd:restriction base="dms:Note"/>
      </xsd:simpleType>
    </xsd:element>
    <xsd:element name="lcf76f155ced4ddcb4097134ff3c332f7" ma:index="28" nillable="true" ma:displayName="Image Tags_0" ma:hidden="true" ma:internalName="lcf76f155ced4ddcb4097134ff3c332f7" ma:readOnly="false">
      <xsd:simpleType>
        <xsd:restriction base="dms:Note"/>
      </xsd:simpleType>
    </xsd:element>
    <xsd:element name="lcf76f155ced4ddcb4097134ff3c332f8" ma:index="29" nillable="true" ma:displayName="Image Tags_0" ma:hidden="true" ma:internalName="lcf76f155ced4ddcb4097134ff3c332f8" ma:readOnly="false">
      <xsd:simpleType>
        <xsd:restriction base="dms:Note"/>
      </xsd:simpleType>
    </xsd:element>
    <xsd:element name="lcf76f155ced4ddcb4097134ff3c332f9" ma:index="30" nillable="true" ma:displayName="Image Tags_0" ma:hidden="true" ma:internalName="lcf76f155ced4ddcb4097134ff3c332f9" ma:readOnly="false">
      <xsd:simpleType>
        <xsd:restriction base="dms:Note"/>
      </xsd:simpleType>
    </xsd:element>
    <xsd:element name="MigrationWizIdPermissionLevels" ma:index="31" nillable="true" ma:displayName="MigrationWizIdPermissionLevels" ma:internalName="MigrationWizIdPermissionLevels">
      <xsd:simpleType>
        <xsd:restriction base="dms:Text"/>
      </xsd:simpleType>
    </xsd:element>
    <xsd:element name="MigrationWizIdDocumentLibraryPermissions" ma:index="32" nillable="true" ma:displayName="MigrationWizIdDocumentLibraryPermissions" ma:internalName="MigrationWizIdDocumentLibraryPermissions">
      <xsd:simpleType>
        <xsd:restriction base="dms:Text"/>
      </xsd:simpleType>
    </xsd:element>
    <xsd:element name="MigrationWizIdSecurityGroups" ma:index="33" nillable="true" ma:displayName="MigrationWizIdSecurityGroups" ma:internalName="MigrationWizIdSecurityGroups">
      <xsd:simpleType>
        <xsd:restriction base="dms:Text"/>
      </xsd:simpleType>
    </xsd:element>
    <xsd:element name="lcf76f155ced4ddcb4097134ff3c332f" ma:index="35"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3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ea303a6-bbfc-4d49-a48d-d7e98e860aad" elementFormDefault="qualified">
    <xsd:import namespace="http://schemas.microsoft.com/office/2006/documentManagement/types"/>
    <xsd:import namespace="http://schemas.microsoft.com/office/infopath/2007/PartnerControls"/>
    <xsd:element name="TaxCatchAll" ma:index="36" nillable="true" ma:displayName="Taxonomy Catch All Column" ma:hidden="true" ma:list="{50a7774a-11c7-45f8-bd7a-6f76bd3f58ab}" ma:internalName="TaxCatchAll" ma:showField="CatchAllData" ma:web="5ea303a6-bbfc-4d49-a48d-d7e98e860a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igrationWizIdVersion xmlns="f4b631e5-4434-4dce-804e-355ac78891fa" xsi:nil="true"/>
    <lcf76f155ced4ddcb4097134ff3c332f4 xmlns="f4b631e5-4434-4dce-804e-355ac78891fa" xsi:nil="true"/>
    <_ip_UnifiedCompliancePolicyUIAction xmlns="http://schemas.microsoft.com/sharepoint/v3" xsi:nil="true"/>
    <lcf76f155ced4ddcb4097134ff3c332f5 xmlns="f4b631e5-4434-4dce-804e-355ac78891fa" xsi:nil="true"/>
    <lcf76f155ced4ddcb4097134ff3c332f6 xmlns="f4b631e5-4434-4dce-804e-355ac78891fa" xsi:nil="true"/>
    <MigrationWizIdPermissionLevels xmlns="f4b631e5-4434-4dce-804e-355ac78891fa" xsi:nil="true"/>
    <lcf76f155ced4ddcb4097134ff3c332f7 xmlns="f4b631e5-4434-4dce-804e-355ac78891fa" xsi:nil="true"/>
    <MigrationWizIdSecurityGroups xmlns="f4b631e5-4434-4dce-804e-355ac78891fa" xsi:nil="true"/>
    <MigrationWizIdPermissions xmlns="f4b631e5-4434-4dce-804e-355ac78891fa" xsi:nil="true"/>
    <lcf76f155ced4ddcb4097134ff3c332f8 xmlns="f4b631e5-4434-4dce-804e-355ac78891fa" xsi:nil="true"/>
    <lcf76f155ced4ddcb4097134ff3c332f xmlns="f4b631e5-4434-4dce-804e-355ac78891fa">
      <Terms xmlns="http://schemas.microsoft.com/office/infopath/2007/PartnerControls"/>
    </lcf76f155ced4ddcb4097134ff3c332f>
    <lcf76f155ced4ddcb4097134ff3c332f9 xmlns="f4b631e5-4434-4dce-804e-355ac78891fa" xsi:nil="true"/>
    <_ip_UnifiedCompliancePolicyProperties xmlns="http://schemas.microsoft.com/sharepoint/v3" xsi:nil="true"/>
    <MigrationWizIdDocumentLibraryPermissions xmlns="f4b631e5-4434-4dce-804e-355ac78891fa" xsi:nil="true"/>
    <MigrationWizId xmlns="f4b631e5-4434-4dce-804e-355ac78891fa" xsi:nil="true"/>
    <lcf76f155ced4ddcb4097134ff3c332f0 xmlns="f4b631e5-4434-4dce-804e-355ac78891fa" xsi:nil="true"/>
    <TaxCatchAll xmlns="5ea303a6-bbfc-4d49-a48d-d7e98e860aad" xsi:nil="true"/>
    <lcf76f155ced4ddcb4097134ff3c332f1 xmlns="f4b631e5-4434-4dce-804e-355ac78891fa" xsi:nil="true"/>
    <lcf76f155ced4ddcb4097134ff3c332f2 xmlns="f4b631e5-4434-4dce-804e-355ac78891fa" xsi:nil="true"/>
    <lcf76f155ced4ddcb4097134ff3c332f3 xmlns="f4b631e5-4434-4dce-804e-355ac78891fa" xsi:nil="true"/>
  </documentManagement>
</p:properties>
</file>

<file path=customXml/itemProps1.xml><?xml version="1.0" encoding="utf-8"?>
<ds:datastoreItem xmlns:ds="http://schemas.openxmlformats.org/officeDocument/2006/customXml" ds:itemID="{CEFF62C5-6384-474E-8BBF-2AE3959337FE}">
  <ds:schemaRefs>
    <ds:schemaRef ds:uri="5ea303a6-bbfc-4d49-a48d-d7e98e860aad"/>
    <ds:schemaRef ds:uri="f4b631e5-4434-4dce-804e-355ac78891f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71D80A2-911F-484A-92FB-E6793DC65BC7}">
  <ds:schemaRefs>
    <ds:schemaRef ds:uri="http://schemas.microsoft.com/sharepoint/v3/contenttype/forms"/>
  </ds:schemaRefs>
</ds:datastoreItem>
</file>

<file path=customXml/itemProps3.xml><?xml version="1.0" encoding="utf-8"?>
<ds:datastoreItem xmlns:ds="http://schemas.openxmlformats.org/officeDocument/2006/customXml" ds:itemID="{3CD877EC-5A9E-436E-A891-C2DE3774397A}">
  <ds:schemaRefs>
    <ds:schemaRef ds:uri="5ea303a6-bbfc-4d49-a48d-d7e98e860aad"/>
    <ds:schemaRef ds:uri="f4b631e5-4434-4dce-804e-355ac78891f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2817</TotalTime>
  <Words>11116</Words>
  <Application>Microsoft Office PowerPoint</Application>
  <PresentationFormat>Widescreen</PresentationFormat>
  <Paragraphs>827</Paragraphs>
  <Slides>38</Slides>
  <Notes>21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Aptos</vt:lpstr>
      <vt:lpstr>Arial</vt:lpstr>
      <vt:lpstr>Calibri</vt:lpstr>
      <vt:lpstr>Calibri Light</vt:lpstr>
      <vt:lpstr>Courier New</vt:lpstr>
      <vt:lpstr>Symbol</vt:lpstr>
      <vt:lpstr>Times New Roman</vt:lpstr>
      <vt:lpstr>Wingdings</vt:lpstr>
      <vt:lpstr>1_Office Theme</vt:lpstr>
      <vt:lpstr>Devon’s Speech, Language and Communication Needs (SLCN) Strategy  for Children and Young People (CYP)  0-25 Years</vt:lpstr>
      <vt:lpstr>Contents</vt:lpstr>
      <vt:lpstr>PowerPoint Presentation</vt:lpstr>
      <vt:lpstr>PowerPoint Presentation</vt:lpstr>
      <vt:lpstr>PowerPoint Presentation</vt:lpstr>
      <vt:lpstr>PowerPoint Presentation</vt:lpstr>
      <vt:lpstr>PowerPoint Presentation</vt:lpstr>
      <vt:lpstr>Figures 1 and 2: Predicted level of SLCN across Devon ICS as a percentage of the population- propriety formula devised by Better Communication CIC© on the Balanced System® Framework. This data is available at a more granular level.</vt:lpstr>
      <vt:lpstr>PowerPoint Presentation</vt:lpstr>
      <vt:lpstr>PowerPoint Presentation</vt:lpstr>
      <vt:lpstr>PowerPoint Presentation</vt:lpstr>
      <vt:lpstr>PowerPoint Presentation</vt:lpstr>
      <vt:lpstr> Strategic Drivers: Voice of Children, Young People, Parent/Carers &amp; Staff</vt:lpstr>
      <vt:lpstr>PowerPoint Presentation</vt:lpstr>
      <vt:lpstr>PowerPoint Presentation</vt:lpstr>
      <vt:lpstr>PowerPoint Presentation</vt:lpstr>
      <vt:lpstr>PowerPoint Presentation</vt:lpstr>
      <vt:lpstr>SLCN transformation programme strategic aims:</vt:lpstr>
      <vt:lpstr>Strategic focus: To implement an evidenced based framework and sustainable delivery model to drive forward improvements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Appendix 4: SLCN programme outcomes and objectives: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GREEN, Michelle (NHS DEVON ICB - 15N)</dc:creator>
  <cp:lastModifiedBy>Sarah Miller</cp:lastModifiedBy>
  <cp:revision>32</cp:revision>
  <dcterms:created xsi:type="dcterms:W3CDTF">2025-05-14T18:40:44Z</dcterms:created>
  <dcterms:modified xsi:type="dcterms:W3CDTF">2025-07-10T15:44:29Z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0x0101002480271E34EEB34FA5E7C4DEF00B75AB</vt:lpwstr>
  </property>
  <property fmtid="{D5CDD505-2E9C-101B-9397-08002B2CF9AE}" pid="3" name="MediaServiceImageTags">
    <vt:lpwstr/>
  </property>
</Properties>
</file>